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96" r:id="rId5"/>
    <p:sldId id="2584" r:id="rId6"/>
    <p:sldId id="2565" r:id="rId7"/>
    <p:sldId id="2601" r:id="rId8"/>
    <p:sldId id="2604" r:id="rId9"/>
    <p:sldId id="2567" r:id="rId10"/>
    <p:sldId id="2598" r:id="rId11"/>
    <p:sldId id="2603" r:id="rId12"/>
    <p:sldId id="2571" r:id="rId13"/>
    <p:sldId id="2581" r:id="rId14"/>
    <p:sldId id="2555" r:id="rId15"/>
    <p:sldId id="26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FFF99"/>
    <a:srgbClr val="336600"/>
    <a:srgbClr val="339933"/>
    <a:srgbClr val="00CC00"/>
    <a:srgbClr val="CC9900"/>
    <a:srgbClr val="FFFF00"/>
    <a:srgbClr val="76B531"/>
    <a:srgbClr val="00CC99"/>
    <a:srgbClr val="5DA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5238" autoAdjust="0"/>
  </p:normalViewPr>
  <p:slideViewPr>
    <p:cSldViewPr snapToGrid="0" snapToObjects="1" showGuides="1">
      <p:cViewPr varScale="1">
        <p:scale>
          <a:sx n="76" d="100"/>
          <a:sy n="76" d="100"/>
        </p:scale>
        <p:origin x="36" y="6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4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png"/><Relationship Id="rId11" Type="http://schemas.microsoft.com/office/2007/relationships/hdphoto" Target="../media/hdphoto3.wdp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</a:t>
            </a:r>
            <a:r>
              <a:rPr lang="en-US" dirty="0"/>
              <a:t>-Toxic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Natural Language Processing to help keep sharing ideas healthy</a:t>
            </a:r>
          </a:p>
        </p:txBody>
      </p:sp>
      <p:pic>
        <p:nvPicPr>
          <p:cNvPr id="7" name="Graphic 6" descr="Radioactive sign">
            <a:extLst>
              <a:ext uri="{FF2B5EF4-FFF2-40B4-BE49-F238E27FC236}">
                <a16:creationId xmlns:a16="http://schemas.microsoft.com/office/drawing/2014/main" id="{62F1B088-9866-41BA-997B-59BC8BA48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8199" y="1397000"/>
            <a:ext cx="914400" cy="914400"/>
          </a:xfrm>
          <a:prstGeom prst="rect">
            <a:avLst/>
          </a:prstGeom>
        </p:spPr>
      </p:pic>
      <p:pic>
        <p:nvPicPr>
          <p:cNvPr id="9" name="Graphic 8" descr="No sign">
            <a:extLst>
              <a:ext uri="{FF2B5EF4-FFF2-40B4-BE49-F238E27FC236}">
                <a16:creationId xmlns:a16="http://schemas.microsoft.com/office/drawing/2014/main" id="{DAE28880-C7CE-48B2-9407-DD457925D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3859" y="1035785"/>
            <a:ext cx="1783081" cy="17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81EF999-A884-4768-A0F6-4A5244B2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12725" y="1260389"/>
            <a:ext cx="2816352" cy="3173816"/>
          </a:xfrm>
        </p:spPr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6CBE990D-619E-4EC3-8E3B-3235FF408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45" name="Picture Placeholder 13" descr="3 ladies in discussion" title="Decorative">
            <a:extLst>
              <a:ext uri="{FF2B5EF4-FFF2-40B4-BE49-F238E27FC236}">
                <a16:creationId xmlns:a16="http://schemas.microsoft.com/office/drawing/2014/main" id="{15E558B1-9F51-4146-A449-BF38892A84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6179737" y="4586414"/>
            <a:ext cx="2817564" cy="2271585"/>
          </a:xfrm>
        </p:spPr>
      </p:pic>
      <p:sp>
        <p:nvSpPr>
          <p:cNvPr id="54" name="Title 53" hidden="1">
            <a:extLst>
              <a:ext uri="{FF2B5EF4-FFF2-40B4-BE49-F238E27FC236}">
                <a16:creationId xmlns:a16="http://schemas.microsoft.com/office/drawing/2014/main" id="{4C6A162B-A7A0-49BC-B7CB-0A66DC4171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71500"/>
            <a:ext cx="10515600" cy="5556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Photo Collage</a:t>
            </a:r>
          </a:p>
        </p:txBody>
      </p:sp>
      <p:pic>
        <p:nvPicPr>
          <p:cNvPr id="13" name="Picture Placeholder 5">
            <a:extLst>
              <a:ext uri="{FF2B5EF4-FFF2-40B4-BE49-F238E27FC236}">
                <a16:creationId xmlns:a16="http://schemas.microsoft.com/office/drawing/2014/main" id="{C1F0D4FA-A491-4D35-84B8-333978500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177889" y="2030436"/>
            <a:ext cx="2817564" cy="24037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4C247D-5293-4C30-AAAB-8E37F11C9B8F}"/>
              </a:ext>
            </a:extLst>
          </p:cNvPr>
          <p:cNvSpPr txBox="1"/>
          <p:nvPr/>
        </p:nvSpPr>
        <p:spPr>
          <a:xfrm>
            <a:off x="3238910" y="2030436"/>
            <a:ext cx="2729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000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7EAB6E-5FFF-4923-BC7F-D2C71AD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Appendix:</a:t>
            </a:r>
          </a:p>
        </p:txBody>
      </p:sp>
      <p:pic>
        <p:nvPicPr>
          <p:cNvPr id="6" name="Picture Placeholder 8" title="Decorative">
            <a:extLst>
              <a:ext uri="{FF2B5EF4-FFF2-40B4-BE49-F238E27FC236}">
                <a16:creationId xmlns:a16="http://schemas.microsoft.com/office/drawing/2014/main" id="{12CA7E11-5B3B-41CE-8985-8282F7F493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58954" y="2591144"/>
            <a:ext cx="3523423" cy="320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9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3DE1EA-1353-4895-9B56-3F87CDB1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760" y="1827803"/>
            <a:ext cx="3577953" cy="2804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F5AA85-3323-4102-A946-D284FF5C5BE8}"/>
              </a:ext>
            </a:extLst>
          </p:cNvPr>
          <p:cNvSpPr txBox="1"/>
          <p:nvPr/>
        </p:nvSpPr>
        <p:spPr>
          <a:xfrm>
            <a:off x="653143" y="2032907"/>
            <a:ext cx="3755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41711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B1099B-7615-4B37-B4C6-1DB8C624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560"/>
            <a:ext cx="12192000" cy="627888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Background:</a:t>
            </a:r>
          </a:p>
          <a:p>
            <a:pPr>
              <a:spcAft>
                <a:spcPts val="600"/>
              </a:spcAft>
            </a:pPr>
            <a:r>
              <a:rPr lang="en-US" dirty="0"/>
              <a:t>Let’s talk….  in a constructive way</a:t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F8A26-1621-4E73-86DB-631C377CD1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41592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253343"/>
            <a:ext cx="12192000" cy="4604657"/>
          </a:xfrm>
        </p:spPr>
        <p:txBody>
          <a:bodyPr/>
          <a:lstStyle/>
          <a:p>
            <a:r>
              <a:rPr lang="en-US" dirty="0"/>
              <a:t>The dataset was provided by Conversation AI in hopes to improve online discussion.  </a:t>
            </a:r>
          </a:p>
          <a:p>
            <a:r>
              <a:rPr lang="en-US" dirty="0"/>
              <a:t>Wikipedia Talk Pages 150K + samples rated by humans for toxic effect varying in range from</a:t>
            </a:r>
          </a:p>
          <a:p>
            <a:r>
              <a:rPr lang="en-US" dirty="0"/>
              <a:t>	Toxic</a:t>
            </a:r>
          </a:p>
          <a:p>
            <a:r>
              <a:rPr lang="en-US" dirty="0"/>
              <a:t>	Severe Toxic</a:t>
            </a:r>
          </a:p>
          <a:p>
            <a:r>
              <a:rPr lang="en-US" dirty="0"/>
              <a:t>	Obscene</a:t>
            </a:r>
          </a:p>
          <a:p>
            <a:r>
              <a:rPr lang="en-US" dirty="0"/>
              <a:t>	Threat</a:t>
            </a:r>
          </a:p>
          <a:p>
            <a:r>
              <a:rPr lang="en-US" dirty="0"/>
              <a:t>	Insult</a:t>
            </a:r>
          </a:p>
          <a:p>
            <a:r>
              <a:rPr lang="en-US" dirty="0"/>
              <a:t>	Identity Hate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2" y="490524"/>
            <a:ext cx="6618878" cy="2225139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76B531"/>
                </a:solidFill>
              </a:rPr>
              <a:t>Problem: </a:t>
            </a:r>
            <a:br>
              <a:rPr lang="en-US" sz="5300" dirty="0"/>
            </a:br>
            <a:r>
              <a:rPr lang="en-US" dirty="0"/>
              <a:t>Freedom of speech is … sometimes  </a:t>
            </a:r>
            <a:r>
              <a:rPr lang="en-US" sz="4900" dirty="0">
                <a:solidFill>
                  <a:srgbClr val="76B531"/>
                </a:solidFill>
              </a:rPr>
              <a:t>toxic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Placeholder 6" title="Decorative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9F9AB1-AE63-4CD2-A402-45D40E2B5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951" y="3494316"/>
            <a:ext cx="4977956" cy="2986772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D4CC8DA-31F5-421B-8806-5BD661D0933D}"/>
              </a:ext>
            </a:extLst>
          </p:cNvPr>
          <p:cNvSpPr/>
          <p:nvPr/>
        </p:nvSpPr>
        <p:spPr>
          <a:xfrm>
            <a:off x="3413761" y="5496560"/>
            <a:ext cx="985520" cy="8128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76336A-9A81-4B14-A456-24A0844BE9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99905" y="3494316"/>
            <a:ext cx="4017115" cy="2904093"/>
          </a:xfrm>
          <a:prstGeom prst="rect">
            <a:avLst/>
          </a:prstGeom>
        </p:spPr>
      </p:pic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A1248431-3FFE-4F04-9948-9DCC82DF1085}"/>
              </a:ext>
            </a:extLst>
          </p:cNvPr>
          <p:cNvSpPr/>
          <p:nvPr/>
        </p:nvSpPr>
        <p:spPr>
          <a:xfrm>
            <a:off x="4530417" y="5265964"/>
            <a:ext cx="3388940" cy="1043396"/>
          </a:xfrm>
          <a:prstGeom prst="stripedRightArrow">
            <a:avLst/>
          </a:prstGeom>
          <a:solidFill>
            <a:srgbClr val="00CC00">
              <a:alpha val="26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1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8597E-5652-4C6B-BFCD-F288449E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" y="133187"/>
            <a:ext cx="6709033" cy="6591625"/>
          </a:xfrm>
          <a:prstGeom prst="rect">
            <a:avLst/>
          </a:prstGeom>
          <a:noFill/>
        </p:spPr>
      </p:pic>
      <p:pic>
        <p:nvPicPr>
          <p:cNvPr id="12" name="Graphic 11" descr="Magnifying glass">
            <a:extLst>
              <a:ext uri="{FF2B5EF4-FFF2-40B4-BE49-F238E27FC236}">
                <a16:creationId xmlns:a16="http://schemas.microsoft.com/office/drawing/2014/main" id="{FEBE4C0A-EFEF-4B17-82E4-266CB2D35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305" y="2736373"/>
            <a:ext cx="1312932" cy="13129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7EF3B7-CB35-4C6F-AAE8-F22E0DC39D22}"/>
              </a:ext>
            </a:extLst>
          </p:cNvPr>
          <p:cNvSpPr txBox="1"/>
          <p:nvPr/>
        </p:nvSpPr>
        <p:spPr>
          <a:xfrm>
            <a:off x="6262008" y="4587361"/>
            <a:ext cx="533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50000"/>
                  </a:schemeClr>
                </a:solidFill>
              </a:rPr>
              <a:t>No… focus more on the words…..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B45210-6D9D-4F24-B5A7-08C061585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3371" y="2025117"/>
            <a:ext cx="9509759" cy="142251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11737A-1399-454F-A3FC-E6B5E2DD8F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94265" y="2604065"/>
            <a:ext cx="9254670" cy="179648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Are toxic comments longer than non-toxic?</a:t>
            </a:r>
          </a:p>
        </p:txBody>
      </p:sp>
    </p:spTree>
    <p:extLst>
      <p:ext uri="{BB962C8B-B14F-4D97-AF65-F5344CB8AC3E}">
        <p14:creationId xmlns:p14="http://schemas.microsoft.com/office/powerpoint/2010/main" val="196833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BB3514-D74F-46CC-9747-0420675456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838960"/>
            <a:ext cx="12192000" cy="5019039"/>
          </a:xfrm>
        </p:spPr>
        <p:txBody>
          <a:bodyPr/>
          <a:lstStyle/>
          <a:p>
            <a:r>
              <a:rPr lang="en-US" dirty="0"/>
              <a:t>Word Clouds display words in a collection. The larger the word, the more frequently used the word 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BB6330-9533-4E7E-A6D3-3267B659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98" y="398428"/>
            <a:ext cx="6435524" cy="1325563"/>
          </a:xfrm>
        </p:spPr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E40AA9-7C87-4EBC-9387-8F49EF5F85BC}"/>
              </a:ext>
            </a:extLst>
          </p:cNvPr>
          <p:cNvSpPr/>
          <p:nvPr/>
        </p:nvSpPr>
        <p:spPr>
          <a:xfrm>
            <a:off x="367393" y="3282044"/>
            <a:ext cx="5189165" cy="351064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804BAA-EEB5-4A6A-BCB1-6396D609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62" y="3429000"/>
            <a:ext cx="4700625" cy="2420822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10259C-18E8-4B41-84E5-F6D8CC0B2A5E}"/>
              </a:ext>
            </a:extLst>
          </p:cNvPr>
          <p:cNvSpPr/>
          <p:nvPr/>
        </p:nvSpPr>
        <p:spPr>
          <a:xfrm>
            <a:off x="6515100" y="3282044"/>
            <a:ext cx="5065238" cy="3451844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6B0858-6668-41F6-AA03-BA51B149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59" y="3429000"/>
            <a:ext cx="4638588" cy="2388873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CAD86A-9D9E-430E-934E-8505D48095A0}"/>
              </a:ext>
            </a:extLst>
          </p:cNvPr>
          <p:cNvSpPr txBox="1"/>
          <p:nvPr/>
        </p:nvSpPr>
        <p:spPr>
          <a:xfrm>
            <a:off x="2220686" y="6034331"/>
            <a:ext cx="358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Toxic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2B052B-DB93-4189-9FF1-CEF3641CCBB9}"/>
              </a:ext>
            </a:extLst>
          </p:cNvPr>
          <p:cNvSpPr txBox="1"/>
          <p:nvPr/>
        </p:nvSpPr>
        <p:spPr>
          <a:xfrm>
            <a:off x="8299059" y="5949641"/>
            <a:ext cx="3584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6497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B2D6D4AE-00BA-40E1-B0B4-58F198B99A9D}"/>
              </a:ext>
            </a:extLst>
          </p:cNvPr>
          <p:cNvSpPr/>
          <p:nvPr/>
        </p:nvSpPr>
        <p:spPr>
          <a:xfrm>
            <a:off x="0" y="3610596"/>
            <a:ext cx="12181840" cy="32589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490F65-AB25-4076-94F6-FDB54F475A67}"/>
              </a:ext>
            </a:extLst>
          </p:cNvPr>
          <p:cNvSpPr/>
          <p:nvPr/>
        </p:nvSpPr>
        <p:spPr>
          <a:xfrm>
            <a:off x="9345448" y="2834869"/>
            <a:ext cx="2784025" cy="559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B9CD3F-6DBB-4676-960D-CAD31CF0A9A9}"/>
              </a:ext>
            </a:extLst>
          </p:cNvPr>
          <p:cNvSpPr/>
          <p:nvPr/>
        </p:nvSpPr>
        <p:spPr>
          <a:xfrm>
            <a:off x="6010433" y="2824843"/>
            <a:ext cx="3070601" cy="59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D5DF9-6AFE-42B7-9AFE-CD514925D6A7}"/>
              </a:ext>
            </a:extLst>
          </p:cNvPr>
          <p:cNvSpPr/>
          <p:nvPr/>
        </p:nvSpPr>
        <p:spPr>
          <a:xfrm>
            <a:off x="9122540" y="526521"/>
            <a:ext cx="222909" cy="1225889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A0257C-3D98-4E46-86D3-1B752C83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1659771"/>
            <a:ext cx="3476778" cy="991990"/>
          </a:xfrm>
        </p:spPr>
        <p:txBody>
          <a:bodyPr>
            <a:normAutofit/>
          </a:bodyPr>
          <a:lstStyle/>
          <a:p>
            <a:r>
              <a:rPr lang="en-US" dirty="0"/>
              <a:t>Methodology: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331978" y="3916795"/>
            <a:ext cx="4849862" cy="2745315"/>
          </a:xfrm>
        </p:spPr>
        <p:txBody>
          <a:bodyPr>
            <a:normAutofit/>
          </a:bodyPr>
          <a:lstStyle/>
          <a:p>
            <a:r>
              <a:rPr lang="en-US" dirty="0"/>
              <a:t>Neural Networks: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multilayer perceptron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Neurons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Synapses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Input and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Recurrent Neural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Added ‘</a:t>
            </a:r>
            <a:r>
              <a:rPr lang="en-US" sz="1400" b="1" dirty="0">
                <a:solidFill>
                  <a:srgbClr val="00B050"/>
                </a:solidFill>
              </a:rPr>
              <a:t>weights</a:t>
            </a:r>
            <a:r>
              <a:rPr lang="en-US" dirty="0"/>
              <a:t>’ to maintain 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Long Short Term Memory </a:t>
            </a:r>
            <a:r>
              <a:rPr lang="en-US" b="1" dirty="0"/>
              <a:t>LSTM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0A8FEA99-6516-47FD-BBEE-8D6EC0EAF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3629" y="281479"/>
            <a:ext cx="1414925" cy="1414925"/>
          </a:xfrm>
          <a:prstGeom prst="rect">
            <a:avLst/>
          </a:prstGeom>
        </p:spPr>
      </p:pic>
      <p:pic>
        <p:nvPicPr>
          <p:cNvPr id="13" name="Graphic 12" descr="Server">
            <a:extLst>
              <a:ext uri="{FF2B5EF4-FFF2-40B4-BE49-F238E27FC236}">
                <a16:creationId xmlns:a16="http://schemas.microsoft.com/office/drawing/2014/main" id="{CD07E731-C1E6-405E-9046-219261BAE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4789219" y="649058"/>
            <a:ext cx="1208711" cy="7529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0646C2-95E3-4A89-A194-A5C59FF47EBE}"/>
              </a:ext>
            </a:extLst>
          </p:cNvPr>
          <p:cNvSpPr txBox="1"/>
          <p:nvPr/>
        </p:nvSpPr>
        <p:spPr>
          <a:xfrm>
            <a:off x="3786737" y="912574"/>
            <a:ext cx="652865" cy="276999"/>
          </a:xfrm>
          <a:prstGeom prst="rect">
            <a:avLst/>
          </a:prstGeom>
          <a:solidFill>
            <a:schemeClr val="bg2"/>
          </a:solidFill>
          <a:ln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1DCE9-3731-4DA4-807E-626B76A83617}"/>
              </a:ext>
            </a:extLst>
          </p:cNvPr>
          <p:cNvSpPr txBox="1"/>
          <p:nvPr/>
        </p:nvSpPr>
        <p:spPr>
          <a:xfrm>
            <a:off x="4960729" y="2125481"/>
            <a:ext cx="877626" cy="43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Comment labels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0D5A3A-E046-48A6-8A61-EB03966516A6}"/>
              </a:ext>
            </a:extLst>
          </p:cNvPr>
          <p:cNvGrpSpPr/>
          <p:nvPr/>
        </p:nvGrpSpPr>
        <p:grpSpPr>
          <a:xfrm>
            <a:off x="6080108" y="548817"/>
            <a:ext cx="877627" cy="1072686"/>
            <a:chOff x="5848819" y="341019"/>
            <a:chExt cx="793271" cy="881489"/>
          </a:xfrm>
        </p:grpSpPr>
        <p:pic>
          <p:nvPicPr>
            <p:cNvPr id="18" name="Graphic 17" descr="Subtitles">
              <a:extLst>
                <a:ext uri="{FF2B5EF4-FFF2-40B4-BE49-F238E27FC236}">
                  <a16:creationId xmlns:a16="http://schemas.microsoft.com/office/drawing/2014/main" id="{6E9EDE17-7E5D-4A2C-B342-5F80E099F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48819" y="341019"/>
              <a:ext cx="524395" cy="524395"/>
            </a:xfrm>
            <a:prstGeom prst="rect">
              <a:avLst/>
            </a:prstGeom>
          </p:spPr>
        </p:pic>
        <p:pic>
          <p:nvPicPr>
            <p:cNvPr id="19" name="Graphic 18" descr="Subtitles">
              <a:extLst>
                <a:ext uri="{FF2B5EF4-FFF2-40B4-BE49-F238E27FC236}">
                  <a16:creationId xmlns:a16="http://schemas.microsoft.com/office/drawing/2014/main" id="{18168C6F-89E9-4231-B3DD-7365DADFC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9191" y="498927"/>
              <a:ext cx="502899" cy="502899"/>
            </a:xfrm>
            <a:prstGeom prst="rect">
              <a:avLst/>
            </a:prstGeom>
          </p:spPr>
        </p:pic>
        <p:pic>
          <p:nvPicPr>
            <p:cNvPr id="20" name="Graphic 19" descr="Subtitles">
              <a:extLst>
                <a:ext uri="{FF2B5EF4-FFF2-40B4-BE49-F238E27FC236}">
                  <a16:creationId xmlns:a16="http://schemas.microsoft.com/office/drawing/2014/main" id="{A7B32446-97B5-4EDD-AAE0-8F227EE18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57563" y="698113"/>
              <a:ext cx="524395" cy="52439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B4C5505-2157-4CF3-8088-3FB48012132B}"/>
              </a:ext>
            </a:extLst>
          </p:cNvPr>
          <p:cNvSpPr txBox="1"/>
          <p:nvPr/>
        </p:nvSpPr>
        <p:spPr>
          <a:xfrm>
            <a:off x="6076533" y="2125482"/>
            <a:ext cx="841048" cy="4408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Comments</a:t>
            </a:r>
          </a:p>
          <a:p>
            <a:pPr algn="ctr"/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How to Configure the Number of Layers and Nodes in a Neural ...">
            <a:extLst>
              <a:ext uri="{FF2B5EF4-FFF2-40B4-BE49-F238E27FC236}">
                <a16:creationId xmlns:a16="http://schemas.microsoft.com/office/drawing/2014/main" id="{8FE94045-F993-4A8C-A3F8-42CB8653A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40000"/>
                    </a14:imgEffect>
                    <a14:imgEffect>
                      <a14:brightnessContrast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103" y="29206"/>
            <a:ext cx="2743737" cy="214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F806019-5F78-4A39-9D5F-0E01F20767F2}"/>
              </a:ext>
            </a:extLst>
          </p:cNvPr>
          <p:cNvGrpSpPr/>
          <p:nvPr/>
        </p:nvGrpSpPr>
        <p:grpSpPr>
          <a:xfrm>
            <a:off x="7445673" y="374116"/>
            <a:ext cx="346447" cy="1693005"/>
            <a:chOff x="6951310" y="281477"/>
            <a:chExt cx="346447" cy="169300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4BD7DF-FB12-4563-BCBA-B7153334F3E8}"/>
                </a:ext>
              </a:extLst>
            </p:cNvPr>
            <p:cNvSpPr/>
            <p:nvPr/>
          </p:nvSpPr>
          <p:spPr>
            <a:xfrm>
              <a:off x="6951310" y="281479"/>
              <a:ext cx="45719" cy="697127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0AE009D-82D7-49F3-8693-E067EBEA5B93}"/>
                </a:ext>
              </a:extLst>
            </p:cNvPr>
            <p:cNvSpPr/>
            <p:nvPr/>
          </p:nvSpPr>
          <p:spPr>
            <a:xfrm>
              <a:off x="7051371" y="281478"/>
              <a:ext cx="45719" cy="1378293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FACCCB-1781-48FD-B8CB-127775BEB271}"/>
                </a:ext>
              </a:extLst>
            </p:cNvPr>
            <p:cNvSpPr/>
            <p:nvPr/>
          </p:nvSpPr>
          <p:spPr>
            <a:xfrm>
              <a:off x="7151977" y="281479"/>
              <a:ext cx="45719" cy="1693003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9B0F238-751B-4231-9721-B1347D65C33B}"/>
                </a:ext>
              </a:extLst>
            </p:cNvPr>
            <p:cNvSpPr/>
            <p:nvPr/>
          </p:nvSpPr>
          <p:spPr>
            <a:xfrm>
              <a:off x="7252038" y="281477"/>
              <a:ext cx="45719" cy="1097237"/>
            </a:xfrm>
            <a:prstGeom prst="rect">
              <a:avLst/>
            </a:prstGeom>
            <a:solidFill>
              <a:schemeClr val="accent5">
                <a:lumMod val="50000"/>
                <a:lumOff val="50000"/>
              </a:schemeClr>
            </a:solidFill>
            <a:ln>
              <a:solidFill>
                <a:schemeClr val="accent5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4FD0083-A820-431C-A365-46FB0E9E11FA}"/>
              </a:ext>
            </a:extLst>
          </p:cNvPr>
          <p:cNvSpPr/>
          <p:nvPr/>
        </p:nvSpPr>
        <p:spPr>
          <a:xfrm>
            <a:off x="8633378" y="431175"/>
            <a:ext cx="45719" cy="1097237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C4904D-1FCC-4B50-8546-64C1F361BF62}"/>
              </a:ext>
            </a:extLst>
          </p:cNvPr>
          <p:cNvSpPr txBox="1"/>
          <p:nvPr/>
        </p:nvSpPr>
        <p:spPr>
          <a:xfrm>
            <a:off x="7148068" y="2135494"/>
            <a:ext cx="929933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Word Vectors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E204AA-88CA-4B2C-9102-8DDEAD4DEC1C}"/>
              </a:ext>
            </a:extLst>
          </p:cNvPr>
          <p:cNvSpPr txBox="1"/>
          <p:nvPr/>
        </p:nvSpPr>
        <p:spPr>
          <a:xfrm>
            <a:off x="8306086" y="2125482"/>
            <a:ext cx="841048" cy="43088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Padded </a:t>
            </a:r>
          </a:p>
          <a:p>
            <a:pPr algn="ctr"/>
            <a:r>
              <a:rPr lang="en-US" sz="1100" b="1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277197-1DAD-4B22-9971-57039392C3EB}"/>
              </a:ext>
            </a:extLst>
          </p:cNvPr>
          <p:cNvSpPr txBox="1"/>
          <p:nvPr/>
        </p:nvSpPr>
        <p:spPr>
          <a:xfrm>
            <a:off x="9268196" y="2288916"/>
            <a:ext cx="2828408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Recurrent Neural Network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F1F4D4A-A022-4747-82ED-63F5D8AF11D9}"/>
              </a:ext>
            </a:extLst>
          </p:cNvPr>
          <p:cNvSpPr/>
          <p:nvPr/>
        </p:nvSpPr>
        <p:spPr>
          <a:xfrm>
            <a:off x="5852516" y="979794"/>
            <a:ext cx="216946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DCA415E-FE17-4C4F-95A8-713C722CB686}"/>
              </a:ext>
            </a:extLst>
          </p:cNvPr>
          <p:cNvSpPr/>
          <p:nvPr/>
        </p:nvSpPr>
        <p:spPr>
          <a:xfrm>
            <a:off x="7031320" y="966081"/>
            <a:ext cx="216946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E22E297-0A2D-443E-BACA-DB7C4D0525FB}"/>
              </a:ext>
            </a:extLst>
          </p:cNvPr>
          <p:cNvSpPr/>
          <p:nvPr/>
        </p:nvSpPr>
        <p:spPr>
          <a:xfrm>
            <a:off x="8078002" y="945012"/>
            <a:ext cx="216946" cy="45719"/>
          </a:xfrm>
          <a:prstGeom prst="rightArrow">
            <a:avLst/>
          </a:prstGeom>
          <a:solidFill>
            <a:schemeClr val="bg2"/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 descr="Server">
            <a:extLst>
              <a:ext uri="{FF2B5EF4-FFF2-40B4-BE49-F238E27FC236}">
                <a16:creationId xmlns:a16="http://schemas.microsoft.com/office/drawing/2014/main" id="{F03C790D-A78D-403B-A925-5466846A60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61863" y="671638"/>
            <a:ext cx="357853" cy="222908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8E3BD95-22A0-4517-869B-4A4C33FA0CFF}"/>
              </a:ext>
            </a:extLst>
          </p:cNvPr>
          <p:cNvSpPr/>
          <p:nvPr/>
        </p:nvSpPr>
        <p:spPr>
          <a:xfrm>
            <a:off x="9225990" y="1058880"/>
            <a:ext cx="53753" cy="570990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4">
            <a:extLst>
              <a:ext uri="{FF2B5EF4-FFF2-40B4-BE49-F238E27FC236}">
                <a16:creationId xmlns:a16="http://schemas.microsoft.com/office/drawing/2014/main" id="{F85BAC61-10A0-4FE0-B715-8BD2AF50403A}"/>
              </a:ext>
            </a:extLst>
          </p:cNvPr>
          <p:cNvSpPr txBox="1">
            <a:spLocks/>
          </p:cNvSpPr>
          <p:nvPr/>
        </p:nvSpPr>
        <p:spPr>
          <a:xfrm>
            <a:off x="592525" y="2350937"/>
            <a:ext cx="3476778" cy="991990"/>
          </a:xfrm>
          <a:prstGeom prst="rect">
            <a:avLst/>
          </a:prstGeom>
        </p:spPr>
        <p:txBody>
          <a:bodyPr vert="horz" lIns="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2800" b="0" dirty="0"/>
              <a:t>Deep Learning using</a:t>
            </a:r>
          </a:p>
          <a:p>
            <a:r>
              <a:rPr lang="en-US" sz="2800" b="0" dirty="0"/>
              <a:t>Natural Language Processing and  Neural Networks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489967-960E-41FF-B302-21FE9C94B280}"/>
              </a:ext>
            </a:extLst>
          </p:cNvPr>
          <p:cNvCxnSpPr>
            <a:cxnSpLocks/>
          </p:cNvCxnSpPr>
          <p:nvPr/>
        </p:nvCxnSpPr>
        <p:spPr>
          <a:xfrm flipV="1">
            <a:off x="9899009" y="645952"/>
            <a:ext cx="335560" cy="95024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4F6D36-3B1C-48DF-8820-41A704EF125B}"/>
              </a:ext>
            </a:extLst>
          </p:cNvPr>
          <p:cNvCxnSpPr>
            <a:cxnSpLocks/>
          </p:cNvCxnSpPr>
          <p:nvPr/>
        </p:nvCxnSpPr>
        <p:spPr>
          <a:xfrm>
            <a:off x="10559300" y="643130"/>
            <a:ext cx="335560" cy="2822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5ED994-C6F4-44B2-B848-ECEC0652A379}"/>
              </a:ext>
            </a:extLst>
          </p:cNvPr>
          <p:cNvCxnSpPr>
            <a:cxnSpLocks/>
          </p:cNvCxnSpPr>
          <p:nvPr/>
        </p:nvCxnSpPr>
        <p:spPr>
          <a:xfrm>
            <a:off x="11185829" y="645952"/>
            <a:ext cx="399367" cy="221933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7D952B-3B97-4BED-B4AF-7666BF26CB86}"/>
              </a:ext>
            </a:extLst>
          </p:cNvPr>
          <p:cNvCxnSpPr>
            <a:cxnSpLocks/>
          </p:cNvCxnSpPr>
          <p:nvPr/>
        </p:nvCxnSpPr>
        <p:spPr>
          <a:xfrm>
            <a:off x="9865456" y="1024707"/>
            <a:ext cx="459624" cy="125388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D51411-B5FC-46EE-AE40-4DCC5525A594}"/>
              </a:ext>
            </a:extLst>
          </p:cNvPr>
          <p:cNvCxnSpPr>
            <a:cxnSpLocks/>
          </p:cNvCxnSpPr>
          <p:nvPr/>
        </p:nvCxnSpPr>
        <p:spPr>
          <a:xfrm flipV="1">
            <a:off x="10520537" y="693464"/>
            <a:ext cx="459624" cy="433415"/>
          </a:xfrm>
          <a:prstGeom prst="line">
            <a:avLst/>
          </a:prstGeom>
          <a:ln w="1905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2E4649-9E48-493D-8AF1-1018ECC3283E}"/>
              </a:ext>
            </a:extLst>
          </p:cNvPr>
          <p:cNvSpPr txBox="1"/>
          <p:nvPr/>
        </p:nvSpPr>
        <p:spPr>
          <a:xfrm>
            <a:off x="5971731" y="156337"/>
            <a:ext cx="1628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“You are a $@^%!”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A02062-051A-4C94-A8B3-3AD90CAECCBA}"/>
              </a:ext>
            </a:extLst>
          </p:cNvPr>
          <p:cNvSpPr txBox="1"/>
          <p:nvPr/>
        </p:nvSpPr>
        <p:spPr>
          <a:xfrm>
            <a:off x="5052892" y="152950"/>
            <a:ext cx="692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Toxic =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DF6826-9659-43D3-BDFF-6647F2AAE05A}"/>
              </a:ext>
            </a:extLst>
          </p:cNvPr>
          <p:cNvSpPr txBox="1"/>
          <p:nvPr/>
        </p:nvSpPr>
        <p:spPr>
          <a:xfrm>
            <a:off x="7335476" y="112508"/>
            <a:ext cx="1628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[1 4 8 6]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7CB81F-56D6-4694-9C89-7EA5109C4639}"/>
              </a:ext>
            </a:extLst>
          </p:cNvPr>
          <p:cNvSpPr txBox="1"/>
          <p:nvPr/>
        </p:nvSpPr>
        <p:spPr>
          <a:xfrm>
            <a:off x="447040" y="3871032"/>
            <a:ext cx="206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 Placeholder 8">
            <a:extLst>
              <a:ext uri="{FF2B5EF4-FFF2-40B4-BE49-F238E27FC236}">
                <a16:creationId xmlns:a16="http://schemas.microsoft.com/office/drawing/2014/main" id="{5502487D-CA9C-4DC8-8BC4-1858B67D8829}"/>
              </a:ext>
            </a:extLst>
          </p:cNvPr>
          <p:cNvSpPr txBox="1">
            <a:spLocks/>
          </p:cNvSpPr>
          <p:nvPr/>
        </p:nvSpPr>
        <p:spPr>
          <a:xfrm>
            <a:off x="413863" y="3916795"/>
            <a:ext cx="4950866" cy="1849774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Natural Language Processing (NLP):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“Tokenizes” text</a:t>
            </a:r>
          </a:p>
          <a:p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Uses resulting tokens to create </a:t>
            </a:r>
            <a:r>
              <a:rPr lang="en-US" sz="1900" b="1" dirty="0"/>
              <a:t>vectors</a:t>
            </a:r>
            <a:r>
              <a:rPr lang="en-US" sz="1900" dirty="0"/>
              <a:t> as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E79F4-CBC4-423E-93BC-E55D8766B089}"/>
              </a:ext>
            </a:extLst>
          </p:cNvPr>
          <p:cNvSpPr/>
          <p:nvPr/>
        </p:nvSpPr>
        <p:spPr>
          <a:xfrm>
            <a:off x="6777357" y="2899979"/>
            <a:ext cx="28284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        L        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C9E11C-EB16-4CAA-A454-6C0224172462}"/>
              </a:ext>
            </a:extLst>
          </p:cNvPr>
          <p:cNvSpPr/>
          <p:nvPr/>
        </p:nvSpPr>
        <p:spPr>
          <a:xfrm>
            <a:off x="9850359" y="2857231"/>
            <a:ext cx="1651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Neural Network</a:t>
            </a:r>
          </a:p>
        </p:txBody>
      </p:sp>
      <p:pic>
        <p:nvPicPr>
          <p:cNvPr id="60" name="Graphic 59" descr="Add">
            <a:extLst>
              <a:ext uri="{FF2B5EF4-FFF2-40B4-BE49-F238E27FC236}">
                <a16:creationId xmlns:a16="http://schemas.microsoft.com/office/drawing/2014/main" id="{FB3D8A05-8E26-4CAC-979E-EC1F077633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73172" y="4313930"/>
            <a:ext cx="1074522" cy="7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6B58-2B80-4397-A29D-207CA102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6" name="Picture Placeholder 16" title="Decorative">
            <a:extLst>
              <a:ext uri="{FF2B5EF4-FFF2-40B4-BE49-F238E27FC236}">
                <a16:creationId xmlns:a16="http://schemas.microsoft.com/office/drawing/2014/main" id="{016A5EBD-C0B9-4903-830B-0887D21B9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3" r="53"/>
          <a:stretch/>
        </p:blipFill>
        <p:spPr>
          <a:xfrm>
            <a:off x="7315557" y="-230135"/>
            <a:ext cx="6924080" cy="318849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ACC81E-6996-4905-9F71-4AA351542BE0}"/>
              </a:ext>
            </a:extLst>
          </p:cNvPr>
          <p:cNvSpPr txBox="1"/>
          <p:nvPr/>
        </p:nvSpPr>
        <p:spPr>
          <a:xfrm>
            <a:off x="4020768" y="1429731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98% Accuracy Rate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100% of the time identified clean </a:t>
            </a:r>
          </a:p>
          <a:p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Better at predicting classes where there is more data… a lot better.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B193D4-30D3-4244-A9B0-B762F930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635704"/>
              </p:ext>
            </p:extLst>
          </p:nvPr>
        </p:nvGraphicFramePr>
        <p:xfrm>
          <a:off x="8720666" y="3498209"/>
          <a:ext cx="3040699" cy="2801951"/>
        </p:xfrm>
        <a:graphic>
          <a:graphicData uri="http://schemas.openxmlformats.org/drawingml/2006/table">
            <a:tbl>
              <a:tblPr/>
              <a:tblGrid>
                <a:gridCol w="1441516">
                  <a:extLst>
                    <a:ext uri="{9D8B030D-6E8A-4147-A177-3AD203B41FA5}">
                      <a16:colId xmlns:a16="http://schemas.microsoft.com/office/drawing/2014/main" val="622717998"/>
                    </a:ext>
                  </a:extLst>
                </a:gridCol>
                <a:gridCol w="1599183">
                  <a:extLst>
                    <a:ext uri="{9D8B030D-6E8A-4147-A177-3AD203B41FA5}">
                      <a16:colId xmlns:a16="http://schemas.microsoft.com/office/drawing/2014/main" val="3258729050"/>
                    </a:ext>
                  </a:extLst>
                </a:gridCol>
              </a:tblGrid>
              <a:tr h="9621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Rate of </a:t>
                      </a:r>
                      <a:b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Predicting Cases or ‘Recall”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41234"/>
                  </a:ext>
                </a:extLst>
              </a:tr>
              <a:tr h="30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Toxic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74338"/>
                  </a:ext>
                </a:extLst>
              </a:tr>
              <a:tr h="30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Severe toxic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enough samples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741442"/>
                  </a:ext>
                </a:extLst>
              </a:tr>
              <a:tr h="30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Obscene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656692"/>
                  </a:ext>
                </a:extLst>
              </a:tr>
              <a:tr h="30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enough samples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411762"/>
                  </a:ext>
                </a:extLst>
              </a:tr>
              <a:tr h="30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Insult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228558"/>
                  </a:ext>
                </a:extLst>
              </a:tr>
              <a:tr h="3066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 Hate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enough samples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7698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684F3E-92D2-4186-8BBF-361D8CCFCFF7}"/>
              </a:ext>
            </a:extLst>
          </p:cNvPr>
          <p:cNvSpPr txBox="1"/>
          <p:nvPr/>
        </p:nvSpPr>
        <p:spPr>
          <a:xfrm>
            <a:off x="5214068" y="6454050"/>
            <a:ext cx="3506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Epoch # (Round of training)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F3DCC8-3DFF-451C-9765-61177BF0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983" y="3498209"/>
            <a:ext cx="4592200" cy="30195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A8BD8D-734C-4614-BE17-675E4D1091BE}"/>
              </a:ext>
            </a:extLst>
          </p:cNvPr>
          <p:cNvSpPr txBox="1"/>
          <p:nvPr/>
        </p:nvSpPr>
        <p:spPr>
          <a:xfrm rot="16200000">
            <a:off x="2232464" y="4492312"/>
            <a:ext cx="3506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40815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Placeholder 8" title="Decorative">
            <a:extLst>
              <a:ext uri="{FF2B5EF4-FFF2-40B4-BE49-F238E27FC236}">
                <a16:creationId xmlns:a16="http://schemas.microsoft.com/office/drawing/2014/main" id="{D74F7EF0-D38A-419F-A943-89F88B5B7A4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6029" y="618256"/>
            <a:ext cx="2611637" cy="2376494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5D4DC6B-E774-4C3D-9238-F200BD83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57" y="2234610"/>
            <a:ext cx="4008437" cy="1395208"/>
          </a:xfrm>
        </p:spPr>
        <p:txBody>
          <a:bodyPr anchor="b">
            <a:normAutofit/>
          </a:bodyPr>
          <a:lstStyle/>
          <a:p>
            <a:r>
              <a:rPr lang="en-US" sz="3700"/>
              <a:t>Recommendations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9CAC7D-23C7-4EA4-AEA8-97EFE6B7F9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1058" y="3695479"/>
            <a:ext cx="4008437" cy="602887"/>
          </a:xfrm>
        </p:spPr>
        <p:txBody>
          <a:bodyPr anchor="t">
            <a:normAutofit/>
          </a:bodyPr>
          <a:lstStyle/>
          <a:p>
            <a:r>
              <a:rPr lang="en-US" dirty="0"/>
              <a:t>So now what?:</a:t>
            </a:r>
          </a:p>
        </p:txBody>
      </p:sp>
      <p:pic>
        <p:nvPicPr>
          <p:cNvPr id="14" name="Picture Placeholder 13" descr="Playbook">
            <a:extLst>
              <a:ext uri="{FF2B5EF4-FFF2-40B4-BE49-F238E27FC236}">
                <a16:creationId xmlns:a16="http://schemas.microsoft.com/office/drawing/2014/main" id="{17DBA397-400A-4C4A-A061-CF21548A4F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744563" y="2275264"/>
            <a:ext cx="973759" cy="973759"/>
          </a:xfrm>
        </p:spPr>
      </p:pic>
      <p:pic>
        <p:nvPicPr>
          <p:cNvPr id="16" name="Picture Placeholder 15" descr="Magnifying glass">
            <a:extLst>
              <a:ext uri="{FF2B5EF4-FFF2-40B4-BE49-F238E27FC236}">
                <a16:creationId xmlns:a16="http://schemas.microsoft.com/office/drawing/2014/main" id="{911E5455-1362-4318-AEE8-E19830A8F53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6744564" y="953776"/>
            <a:ext cx="973759" cy="973759"/>
          </a:xfrm>
        </p:spPr>
      </p:pic>
      <p:pic>
        <p:nvPicPr>
          <p:cNvPr id="22" name="Picture Placeholder 21" descr="Target">
            <a:extLst>
              <a:ext uri="{FF2B5EF4-FFF2-40B4-BE49-F238E27FC236}">
                <a16:creationId xmlns:a16="http://schemas.microsoft.com/office/drawing/2014/main" id="{22596A5B-50A4-4022-924A-1708A741F03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81" b="81"/>
          <a:stretch/>
        </p:blipFill>
        <p:spPr>
          <a:xfrm>
            <a:off x="6855627" y="3536021"/>
            <a:ext cx="973759" cy="972181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83FD54-E6C7-4991-AF57-FE6535B827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Use model to identify comments that are toxic in nature.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142F-5BBE-44FC-BCC8-C09A6F3558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Develop metrics and actionable plans for varying levels of toxicity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2DD29-F241-4A45-9C84-25EF073180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29386" y="3656264"/>
            <a:ext cx="3977648" cy="731694"/>
          </a:xfrm>
        </p:spPr>
        <p:txBody>
          <a:bodyPr anchor="ctr">
            <a:normAutofit lnSpcReduction="10000"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Invest in future work to further develop existing models to identify severe forms of targeting threats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89B92-B364-4000-8D59-2875AD0DC0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9386" y="4840833"/>
            <a:ext cx="3977648" cy="73169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Research and implement best practices so that everyone feels comfortable sharing thoughts. </a:t>
            </a:r>
          </a:p>
        </p:txBody>
      </p:sp>
      <p:pic>
        <p:nvPicPr>
          <p:cNvPr id="31" name="Graphic 30" descr="Smiling face with no fill">
            <a:extLst>
              <a:ext uri="{FF2B5EF4-FFF2-40B4-BE49-F238E27FC236}">
                <a16:creationId xmlns:a16="http://schemas.microsoft.com/office/drawing/2014/main" id="{1AA98A27-3CB7-4468-9233-01EAE186E3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4563" y="4749480"/>
            <a:ext cx="914400" cy="914400"/>
          </a:xfrm>
          <a:prstGeom prst="rect">
            <a:avLst/>
          </a:prstGeom>
        </p:spPr>
      </p:pic>
      <p:pic>
        <p:nvPicPr>
          <p:cNvPr id="33" name="Graphic 32" descr="Glasses">
            <a:extLst>
              <a:ext uri="{FF2B5EF4-FFF2-40B4-BE49-F238E27FC236}">
                <a16:creationId xmlns:a16="http://schemas.microsoft.com/office/drawing/2014/main" id="{B9C8922B-7148-44EC-802B-6FE090A68A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72754" y="4813343"/>
            <a:ext cx="658018" cy="6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5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C6D1-213C-4A86-A2D0-742E15438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6650" y="614715"/>
            <a:ext cx="4639190" cy="16911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 more data around these more severe types of toxic comments to improve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Make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threatening content </a:t>
            </a:r>
            <a:r>
              <a:rPr lang="en-US" sz="1800" dirty="0"/>
              <a:t>main target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1AEF3ED8-A75C-4318-877C-139C98C000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THREATS &amp; </a:t>
            </a:r>
          </a:p>
          <a:p>
            <a:r>
              <a:rPr lang="en-US" dirty="0"/>
              <a:t>SENTIMENT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C2EAA8-D3C6-403B-B439-F95C60D0B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777505"/>
          </a:xfrm>
        </p:spPr>
        <p:txBody>
          <a:bodyPr/>
          <a:lstStyle/>
          <a:p>
            <a:r>
              <a:rPr lang="en-US" dirty="0"/>
              <a:t>Hopefully collective work can help everyone express themselves in more meaningful.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Thankfully the most severe types of toxic comments are less frequent. In some situations, speech can constitute a crime, such as in the case of criminal threats. </a:t>
            </a:r>
          </a:p>
          <a:p>
            <a:endParaRPr lang="en-US" dirty="0"/>
          </a:p>
        </p:txBody>
      </p:sp>
      <p:pic>
        <p:nvPicPr>
          <p:cNvPr id="41" name="Picture Placeholder 40" title="Decorative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3860" t="-15649" r="-14314" b="-12525"/>
          <a:stretch/>
        </p:blipFill>
        <p:spPr>
          <a:xfrm>
            <a:off x="790266" y="500843"/>
            <a:ext cx="885235" cy="885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784754-6023-4509-8EBF-5497D01B3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25" y="2411052"/>
            <a:ext cx="4161558" cy="2112791"/>
          </a:xfrm>
          <a:prstGeom prst="rect">
            <a:avLst/>
          </a:prstGeom>
        </p:spPr>
      </p:pic>
      <p:pic>
        <p:nvPicPr>
          <p:cNvPr id="28" name="Picture Placeholder 11" title="Decorative">
            <a:extLst>
              <a:ext uri="{FF2B5EF4-FFF2-40B4-BE49-F238E27FC236}">
                <a16:creationId xmlns:a16="http://schemas.microsoft.com/office/drawing/2014/main" id="{A617490B-434C-4D5B-A53F-EDC7581BBB5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4465888" y="581834"/>
            <a:ext cx="1869440" cy="2749520"/>
          </a:xfrm>
          <a:prstGeom prst="rect">
            <a:avLst/>
          </a:prstGeom>
        </p:spPr>
      </p:pic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463E68D-89A7-42B6-996B-B316F90E08A4}"/>
              </a:ext>
            </a:extLst>
          </p:cNvPr>
          <p:cNvSpPr txBox="1">
            <a:spLocks/>
          </p:cNvSpPr>
          <p:nvPr/>
        </p:nvSpPr>
        <p:spPr>
          <a:xfrm>
            <a:off x="7398209" y="4808437"/>
            <a:ext cx="4639190" cy="169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Comparative analysis on sentence sentiment rather than word.</a:t>
            </a:r>
          </a:p>
        </p:txBody>
      </p:sp>
    </p:spTree>
    <p:extLst>
      <p:ext uri="{BB962C8B-B14F-4D97-AF65-F5344CB8AC3E}">
        <p14:creationId xmlns:p14="http://schemas.microsoft.com/office/powerpoint/2010/main" val="203260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Classic _Bold_Sophisticated_02_MS - v5" id="{0D41E119-70BC-460A-871B-170510AB4D35}" vid="{64C62F1B-F437-4409-9C0D-EDEE8FFAF9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43D30A-FE5A-4A75-9AAA-C9B333E486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FE9C68-0C22-4EEC-B457-063807029368}">
  <ds:schemaRefs>
    <ds:schemaRef ds:uri="71af3243-3dd4-4a8d-8c0d-dd76da1f02a5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E8B52BE-6787-403E-A094-B18CEB0166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Constantia</vt:lpstr>
      <vt:lpstr>Corbel</vt:lpstr>
      <vt:lpstr>Helvetica Light</vt:lpstr>
      <vt:lpstr>Raleway</vt:lpstr>
      <vt:lpstr>Office Theme</vt:lpstr>
      <vt:lpstr>NoN-Toxic Communication</vt:lpstr>
      <vt:lpstr>28</vt:lpstr>
      <vt:lpstr>Problem:  Freedom of speech is … sometimes  toxic </vt:lpstr>
      <vt:lpstr>PowerPoint Presentation</vt:lpstr>
      <vt:lpstr>Examples:</vt:lpstr>
      <vt:lpstr>Methodology:</vt:lpstr>
      <vt:lpstr>Results:</vt:lpstr>
      <vt:lpstr>Recommendations</vt:lpstr>
      <vt:lpstr>Future Work:</vt:lpstr>
      <vt:lpstr>Photo Collage</vt:lpstr>
      <vt:lpstr>Appendix: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2020-06-18T05:16:36Z</dcterms:created>
  <dcterms:modified xsi:type="dcterms:W3CDTF">2020-06-18T06:43:05Z</dcterms:modified>
</cp:coreProperties>
</file>