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6" r:id="rId5"/>
    <p:sldId id="2584" r:id="rId6"/>
    <p:sldId id="2565" r:id="rId7"/>
    <p:sldId id="2601" r:id="rId8"/>
    <p:sldId id="2567" r:id="rId9"/>
    <p:sldId id="2598" r:id="rId10"/>
    <p:sldId id="2555" r:id="rId11"/>
    <p:sldId id="2571" r:id="rId12"/>
    <p:sldId id="25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9900"/>
    <a:srgbClr val="FFFF00"/>
    <a:srgbClr val="76B531"/>
    <a:srgbClr val="00CC99"/>
    <a:srgbClr val="5DAAB0"/>
    <a:srgbClr val="3B7579"/>
    <a:srgbClr val="AAD3D6"/>
    <a:srgbClr val="418287"/>
    <a:srgbClr val="DF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3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21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microsoft.com/office/2007/relationships/hdphoto" Target="../media/hdphoto3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6.jpe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</a:t>
            </a:r>
            <a:r>
              <a:rPr lang="en-US" dirty="0"/>
              <a:t>-Toxic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Natural Language Processing to help keep sharing ideas healthy</a:t>
            </a:r>
          </a:p>
        </p:txBody>
      </p:sp>
      <p:pic>
        <p:nvPicPr>
          <p:cNvPr id="7" name="Graphic 6" descr="Radioactive sign">
            <a:extLst>
              <a:ext uri="{FF2B5EF4-FFF2-40B4-BE49-F238E27FC236}">
                <a16:creationId xmlns:a16="http://schemas.microsoft.com/office/drawing/2014/main" id="{62F1B088-9866-41BA-997B-59BC8BA4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199" y="1397000"/>
            <a:ext cx="914400" cy="914400"/>
          </a:xfrm>
          <a:prstGeom prst="rect">
            <a:avLst/>
          </a:prstGeom>
        </p:spPr>
      </p:pic>
      <p:pic>
        <p:nvPicPr>
          <p:cNvPr id="9" name="Graphic 8" descr="No sign">
            <a:extLst>
              <a:ext uri="{FF2B5EF4-FFF2-40B4-BE49-F238E27FC236}">
                <a16:creationId xmlns:a16="http://schemas.microsoft.com/office/drawing/2014/main" id="{DAE28880-C7CE-48B2-9407-DD457925D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3859" y="1035785"/>
            <a:ext cx="1783081" cy="17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B1099B-7615-4B37-B4C6-1DB8C624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"/>
            <a:ext cx="12192000" cy="627888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Background:</a:t>
            </a:r>
          </a:p>
          <a:p>
            <a:pPr>
              <a:spcAft>
                <a:spcPts val="600"/>
              </a:spcAft>
            </a:pPr>
            <a:r>
              <a:rPr lang="en-US" dirty="0"/>
              <a:t>Let’s talk….  in a constructive way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8A26-1621-4E73-86DB-631C377CD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253343"/>
            <a:ext cx="12192000" cy="4604657"/>
          </a:xfrm>
        </p:spPr>
        <p:txBody>
          <a:bodyPr/>
          <a:lstStyle/>
          <a:p>
            <a:r>
              <a:rPr lang="en-US" dirty="0"/>
              <a:t>The dataset was provided by Conversation AI in hopes to improve online discussion.  </a:t>
            </a:r>
          </a:p>
          <a:p>
            <a:r>
              <a:rPr lang="en-US" dirty="0"/>
              <a:t>Wikipedia Talk Pages 150K + samples rated by humans for toxic effect varying in range from</a:t>
            </a:r>
          </a:p>
          <a:p>
            <a:r>
              <a:rPr lang="en-US" dirty="0"/>
              <a:t>	Toxic</a:t>
            </a:r>
          </a:p>
          <a:p>
            <a:r>
              <a:rPr lang="en-US" dirty="0"/>
              <a:t>	Severe Toxic</a:t>
            </a:r>
          </a:p>
          <a:p>
            <a:r>
              <a:rPr lang="en-US" dirty="0"/>
              <a:t>	Obscene</a:t>
            </a:r>
          </a:p>
          <a:p>
            <a:r>
              <a:rPr lang="en-US" dirty="0"/>
              <a:t>	Threat</a:t>
            </a:r>
          </a:p>
          <a:p>
            <a:r>
              <a:rPr lang="en-US" dirty="0"/>
              <a:t>	Insult</a:t>
            </a:r>
          </a:p>
          <a:p>
            <a:r>
              <a:rPr lang="en-US" dirty="0"/>
              <a:t>	Identity Hate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2" y="490524"/>
            <a:ext cx="6618878" cy="2225139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76B531"/>
                </a:solidFill>
              </a:rPr>
              <a:t>Problem: </a:t>
            </a:r>
            <a:br>
              <a:rPr lang="en-US" sz="5300" dirty="0"/>
            </a:br>
            <a:r>
              <a:rPr lang="en-US" dirty="0"/>
              <a:t>Freedom of speech is … sometimes  </a:t>
            </a:r>
            <a:r>
              <a:rPr lang="en-US" sz="4900" dirty="0">
                <a:solidFill>
                  <a:srgbClr val="76B531"/>
                </a:solidFill>
              </a:rPr>
              <a:t>toxic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F9AB1-AE63-4CD2-A402-45D40E2B5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51" y="3494316"/>
            <a:ext cx="4977956" cy="2986772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5CA3B-0941-4971-812C-8D723914F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1583" y="3494315"/>
            <a:ext cx="4233023" cy="3111270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D4CC8DA-31F5-421B-8806-5BD661D0933D}"/>
              </a:ext>
            </a:extLst>
          </p:cNvPr>
          <p:cNvSpPr/>
          <p:nvPr/>
        </p:nvSpPr>
        <p:spPr>
          <a:xfrm>
            <a:off x="3413761" y="5496560"/>
            <a:ext cx="985520" cy="8128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1248431-3FFE-4F04-9948-9DCC82DF1085}"/>
              </a:ext>
            </a:extLst>
          </p:cNvPr>
          <p:cNvSpPr/>
          <p:nvPr/>
        </p:nvSpPr>
        <p:spPr>
          <a:xfrm>
            <a:off x="4530418" y="5496560"/>
            <a:ext cx="2944810" cy="812800"/>
          </a:xfrm>
          <a:prstGeom prst="stripedRightArrow">
            <a:avLst/>
          </a:prstGeom>
          <a:solidFill>
            <a:srgbClr val="00CC0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8597E-5652-4C6B-BFCD-F288449E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" y="133187"/>
            <a:ext cx="6709033" cy="659162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CD369-7342-4B3F-B31C-0B864091F0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3226546" y="1882493"/>
            <a:ext cx="3808348" cy="1690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016AA-C0C7-4063-B94C-4E46BC98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65" y="1881673"/>
            <a:ext cx="3840104" cy="1647309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FEBE4C0A-EFEF-4B17-82E4-266CB2D35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4284" y="2748407"/>
            <a:ext cx="1312932" cy="1312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45210-6D9D-4F24-B5A7-08C061585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371" y="2923358"/>
            <a:ext cx="9509759" cy="14225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737A-1399-454F-A3FC-E6B5E2DD8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94265" y="3502306"/>
            <a:ext cx="9254670" cy="179648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Are toxic comments longer than non-toxic?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EF3B7-CB35-4C6F-AAE8-F22E0DC39D22}"/>
              </a:ext>
            </a:extLst>
          </p:cNvPr>
          <p:cNvSpPr txBox="1"/>
          <p:nvPr/>
        </p:nvSpPr>
        <p:spPr>
          <a:xfrm>
            <a:off x="7034894" y="5461908"/>
            <a:ext cx="496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No… focus more on the words…..</a:t>
            </a:r>
          </a:p>
        </p:txBody>
      </p:sp>
    </p:spTree>
    <p:extLst>
      <p:ext uri="{BB962C8B-B14F-4D97-AF65-F5344CB8AC3E}">
        <p14:creationId xmlns:p14="http://schemas.microsoft.com/office/powerpoint/2010/main" val="19683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08D5DF9-6AFE-42B7-9AFE-CD514925D6A7}"/>
              </a:ext>
            </a:extLst>
          </p:cNvPr>
          <p:cNvSpPr/>
          <p:nvPr/>
        </p:nvSpPr>
        <p:spPr>
          <a:xfrm>
            <a:off x="9129335" y="720042"/>
            <a:ext cx="216114" cy="969182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>
          <a:xfrm>
            <a:off x="7226071" y="3142986"/>
            <a:ext cx="6924080" cy="318849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1659771"/>
            <a:ext cx="3476778" cy="991990"/>
          </a:xfrm>
        </p:spPr>
        <p:txBody>
          <a:bodyPr>
            <a:normAutofit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2600" y="3737092"/>
            <a:ext cx="3476778" cy="2663707"/>
          </a:xfrm>
        </p:spPr>
        <p:txBody>
          <a:bodyPr>
            <a:normAutofit/>
          </a:bodyPr>
          <a:lstStyle/>
          <a:p>
            <a:r>
              <a:rPr lang="en-US" dirty="0"/>
              <a:t>Neural Networks: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multilayer perceptron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Neurons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Synapses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Added ‘weights’ to maintain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Long Short Term Memory LSTM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0A8FEA99-6516-47FD-BBEE-8D6EC0EAF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3629" y="281479"/>
            <a:ext cx="1414925" cy="1414925"/>
          </a:xfrm>
          <a:prstGeom prst="rect">
            <a:avLst/>
          </a:prstGeom>
        </p:spPr>
      </p:pic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CD07E731-C1E6-405E-9046-219261BAE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789219" y="649058"/>
            <a:ext cx="1208711" cy="752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646C2-95E3-4A89-A194-A5C59FF47EBE}"/>
              </a:ext>
            </a:extLst>
          </p:cNvPr>
          <p:cNvSpPr txBox="1"/>
          <p:nvPr/>
        </p:nvSpPr>
        <p:spPr>
          <a:xfrm>
            <a:off x="3786737" y="912574"/>
            <a:ext cx="652865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1DCE9-3731-4DA4-807E-626B76A83617}"/>
              </a:ext>
            </a:extLst>
          </p:cNvPr>
          <p:cNvSpPr txBox="1"/>
          <p:nvPr/>
        </p:nvSpPr>
        <p:spPr>
          <a:xfrm>
            <a:off x="4960729" y="2125481"/>
            <a:ext cx="877626" cy="4308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Comment labels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D5A3A-E046-48A6-8A61-EB03966516A6}"/>
              </a:ext>
            </a:extLst>
          </p:cNvPr>
          <p:cNvGrpSpPr/>
          <p:nvPr/>
        </p:nvGrpSpPr>
        <p:grpSpPr>
          <a:xfrm>
            <a:off x="6080108" y="548817"/>
            <a:ext cx="877627" cy="1072686"/>
            <a:chOff x="5848819" y="341019"/>
            <a:chExt cx="793271" cy="881489"/>
          </a:xfrm>
        </p:grpSpPr>
        <p:pic>
          <p:nvPicPr>
            <p:cNvPr id="18" name="Graphic 17" descr="Subtitles">
              <a:extLst>
                <a:ext uri="{FF2B5EF4-FFF2-40B4-BE49-F238E27FC236}">
                  <a16:creationId xmlns:a16="http://schemas.microsoft.com/office/drawing/2014/main" id="{6E9EDE17-7E5D-4A2C-B342-5F80E099F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48819" y="341019"/>
              <a:ext cx="524395" cy="524395"/>
            </a:xfrm>
            <a:prstGeom prst="rect">
              <a:avLst/>
            </a:prstGeom>
          </p:spPr>
        </p:pic>
        <p:pic>
          <p:nvPicPr>
            <p:cNvPr id="19" name="Graphic 18" descr="Subtitles">
              <a:extLst>
                <a:ext uri="{FF2B5EF4-FFF2-40B4-BE49-F238E27FC236}">
                  <a16:creationId xmlns:a16="http://schemas.microsoft.com/office/drawing/2014/main" id="{18168C6F-89E9-4231-B3DD-7365DADF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9191" y="498927"/>
              <a:ext cx="502899" cy="502899"/>
            </a:xfrm>
            <a:prstGeom prst="rect">
              <a:avLst/>
            </a:prstGeom>
          </p:spPr>
        </p:pic>
        <p:pic>
          <p:nvPicPr>
            <p:cNvPr id="20" name="Graphic 19" descr="Subtitles">
              <a:extLst>
                <a:ext uri="{FF2B5EF4-FFF2-40B4-BE49-F238E27FC236}">
                  <a16:creationId xmlns:a16="http://schemas.microsoft.com/office/drawing/2014/main" id="{A7B32446-97B5-4EDD-AAE0-8F227EE18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57563" y="698113"/>
              <a:ext cx="524395" cy="52439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4C5505-2157-4CF3-8088-3FB48012132B}"/>
              </a:ext>
            </a:extLst>
          </p:cNvPr>
          <p:cNvSpPr txBox="1"/>
          <p:nvPr/>
        </p:nvSpPr>
        <p:spPr>
          <a:xfrm>
            <a:off x="6076533" y="2125482"/>
            <a:ext cx="841048" cy="4408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Comments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ow to Configure the Number of Layers and Nodes in a Neural ...">
            <a:extLst>
              <a:ext uri="{FF2B5EF4-FFF2-40B4-BE49-F238E27FC236}">
                <a16:creationId xmlns:a16="http://schemas.microsoft.com/office/drawing/2014/main" id="{8FE94045-F993-4A8C-A3F8-42CB8653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40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03" y="29206"/>
            <a:ext cx="2743737" cy="21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F806019-5F78-4A39-9D5F-0E01F20767F2}"/>
              </a:ext>
            </a:extLst>
          </p:cNvPr>
          <p:cNvGrpSpPr/>
          <p:nvPr/>
        </p:nvGrpSpPr>
        <p:grpSpPr>
          <a:xfrm>
            <a:off x="7445673" y="374116"/>
            <a:ext cx="346447" cy="1693005"/>
            <a:chOff x="6951310" y="281477"/>
            <a:chExt cx="346447" cy="16930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BD7DF-FB12-4563-BCBA-B7153334F3E8}"/>
                </a:ext>
              </a:extLst>
            </p:cNvPr>
            <p:cNvSpPr/>
            <p:nvPr/>
          </p:nvSpPr>
          <p:spPr>
            <a:xfrm>
              <a:off x="6951310" y="281479"/>
              <a:ext cx="45719" cy="697127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AE009D-82D7-49F3-8693-E067EBEA5B93}"/>
                </a:ext>
              </a:extLst>
            </p:cNvPr>
            <p:cNvSpPr/>
            <p:nvPr/>
          </p:nvSpPr>
          <p:spPr>
            <a:xfrm>
              <a:off x="7051371" y="281478"/>
              <a:ext cx="45719" cy="1378293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FACCCB-1781-48FD-B8CB-127775BEB271}"/>
                </a:ext>
              </a:extLst>
            </p:cNvPr>
            <p:cNvSpPr/>
            <p:nvPr/>
          </p:nvSpPr>
          <p:spPr>
            <a:xfrm>
              <a:off x="7151977" y="281479"/>
              <a:ext cx="45719" cy="1693003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B0F238-751B-4231-9721-B1347D65C33B}"/>
                </a:ext>
              </a:extLst>
            </p:cNvPr>
            <p:cNvSpPr/>
            <p:nvPr/>
          </p:nvSpPr>
          <p:spPr>
            <a:xfrm>
              <a:off x="7252038" y="281477"/>
              <a:ext cx="45719" cy="1097237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4FD0083-A820-431C-A365-46FB0E9E11FA}"/>
              </a:ext>
            </a:extLst>
          </p:cNvPr>
          <p:cNvSpPr/>
          <p:nvPr/>
        </p:nvSpPr>
        <p:spPr>
          <a:xfrm>
            <a:off x="8633378" y="431175"/>
            <a:ext cx="45719" cy="1097237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4904D-1FCC-4B50-8546-64C1F361BF62}"/>
              </a:ext>
            </a:extLst>
          </p:cNvPr>
          <p:cNvSpPr txBox="1"/>
          <p:nvPr/>
        </p:nvSpPr>
        <p:spPr>
          <a:xfrm>
            <a:off x="7148068" y="2135494"/>
            <a:ext cx="929933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Word Vectors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E204AA-88CA-4B2C-9102-8DDEAD4DEC1C}"/>
              </a:ext>
            </a:extLst>
          </p:cNvPr>
          <p:cNvSpPr txBox="1"/>
          <p:nvPr/>
        </p:nvSpPr>
        <p:spPr>
          <a:xfrm>
            <a:off x="8306086" y="2125482"/>
            <a:ext cx="841048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Padded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277197-1DAD-4B22-9971-57039392C3EB}"/>
              </a:ext>
            </a:extLst>
          </p:cNvPr>
          <p:cNvSpPr txBox="1"/>
          <p:nvPr/>
        </p:nvSpPr>
        <p:spPr>
          <a:xfrm>
            <a:off x="9268196" y="2288916"/>
            <a:ext cx="2828408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Recurrent Neural Network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1F4D4A-A022-4747-82ED-63F5D8AF11D9}"/>
              </a:ext>
            </a:extLst>
          </p:cNvPr>
          <p:cNvSpPr/>
          <p:nvPr/>
        </p:nvSpPr>
        <p:spPr>
          <a:xfrm>
            <a:off x="5852516" y="979794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CA415E-FE17-4C4F-95A8-713C722CB686}"/>
              </a:ext>
            </a:extLst>
          </p:cNvPr>
          <p:cNvSpPr/>
          <p:nvPr/>
        </p:nvSpPr>
        <p:spPr>
          <a:xfrm>
            <a:off x="7031320" y="966081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22E297-0A2D-443E-BACA-DB7C4D0525FB}"/>
              </a:ext>
            </a:extLst>
          </p:cNvPr>
          <p:cNvSpPr/>
          <p:nvPr/>
        </p:nvSpPr>
        <p:spPr>
          <a:xfrm>
            <a:off x="8078002" y="945012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DE28260-4CE3-42C7-847C-2C34E77BB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7039" y="4187882"/>
            <a:ext cx="2247900" cy="17621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9882A7E-8030-424E-9FAF-F847F7C49738}"/>
              </a:ext>
            </a:extLst>
          </p:cNvPr>
          <p:cNvSpPr txBox="1"/>
          <p:nvPr/>
        </p:nvSpPr>
        <p:spPr>
          <a:xfrm>
            <a:off x="5016572" y="3881044"/>
            <a:ext cx="231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LSTM</a:t>
            </a:r>
          </a:p>
        </p:txBody>
      </p:sp>
      <p:pic>
        <p:nvPicPr>
          <p:cNvPr id="43" name="Graphic 42" descr="Server">
            <a:extLst>
              <a:ext uri="{FF2B5EF4-FFF2-40B4-BE49-F238E27FC236}">
                <a16:creationId xmlns:a16="http://schemas.microsoft.com/office/drawing/2014/main" id="{F03C790D-A78D-403B-A925-5466846A6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061863" y="787515"/>
            <a:ext cx="357853" cy="2229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E3BD95-22A0-4517-869B-4A4C33FA0CFF}"/>
              </a:ext>
            </a:extLst>
          </p:cNvPr>
          <p:cNvSpPr/>
          <p:nvPr/>
        </p:nvSpPr>
        <p:spPr>
          <a:xfrm>
            <a:off x="9225990" y="1058880"/>
            <a:ext cx="53753" cy="57099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F85BAC61-10A0-4FE0-B715-8BD2AF50403A}"/>
              </a:ext>
            </a:extLst>
          </p:cNvPr>
          <p:cNvSpPr txBox="1">
            <a:spLocks/>
          </p:cNvSpPr>
          <p:nvPr/>
        </p:nvSpPr>
        <p:spPr>
          <a:xfrm>
            <a:off x="592525" y="2350937"/>
            <a:ext cx="3476778" cy="991990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b="0" dirty="0"/>
              <a:t>Deep Learning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B58-2B80-4397-A29D-207CA102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Picture Placeholder 11" title="Decorative">
            <a:extLst>
              <a:ext uri="{FF2B5EF4-FFF2-40B4-BE49-F238E27FC236}">
                <a16:creationId xmlns:a16="http://schemas.microsoft.com/office/drawing/2014/main" id="{1D5E3FE6-79CC-481A-95F3-0D60F853BA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9987823" y="389195"/>
            <a:ext cx="1869440" cy="2749520"/>
          </a:xfrm>
          <a:prstGeom prst="rect">
            <a:avLst/>
          </a:prstGeom>
        </p:spPr>
      </p:pic>
      <p:pic>
        <p:nvPicPr>
          <p:cNvPr id="5" name="Picture Placeholder 8" title="Decorative">
            <a:extLst>
              <a:ext uri="{FF2B5EF4-FFF2-40B4-BE49-F238E27FC236}">
                <a16:creationId xmlns:a16="http://schemas.microsoft.com/office/drawing/2014/main" id="{D6292B76-48BE-4EF8-A03B-13A48DC142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5451" y="4218244"/>
            <a:ext cx="2611637" cy="23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20D5C-43B3-4BCF-8700-BD30912F7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6" name="Picture Placeholder 8" title="Decorative">
            <a:extLst>
              <a:ext uri="{FF2B5EF4-FFF2-40B4-BE49-F238E27FC236}">
                <a16:creationId xmlns:a16="http://schemas.microsoft.com/office/drawing/2014/main" id="{12CA7E11-5B3B-41CE-8985-8282F7F493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1836" y="3358587"/>
            <a:ext cx="3523423" cy="3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2199" y="614715"/>
            <a:ext cx="3977648" cy="16911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more data around these more severe types of toxic comments to improve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Make threatening content main target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 &amp; 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Thankfully the most severe types of toxic comments are less frequent. In some situations, speech can constitute a crime, such as in the case of criminal threats. </a:t>
            </a:r>
          </a:p>
          <a:p>
            <a:endParaRPr lang="en-US" dirty="0"/>
          </a:p>
          <a:p>
            <a:r>
              <a:rPr lang="en-US" dirty="0"/>
              <a:t>The focus of this round of evaluation was specifically on words – in some cases sentiment is lost.</a:t>
            </a:r>
          </a:p>
          <a:p>
            <a:endParaRPr lang="en-US" dirty="0"/>
          </a:p>
        </p:txBody>
      </p:sp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xfrm>
            <a:off x="790266" y="500843"/>
            <a:ext cx="885235" cy="885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84754-6023-4509-8EBF-5497D01B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507" y="2495498"/>
            <a:ext cx="4290890" cy="2178452"/>
          </a:xfrm>
          <a:prstGeom prst="rect">
            <a:avLst/>
          </a:prstGeom>
        </p:spPr>
      </p:pic>
      <p:pic>
        <p:nvPicPr>
          <p:cNvPr id="28" name="Picture Placeholder 11" title="Decorative">
            <a:extLst>
              <a:ext uri="{FF2B5EF4-FFF2-40B4-BE49-F238E27FC236}">
                <a16:creationId xmlns:a16="http://schemas.microsoft.com/office/drawing/2014/main" id="{A617490B-434C-4D5B-A53F-EDC7581BBB5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465888" y="581834"/>
            <a:ext cx="1869440" cy="27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81EF999-A884-4768-A0F6-4A5244B2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2725" y="1260389"/>
            <a:ext cx="2816352" cy="3173816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CBE990D-619E-4EC3-8E3B-3235FF408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5" name="Picture Placeholder 13" descr="3 ladies in discussion" title="Decorative">
            <a:extLst>
              <a:ext uri="{FF2B5EF4-FFF2-40B4-BE49-F238E27FC236}">
                <a16:creationId xmlns:a16="http://schemas.microsoft.com/office/drawing/2014/main" id="{15E558B1-9F51-4146-A449-BF38892A84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79737" y="4586414"/>
            <a:ext cx="2817564" cy="2271585"/>
          </a:xfrm>
        </p:spPr>
      </p:pic>
      <p:sp>
        <p:nvSpPr>
          <p:cNvPr id="54" name="Title 53" hidden="1">
            <a:extLst>
              <a:ext uri="{FF2B5EF4-FFF2-40B4-BE49-F238E27FC236}">
                <a16:creationId xmlns:a16="http://schemas.microsoft.com/office/drawing/2014/main" id="{4C6A162B-A7A0-49BC-B7CB-0A66DC4171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71500"/>
            <a:ext cx="10515600" cy="5556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Photo Collage</a:t>
            </a:r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C1F0D4FA-A491-4D35-84B8-333978500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177889" y="2030436"/>
            <a:ext cx="2817564" cy="2403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C247D-5293-4C30-AAAB-8E37F11C9B8F}"/>
              </a:ext>
            </a:extLst>
          </p:cNvPr>
          <p:cNvSpPr txBox="1"/>
          <p:nvPr/>
        </p:nvSpPr>
        <p:spPr>
          <a:xfrm>
            <a:off x="3238910" y="2030436"/>
            <a:ext cx="2729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00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 _Bold_Sophisticated_02_MS - v5" id="{0D41E119-70BC-460A-871B-170510AB4D35}" vid="{64C62F1B-F437-4409-9C0D-EDEE8FFAF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E9C68-0C22-4EEC-B457-063807029368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43D30A-FE5A-4A75-9AAA-C9B333E48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Corbel</vt:lpstr>
      <vt:lpstr>Helvetica Light</vt:lpstr>
      <vt:lpstr>Raleway</vt:lpstr>
      <vt:lpstr>Office Theme</vt:lpstr>
      <vt:lpstr>NoN-Toxic Communication</vt:lpstr>
      <vt:lpstr>28</vt:lpstr>
      <vt:lpstr>Problem:  Freedom of speech is … sometimes  toxic </vt:lpstr>
      <vt:lpstr>PowerPoint Presentation</vt:lpstr>
      <vt:lpstr>Methodology:</vt:lpstr>
      <vt:lpstr>Results:</vt:lpstr>
      <vt:lpstr>PowerPoint Presentation</vt:lpstr>
      <vt:lpstr>Future Work:</vt:lpstr>
      <vt:lpstr>Photo Collage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2020-06-17T18:22:31Z</dcterms:created>
  <dcterms:modified xsi:type="dcterms:W3CDTF">2020-06-18T02:37:01Z</dcterms:modified>
</cp:coreProperties>
</file>