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wer, Sara J., M.B.A., CPA, C.M.A." initials="LSJMCC" lastIdx="1" clrIdx="0">
    <p:extLst>
      <p:ext uri="{19B8F6BF-5375-455C-9EA6-DF929625EA0E}">
        <p15:presenceInfo xmlns:p15="http://schemas.microsoft.com/office/powerpoint/2012/main" userId="S::Lewer.Sara@mayo.edu::8706d84b-1e37-46a7-9c90-c721e6cdd5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6E6C"/>
    <a:srgbClr val="5064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0" y="5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0D3BE-BC19-4DE8-A0B5-8B14BA2E1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9AF4C-AEC1-448F-AD37-D738D3F0F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414A7-45B2-4155-9194-78775A60D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9B832-9550-4F0A-B5D9-C939346A4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20DA5-C976-4F38-8F8B-4AEC9EDD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1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AD40-C754-403F-89B4-EF44FAC3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D2376-612A-4422-9422-FE532E5E2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696F0-390F-4609-9460-6F2F976A8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E31C1-3F44-425A-8575-82B97FEC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D080D-E98B-42B5-B663-4A97B463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ED621-8F4F-467D-96D4-8EABBEBE9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620E2-D63E-4DB9-93BB-81E43CDA9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76D1C-1A88-4B79-A943-3F6F5960D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7DFE1-477F-4292-B22C-7B730915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FC38E-FD08-436A-BC9C-0B9108DC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0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58C9-4378-41E8-8F00-446D827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83E4A-C01E-4417-BDA8-1343C8759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EF2A9-EFEF-409D-A603-43FD76C2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7144B-5C2D-477B-A371-3BF34EF03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B3943-1B48-42B0-A532-2ABEEEB7A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7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FB34A-8C76-4A2B-81C5-1A6519039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757D5-7025-4EFC-BF60-C973C2D85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3D581-56ED-447A-8547-C80976D7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CA1D5-2387-4110-83DF-C85D9C3C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2B6B5-9879-4BEF-B1B6-1CAD0F1F7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3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B562-E05C-4B0F-B715-30411F79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6EDA7-0005-44B4-AD27-33A2652AF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51157-6A77-44DD-86E1-9383ADA74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4AF64-D096-40EB-9D33-CB17A0BE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EC4AF-230C-47F6-9C69-73195187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988FE-4355-49B7-962C-6ECA4CCA7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5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DF53-9675-4197-935B-7D1CDBDC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75FE3-3362-48BA-8035-05B15048D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14768-2E69-42B8-AEBC-CECA7986D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4F08D-7685-499F-8269-AAF9308C5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BF8710-E06A-449E-8421-1B8D37B66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8E2027-D946-4D1E-8E72-2E58382E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28A54B-88A0-4711-99B5-7390C43E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C37A7-4232-4716-8CAA-1C5AFA84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3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6460-84DE-4C24-9BC5-BA4FDD811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5FC68-3F8A-42DC-8B2B-D8406EAC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726F7-D4A1-4119-ADF3-14319297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93866-E4CC-4C31-9AE9-FD541FDB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9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84DB2-608F-4D93-82C3-BB12A1F8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B7B9E-4049-4E1B-9C0C-2170B972B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BA5EF-C2E2-4F3D-B4CB-7F948F57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1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38F9-7237-409D-AB82-41626F209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3A336-A7F9-49C7-B60B-61A3F6B16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478A4-734C-45B8-B259-F3F3D948B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2B94D-93B3-4934-BEA9-64DD61BA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AC6AF-18C9-4F81-AF72-9186359A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DB8C5-EBFB-4D3D-8BF6-CBB71169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0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D55B-D0E8-465F-917A-93BBA1EB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C9A570-7E00-4CCB-BBA7-606D2AE5F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D512D-C7FD-4E2B-9EED-3D1F8CD15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67B12-1692-46E0-A72F-F94D4D30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3BC-6AFF-45AA-A85F-42DE01D0257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63DF8-606D-48C6-9292-83CCB1A7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FE8E6-F01D-447F-9077-8A802440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7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9A3FC-F6FB-48C9-A84B-D13963B7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91C3D-64F1-4C1B-B4DB-944E26D4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5BD06-5733-49D7-90B0-C6E0E7E3A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083BC-6AFF-45AA-A85F-42DE01D0257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80AD1-0792-4C75-AA5B-4F2331621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1C1F7-B12C-453C-AB0E-8E37D369D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3C5D0-C35C-41E1-BFFF-83F0567D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9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mp"/><Relationship Id="rId3" Type="http://schemas.openxmlformats.org/officeDocument/2006/relationships/image" Target="../media/image3.tmp"/><Relationship Id="rId7" Type="http://schemas.openxmlformats.org/officeDocument/2006/relationships/image" Target="../media/image6.tmp"/><Relationship Id="rId12" Type="http://schemas.openxmlformats.org/officeDocument/2006/relationships/image" Target="../media/image10.tm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mp"/><Relationship Id="rId11" Type="http://schemas.openxmlformats.org/officeDocument/2006/relationships/image" Target="../media/image9.tmp"/><Relationship Id="rId5" Type="http://schemas.openxmlformats.org/officeDocument/2006/relationships/slide" Target="slide4.xml"/><Relationship Id="rId10" Type="http://schemas.openxmlformats.org/officeDocument/2006/relationships/slide" Target="slide3.xml"/><Relationship Id="rId4" Type="http://schemas.openxmlformats.org/officeDocument/2006/relationships/image" Target="../media/image4.tmp"/><Relationship Id="rId9" Type="http://schemas.openxmlformats.org/officeDocument/2006/relationships/image" Target="../media/image8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59D4E-AFB9-471B-829D-9B398A32B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742950"/>
            <a:ext cx="4332307" cy="565785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Jog Your Memory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Adam Ehlers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Andrea Pfeffer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Joe Goeman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Sara Lewer</a:t>
            </a:r>
            <a:br>
              <a:rPr lang="en-US" sz="2400" dirty="0">
                <a:solidFill>
                  <a:srgbClr val="FFFFFF"/>
                </a:solidFill>
              </a:rPr>
            </a:br>
            <a:br>
              <a:rPr lang="en-US" sz="2400" dirty="0">
                <a:solidFill>
                  <a:srgbClr val="FFFFFF"/>
                </a:solidFill>
              </a:rPr>
            </a:br>
            <a:br>
              <a:rPr lang="en-US" sz="2400" dirty="0">
                <a:solidFill>
                  <a:srgbClr val="FFFFFF"/>
                </a:solidFill>
              </a:rPr>
            </a:b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Data Visualization and Analytics Bootcamp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March 2022</a:t>
            </a:r>
            <a:br>
              <a:rPr lang="en-US" sz="1800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09C18446-54F4-4F1C-9E40-F71EC7935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278" y="742950"/>
            <a:ext cx="6953838" cy="524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6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Curvy road landscape background illustration">
            <a:extLst>
              <a:ext uri="{FF2B5EF4-FFF2-40B4-BE49-F238E27FC236}">
                <a16:creationId xmlns:a16="http://schemas.microsoft.com/office/drawing/2014/main" id="{A01D6632-2E35-4C66-9641-32BA724CE3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8" r="12540" b="1"/>
          <a:stretch/>
        </p:blipFill>
        <p:spPr bwMode="auto">
          <a:xfrm>
            <a:off x="20" y="-20485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Graphical user interface, calendar&#10;&#10;Description automatically generated with medium confidence">
            <a:extLst>
              <a:ext uri="{FF2B5EF4-FFF2-40B4-BE49-F238E27FC236}">
                <a16:creationId xmlns:a16="http://schemas.microsoft.com/office/drawing/2014/main" id="{E7D1131B-4AA7-45B6-A475-45BBAD002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802" y="3693027"/>
            <a:ext cx="1255356" cy="1386966"/>
          </a:xfrm>
          <a:prstGeom prst="rect">
            <a:avLst/>
          </a:prstGeom>
        </p:spPr>
      </p:pic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E4748AB-CE94-4775-A9D8-B36662BD04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372" y="4029911"/>
            <a:ext cx="694544" cy="839046"/>
          </a:xfrm>
          <a:prstGeom prst="rect">
            <a:avLst/>
          </a:prstGeom>
        </p:spPr>
      </p:pic>
      <p:pic>
        <p:nvPicPr>
          <p:cNvPr id="19" name="Picture 18" descr="A picture containing clipart&#10;&#10;Description automatically generated">
            <a:hlinkClick r:id="rId5" action="ppaction://hlinksldjump"/>
            <a:extLst>
              <a:ext uri="{FF2B5EF4-FFF2-40B4-BE49-F238E27FC236}">
                <a16:creationId xmlns:a16="http://schemas.microsoft.com/office/drawing/2014/main" id="{A23C59E2-1A25-4075-BCAA-656221BD53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976" y="3119685"/>
            <a:ext cx="960987" cy="1328193"/>
          </a:xfrm>
          <a:prstGeom prst="rect">
            <a:avLst/>
          </a:prstGeom>
        </p:spPr>
      </p:pic>
      <p:pic>
        <p:nvPicPr>
          <p:cNvPr id="21" name="Picture 20" descr="A person wearing sunglasses&#10;&#10;Description automatically generated with low confidence">
            <a:extLst>
              <a:ext uri="{FF2B5EF4-FFF2-40B4-BE49-F238E27FC236}">
                <a16:creationId xmlns:a16="http://schemas.microsoft.com/office/drawing/2014/main" id="{24BA1FFC-6FC0-45B4-AC1C-A6FE43C809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374" y="5556324"/>
            <a:ext cx="1060316" cy="76163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8C554DB-0690-418D-A570-F628AB593178}"/>
              </a:ext>
            </a:extLst>
          </p:cNvPr>
          <p:cNvSpPr txBox="1"/>
          <p:nvPr/>
        </p:nvSpPr>
        <p:spPr>
          <a:xfrm>
            <a:off x="0" y="5671629"/>
            <a:ext cx="2884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Can a trail’s popularity be predicted by its features?</a:t>
            </a:r>
          </a:p>
        </p:txBody>
      </p:sp>
      <p:pic>
        <p:nvPicPr>
          <p:cNvPr id="48" name="Picture 47" descr="A person wearing a mask&#10;&#10;Description automatically generated with medium confidence">
            <a:extLst>
              <a:ext uri="{FF2B5EF4-FFF2-40B4-BE49-F238E27FC236}">
                <a16:creationId xmlns:a16="http://schemas.microsoft.com/office/drawing/2014/main" id="{EC3018D2-51EE-4D68-A21A-C4FD53831C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457" y="2228208"/>
            <a:ext cx="1084454" cy="86531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62B4938-555D-48C3-B051-6E800F67822B}"/>
              </a:ext>
            </a:extLst>
          </p:cNvPr>
          <p:cNvSpPr txBox="1"/>
          <p:nvPr/>
        </p:nvSpPr>
        <p:spPr>
          <a:xfrm>
            <a:off x="10040152" y="2291534"/>
            <a:ext cx="6207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C00000"/>
                </a:solidFill>
              </a:rPr>
              <a:t>HTML</a:t>
            </a:r>
          </a:p>
          <a:p>
            <a:endParaRPr lang="en-US" sz="600" b="1" dirty="0">
              <a:solidFill>
                <a:srgbClr val="C00000"/>
              </a:solidFill>
            </a:endParaRPr>
          </a:p>
          <a:p>
            <a:r>
              <a:rPr lang="en-US" sz="600" b="1" dirty="0">
                <a:solidFill>
                  <a:srgbClr val="C00000"/>
                </a:solidFill>
              </a:rPr>
              <a:t>CSS</a:t>
            </a:r>
          </a:p>
          <a:p>
            <a:endParaRPr lang="en-US" sz="600" b="1" dirty="0">
              <a:solidFill>
                <a:srgbClr val="C00000"/>
              </a:solidFill>
            </a:endParaRPr>
          </a:p>
          <a:p>
            <a:r>
              <a:rPr lang="en-US" sz="600" b="1" dirty="0">
                <a:solidFill>
                  <a:srgbClr val="C00000"/>
                </a:solidFill>
              </a:rPr>
              <a:t>JAVASCRIPT</a:t>
            </a:r>
          </a:p>
          <a:p>
            <a:endParaRPr lang="en-US" sz="600" b="1" dirty="0">
              <a:solidFill>
                <a:srgbClr val="C00000"/>
              </a:solidFill>
            </a:endParaRPr>
          </a:p>
          <a:p>
            <a:r>
              <a:rPr lang="en-US" sz="600" b="1" dirty="0">
                <a:solidFill>
                  <a:srgbClr val="C00000"/>
                </a:solidFill>
              </a:rPr>
              <a:t>LEAFLET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118BE87-ABC8-4218-9E76-E13E827B61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692" y="734421"/>
            <a:ext cx="1780105" cy="1102400"/>
          </a:xfrm>
          <a:prstGeom prst="rect">
            <a:avLst/>
          </a:prstGeom>
        </p:spPr>
      </p:pic>
      <p:pic>
        <p:nvPicPr>
          <p:cNvPr id="5" name="Picture 4" descr="A picture containing sport, swimming&#10;&#10;Description automatically generated">
            <a:hlinkClick r:id="rId10" action="ppaction://hlinksldjump"/>
            <a:extLst>
              <a:ext uri="{FF2B5EF4-FFF2-40B4-BE49-F238E27FC236}">
                <a16:creationId xmlns:a16="http://schemas.microsoft.com/office/drawing/2014/main" id="{7FB41816-1EC5-469B-A53D-9ECF1D756F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64" y="5651340"/>
            <a:ext cx="1660359" cy="1184893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3449D097-2EB7-4550-9B1D-91DD7DA1AA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911" y="4461450"/>
            <a:ext cx="1393636" cy="100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3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histogram&#10;&#10;Description automatically generated">
            <a:hlinkClick r:id="rId2" action="ppaction://hlinksldjump"/>
            <a:extLst>
              <a:ext uri="{FF2B5EF4-FFF2-40B4-BE49-F238E27FC236}">
                <a16:creationId xmlns:a16="http://schemas.microsoft.com/office/drawing/2014/main" id="{5AA7231D-2B3B-492B-BB9B-A8E7F4222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23" y="989257"/>
            <a:ext cx="5084218" cy="4370006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2" name="Picture 11" descr="Text, table&#10;&#10;Description automatically generated">
            <a:extLst>
              <a:ext uri="{FF2B5EF4-FFF2-40B4-BE49-F238E27FC236}">
                <a16:creationId xmlns:a16="http://schemas.microsoft.com/office/drawing/2014/main" id="{469E0466-6C24-4E2E-9901-8BF9B61115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434" y="820522"/>
            <a:ext cx="2023606" cy="2498108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4" name="Picture 13" descr="Text, table&#10;&#10;Description automatically generated">
            <a:extLst>
              <a:ext uri="{FF2B5EF4-FFF2-40B4-BE49-F238E27FC236}">
                <a16:creationId xmlns:a16="http://schemas.microsoft.com/office/drawing/2014/main" id="{BA505DFB-D9D9-4157-9135-21BE4080FE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434" y="4153720"/>
            <a:ext cx="2116708" cy="241108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A821C-E034-4ADA-B988-4E12A3488CFD}"/>
              </a:ext>
            </a:extLst>
          </p:cNvPr>
          <p:cNvSpPr txBox="1"/>
          <p:nvPr/>
        </p:nvSpPr>
        <p:spPr>
          <a:xfrm>
            <a:off x="7454299" y="435067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Average Rating Distribution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FA13DF-B6BA-4115-9124-DA96554B1129}"/>
              </a:ext>
            </a:extLst>
          </p:cNvPr>
          <p:cNvSpPr txBox="1"/>
          <p:nvPr/>
        </p:nvSpPr>
        <p:spPr>
          <a:xfrm>
            <a:off x="7260300" y="3784388"/>
            <a:ext cx="329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Number of Reviews Distribution</a:t>
            </a:r>
          </a:p>
        </p:txBody>
      </p:sp>
    </p:spTree>
    <p:extLst>
      <p:ext uri="{BB962C8B-B14F-4D97-AF65-F5344CB8AC3E}">
        <p14:creationId xmlns:p14="http://schemas.microsoft.com/office/powerpoint/2010/main" val="49160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3BA2AF72-577E-4319-860C-332F0C4D3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1" y="2036256"/>
            <a:ext cx="3537345" cy="277934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Text&#10;&#10;Description automatically generated">
            <a:hlinkClick r:id="rId3" action="ppaction://hlinksldjump"/>
            <a:extLst>
              <a:ext uri="{FF2B5EF4-FFF2-40B4-BE49-F238E27FC236}">
                <a16:creationId xmlns:a16="http://schemas.microsoft.com/office/drawing/2014/main" id="{983E0E25-C088-4B06-B9E6-9C942BD8B7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36" y="1135622"/>
            <a:ext cx="3517120" cy="45806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EA759E4-722A-48D7-9FA5-B778D074D633}"/>
              </a:ext>
            </a:extLst>
          </p:cNvPr>
          <p:cNvSpPr txBox="1"/>
          <p:nvPr/>
        </p:nvSpPr>
        <p:spPr>
          <a:xfrm>
            <a:off x="4721761" y="2338620"/>
            <a:ext cx="28844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bg1"/>
                </a:solidFill>
              </a:rPr>
              <a:t>Yes! </a:t>
            </a:r>
          </a:p>
          <a:p>
            <a:pPr algn="ctr"/>
            <a:r>
              <a:rPr lang="en-US" sz="2400" b="1" i="1" dirty="0">
                <a:solidFill>
                  <a:schemeClr val="bg1"/>
                </a:solidFill>
              </a:rPr>
              <a:t>A trail’s popularity </a:t>
            </a:r>
          </a:p>
          <a:p>
            <a:pPr algn="ctr"/>
            <a:r>
              <a:rPr lang="en-US" sz="2400" b="1" i="1" dirty="0">
                <a:solidFill>
                  <a:schemeClr val="bg1"/>
                </a:solidFill>
              </a:rPr>
              <a:t>can be predicted</a:t>
            </a:r>
          </a:p>
          <a:p>
            <a:pPr algn="ctr"/>
            <a:r>
              <a:rPr lang="en-US" sz="2400" b="1" i="1" dirty="0">
                <a:solidFill>
                  <a:schemeClr val="bg1"/>
                </a:solidFill>
              </a:rPr>
              <a:t>on random chance.</a:t>
            </a:r>
          </a:p>
        </p:txBody>
      </p:sp>
    </p:spTree>
    <p:extLst>
      <p:ext uri="{BB962C8B-B14F-4D97-AF65-F5344CB8AC3E}">
        <p14:creationId xmlns:p14="http://schemas.microsoft.com/office/powerpoint/2010/main" val="319159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721</TotalTime>
  <Words>62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Jog Your Memory  Adam Ehlers Andrea Pfeffer Joe Goeman Sara Lewer    Data Visualization and Analytics Bootcamp March 2022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Lewer, Sara J., M.B.A., CPA, C.M.A.</dc:creator>
  <cp:lastModifiedBy>Lewer, Sara J., M.B.A., CPA, C.M.A.</cp:lastModifiedBy>
  <cp:revision>43</cp:revision>
  <dcterms:created xsi:type="dcterms:W3CDTF">2022-02-26T15:14:32Z</dcterms:created>
  <dcterms:modified xsi:type="dcterms:W3CDTF">2022-03-07T03:14:07Z</dcterms:modified>
</cp:coreProperties>
</file>