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er, Sara J., M.B.A., CPA, C.M.A." initials="LSJMCC" lastIdx="1" clrIdx="0">
    <p:extLst>
      <p:ext uri="{19B8F6BF-5375-455C-9EA6-DF929625EA0E}">
        <p15:presenceInfo xmlns:p15="http://schemas.microsoft.com/office/powerpoint/2012/main" userId="S::Lewer.Sara@mayo.edu::8706d84b-1e37-46a7-9c90-c721e6cdd5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E6C"/>
    <a:srgbClr val="506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D3BE-BC19-4DE8-A0B5-8B14BA2E1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9AF4C-AEC1-448F-AD37-D738D3F0F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14A7-45B2-4155-9194-78775A60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9B832-9550-4F0A-B5D9-C939346A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0DA5-C976-4F38-8F8B-4AEC9EDD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1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AD40-C754-403F-89B4-EF44FAC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D2376-612A-4422-9422-FE532E5E2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96F0-390F-4609-9460-6F2F976A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E31C1-3F44-425A-8575-82B97FEC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D080D-E98B-42B5-B663-4A97B463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ED621-8F4F-467D-96D4-8EABBEBE9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620E2-D63E-4DB9-93BB-81E43CDA9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6D1C-1A88-4B79-A943-3F6F5960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DFE1-477F-4292-B22C-7B730915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C38E-FD08-436A-BC9C-0B9108DC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58C9-4378-41E8-8F00-446D827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3E4A-C01E-4417-BDA8-1343C875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F2A9-EFEF-409D-A603-43FD76C2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44B-5C2D-477B-A371-3BF34EF0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3943-1B48-42B0-A532-2ABEEEB7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B34A-8C76-4A2B-81C5-1A651903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57D5-7025-4EFC-BF60-C973C2D85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D581-56ED-447A-8547-C80976D7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A1D5-2387-4110-83DF-C85D9C3C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B6B5-9879-4BEF-B1B6-1CAD0F1F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B562-E05C-4B0F-B715-30411F79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EDA7-0005-44B4-AD27-33A2652AF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51157-6A77-44DD-86E1-9383ADA74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4AF64-D096-40EB-9D33-CB17A0B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EC4AF-230C-47F6-9C69-73195187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988FE-4355-49B7-962C-6ECA4CCA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5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DF53-9675-4197-935B-7D1CDBDC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5FE3-3362-48BA-8035-05B15048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14768-2E69-42B8-AEBC-CECA7986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4F08D-7685-499F-8269-AAF9308C5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F8710-E06A-449E-8421-1B8D37B66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E2027-D946-4D1E-8E72-2E58382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8A54B-88A0-4711-99B5-7390C43E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C37A7-4232-4716-8CAA-1C5AFA84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6460-84DE-4C24-9BC5-BA4FDD81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5FC68-3F8A-42DC-8B2B-D8406EA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26F7-D4A1-4119-ADF3-14319297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93866-E4CC-4C31-9AE9-FD541FDB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9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84DB2-608F-4D93-82C3-BB12A1F8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B7B9E-4049-4E1B-9C0C-2170B972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BA5EF-C2E2-4F3D-B4CB-7F948F57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8F9-7237-409D-AB82-41626F20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A336-A7F9-49C7-B60B-61A3F6B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478A4-734C-45B8-B259-F3F3D948B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B94D-93B3-4934-BEA9-64DD61B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AC6AF-18C9-4F81-AF72-9186359A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B8C5-EBFB-4D3D-8BF6-CBB71169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D55B-D0E8-465F-917A-93BBA1EB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9A570-7E00-4CCB-BBA7-606D2AE5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D512D-C7FD-4E2B-9EED-3D1F8CD15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67B12-1692-46E0-A72F-F94D4D30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3DF8-606D-48C6-9292-83CCB1A7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FE8E6-F01D-447F-9077-8A802440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9A3FC-F6FB-48C9-A84B-D13963B7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1C3D-64F1-4C1B-B4DB-944E26D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BD06-5733-49D7-90B0-C6E0E7E3A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083BC-6AFF-45AA-A85F-42DE01D025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0AD1-0792-4C75-AA5B-4F2331621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C1F7-B12C-453C-AB0E-8E37D369D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2.tmp"/><Relationship Id="rId7" Type="http://schemas.openxmlformats.org/officeDocument/2006/relationships/image" Target="../media/image5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5" Type="http://schemas.openxmlformats.org/officeDocument/2006/relationships/slide" Target="slide3.xml"/><Relationship Id="rId10" Type="http://schemas.openxmlformats.org/officeDocument/2006/relationships/image" Target="../media/image8.tmp"/><Relationship Id="rId4" Type="http://schemas.openxmlformats.org/officeDocument/2006/relationships/image" Target="../media/image3.tmp"/><Relationship Id="rId9" Type="http://schemas.openxmlformats.org/officeDocument/2006/relationships/image" Target="../media/image7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Curvy road landscape background illustration">
            <a:extLst>
              <a:ext uri="{FF2B5EF4-FFF2-40B4-BE49-F238E27FC236}">
                <a16:creationId xmlns:a16="http://schemas.microsoft.com/office/drawing/2014/main" id="{A01D6632-2E35-4C66-9641-32BA724CE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r="12540" b="1"/>
          <a:stretch/>
        </p:blipFill>
        <p:spPr bwMode="auto">
          <a:xfrm>
            <a:off x="-6338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raphical user interface, calendar&#10;&#10;Description automatically generated with medium confidence">
            <a:extLst>
              <a:ext uri="{FF2B5EF4-FFF2-40B4-BE49-F238E27FC236}">
                <a16:creationId xmlns:a16="http://schemas.microsoft.com/office/drawing/2014/main" id="{E7D1131B-4AA7-45B6-A475-45BBAD002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274" y="4448204"/>
            <a:ext cx="1255356" cy="1386966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E4748AB-CE94-4775-A9D8-B36662BD0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14" y="3954157"/>
            <a:ext cx="694544" cy="839046"/>
          </a:xfrm>
          <a:prstGeom prst="rect">
            <a:avLst/>
          </a:prstGeom>
        </p:spPr>
      </p:pic>
      <p:pic>
        <p:nvPicPr>
          <p:cNvPr id="19" name="Picture 18" descr="A picture containing clipart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A23C59E2-1A25-4075-BCAA-656221BD5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61" y="3204577"/>
            <a:ext cx="899801" cy="1243627"/>
          </a:xfrm>
          <a:prstGeom prst="rect">
            <a:avLst/>
          </a:prstGeom>
        </p:spPr>
      </p:pic>
      <p:pic>
        <p:nvPicPr>
          <p:cNvPr id="21" name="Picture 20" descr="A person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24BA1FFC-6FC0-45B4-AC1C-A6FE43C80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85" y="5454352"/>
            <a:ext cx="1060316" cy="76163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C554DB-0690-418D-A570-F628AB593178}"/>
              </a:ext>
            </a:extLst>
          </p:cNvPr>
          <p:cNvSpPr txBox="1"/>
          <p:nvPr/>
        </p:nvSpPr>
        <p:spPr>
          <a:xfrm>
            <a:off x="0" y="5671629"/>
            <a:ext cx="288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Can a trail’s popularity be predicted by its features?</a:t>
            </a:r>
          </a:p>
        </p:txBody>
      </p:sp>
      <p:pic>
        <p:nvPicPr>
          <p:cNvPr id="48" name="Picture 47" descr="A person wearing a mask&#10;&#10;Description automatically generated with medium confidence">
            <a:extLst>
              <a:ext uri="{FF2B5EF4-FFF2-40B4-BE49-F238E27FC236}">
                <a16:creationId xmlns:a16="http://schemas.microsoft.com/office/drawing/2014/main" id="{EC3018D2-51EE-4D68-A21A-C4FD53831C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825" y="2530573"/>
            <a:ext cx="1084454" cy="86531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62B4938-555D-48C3-B051-6E800F67822B}"/>
              </a:ext>
            </a:extLst>
          </p:cNvPr>
          <p:cNvSpPr txBox="1"/>
          <p:nvPr/>
        </p:nvSpPr>
        <p:spPr>
          <a:xfrm>
            <a:off x="10241519" y="2620760"/>
            <a:ext cx="620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C00000"/>
                </a:solidFill>
              </a:rPr>
              <a:t>HTML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CSS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JAVASCRIPT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LEAFLET</a:t>
            </a:r>
          </a:p>
        </p:txBody>
      </p:sp>
      <p:pic>
        <p:nvPicPr>
          <p:cNvPr id="9" name="Picture 8" descr="A picture containing doll, toy, several&#10;&#10;Description automatically generated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C2D5D0-F163-42F9-96E4-FE0BAA390C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03" y="5329201"/>
            <a:ext cx="1703741" cy="11829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18BE87-ABC8-4218-9E76-E13E827B61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92" y="758484"/>
            <a:ext cx="1780105" cy="11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3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17E5BD-6DC3-4BED-8724-63C20157AA11}"/>
              </a:ext>
            </a:extLst>
          </p:cNvPr>
          <p:cNvSpPr txBox="1"/>
          <p:nvPr/>
        </p:nvSpPr>
        <p:spPr>
          <a:xfrm>
            <a:off x="8604886" y="1164570"/>
            <a:ext cx="3022349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AVERAGE RATING</a:t>
            </a:r>
          </a:p>
          <a:p>
            <a:r>
              <a:rPr lang="en-US" dirty="0"/>
              <a:t>The average ratings are tightly distributed.  Difficult to distinguish excellent vs good trails.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19C91-2806-4A48-AD0D-E56A9830DA97}"/>
              </a:ext>
            </a:extLst>
          </p:cNvPr>
          <p:cNvSpPr txBox="1"/>
          <p:nvPr/>
        </p:nvSpPr>
        <p:spPr>
          <a:xfrm>
            <a:off x="8543101" y="4073679"/>
            <a:ext cx="3442951" cy="224676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NUMBER OF REVIEWS</a:t>
            </a:r>
          </a:p>
          <a:p>
            <a:endParaRPr lang="en-US" dirty="0"/>
          </a:p>
          <a:p>
            <a:r>
              <a:rPr lang="en-US" dirty="0"/>
              <a:t>Trail popularity, based on the number of reviews, has wide variation.</a:t>
            </a:r>
          </a:p>
          <a:p>
            <a:endParaRPr lang="en-US" dirty="0"/>
          </a:p>
          <a:p>
            <a:r>
              <a:rPr lang="en-US" dirty="0"/>
              <a:t>What drives a trail’s popularity?</a:t>
            </a:r>
          </a:p>
          <a:p>
            <a:endParaRPr lang="en-US" sz="1400" dirty="0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AA7231D-2B3B-492B-BB9B-A8E7F4222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8" y="989257"/>
            <a:ext cx="5084218" cy="437000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2" name="Picture 11" descr="Text, table&#10;&#10;Description automatically generated">
            <a:extLst>
              <a:ext uri="{FF2B5EF4-FFF2-40B4-BE49-F238E27FC236}">
                <a16:creationId xmlns:a16="http://schemas.microsoft.com/office/drawing/2014/main" id="{469E0466-6C24-4E2E-9901-8BF9B6111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09" y="763372"/>
            <a:ext cx="2023606" cy="249810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4" name="Picture 13" descr="Text, table&#10;&#10;Description automatically generated">
            <a:extLst>
              <a:ext uri="{FF2B5EF4-FFF2-40B4-BE49-F238E27FC236}">
                <a16:creationId xmlns:a16="http://schemas.microsoft.com/office/drawing/2014/main" id="{BA505DFB-D9D9-4157-9135-21BE4080F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158" y="4023570"/>
            <a:ext cx="2116708" cy="241108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160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C27341-4ABB-43EF-9E57-10A858F92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3B6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98C55-54CC-433B-905F-FB0B2D200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3414014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clipart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39D630E5-7048-4542-A2E7-AE5BC176A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9" y="1506633"/>
            <a:ext cx="2781372" cy="384417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9E21906-D4D4-4F16-9228-3E004930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1968" y="485853"/>
            <a:ext cx="3575304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4056B32-5E2B-4E88-A906-63E6A0CAC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67" y="1513494"/>
            <a:ext cx="2941124" cy="383044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65BCC85-4C69-4CFB-A36A-6A489B87F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139" y="484069"/>
            <a:ext cx="3899229" cy="28642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8026EF8-6A2D-4506-8516-F4AACFF26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52" y="798656"/>
            <a:ext cx="2838471" cy="223022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A14BDAC-394B-4E9A-8ECE-61AA1A7C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139" y="3509152"/>
            <a:ext cx="3899229" cy="284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urvy road landscape background illustration">
            <a:extLst>
              <a:ext uri="{FF2B5EF4-FFF2-40B4-BE49-F238E27FC236}">
                <a16:creationId xmlns:a16="http://schemas.microsoft.com/office/drawing/2014/main" id="{3E332D53-2A72-49B0-8CD3-CF7055144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r="12540" b="1"/>
          <a:stretch/>
        </p:blipFill>
        <p:spPr bwMode="auto">
          <a:xfrm>
            <a:off x="8129873" y="4027373"/>
            <a:ext cx="3255829" cy="18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35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349</TotalTime>
  <Words>54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Lewer, Sara J., M.B.A., CPA, C.M.A.</dc:creator>
  <cp:lastModifiedBy>Lewer, Sara J., M.B.A., CPA, C.M.A.</cp:lastModifiedBy>
  <cp:revision>30</cp:revision>
  <dcterms:created xsi:type="dcterms:W3CDTF">2022-02-26T15:14:32Z</dcterms:created>
  <dcterms:modified xsi:type="dcterms:W3CDTF">2022-03-05T01:01:20Z</dcterms:modified>
</cp:coreProperties>
</file>