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1206" autoAdjust="0"/>
  </p:normalViewPr>
  <p:slideViewPr>
    <p:cSldViewPr snapToGrid="0">
      <p:cViewPr>
        <p:scale>
          <a:sx n="100" d="100"/>
          <a:sy n="100" d="100"/>
        </p:scale>
        <p:origin x="16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9E00B-4746-416C-97FD-3884239C108D}" type="datetimeFigureOut">
              <a:rPr lang="en-US" smtClean="0"/>
              <a:t>3/6/2022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DDE54-476A-4DDC-B38A-CF8A837B3DF3}" type="slidenum">
              <a:rPr lang="en-US" smtClean="0"/>
              <a:t>‹#›</a:t>
            </a:fld>
            <a:endParaRPr lang="en-US"/>
          </a:p>
        </p:txBody>
      </p:sp>
    </p:spTree>
    <p:extLst>
      <p:ext uri="{BB962C8B-B14F-4D97-AF65-F5344CB8AC3E}">
        <p14:creationId xmlns:p14="http://schemas.microsoft.com/office/powerpoint/2010/main" val="178735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probability of completing the application process is increases with meeting with a recruiter for applicants with above average mean essay length and number of unique words. However, recruitment meetings are associated with increase probability of withdraw for those with below average essays.</a:t>
            </a:r>
          </a:p>
          <a:p>
            <a:r>
              <a:rPr lang="en-US" dirty="0"/>
              <a:t>For a participant with high essay scores (PC1 = 2.4), meeting with a recruiter is expected to yield an increase of 3% in the probability of completion.</a:t>
            </a:r>
          </a:p>
          <a:p>
            <a:endParaRPr lang="en-US" dirty="0"/>
          </a:p>
          <a:p>
            <a:r>
              <a:rPr lang="en-US" dirty="0"/>
              <a:t>An increase in the probability of completion is also expected when recruiters meet with applicants who attended a T4F event by about 1%.</a:t>
            </a:r>
          </a:p>
          <a:p>
            <a:endParaRPr lang="en-US" dirty="0"/>
          </a:p>
          <a:p>
            <a:r>
              <a:rPr lang="en-US" dirty="0"/>
              <a:t>NOTE: The “essay score” is the product of a principle component dimension reduction of the three essay lengths and number of unique words. The PC accounts for &gt;85% of variation. It is scale and centered, so 0 can be roughly interpreted as the mean average essay length and number of unique words.</a:t>
            </a:r>
          </a:p>
        </p:txBody>
      </p:sp>
      <p:sp>
        <p:nvSpPr>
          <p:cNvPr id="4" name="Slide Number Placeholder 3"/>
          <p:cNvSpPr>
            <a:spLocks noGrp="1"/>
          </p:cNvSpPr>
          <p:nvPr>
            <p:ph type="sldNum" sz="quarter" idx="5"/>
          </p:nvPr>
        </p:nvSpPr>
        <p:spPr/>
        <p:txBody>
          <a:bodyPr/>
          <a:lstStyle/>
          <a:p>
            <a:fld id="{D76DDE54-476A-4DDC-B38A-CF8A837B3DF3}" type="slidenum">
              <a:rPr lang="en-US" smtClean="0"/>
              <a:t>3</a:t>
            </a:fld>
            <a:endParaRPr lang="en-US"/>
          </a:p>
        </p:txBody>
      </p:sp>
    </p:spTree>
    <p:extLst>
      <p:ext uri="{BB962C8B-B14F-4D97-AF65-F5344CB8AC3E}">
        <p14:creationId xmlns:p14="http://schemas.microsoft.com/office/powerpoint/2010/main" val="3755796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GPA and the duration from application start to submission did not have a significant interaction with whether the applicant met with a recruiter, these variables were highly important in the random forest model and may be worth experimenting with targeted experimental trials.</a:t>
            </a:r>
            <a:br>
              <a:rPr lang="en-US" dirty="0"/>
            </a:br>
            <a:br>
              <a:rPr lang="en-US" dirty="0"/>
            </a:br>
            <a:r>
              <a:rPr lang="en-US" dirty="0"/>
              <a:t>Ideally, target applicants that start their applications at least 50 days prior to the application deadline or those with near 4.0 GPA.</a:t>
            </a:r>
          </a:p>
        </p:txBody>
      </p:sp>
      <p:sp>
        <p:nvSpPr>
          <p:cNvPr id="4" name="Slide Number Placeholder 3"/>
          <p:cNvSpPr>
            <a:spLocks noGrp="1"/>
          </p:cNvSpPr>
          <p:nvPr>
            <p:ph type="sldNum" sz="quarter" idx="5"/>
          </p:nvPr>
        </p:nvSpPr>
        <p:spPr/>
        <p:txBody>
          <a:bodyPr/>
          <a:lstStyle/>
          <a:p>
            <a:fld id="{D76DDE54-476A-4DDC-B38A-CF8A837B3DF3}" type="slidenum">
              <a:rPr lang="en-US" smtClean="0"/>
              <a:t>4</a:t>
            </a:fld>
            <a:endParaRPr lang="en-US"/>
          </a:p>
        </p:txBody>
      </p:sp>
    </p:spTree>
    <p:extLst>
      <p:ext uri="{BB962C8B-B14F-4D97-AF65-F5344CB8AC3E}">
        <p14:creationId xmlns:p14="http://schemas.microsoft.com/office/powerpoint/2010/main" val="3850029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looks at the number of applications that had 0 days between application timeline points (start, submission, and deadline). Of those that complete the admissions process, most start well before the deadline, take at least a day to work on the application before submission, and submit before the deadline. However, most of those that withdraw submit on the deadline date or finish the day that they begin the application.</a:t>
            </a:r>
          </a:p>
          <a:p>
            <a:endParaRPr lang="en-US" dirty="0"/>
          </a:p>
          <a:p>
            <a:r>
              <a:rPr lang="en-US" dirty="0"/>
              <a:t>NOTE: Given more time, I would ordinarily fix the labels to make them more easily interpretable. </a:t>
            </a:r>
          </a:p>
        </p:txBody>
      </p:sp>
      <p:sp>
        <p:nvSpPr>
          <p:cNvPr id="4" name="Slide Number Placeholder 3"/>
          <p:cNvSpPr>
            <a:spLocks noGrp="1"/>
          </p:cNvSpPr>
          <p:nvPr>
            <p:ph type="sldNum" sz="quarter" idx="5"/>
          </p:nvPr>
        </p:nvSpPr>
        <p:spPr/>
        <p:txBody>
          <a:bodyPr/>
          <a:lstStyle/>
          <a:p>
            <a:fld id="{D76DDE54-476A-4DDC-B38A-CF8A837B3DF3}" type="slidenum">
              <a:rPr lang="en-US" smtClean="0"/>
              <a:t>5</a:t>
            </a:fld>
            <a:endParaRPr lang="en-US"/>
          </a:p>
        </p:txBody>
      </p:sp>
    </p:spTree>
    <p:extLst>
      <p:ext uri="{BB962C8B-B14F-4D97-AF65-F5344CB8AC3E}">
        <p14:creationId xmlns:p14="http://schemas.microsoft.com/office/powerpoint/2010/main" val="290937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application major did not have a significant interaction with whether an applicant met with a recruiter, the trends suggested by the model could be worth further consideration.</a:t>
            </a:r>
          </a:p>
          <a:p>
            <a:endParaRPr lang="en-US" dirty="0"/>
          </a:p>
          <a:p>
            <a:r>
              <a:rPr lang="en-US" dirty="0"/>
              <a:t>NOTE: Ordinarily, I would fix the labels to avoid cutting off content. </a:t>
            </a:r>
          </a:p>
        </p:txBody>
      </p:sp>
      <p:sp>
        <p:nvSpPr>
          <p:cNvPr id="4" name="Slide Number Placeholder 3"/>
          <p:cNvSpPr>
            <a:spLocks noGrp="1"/>
          </p:cNvSpPr>
          <p:nvPr>
            <p:ph type="sldNum" sz="quarter" idx="5"/>
          </p:nvPr>
        </p:nvSpPr>
        <p:spPr/>
        <p:txBody>
          <a:bodyPr/>
          <a:lstStyle/>
          <a:p>
            <a:fld id="{D76DDE54-476A-4DDC-B38A-CF8A837B3DF3}" type="slidenum">
              <a:rPr lang="en-US" smtClean="0"/>
              <a:t>6</a:t>
            </a:fld>
            <a:endParaRPr lang="en-US"/>
          </a:p>
        </p:txBody>
      </p:sp>
    </p:spTree>
    <p:extLst>
      <p:ext uri="{BB962C8B-B14F-4D97-AF65-F5344CB8AC3E}">
        <p14:creationId xmlns:p14="http://schemas.microsoft.com/office/powerpoint/2010/main" val="2111990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Multivariate clustering based on all applicant characteristics identified three, somewhat overlapping groups. Ideally, we would like to see recruitment effort evenly distributed over all groups. Overrepresentation of recruitment effort in one group would indicate that there is either bias in which applicants seek out recruitment meetings or bias in the type of applicants recruiters target.</a:t>
            </a:r>
          </a:p>
        </p:txBody>
      </p:sp>
      <p:sp>
        <p:nvSpPr>
          <p:cNvPr id="4" name="Slide Number Placeholder 3"/>
          <p:cNvSpPr>
            <a:spLocks noGrp="1"/>
          </p:cNvSpPr>
          <p:nvPr>
            <p:ph type="sldNum" sz="quarter" idx="5"/>
          </p:nvPr>
        </p:nvSpPr>
        <p:spPr/>
        <p:txBody>
          <a:bodyPr/>
          <a:lstStyle/>
          <a:p>
            <a:fld id="{D76DDE54-476A-4DDC-B38A-CF8A837B3DF3}" type="slidenum">
              <a:rPr lang="en-US" smtClean="0"/>
              <a:t>7</a:t>
            </a:fld>
            <a:endParaRPr lang="en-US"/>
          </a:p>
        </p:txBody>
      </p:sp>
    </p:spTree>
    <p:extLst>
      <p:ext uri="{BB962C8B-B14F-4D97-AF65-F5344CB8AC3E}">
        <p14:creationId xmlns:p14="http://schemas.microsoft.com/office/powerpoint/2010/main" val="22868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1 is biased towards heavier recruitment effort, but it is the smallest group. Individuals in this cluster were more likely to attend an event, wrote longer essays, and started their applications much earlier compared to the other groups. Their GPA and essay sentiment falls between those of the other groups.</a:t>
            </a:r>
          </a:p>
          <a:p>
            <a:r>
              <a:rPr lang="en-US" dirty="0"/>
              <a:t>NOTE: This might could bias could skew earlier estimated. With more time, I would test the sensitivity of my results my simulating more or less skewed samples and rerunning my analyses.</a:t>
            </a:r>
          </a:p>
          <a:p>
            <a:endParaRPr lang="en-US" dirty="0"/>
          </a:p>
          <a:p>
            <a:r>
              <a:rPr lang="en-US" dirty="0"/>
              <a:t>NOTE: This is analysis was run on a subsampled and evenly weighted sample (with respect to recruitment) so we would expect the percentages in the bar chart to be at 50%. </a:t>
            </a:r>
          </a:p>
        </p:txBody>
      </p:sp>
      <p:sp>
        <p:nvSpPr>
          <p:cNvPr id="4" name="Slide Number Placeholder 3"/>
          <p:cNvSpPr>
            <a:spLocks noGrp="1"/>
          </p:cNvSpPr>
          <p:nvPr>
            <p:ph type="sldNum" sz="quarter" idx="5"/>
          </p:nvPr>
        </p:nvSpPr>
        <p:spPr/>
        <p:txBody>
          <a:bodyPr/>
          <a:lstStyle/>
          <a:p>
            <a:fld id="{D76DDE54-476A-4DDC-B38A-CF8A837B3DF3}" type="slidenum">
              <a:rPr lang="en-US" smtClean="0"/>
              <a:t>8</a:t>
            </a:fld>
            <a:endParaRPr lang="en-US"/>
          </a:p>
        </p:txBody>
      </p:sp>
    </p:spTree>
    <p:extLst>
      <p:ext uri="{BB962C8B-B14F-4D97-AF65-F5344CB8AC3E}">
        <p14:creationId xmlns:p14="http://schemas.microsoft.com/office/powerpoint/2010/main" val="3726393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or not a participant met with a recruiter was not ranked as an important predictor of completion of the application process in the rando forest model. In fact, that variable was consistently less important that the random binary variables I included (i.e. “</a:t>
            </a:r>
            <a:r>
              <a:rPr lang="en-US" dirty="0" err="1"/>
              <a:t>noiseb</a:t>
            </a:r>
            <a:r>
              <a:rPr lang="en-US" dirty="0"/>
              <a:t>_”).</a:t>
            </a:r>
          </a:p>
          <a:p>
            <a:endParaRPr lang="en-US" dirty="0"/>
          </a:p>
          <a:p>
            <a:pPr algn="l"/>
            <a:r>
              <a:rPr lang="en-US" dirty="0"/>
              <a:t>Although the prompt for this exercise makes an explicit statement that </a:t>
            </a:r>
            <a:r>
              <a:rPr lang="en-US" sz="1800" b="0" i="0" u="none" strike="noStrike" baseline="0" dirty="0">
                <a:latin typeface="Calibri" panose="020F0502020204030204" pitchFamily="34" charset="0"/>
              </a:rPr>
              <a:t>recruiters are effective in decreasing a candidate’s likelihood to withdraw, I would want to do more research on why this variable seems to have such a little effect.</a:t>
            </a:r>
            <a:endParaRPr lang="en-US" dirty="0"/>
          </a:p>
        </p:txBody>
      </p:sp>
      <p:sp>
        <p:nvSpPr>
          <p:cNvPr id="4" name="Slide Number Placeholder 3"/>
          <p:cNvSpPr>
            <a:spLocks noGrp="1"/>
          </p:cNvSpPr>
          <p:nvPr>
            <p:ph type="sldNum" sz="quarter" idx="5"/>
          </p:nvPr>
        </p:nvSpPr>
        <p:spPr/>
        <p:txBody>
          <a:bodyPr/>
          <a:lstStyle/>
          <a:p>
            <a:fld id="{D76DDE54-476A-4DDC-B38A-CF8A837B3DF3}" type="slidenum">
              <a:rPr lang="en-US" smtClean="0"/>
              <a:t>9</a:t>
            </a:fld>
            <a:endParaRPr lang="en-US"/>
          </a:p>
        </p:txBody>
      </p:sp>
    </p:spTree>
    <p:extLst>
      <p:ext uri="{BB962C8B-B14F-4D97-AF65-F5344CB8AC3E}">
        <p14:creationId xmlns:p14="http://schemas.microsoft.com/office/powerpoint/2010/main" val="3000080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DDE54-476A-4DDC-B38A-CF8A837B3DF3}" type="slidenum">
              <a:rPr lang="en-US" smtClean="0"/>
              <a:t>10</a:t>
            </a:fld>
            <a:endParaRPr lang="en-US"/>
          </a:p>
        </p:txBody>
      </p:sp>
    </p:spTree>
    <p:extLst>
      <p:ext uri="{BB962C8B-B14F-4D97-AF65-F5344CB8AC3E}">
        <p14:creationId xmlns:p14="http://schemas.microsoft.com/office/powerpoint/2010/main" val="3768490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56F9-5DB9-4DBA-829F-87CCDD058E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D90899-7A4D-46D5-A81F-72BA7EE1CA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C5EA47-33ED-4B0A-BA37-0ADCC793A742}"/>
              </a:ext>
            </a:extLst>
          </p:cNvPr>
          <p:cNvSpPr>
            <a:spLocks noGrp="1"/>
          </p:cNvSpPr>
          <p:nvPr>
            <p:ph type="dt" sz="half" idx="10"/>
          </p:nvPr>
        </p:nvSpPr>
        <p:spPr/>
        <p:txBody>
          <a:bodyPr/>
          <a:lstStyle/>
          <a:p>
            <a:fld id="{B1A41922-ED28-406F-AC94-A3724BFA1B08}" type="datetimeFigureOut">
              <a:rPr lang="en-US" smtClean="0"/>
              <a:t>3/6/2022</a:t>
            </a:fld>
            <a:endParaRPr lang="en-US"/>
          </a:p>
        </p:txBody>
      </p:sp>
      <p:sp>
        <p:nvSpPr>
          <p:cNvPr id="5" name="Footer Placeholder 4">
            <a:extLst>
              <a:ext uri="{FF2B5EF4-FFF2-40B4-BE49-F238E27FC236}">
                <a16:creationId xmlns:a16="http://schemas.microsoft.com/office/drawing/2014/main" id="{5B89708E-BBE4-4A3A-8AE5-D72A9FCDD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B42D3-FB3A-496D-94B9-DF37642842AB}"/>
              </a:ext>
            </a:extLst>
          </p:cNvPr>
          <p:cNvSpPr>
            <a:spLocks noGrp="1"/>
          </p:cNvSpPr>
          <p:nvPr>
            <p:ph type="sldNum" sz="quarter" idx="12"/>
          </p:nvPr>
        </p:nvSpPr>
        <p:spPr/>
        <p:txBody>
          <a:bodyPr/>
          <a:lstStyle/>
          <a:p>
            <a:fld id="{603DDFEF-36CA-4259-8739-0EB74CE8E673}" type="slidenum">
              <a:rPr lang="en-US" smtClean="0"/>
              <a:t>‹#›</a:t>
            </a:fld>
            <a:endParaRPr lang="en-US"/>
          </a:p>
        </p:txBody>
      </p:sp>
    </p:spTree>
    <p:extLst>
      <p:ext uri="{BB962C8B-B14F-4D97-AF65-F5344CB8AC3E}">
        <p14:creationId xmlns:p14="http://schemas.microsoft.com/office/powerpoint/2010/main" val="232065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AA03-2A0A-4A0B-8EC6-48CBBB62A0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8DF30A-CAC7-46A3-90F1-443FD8162F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8C060-E540-4E6A-9483-F555AA4CC47F}"/>
              </a:ext>
            </a:extLst>
          </p:cNvPr>
          <p:cNvSpPr>
            <a:spLocks noGrp="1"/>
          </p:cNvSpPr>
          <p:nvPr>
            <p:ph type="dt" sz="half" idx="10"/>
          </p:nvPr>
        </p:nvSpPr>
        <p:spPr/>
        <p:txBody>
          <a:bodyPr/>
          <a:lstStyle/>
          <a:p>
            <a:fld id="{B1A41922-ED28-406F-AC94-A3724BFA1B08}" type="datetimeFigureOut">
              <a:rPr lang="en-US" smtClean="0"/>
              <a:t>3/6/2022</a:t>
            </a:fld>
            <a:endParaRPr lang="en-US"/>
          </a:p>
        </p:txBody>
      </p:sp>
      <p:sp>
        <p:nvSpPr>
          <p:cNvPr id="5" name="Footer Placeholder 4">
            <a:extLst>
              <a:ext uri="{FF2B5EF4-FFF2-40B4-BE49-F238E27FC236}">
                <a16:creationId xmlns:a16="http://schemas.microsoft.com/office/drawing/2014/main" id="{5508595F-F38B-4088-BEBA-3560A002D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6F3E5-58CB-40F8-8EA6-FF7BBE091801}"/>
              </a:ext>
            </a:extLst>
          </p:cNvPr>
          <p:cNvSpPr>
            <a:spLocks noGrp="1"/>
          </p:cNvSpPr>
          <p:nvPr>
            <p:ph type="sldNum" sz="quarter" idx="12"/>
          </p:nvPr>
        </p:nvSpPr>
        <p:spPr/>
        <p:txBody>
          <a:bodyPr/>
          <a:lstStyle/>
          <a:p>
            <a:fld id="{603DDFEF-36CA-4259-8739-0EB74CE8E673}" type="slidenum">
              <a:rPr lang="en-US" smtClean="0"/>
              <a:t>‹#›</a:t>
            </a:fld>
            <a:endParaRPr lang="en-US"/>
          </a:p>
        </p:txBody>
      </p:sp>
    </p:spTree>
    <p:extLst>
      <p:ext uri="{BB962C8B-B14F-4D97-AF65-F5344CB8AC3E}">
        <p14:creationId xmlns:p14="http://schemas.microsoft.com/office/powerpoint/2010/main" val="306923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82A0E-6D18-419D-BD8A-6B9F38AECA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FC6C0A-5F1B-4D2A-BFCE-C6C8520186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56C8A-349E-4702-8A24-7F6B3D4A83DF}"/>
              </a:ext>
            </a:extLst>
          </p:cNvPr>
          <p:cNvSpPr>
            <a:spLocks noGrp="1"/>
          </p:cNvSpPr>
          <p:nvPr>
            <p:ph type="dt" sz="half" idx="10"/>
          </p:nvPr>
        </p:nvSpPr>
        <p:spPr/>
        <p:txBody>
          <a:bodyPr/>
          <a:lstStyle/>
          <a:p>
            <a:fld id="{B1A41922-ED28-406F-AC94-A3724BFA1B08}" type="datetimeFigureOut">
              <a:rPr lang="en-US" smtClean="0"/>
              <a:t>3/6/2022</a:t>
            </a:fld>
            <a:endParaRPr lang="en-US"/>
          </a:p>
        </p:txBody>
      </p:sp>
      <p:sp>
        <p:nvSpPr>
          <p:cNvPr id="5" name="Footer Placeholder 4">
            <a:extLst>
              <a:ext uri="{FF2B5EF4-FFF2-40B4-BE49-F238E27FC236}">
                <a16:creationId xmlns:a16="http://schemas.microsoft.com/office/drawing/2014/main" id="{734E654D-C81E-4E01-A494-4E4DDA15F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B1898-7E68-430B-8DE3-C576EBCDD089}"/>
              </a:ext>
            </a:extLst>
          </p:cNvPr>
          <p:cNvSpPr>
            <a:spLocks noGrp="1"/>
          </p:cNvSpPr>
          <p:nvPr>
            <p:ph type="sldNum" sz="quarter" idx="12"/>
          </p:nvPr>
        </p:nvSpPr>
        <p:spPr/>
        <p:txBody>
          <a:bodyPr/>
          <a:lstStyle/>
          <a:p>
            <a:fld id="{603DDFEF-36CA-4259-8739-0EB74CE8E673}" type="slidenum">
              <a:rPr lang="en-US" smtClean="0"/>
              <a:t>‹#›</a:t>
            </a:fld>
            <a:endParaRPr lang="en-US"/>
          </a:p>
        </p:txBody>
      </p:sp>
    </p:spTree>
    <p:extLst>
      <p:ext uri="{BB962C8B-B14F-4D97-AF65-F5344CB8AC3E}">
        <p14:creationId xmlns:p14="http://schemas.microsoft.com/office/powerpoint/2010/main" val="92048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AC67-72B3-492E-BFC7-274CE1505D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D02009-34BF-46C8-A0EE-7CF112EA1D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EDEEB-B0BD-4949-95A9-FE43E7A76939}"/>
              </a:ext>
            </a:extLst>
          </p:cNvPr>
          <p:cNvSpPr>
            <a:spLocks noGrp="1"/>
          </p:cNvSpPr>
          <p:nvPr>
            <p:ph type="dt" sz="half" idx="10"/>
          </p:nvPr>
        </p:nvSpPr>
        <p:spPr/>
        <p:txBody>
          <a:bodyPr/>
          <a:lstStyle/>
          <a:p>
            <a:fld id="{B1A41922-ED28-406F-AC94-A3724BFA1B08}" type="datetimeFigureOut">
              <a:rPr lang="en-US" smtClean="0"/>
              <a:t>3/6/2022</a:t>
            </a:fld>
            <a:endParaRPr lang="en-US"/>
          </a:p>
        </p:txBody>
      </p:sp>
      <p:sp>
        <p:nvSpPr>
          <p:cNvPr id="5" name="Footer Placeholder 4">
            <a:extLst>
              <a:ext uri="{FF2B5EF4-FFF2-40B4-BE49-F238E27FC236}">
                <a16:creationId xmlns:a16="http://schemas.microsoft.com/office/drawing/2014/main" id="{7284C450-803E-47D1-8914-86719F6AD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40C47-33D7-44D2-931E-30CA9BFD5B6F}"/>
              </a:ext>
            </a:extLst>
          </p:cNvPr>
          <p:cNvSpPr>
            <a:spLocks noGrp="1"/>
          </p:cNvSpPr>
          <p:nvPr>
            <p:ph type="sldNum" sz="quarter" idx="12"/>
          </p:nvPr>
        </p:nvSpPr>
        <p:spPr/>
        <p:txBody>
          <a:bodyPr/>
          <a:lstStyle/>
          <a:p>
            <a:fld id="{603DDFEF-36CA-4259-8739-0EB74CE8E673}" type="slidenum">
              <a:rPr lang="en-US" smtClean="0"/>
              <a:t>‹#›</a:t>
            </a:fld>
            <a:endParaRPr lang="en-US"/>
          </a:p>
        </p:txBody>
      </p:sp>
    </p:spTree>
    <p:extLst>
      <p:ext uri="{BB962C8B-B14F-4D97-AF65-F5344CB8AC3E}">
        <p14:creationId xmlns:p14="http://schemas.microsoft.com/office/powerpoint/2010/main" val="388602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763B-4F40-4D69-A8D1-A81910C7C9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370B23-2864-4AD2-A821-C4EDFA75E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BF242-0781-4779-A10A-63F217E8FEC5}"/>
              </a:ext>
            </a:extLst>
          </p:cNvPr>
          <p:cNvSpPr>
            <a:spLocks noGrp="1"/>
          </p:cNvSpPr>
          <p:nvPr>
            <p:ph type="dt" sz="half" idx="10"/>
          </p:nvPr>
        </p:nvSpPr>
        <p:spPr/>
        <p:txBody>
          <a:bodyPr/>
          <a:lstStyle/>
          <a:p>
            <a:fld id="{B1A41922-ED28-406F-AC94-A3724BFA1B08}" type="datetimeFigureOut">
              <a:rPr lang="en-US" smtClean="0"/>
              <a:t>3/6/2022</a:t>
            </a:fld>
            <a:endParaRPr lang="en-US"/>
          </a:p>
        </p:txBody>
      </p:sp>
      <p:sp>
        <p:nvSpPr>
          <p:cNvPr id="5" name="Footer Placeholder 4">
            <a:extLst>
              <a:ext uri="{FF2B5EF4-FFF2-40B4-BE49-F238E27FC236}">
                <a16:creationId xmlns:a16="http://schemas.microsoft.com/office/drawing/2014/main" id="{A1B42312-CBDE-449F-913C-43D33801A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70DC6-AEDE-48A6-908B-338044D008EB}"/>
              </a:ext>
            </a:extLst>
          </p:cNvPr>
          <p:cNvSpPr>
            <a:spLocks noGrp="1"/>
          </p:cNvSpPr>
          <p:nvPr>
            <p:ph type="sldNum" sz="quarter" idx="12"/>
          </p:nvPr>
        </p:nvSpPr>
        <p:spPr/>
        <p:txBody>
          <a:bodyPr/>
          <a:lstStyle/>
          <a:p>
            <a:fld id="{603DDFEF-36CA-4259-8739-0EB74CE8E673}" type="slidenum">
              <a:rPr lang="en-US" smtClean="0"/>
              <a:t>‹#›</a:t>
            </a:fld>
            <a:endParaRPr lang="en-US"/>
          </a:p>
        </p:txBody>
      </p:sp>
    </p:spTree>
    <p:extLst>
      <p:ext uri="{BB962C8B-B14F-4D97-AF65-F5344CB8AC3E}">
        <p14:creationId xmlns:p14="http://schemas.microsoft.com/office/powerpoint/2010/main" val="419778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9F7E-6427-424F-8848-DDABBE5A2B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9078B4-5757-4E4D-8E6F-69C49C5953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9E7854-1EA2-484D-BCBA-A806305C36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F7DA1-1568-426C-B517-665F4A90A82C}"/>
              </a:ext>
            </a:extLst>
          </p:cNvPr>
          <p:cNvSpPr>
            <a:spLocks noGrp="1"/>
          </p:cNvSpPr>
          <p:nvPr>
            <p:ph type="dt" sz="half" idx="10"/>
          </p:nvPr>
        </p:nvSpPr>
        <p:spPr/>
        <p:txBody>
          <a:bodyPr/>
          <a:lstStyle/>
          <a:p>
            <a:fld id="{B1A41922-ED28-406F-AC94-A3724BFA1B08}" type="datetimeFigureOut">
              <a:rPr lang="en-US" smtClean="0"/>
              <a:t>3/6/2022</a:t>
            </a:fld>
            <a:endParaRPr lang="en-US"/>
          </a:p>
        </p:txBody>
      </p:sp>
      <p:sp>
        <p:nvSpPr>
          <p:cNvPr id="6" name="Footer Placeholder 5">
            <a:extLst>
              <a:ext uri="{FF2B5EF4-FFF2-40B4-BE49-F238E27FC236}">
                <a16:creationId xmlns:a16="http://schemas.microsoft.com/office/drawing/2014/main" id="{7046D850-9A11-4B60-B47C-C75812975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6FC73-E56B-4986-BAA7-AFF67EFE9828}"/>
              </a:ext>
            </a:extLst>
          </p:cNvPr>
          <p:cNvSpPr>
            <a:spLocks noGrp="1"/>
          </p:cNvSpPr>
          <p:nvPr>
            <p:ph type="sldNum" sz="quarter" idx="12"/>
          </p:nvPr>
        </p:nvSpPr>
        <p:spPr/>
        <p:txBody>
          <a:bodyPr/>
          <a:lstStyle/>
          <a:p>
            <a:fld id="{603DDFEF-36CA-4259-8739-0EB74CE8E673}" type="slidenum">
              <a:rPr lang="en-US" smtClean="0"/>
              <a:t>‹#›</a:t>
            </a:fld>
            <a:endParaRPr lang="en-US"/>
          </a:p>
        </p:txBody>
      </p:sp>
    </p:spTree>
    <p:extLst>
      <p:ext uri="{BB962C8B-B14F-4D97-AF65-F5344CB8AC3E}">
        <p14:creationId xmlns:p14="http://schemas.microsoft.com/office/powerpoint/2010/main" val="362823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DE97-07E1-473D-B218-0ED6C51A1C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52380-951C-468C-853D-3AEC3C85E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FBCB2-4297-463A-8E95-32416385BD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B73A41-ABF9-423F-8456-2EE8D42F4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1061D3-7181-4CBB-9668-F6BD857079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3EA7AE-748A-45D2-849E-892F3AB3D40F}"/>
              </a:ext>
            </a:extLst>
          </p:cNvPr>
          <p:cNvSpPr>
            <a:spLocks noGrp="1"/>
          </p:cNvSpPr>
          <p:nvPr>
            <p:ph type="dt" sz="half" idx="10"/>
          </p:nvPr>
        </p:nvSpPr>
        <p:spPr/>
        <p:txBody>
          <a:bodyPr/>
          <a:lstStyle/>
          <a:p>
            <a:fld id="{B1A41922-ED28-406F-AC94-A3724BFA1B08}" type="datetimeFigureOut">
              <a:rPr lang="en-US" smtClean="0"/>
              <a:t>3/6/2022</a:t>
            </a:fld>
            <a:endParaRPr lang="en-US"/>
          </a:p>
        </p:txBody>
      </p:sp>
      <p:sp>
        <p:nvSpPr>
          <p:cNvPr id="8" name="Footer Placeholder 7">
            <a:extLst>
              <a:ext uri="{FF2B5EF4-FFF2-40B4-BE49-F238E27FC236}">
                <a16:creationId xmlns:a16="http://schemas.microsoft.com/office/drawing/2014/main" id="{F4AAABF9-B7D1-41C7-B181-CCE3526173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34478A-5B77-4EFB-B2FB-9D6FC94F886F}"/>
              </a:ext>
            </a:extLst>
          </p:cNvPr>
          <p:cNvSpPr>
            <a:spLocks noGrp="1"/>
          </p:cNvSpPr>
          <p:nvPr>
            <p:ph type="sldNum" sz="quarter" idx="12"/>
          </p:nvPr>
        </p:nvSpPr>
        <p:spPr/>
        <p:txBody>
          <a:bodyPr/>
          <a:lstStyle/>
          <a:p>
            <a:fld id="{603DDFEF-36CA-4259-8739-0EB74CE8E673}" type="slidenum">
              <a:rPr lang="en-US" smtClean="0"/>
              <a:t>‹#›</a:t>
            </a:fld>
            <a:endParaRPr lang="en-US"/>
          </a:p>
        </p:txBody>
      </p:sp>
    </p:spTree>
    <p:extLst>
      <p:ext uri="{BB962C8B-B14F-4D97-AF65-F5344CB8AC3E}">
        <p14:creationId xmlns:p14="http://schemas.microsoft.com/office/powerpoint/2010/main" val="16710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A153-6ECD-43B8-9468-315ABE278A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6A6736-0BA5-42DA-83CF-04E1E6267F7D}"/>
              </a:ext>
            </a:extLst>
          </p:cNvPr>
          <p:cNvSpPr>
            <a:spLocks noGrp="1"/>
          </p:cNvSpPr>
          <p:nvPr>
            <p:ph type="dt" sz="half" idx="10"/>
          </p:nvPr>
        </p:nvSpPr>
        <p:spPr/>
        <p:txBody>
          <a:bodyPr/>
          <a:lstStyle/>
          <a:p>
            <a:fld id="{B1A41922-ED28-406F-AC94-A3724BFA1B08}" type="datetimeFigureOut">
              <a:rPr lang="en-US" smtClean="0"/>
              <a:t>3/6/2022</a:t>
            </a:fld>
            <a:endParaRPr lang="en-US"/>
          </a:p>
        </p:txBody>
      </p:sp>
      <p:sp>
        <p:nvSpPr>
          <p:cNvPr id="4" name="Footer Placeholder 3">
            <a:extLst>
              <a:ext uri="{FF2B5EF4-FFF2-40B4-BE49-F238E27FC236}">
                <a16:creationId xmlns:a16="http://schemas.microsoft.com/office/drawing/2014/main" id="{A8B74B61-A0AF-43F0-AE6A-035254321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16AB3F-2B50-4B8D-AF94-40F73F091D82}"/>
              </a:ext>
            </a:extLst>
          </p:cNvPr>
          <p:cNvSpPr>
            <a:spLocks noGrp="1"/>
          </p:cNvSpPr>
          <p:nvPr>
            <p:ph type="sldNum" sz="quarter" idx="12"/>
          </p:nvPr>
        </p:nvSpPr>
        <p:spPr/>
        <p:txBody>
          <a:bodyPr/>
          <a:lstStyle/>
          <a:p>
            <a:fld id="{603DDFEF-36CA-4259-8739-0EB74CE8E673}" type="slidenum">
              <a:rPr lang="en-US" smtClean="0"/>
              <a:t>‹#›</a:t>
            </a:fld>
            <a:endParaRPr lang="en-US"/>
          </a:p>
        </p:txBody>
      </p:sp>
    </p:spTree>
    <p:extLst>
      <p:ext uri="{BB962C8B-B14F-4D97-AF65-F5344CB8AC3E}">
        <p14:creationId xmlns:p14="http://schemas.microsoft.com/office/powerpoint/2010/main" val="87886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150A7-577B-4EB6-AF6E-85B1A0FD3047}"/>
              </a:ext>
            </a:extLst>
          </p:cNvPr>
          <p:cNvSpPr>
            <a:spLocks noGrp="1"/>
          </p:cNvSpPr>
          <p:nvPr>
            <p:ph type="dt" sz="half" idx="10"/>
          </p:nvPr>
        </p:nvSpPr>
        <p:spPr/>
        <p:txBody>
          <a:bodyPr/>
          <a:lstStyle/>
          <a:p>
            <a:fld id="{B1A41922-ED28-406F-AC94-A3724BFA1B08}" type="datetimeFigureOut">
              <a:rPr lang="en-US" smtClean="0"/>
              <a:t>3/6/2022</a:t>
            </a:fld>
            <a:endParaRPr lang="en-US"/>
          </a:p>
        </p:txBody>
      </p:sp>
      <p:sp>
        <p:nvSpPr>
          <p:cNvPr id="3" name="Footer Placeholder 2">
            <a:extLst>
              <a:ext uri="{FF2B5EF4-FFF2-40B4-BE49-F238E27FC236}">
                <a16:creationId xmlns:a16="http://schemas.microsoft.com/office/drawing/2014/main" id="{6D53A4CD-400A-48A4-AE50-1CFE955A3F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41A0EA-CE56-4F48-A711-CE525DA856F9}"/>
              </a:ext>
            </a:extLst>
          </p:cNvPr>
          <p:cNvSpPr>
            <a:spLocks noGrp="1"/>
          </p:cNvSpPr>
          <p:nvPr>
            <p:ph type="sldNum" sz="quarter" idx="12"/>
          </p:nvPr>
        </p:nvSpPr>
        <p:spPr/>
        <p:txBody>
          <a:bodyPr/>
          <a:lstStyle/>
          <a:p>
            <a:fld id="{603DDFEF-36CA-4259-8739-0EB74CE8E673}" type="slidenum">
              <a:rPr lang="en-US" smtClean="0"/>
              <a:t>‹#›</a:t>
            </a:fld>
            <a:endParaRPr lang="en-US"/>
          </a:p>
        </p:txBody>
      </p:sp>
    </p:spTree>
    <p:extLst>
      <p:ext uri="{BB962C8B-B14F-4D97-AF65-F5344CB8AC3E}">
        <p14:creationId xmlns:p14="http://schemas.microsoft.com/office/powerpoint/2010/main" val="212836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1585-0B31-4A70-B9B8-B1BE25426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C4683D-83B2-4998-A3D0-534AF7506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13919F-8DDE-47B3-A44F-C8F113262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A8BDDE-7FE8-488D-BD52-4F00BD8943EE}"/>
              </a:ext>
            </a:extLst>
          </p:cNvPr>
          <p:cNvSpPr>
            <a:spLocks noGrp="1"/>
          </p:cNvSpPr>
          <p:nvPr>
            <p:ph type="dt" sz="half" idx="10"/>
          </p:nvPr>
        </p:nvSpPr>
        <p:spPr/>
        <p:txBody>
          <a:bodyPr/>
          <a:lstStyle/>
          <a:p>
            <a:fld id="{B1A41922-ED28-406F-AC94-A3724BFA1B08}" type="datetimeFigureOut">
              <a:rPr lang="en-US" smtClean="0"/>
              <a:t>3/6/2022</a:t>
            </a:fld>
            <a:endParaRPr lang="en-US"/>
          </a:p>
        </p:txBody>
      </p:sp>
      <p:sp>
        <p:nvSpPr>
          <p:cNvPr id="6" name="Footer Placeholder 5">
            <a:extLst>
              <a:ext uri="{FF2B5EF4-FFF2-40B4-BE49-F238E27FC236}">
                <a16:creationId xmlns:a16="http://schemas.microsoft.com/office/drawing/2014/main" id="{0B5EE963-25E1-4DED-BAB8-7C782E700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582A5-0C82-4E27-928B-858AA8A00FB6}"/>
              </a:ext>
            </a:extLst>
          </p:cNvPr>
          <p:cNvSpPr>
            <a:spLocks noGrp="1"/>
          </p:cNvSpPr>
          <p:nvPr>
            <p:ph type="sldNum" sz="quarter" idx="12"/>
          </p:nvPr>
        </p:nvSpPr>
        <p:spPr/>
        <p:txBody>
          <a:bodyPr/>
          <a:lstStyle/>
          <a:p>
            <a:fld id="{603DDFEF-36CA-4259-8739-0EB74CE8E673}" type="slidenum">
              <a:rPr lang="en-US" smtClean="0"/>
              <a:t>‹#›</a:t>
            </a:fld>
            <a:endParaRPr lang="en-US"/>
          </a:p>
        </p:txBody>
      </p:sp>
    </p:spTree>
    <p:extLst>
      <p:ext uri="{BB962C8B-B14F-4D97-AF65-F5344CB8AC3E}">
        <p14:creationId xmlns:p14="http://schemas.microsoft.com/office/powerpoint/2010/main" val="3911977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E5D3-9291-4A62-9829-0A06BA547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1BB4E9-5347-4ED7-B037-7C5DCD1F1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A4E5B8-B2E0-4592-933F-BBF785481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196CAE-020F-4F59-814D-612D5F9EF396}"/>
              </a:ext>
            </a:extLst>
          </p:cNvPr>
          <p:cNvSpPr>
            <a:spLocks noGrp="1"/>
          </p:cNvSpPr>
          <p:nvPr>
            <p:ph type="dt" sz="half" idx="10"/>
          </p:nvPr>
        </p:nvSpPr>
        <p:spPr/>
        <p:txBody>
          <a:bodyPr/>
          <a:lstStyle/>
          <a:p>
            <a:fld id="{B1A41922-ED28-406F-AC94-A3724BFA1B08}" type="datetimeFigureOut">
              <a:rPr lang="en-US" smtClean="0"/>
              <a:t>3/6/2022</a:t>
            </a:fld>
            <a:endParaRPr lang="en-US"/>
          </a:p>
        </p:txBody>
      </p:sp>
      <p:sp>
        <p:nvSpPr>
          <p:cNvPr id="6" name="Footer Placeholder 5">
            <a:extLst>
              <a:ext uri="{FF2B5EF4-FFF2-40B4-BE49-F238E27FC236}">
                <a16:creationId xmlns:a16="http://schemas.microsoft.com/office/drawing/2014/main" id="{33AB0715-CE70-465C-BA29-5FB2DBDC6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02779D-AD57-4390-A905-694F838CC02B}"/>
              </a:ext>
            </a:extLst>
          </p:cNvPr>
          <p:cNvSpPr>
            <a:spLocks noGrp="1"/>
          </p:cNvSpPr>
          <p:nvPr>
            <p:ph type="sldNum" sz="quarter" idx="12"/>
          </p:nvPr>
        </p:nvSpPr>
        <p:spPr/>
        <p:txBody>
          <a:bodyPr/>
          <a:lstStyle/>
          <a:p>
            <a:fld id="{603DDFEF-36CA-4259-8739-0EB74CE8E673}" type="slidenum">
              <a:rPr lang="en-US" smtClean="0"/>
              <a:t>‹#›</a:t>
            </a:fld>
            <a:endParaRPr lang="en-US"/>
          </a:p>
        </p:txBody>
      </p:sp>
    </p:spTree>
    <p:extLst>
      <p:ext uri="{BB962C8B-B14F-4D97-AF65-F5344CB8AC3E}">
        <p14:creationId xmlns:p14="http://schemas.microsoft.com/office/powerpoint/2010/main" val="264497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BCB91C-94AE-4258-8E4F-32ABEF058E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11E83F-8D4D-46C4-9D8A-34C4C473E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BCFFE-54FC-43A5-9F58-568A4E0237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41922-ED28-406F-AC94-A3724BFA1B08}" type="datetimeFigureOut">
              <a:rPr lang="en-US" smtClean="0"/>
              <a:t>3/6/2022</a:t>
            </a:fld>
            <a:endParaRPr lang="en-US"/>
          </a:p>
        </p:txBody>
      </p:sp>
      <p:sp>
        <p:nvSpPr>
          <p:cNvPr id="5" name="Footer Placeholder 4">
            <a:extLst>
              <a:ext uri="{FF2B5EF4-FFF2-40B4-BE49-F238E27FC236}">
                <a16:creationId xmlns:a16="http://schemas.microsoft.com/office/drawing/2014/main" id="{8EBC95FA-9B49-4499-AF44-F165AD33B6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130197-40A3-4FB5-A80E-F319811E2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DDFEF-36CA-4259-8739-0EB74CE8E673}" type="slidenum">
              <a:rPr lang="en-US" smtClean="0"/>
              <a:t>‹#›</a:t>
            </a:fld>
            <a:endParaRPr lang="en-US"/>
          </a:p>
        </p:txBody>
      </p:sp>
    </p:spTree>
    <p:extLst>
      <p:ext uri="{BB962C8B-B14F-4D97-AF65-F5344CB8AC3E}">
        <p14:creationId xmlns:p14="http://schemas.microsoft.com/office/powerpoint/2010/main" val="3639776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andis@yale.ed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azandisresearch.com/resea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481FCC-C2D4-4553-BCEF-547FA96F79D7}"/>
              </a:ext>
            </a:extLst>
          </p:cNvPr>
          <p:cNvSpPr txBox="1"/>
          <p:nvPr/>
        </p:nvSpPr>
        <p:spPr>
          <a:xfrm>
            <a:off x="381661" y="532737"/>
            <a:ext cx="10487771" cy="2123658"/>
          </a:xfrm>
          <a:prstGeom prst="rect">
            <a:avLst/>
          </a:prstGeom>
          <a:noFill/>
        </p:spPr>
        <p:txBody>
          <a:bodyPr wrap="square" rtlCol="0">
            <a:spAutoFit/>
          </a:bodyPr>
          <a:lstStyle/>
          <a:p>
            <a:r>
              <a:rPr lang="en-US" sz="4400" dirty="0">
                <a:latin typeface="Roboto" panose="02000000000000000000" pitchFamily="2" charset="0"/>
                <a:ea typeface="Roboto" panose="02000000000000000000" pitchFamily="2" charset="0"/>
              </a:rPr>
              <a:t>Question: </a:t>
            </a:r>
          </a:p>
          <a:p>
            <a:r>
              <a:rPr lang="en-US" sz="4400" dirty="0">
                <a:latin typeface="Roboto Thin" panose="02000000000000000000" pitchFamily="2" charset="0"/>
                <a:ea typeface="Roboto Thin" panose="02000000000000000000" pitchFamily="2" charset="0"/>
              </a:rPr>
              <a:t>Given finite recruiting resources, which candidates should you prioritize?</a:t>
            </a:r>
          </a:p>
        </p:txBody>
      </p:sp>
    </p:spTree>
    <p:extLst>
      <p:ext uri="{BB962C8B-B14F-4D97-AF65-F5344CB8AC3E}">
        <p14:creationId xmlns:p14="http://schemas.microsoft.com/office/powerpoint/2010/main" val="212485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8367461-B51A-481E-920C-E4EDC247821F}"/>
              </a:ext>
            </a:extLst>
          </p:cNvPr>
          <p:cNvSpPr txBox="1"/>
          <p:nvPr/>
        </p:nvSpPr>
        <p:spPr>
          <a:xfrm>
            <a:off x="467386" y="1418562"/>
            <a:ext cx="10487771" cy="1446550"/>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rPr>
              <a:t>A. Z. Andis Arietta</a:t>
            </a:r>
          </a:p>
          <a:p>
            <a:r>
              <a:rPr lang="en-US" sz="2800" dirty="0">
                <a:solidFill>
                  <a:schemeClr val="tx1">
                    <a:lumMod val="50000"/>
                    <a:lumOff val="50000"/>
                  </a:schemeClr>
                </a:solidFill>
                <a:latin typeface="Roboto Thin" panose="02000000000000000000" pitchFamily="2" charset="0"/>
                <a:ea typeface="Roboto Thin" panose="02000000000000000000" pitchFamily="2" charset="0"/>
                <a:hlinkClick r:id="rId3">
                  <a:extLst>
                    <a:ext uri="{A12FA001-AC4F-418D-AE19-62706E023703}">
                      <ahyp:hlinkClr xmlns:ahyp="http://schemas.microsoft.com/office/drawing/2018/hyperlinkcolor" val="tx"/>
                    </a:ext>
                  </a:extLst>
                </a:hlinkClick>
              </a:rPr>
              <a:t>a.andis@yale.edu</a:t>
            </a:r>
            <a:endParaRPr lang="en-US" sz="2800" dirty="0">
              <a:solidFill>
                <a:schemeClr val="tx1">
                  <a:lumMod val="50000"/>
                  <a:lumOff val="50000"/>
                </a:schemeClr>
              </a:solidFill>
              <a:latin typeface="Roboto Thin" panose="02000000000000000000" pitchFamily="2" charset="0"/>
              <a:ea typeface="Roboto Thin" panose="02000000000000000000" pitchFamily="2" charset="0"/>
            </a:endParaRPr>
          </a:p>
          <a:p>
            <a:r>
              <a:rPr lang="en-US" sz="2800" dirty="0">
                <a:solidFill>
                  <a:schemeClr val="tx1">
                    <a:lumMod val="50000"/>
                    <a:lumOff val="50000"/>
                  </a:schemeClr>
                </a:solidFill>
                <a:latin typeface="Roboto Thin" panose="02000000000000000000" pitchFamily="2" charset="0"/>
                <a:ea typeface="Roboto Thin" panose="02000000000000000000" pitchFamily="2" charset="0"/>
                <a:hlinkClick r:id="rId4">
                  <a:extLst>
                    <a:ext uri="{A12FA001-AC4F-418D-AE19-62706E023703}">
                      <ahyp:hlinkClr xmlns:ahyp="http://schemas.microsoft.com/office/drawing/2018/hyperlinkcolor" val="tx"/>
                    </a:ext>
                  </a:extLst>
                </a:hlinkClick>
              </a:rPr>
              <a:t>azandisresearch.com</a:t>
            </a:r>
            <a:endParaRPr lang="en-US" sz="2800" dirty="0">
              <a:solidFill>
                <a:schemeClr val="tx1">
                  <a:lumMod val="50000"/>
                  <a:lumOff val="50000"/>
                </a:schemeClr>
              </a:solidFill>
              <a:latin typeface="Roboto Thin" panose="02000000000000000000" pitchFamily="2" charset="0"/>
              <a:ea typeface="Roboto Thin" panose="02000000000000000000" pitchFamily="2" charset="0"/>
            </a:endParaRPr>
          </a:p>
        </p:txBody>
      </p:sp>
    </p:spTree>
    <p:extLst>
      <p:ext uri="{BB962C8B-B14F-4D97-AF65-F5344CB8AC3E}">
        <p14:creationId xmlns:p14="http://schemas.microsoft.com/office/powerpoint/2010/main" val="171447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481FCC-C2D4-4553-BCEF-547FA96F79D7}"/>
              </a:ext>
            </a:extLst>
          </p:cNvPr>
          <p:cNvSpPr txBox="1"/>
          <p:nvPr/>
        </p:nvSpPr>
        <p:spPr>
          <a:xfrm>
            <a:off x="381661" y="532737"/>
            <a:ext cx="10487771" cy="2123658"/>
          </a:xfrm>
          <a:prstGeom prst="rect">
            <a:avLst/>
          </a:prstGeom>
          <a:noFill/>
        </p:spPr>
        <p:txBody>
          <a:bodyPr wrap="square" rtlCol="0">
            <a:spAutoFit/>
          </a:bodyPr>
          <a:lstStyle/>
          <a:p>
            <a:r>
              <a:rPr lang="en-US" sz="4400" dirty="0">
                <a:solidFill>
                  <a:schemeClr val="bg1">
                    <a:lumMod val="85000"/>
                  </a:schemeClr>
                </a:solidFill>
                <a:latin typeface="Roboto" panose="02000000000000000000" pitchFamily="2" charset="0"/>
                <a:ea typeface="Roboto" panose="02000000000000000000" pitchFamily="2" charset="0"/>
              </a:rPr>
              <a:t>Question: </a:t>
            </a:r>
          </a:p>
          <a:p>
            <a:r>
              <a:rPr lang="en-US" sz="4400" dirty="0">
                <a:solidFill>
                  <a:schemeClr val="bg1">
                    <a:lumMod val="85000"/>
                  </a:schemeClr>
                </a:solidFill>
                <a:latin typeface="Roboto Thin" panose="02000000000000000000" pitchFamily="2" charset="0"/>
                <a:ea typeface="Roboto Thin" panose="02000000000000000000" pitchFamily="2" charset="0"/>
              </a:rPr>
              <a:t>Given finite recruiting resources, which candidates should you prioritize?</a:t>
            </a:r>
          </a:p>
        </p:txBody>
      </p:sp>
      <p:sp>
        <p:nvSpPr>
          <p:cNvPr id="3" name="TextBox 2">
            <a:extLst>
              <a:ext uri="{FF2B5EF4-FFF2-40B4-BE49-F238E27FC236}">
                <a16:creationId xmlns:a16="http://schemas.microsoft.com/office/drawing/2014/main" id="{0BEFE472-CCF0-4B43-89AB-7F6B782CADC2}"/>
              </a:ext>
            </a:extLst>
          </p:cNvPr>
          <p:cNvSpPr txBox="1"/>
          <p:nvPr/>
        </p:nvSpPr>
        <p:spPr>
          <a:xfrm>
            <a:off x="381660" y="3054625"/>
            <a:ext cx="10487771" cy="2800767"/>
          </a:xfrm>
          <a:prstGeom prst="rect">
            <a:avLst/>
          </a:prstGeom>
          <a:noFill/>
        </p:spPr>
        <p:txBody>
          <a:bodyPr wrap="square" rtlCol="0">
            <a:spAutoFit/>
          </a:bodyPr>
          <a:lstStyle/>
          <a:p>
            <a:r>
              <a:rPr lang="en-US" sz="4400" dirty="0">
                <a:latin typeface="Roboto" panose="02000000000000000000" pitchFamily="2" charset="0"/>
                <a:ea typeface="Roboto" panose="02000000000000000000" pitchFamily="2" charset="0"/>
              </a:rPr>
              <a:t>Approach: </a:t>
            </a:r>
          </a:p>
          <a:p>
            <a:r>
              <a:rPr lang="en-US" sz="4400" dirty="0">
                <a:latin typeface="Roboto Thin" panose="02000000000000000000" pitchFamily="2" charset="0"/>
                <a:ea typeface="Roboto Thin" panose="02000000000000000000" pitchFamily="2" charset="0"/>
              </a:rPr>
              <a:t>What about a candidate best predicts whether meeting with a recruiter decreases the probability of withdraw?</a:t>
            </a:r>
          </a:p>
        </p:txBody>
      </p:sp>
    </p:spTree>
    <p:extLst>
      <p:ext uri="{BB962C8B-B14F-4D97-AF65-F5344CB8AC3E}">
        <p14:creationId xmlns:p14="http://schemas.microsoft.com/office/powerpoint/2010/main" val="88617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9A387A3-C7AD-4E87-99C2-9746FD00A0C1}"/>
              </a:ext>
            </a:extLst>
          </p:cNvPr>
          <p:cNvPicPr>
            <a:picLocks noChangeAspect="1"/>
          </p:cNvPicPr>
          <p:nvPr/>
        </p:nvPicPr>
        <p:blipFill rotWithShape="1">
          <a:blip r:embed="rId3"/>
          <a:srcRect r="14593"/>
          <a:stretch/>
        </p:blipFill>
        <p:spPr>
          <a:xfrm>
            <a:off x="381660" y="1477338"/>
            <a:ext cx="4420923" cy="5141716"/>
          </a:xfrm>
          <a:prstGeom prst="rect">
            <a:avLst/>
          </a:prstGeom>
        </p:spPr>
      </p:pic>
      <p:sp>
        <p:nvSpPr>
          <p:cNvPr id="8" name="TextBox 7">
            <a:extLst>
              <a:ext uri="{FF2B5EF4-FFF2-40B4-BE49-F238E27FC236}">
                <a16:creationId xmlns:a16="http://schemas.microsoft.com/office/drawing/2014/main" id="{68367461-B51A-481E-920C-E4EDC247821F}"/>
              </a:ext>
            </a:extLst>
          </p:cNvPr>
          <p:cNvSpPr txBox="1"/>
          <p:nvPr/>
        </p:nvSpPr>
        <p:spPr>
          <a:xfrm>
            <a:off x="381661" y="532737"/>
            <a:ext cx="10487771" cy="1569660"/>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rPr>
              <a:t>Executive Summary: </a:t>
            </a:r>
          </a:p>
          <a:p>
            <a:r>
              <a:rPr lang="en-US" sz="3200" dirty="0">
                <a:latin typeface="Roboto Thin" panose="02000000000000000000" pitchFamily="2" charset="0"/>
                <a:ea typeface="Roboto Thin" panose="02000000000000000000" pitchFamily="2" charset="0"/>
              </a:rPr>
              <a:t>Prioritize candidates that write longer essays with more unique words and those who attended an event. </a:t>
            </a:r>
          </a:p>
        </p:txBody>
      </p:sp>
      <p:pic>
        <p:nvPicPr>
          <p:cNvPr id="10" name="Picture 9">
            <a:extLst>
              <a:ext uri="{FF2B5EF4-FFF2-40B4-BE49-F238E27FC236}">
                <a16:creationId xmlns:a16="http://schemas.microsoft.com/office/drawing/2014/main" id="{25334113-8197-47B8-8DE8-03FF1380A0E7}"/>
              </a:ext>
            </a:extLst>
          </p:cNvPr>
          <p:cNvPicPr>
            <a:picLocks noChangeAspect="1"/>
          </p:cNvPicPr>
          <p:nvPr/>
        </p:nvPicPr>
        <p:blipFill>
          <a:blip r:embed="rId4"/>
          <a:stretch>
            <a:fillRect/>
          </a:stretch>
        </p:blipFill>
        <p:spPr>
          <a:xfrm>
            <a:off x="5398931" y="1986438"/>
            <a:ext cx="6066849" cy="4569005"/>
          </a:xfrm>
          <a:prstGeom prst="rect">
            <a:avLst/>
          </a:prstGeom>
        </p:spPr>
      </p:pic>
      <p:pic>
        <p:nvPicPr>
          <p:cNvPr id="11" name="Picture 10">
            <a:extLst>
              <a:ext uri="{FF2B5EF4-FFF2-40B4-BE49-F238E27FC236}">
                <a16:creationId xmlns:a16="http://schemas.microsoft.com/office/drawing/2014/main" id="{D0C33393-1389-47C9-9288-735555133877}"/>
              </a:ext>
            </a:extLst>
          </p:cNvPr>
          <p:cNvPicPr>
            <a:picLocks noChangeAspect="1"/>
          </p:cNvPicPr>
          <p:nvPr/>
        </p:nvPicPr>
        <p:blipFill rotWithShape="1">
          <a:blip r:embed="rId3"/>
          <a:srcRect l="82309" t="44855" b="41518"/>
          <a:stretch/>
        </p:blipFill>
        <p:spPr>
          <a:xfrm>
            <a:off x="3758975" y="3950791"/>
            <a:ext cx="915725" cy="700697"/>
          </a:xfrm>
          <a:prstGeom prst="rect">
            <a:avLst/>
          </a:prstGeom>
        </p:spPr>
      </p:pic>
      <p:sp>
        <p:nvSpPr>
          <p:cNvPr id="12" name="TextBox 11">
            <a:extLst>
              <a:ext uri="{FF2B5EF4-FFF2-40B4-BE49-F238E27FC236}">
                <a16:creationId xmlns:a16="http://schemas.microsoft.com/office/drawing/2014/main" id="{04C4F909-D679-4479-A054-47B1B14B7456}"/>
              </a:ext>
            </a:extLst>
          </p:cNvPr>
          <p:cNvSpPr txBox="1"/>
          <p:nvPr/>
        </p:nvSpPr>
        <p:spPr>
          <a:xfrm>
            <a:off x="6444529" y="3179861"/>
            <a:ext cx="1391478" cy="461665"/>
          </a:xfrm>
          <a:prstGeom prst="rect">
            <a:avLst/>
          </a:prstGeom>
          <a:noFill/>
        </p:spPr>
        <p:txBody>
          <a:bodyPr wrap="square" rtlCol="0">
            <a:spAutoFit/>
          </a:bodyPr>
          <a:lstStyle/>
          <a:p>
            <a:r>
              <a:rPr lang="en-US" sz="1200" dirty="0">
                <a:latin typeface="Bahnschrift" panose="020B0502040204020203" pitchFamily="34" charset="0"/>
                <a:ea typeface="Roboto" panose="02000000000000000000" pitchFamily="2" charset="0"/>
              </a:rPr>
              <a:t>Applicant did NOT attend an event</a:t>
            </a:r>
          </a:p>
        </p:txBody>
      </p:sp>
      <p:sp>
        <p:nvSpPr>
          <p:cNvPr id="13" name="TextBox 12">
            <a:extLst>
              <a:ext uri="{FF2B5EF4-FFF2-40B4-BE49-F238E27FC236}">
                <a16:creationId xmlns:a16="http://schemas.microsoft.com/office/drawing/2014/main" id="{93B3E428-28FB-4B7D-B222-5A337F1D2D2C}"/>
              </a:ext>
            </a:extLst>
          </p:cNvPr>
          <p:cNvSpPr txBox="1"/>
          <p:nvPr/>
        </p:nvSpPr>
        <p:spPr>
          <a:xfrm>
            <a:off x="3886287" y="3489126"/>
            <a:ext cx="1391478" cy="461665"/>
          </a:xfrm>
          <a:prstGeom prst="rect">
            <a:avLst/>
          </a:prstGeom>
          <a:noFill/>
        </p:spPr>
        <p:txBody>
          <a:bodyPr wrap="square" rtlCol="0">
            <a:spAutoFit/>
          </a:bodyPr>
          <a:lstStyle/>
          <a:p>
            <a:r>
              <a:rPr lang="en-US" sz="1200" dirty="0">
                <a:latin typeface="Bahnschrift" panose="020B0502040204020203" pitchFamily="34" charset="0"/>
                <a:ea typeface="Roboto" panose="02000000000000000000" pitchFamily="2" charset="0"/>
              </a:rPr>
              <a:t>Met with recruiter</a:t>
            </a:r>
          </a:p>
        </p:txBody>
      </p:sp>
      <p:sp>
        <p:nvSpPr>
          <p:cNvPr id="14" name="TextBox 13">
            <a:extLst>
              <a:ext uri="{FF2B5EF4-FFF2-40B4-BE49-F238E27FC236}">
                <a16:creationId xmlns:a16="http://schemas.microsoft.com/office/drawing/2014/main" id="{00FF883B-17C5-4FB4-AA97-95C4E285C53F}"/>
              </a:ext>
            </a:extLst>
          </p:cNvPr>
          <p:cNvSpPr txBox="1"/>
          <p:nvPr/>
        </p:nvSpPr>
        <p:spPr>
          <a:xfrm>
            <a:off x="9292421" y="3179860"/>
            <a:ext cx="1489548" cy="461665"/>
          </a:xfrm>
          <a:prstGeom prst="rect">
            <a:avLst/>
          </a:prstGeom>
          <a:noFill/>
        </p:spPr>
        <p:txBody>
          <a:bodyPr wrap="square" rtlCol="0">
            <a:spAutoFit/>
          </a:bodyPr>
          <a:lstStyle/>
          <a:p>
            <a:r>
              <a:rPr lang="en-US" sz="1200" dirty="0">
                <a:latin typeface="Bahnschrift" panose="020B0502040204020203" pitchFamily="34" charset="0"/>
                <a:ea typeface="Roboto" panose="02000000000000000000" pitchFamily="2" charset="0"/>
              </a:rPr>
              <a:t>Applicant attended an event</a:t>
            </a:r>
          </a:p>
        </p:txBody>
      </p:sp>
    </p:spTree>
    <p:extLst>
      <p:ext uri="{BB962C8B-B14F-4D97-AF65-F5344CB8AC3E}">
        <p14:creationId xmlns:p14="http://schemas.microsoft.com/office/powerpoint/2010/main" val="331230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7DA67A-649E-4AA8-ABBE-6D77B10B4AE6}"/>
              </a:ext>
            </a:extLst>
          </p:cNvPr>
          <p:cNvPicPr>
            <a:picLocks noChangeAspect="1"/>
          </p:cNvPicPr>
          <p:nvPr/>
        </p:nvPicPr>
        <p:blipFill rotWithShape="1">
          <a:blip r:embed="rId3"/>
          <a:srcRect r="15156"/>
          <a:stretch/>
        </p:blipFill>
        <p:spPr>
          <a:xfrm>
            <a:off x="381659" y="1554480"/>
            <a:ext cx="4263493" cy="5064574"/>
          </a:xfrm>
          <a:prstGeom prst="rect">
            <a:avLst/>
          </a:prstGeom>
        </p:spPr>
      </p:pic>
      <p:pic>
        <p:nvPicPr>
          <p:cNvPr id="15" name="Picture 14">
            <a:extLst>
              <a:ext uri="{FF2B5EF4-FFF2-40B4-BE49-F238E27FC236}">
                <a16:creationId xmlns:a16="http://schemas.microsoft.com/office/drawing/2014/main" id="{AE96CACC-D9ED-4078-AA76-35E4E9594416}"/>
              </a:ext>
            </a:extLst>
          </p:cNvPr>
          <p:cNvPicPr>
            <a:picLocks noChangeAspect="1"/>
          </p:cNvPicPr>
          <p:nvPr/>
        </p:nvPicPr>
        <p:blipFill rotWithShape="1">
          <a:blip r:embed="rId4"/>
          <a:srcRect l="82309" t="44855" b="41518"/>
          <a:stretch/>
        </p:blipFill>
        <p:spPr>
          <a:xfrm>
            <a:off x="3758975" y="3950791"/>
            <a:ext cx="915725" cy="700697"/>
          </a:xfrm>
          <a:prstGeom prst="rect">
            <a:avLst/>
          </a:prstGeom>
        </p:spPr>
      </p:pic>
      <p:sp>
        <p:nvSpPr>
          <p:cNvPr id="16" name="TextBox 15">
            <a:extLst>
              <a:ext uri="{FF2B5EF4-FFF2-40B4-BE49-F238E27FC236}">
                <a16:creationId xmlns:a16="http://schemas.microsoft.com/office/drawing/2014/main" id="{DEFEF42F-537C-4250-9BAD-3248B0765F77}"/>
              </a:ext>
            </a:extLst>
          </p:cNvPr>
          <p:cNvSpPr txBox="1"/>
          <p:nvPr/>
        </p:nvSpPr>
        <p:spPr>
          <a:xfrm>
            <a:off x="3886287" y="3489126"/>
            <a:ext cx="1391478" cy="461665"/>
          </a:xfrm>
          <a:prstGeom prst="rect">
            <a:avLst/>
          </a:prstGeom>
          <a:noFill/>
        </p:spPr>
        <p:txBody>
          <a:bodyPr wrap="square" rtlCol="0">
            <a:spAutoFit/>
          </a:bodyPr>
          <a:lstStyle/>
          <a:p>
            <a:r>
              <a:rPr lang="en-US" sz="1200" dirty="0">
                <a:latin typeface="Bahnschrift" panose="020B0502040204020203" pitchFamily="34" charset="0"/>
                <a:ea typeface="Roboto" panose="02000000000000000000" pitchFamily="2" charset="0"/>
              </a:rPr>
              <a:t>Met with recruiter</a:t>
            </a:r>
          </a:p>
        </p:txBody>
      </p:sp>
      <p:pic>
        <p:nvPicPr>
          <p:cNvPr id="5" name="Picture 4">
            <a:extLst>
              <a:ext uri="{FF2B5EF4-FFF2-40B4-BE49-F238E27FC236}">
                <a16:creationId xmlns:a16="http://schemas.microsoft.com/office/drawing/2014/main" id="{A567E974-3C17-4176-92A5-446E7AE73164}"/>
              </a:ext>
            </a:extLst>
          </p:cNvPr>
          <p:cNvPicPr>
            <a:picLocks noChangeAspect="1"/>
          </p:cNvPicPr>
          <p:nvPr/>
        </p:nvPicPr>
        <p:blipFill>
          <a:blip r:embed="rId5"/>
          <a:stretch>
            <a:fillRect/>
          </a:stretch>
        </p:blipFill>
        <p:spPr>
          <a:xfrm>
            <a:off x="5712611" y="1554480"/>
            <a:ext cx="4300325" cy="5064574"/>
          </a:xfrm>
          <a:prstGeom prst="rect">
            <a:avLst/>
          </a:prstGeom>
        </p:spPr>
      </p:pic>
      <p:sp>
        <p:nvSpPr>
          <p:cNvPr id="8" name="TextBox 7">
            <a:extLst>
              <a:ext uri="{FF2B5EF4-FFF2-40B4-BE49-F238E27FC236}">
                <a16:creationId xmlns:a16="http://schemas.microsoft.com/office/drawing/2014/main" id="{68367461-B51A-481E-920C-E4EDC247821F}"/>
              </a:ext>
            </a:extLst>
          </p:cNvPr>
          <p:cNvSpPr txBox="1"/>
          <p:nvPr/>
        </p:nvSpPr>
        <p:spPr>
          <a:xfrm>
            <a:off x="381661" y="532737"/>
            <a:ext cx="10487771" cy="1077218"/>
          </a:xfrm>
          <a:prstGeom prst="rect">
            <a:avLst/>
          </a:prstGeom>
          <a:noFill/>
        </p:spPr>
        <p:txBody>
          <a:bodyPr wrap="square" rtlCol="0">
            <a:spAutoFit/>
          </a:bodyPr>
          <a:lstStyle/>
          <a:p>
            <a:r>
              <a:rPr lang="en-US" sz="3200" dirty="0">
                <a:latin typeface="Roboto Thin" panose="02000000000000000000" pitchFamily="2" charset="0"/>
                <a:ea typeface="Roboto Thin" panose="02000000000000000000" pitchFamily="2" charset="0"/>
              </a:rPr>
              <a:t>Also consider targeting applicants that start their applications earlier and those with close to 4.0 GPA.</a:t>
            </a:r>
          </a:p>
        </p:txBody>
      </p:sp>
    </p:spTree>
    <p:extLst>
      <p:ext uri="{BB962C8B-B14F-4D97-AF65-F5344CB8AC3E}">
        <p14:creationId xmlns:p14="http://schemas.microsoft.com/office/powerpoint/2010/main" val="51216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62A263-7658-4512-8397-CFE2E35E1171}"/>
              </a:ext>
            </a:extLst>
          </p:cNvPr>
          <p:cNvPicPr>
            <a:picLocks noChangeAspect="1"/>
          </p:cNvPicPr>
          <p:nvPr/>
        </p:nvPicPr>
        <p:blipFill>
          <a:blip r:embed="rId3"/>
          <a:stretch>
            <a:fillRect/>
          </a:stretch>
        </p:blipFill>
        <p:spPr>
          <a:xfrm>
            <a:off x="961761" y="1739771"/>
            <a:ext cx="10268478" cy="4997707"/>
          </a:xfrm>
          <a:prstGeom prst="rect">
            <a:avLst/>
          </a:prstGeom>
        </p:spPr>
      </p:pic>
      <p:sp>
        <p:nvSpPr>
          <p:cNvPr id="8" name="TextBox 7">
            <a:extLst>
              <a:ext uri="{FF2B5EF4-FFF2-40B4-BE49-F238E27FC236}">
                <a16:creationId xmlns:a16="http://schemas.microsoft.com/office/drawing/2014/main" id="{68367461-B51A-481E-920C-E4EDC247821F}"/>
              </a:ext>
            </a:extLst>
          </p:cNvPr>
          <p:cNvSpPr txBox="1"/>
          <p:nvPr/>
        </p:nvSpPr>
        <p:spPr>
          <a:xfrm>
            <a:off x="381661" y="532737"/>
            <a:ext cx="11496014" cy="1384995"/>
          </a:xfrm>
          <a:prstGeom prst="rect">
            <a:avLst/>
          </a:prstGeom>
          <a:noFill/>
        </p:spPr>
        <p:txBody>
          <a:bodyPr wrap="square" rtlCol="0">
            <a:spAutoFit/>
          </a:bodyPr>
          <a:lstStyle/>
          <a:p>
            <a:r>
              <a:rPr lang="en-US" sz="2800" dirty="0">
                <a:latin typeface="Roboto Thin" panose="02000000000000000000" pitchFamily="2" charset="0"/>
                <a:ea typeface="Roboto Thin" panose="02000000000000000000" pitchFamily="2" charset="0"/>
              </a:rPr>
              <a:t>Of those that complete the admissions process, most start well before the deadline, take at least a day to work on the application before submission, and submit before the deadline.</a:t>
            </a:r>
          </a:p>
        </p:txBody>
      </p:sp>
    </p:spTree>
    <p:extLst>
      <p:ext uri="{BB962C8B-B14F-4D97-AF65-F5344CB8AC3E}">
        <p14:creationId xmlns:p14="http://schemas.microsoft.com/office/powerpoint/2010/main" val="28145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E66B92-8B08-47F8-8EC9-977CB67C057E}"/>
              </a:ext>
            </a:extLst>
          </p:cNvPr>
          <p:cNvPicPr>
            <a:picLocks noChangeAspect="1"/>
          </p:cNvPicPr>
          <p:nvPr/>
        </p:nvPicPr>
        <p:blipFill>
          <a:blip r:embed="rId3"/>
          <a:stretch>
            <a:fillRect/>
          </a:stretch>
        </p:blipFill>
        <p:spPr>
          <a:xfrm>
            <a:off x="174528" y="1485655"/>
            <a:ext cx="10902035" cy="5297034"/>
          </a:xfrm>
          <a:prstGeom prst="rect">
            <a:avLst/>
          </a:prstGeom>
        </p:spPr>
      </p:pic>
      <p:sp>
        <p:nvSpPr>
          <p:cNvPr id="16" name="TextBox 15">
            <a:extLst>
              <a:ext uri="{FF2B5EF4-FFF2-40B4-BE49-F238E27FC236}">
                <a16:creationId xmlns:a16="http://schemas.microsoft.com/office/drawing/2014/main" id="{DEFEF42F-537C-4250-9BAD-3248B0765F77}"/>
              </a:ext>
            </a:extLst>
          </p:cNvPr>
          <p:cNvSpPr txBox="1"/>
          <p:nvPr/>
        </p:nvSpPr>
        <p:spPr>
          <a:xfrm>
            <a:off x="10173693" y="3429000"/>
            <a:ext cx="1391478" cy="461665"/>
          </a:xfrm>
          <a:prstGeom prst="rect">
            <a:avLst/>
          </a:prstGeom>
          <a:solidFill>
            <a:schemeClr val="bg1"/>
          </a:solidFill>
        </p:spPr>
        <p:txBody>
          <a:bodyPr wrap="square" rtlCol="0">
            <a:spAutoFit/>
          </a:bodyPr>
          <a:lstStyle/>
          <a:p>
            <a:r>
              <a:rPr lang="en-US" sz="1200" dirty="0">
                <a:latin typeface="Bahnschrift" panose="020B0502040204020203" pitchFamily="34" charset="0"/>
                <a:ea typeface="Roboto" panose="02000000000000000000" pitchFamily="2" charset="0"/>
              </a:rPr>
              <a:t>Met with recruiter</a:t>
            </a:r>
          </a:p>
        </p:txBody>
      </p:sp>
      <p:sp>
        <p:nvSpPr>
          <p:cNvPr id="8" name="TextBox 7">
            <a:extLst>
              <a:ext uri="{FF2B5EF4-FFF2-40B4-BE49-F238E27FC236}">
                <a16:creationId xmlns:a16="http://schemas.microsoft.com/office/drawing/2014/main" id="{68367461-B51A-481E-920C-E4EDC247821F}"/>
              </a:ext>
            </a:extLst>
          </p:cNvPr>
          <p:cNvSpPr txBox="1"/>
          <p:nvPr/>
        </p:nvSpPr>
        <p:spPr>
          <a:xfrm>
            <a:off x="381661" y="532737"/>
            <a:ext cx="11422412" cy="954107"/>
          </a:xfrm>
          <a:prstGeom prst="rect">
            <a:avLst/>
          </a:prstGeom>
          <a:noFill/>
        </p:spPr>
        <p:txBody>
          <a:bodyPr wrap="square" rtlCol="0">
            <a:spAutoFit/>
          </a:bodyPr>
          <a:lstStyle/>
          <a:p>
            <a:r>
              <a:rPr lang="en-US" sz="2800" dirty="0">
                <a:latin typeface="Roboto Thin" panose="02000000000000000000" pitchFamily="2" charset="0"/>
                <a:ea typeface="Roboto Thin" panose="02000000000000000000" pitchFamily="2" charset="0"/>
              </a:rPr>
              <a:t>Consider de-prioritizing recruitment efforts toward business majors while prioritizing early childhood education, Spanish, and journalism majors.</a:t>
            </a:r>
          </a:p>
        </p:txBody>
      </p:sp>
      <p:sp>
        <p:nvSpPr>
          <p:cNvPr id="6" name="Rectangle 5">
            <a:extLst>
              <a:ext uri="{FF2B5EF4-FFF2-40B4-BE49-F238E27FC236}">
                <a16:creationId xmlns:a16="http://schemas.microsoft.com/office/drawing/2014/main" id="{F65C52D8-F310-4020-848A-093C032952AD}"/>
              </a:ext>
            </a:extLst>
          </p:cNvPr>
          <p:cNvSpPr/>
          <p:nvPr/>
        </p:nvSpPr>
        <p:spPr>
          <a:xfrm>
            <a:off x="607779" y="1609955"/>
            <a:ext cx="9546864" cy="462459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027BD851-16C6-4423-A669-4BB36D9A0612}"/>
              </a:ext>
            </a:extLst>
          </p:cNvPr>
          <p:cNvPicPr>
            <a:picLocks noChangeAspect="1"/>
          </p:cNvPicPr>
          <p:nvPr/>
        </p:nvPicPr>
        <p:blipFill rotWithShape="1">
          <a:blip r:embed="rId3"/>
          <a:srcRect l="32711" t="2543" r="57472" b="73121"/>
          <a:stretch/>
        </p:blipFill>
        <p:spPr>
          <a:xfrm>
            <a:off x="3740728" y="1609955"/>
            <a:ext cx="1070264" cy="1289109"/>
          </a:xfrm>
          <a:prstGeom prst="rect">
            <a:avLst/>
          </a:prstGeom>
        </p:spPr>
      </p:pic>
      <p:pic>
        <p:nvPicPr>
          <p:cNvPr id="11" name="Picture 10">
            <a:extLst>
              <a:ext uri="{FF2B5EF4-FFF2-40B4-BE49-F238E27FC236}">
                <a16:creationId xmlns:a16="http://schemas.microsoft.com/office/drawing/2014/main" id="{9B502A83-7476-48CA-88C7-A3FB8196E158}"/>
              </a:ext>
            </a:extLst>
          </p:cNvPr>
          <p:cNvPicPr>
            <a:picLocks noChangeAspect="1"/>
          </p:cNvPicPr>
          <p:nvPr/>
        </p:nvPicPr>
        <p:blipFill rotWithShape="1">
          <a:blip r:embed="rId3"/>
          <a:srcRect l="23038" t="31490" r="67145" b="40136"/>
          <a:stretch/>
        </p:blipFill>
        <p:spPr>
          <a:xfrm>
            <a:off x="2695575" y="3143249"/>
            <a:ext cx="1070264" cy="1503065"/>
          </a:xfrm>
          <a:prstGeom prst="rect">
            <a:avLst/>
          </a:prstGeom>
        </p:spPr>
      </p:pic>
      <p:pic>
        <p:nvPicPr>
          <p:cNvPr id="12" name="Picture 11">
            <a:extLst>
              <a:ext uri="{FF2B5EF4-FFF2-40B4-BE49-F238E27FC236}">
                <a16:creationId xmlns:a16="http://schemas.microsoft.com/office/drawing/2014/main" id="{8E32C7B4-4F6A-423C-BC20-BDC030A15E89}"/>
              </a:ext>
            </a:extLst>
          </p:cNvPr>
          <p:cNvPicPr>
            <a:picLocks noChangeAspect="1"/>
          </p:cNvPicPr>
          <p:nvPr/>
        </p:nvPicPr>
        <p:blipFill rotWithShape="1">
          <a:blip r:embed="rId3"/>
          <a:srcRect l="71416" t="31490" r="19008" b="40136"/>
          <a:stretch/>
        </p:blipFill>
        <p:spPr>
          <a:xfrm>
            <a:off x="7969826" y="3143249"/>
            <a:ext cx="1043999" cy="1503065"/>
          </a:xfrm>
          <a:prstGeom prst="rect">
            <a:avLst/>
          </a:prstGeom>
        </p:spPr>
      </p:pic>
      <p:pic>
        <p:nvPicPr>
          <p:cNvPr id="13" name="Picture 12">
            <a:extLst>
              <a:ext uri="{FF2B5EF4-FFF2-40B4-BE49-F238E27FC236}">
                <a16:creationId xmlns:a16="http://schemas.microsoft.com/office/drawing/2014/main" id="{EA390236-CEE0-4813-BBC0-3C0B8EB4FBAF}"/>
              </a:ext>
            </a:extLst>
          </p:cNvPr>
          <p:cNvPicPr>
            <a:picLocks noChangeAspect="1"/>
          </p:cNvPicPr>
          <p:nvPr/>
        </p:nvPicPr>
        <p:blipFill rotWithShape="1">
          <a:blip r:embed="rId3"/>
          <a:srcRect l="71329" t="62188" r="18854" b="17411"/>
          <a:stretch/>
        </p:blipFill>
        <p:spPr>
          <a:xfrm>
            <a:off x="7969826" y="4769426"/>
            <a:ext cx="1070264" cy="1080655"/>
          </a:xfrm>
          <a:prstGeom prst="rect">
            <a:avLst/>
          </a:prstGeom>
        </p:spPr>
      </p:pic>
    </p:spTree>
    <p:extLst>
      <p:ext uri="{BB962C8B-B14F-4D97-AF65-F5344CB8AC3E}">
        <p14:creationId xmlns:p14="http://schemas.microsoft.com/office/powerpoint/2010/main" val="4600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8367461-B51A-481E-920C-E4EDC247821F}"/>
              </a:ext>
            </a:extLst>
          </p:cNvPr>
          <p:cNvSpPr txBox="1"/>
          <p:nvPr/>
        </p:nvSpPr>
        <p:spPr>
          <a:xfrm>
            <a:off x="381661" y="532737"/>
            <a:ext cx="10487771" cy="1446550"/>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rPr>
              <a:t>Caveats: </a:t>
            </a:r>
          </a:p>
          <a:p>
            <a:r>
              <a:rPr lang="en-US" sz="2800" dirty="0">
                <a:latin typeface="Roboto Thin" panose="02000000000000000000" pitchFamily="2" charset="0"/>
                <a:ea typeface="Roboto Thin" panose="02000000000000000000" pitchFamily="2" charset="0"/>
              </a:rPr>
              <a:t>This analysis assumes that the applicants who met with recruiters in the dataset were randomly selected.</a:t>
            </a:r>
          </a:p>
        </p:txBody>
      </p:sp>
      <p:pic>
        <p:nvPicPr>
          <p:cNvPr id="3" name="Picture 2">
            <a:extLst>
              <a:ext uri="{FF2B5EF4-FFF2-40B4-BE49-F238E27FC236}">
                <a16:creationId xmlns:a16="http://schemas.microsoft.com/office/drawing/2014/main" id="{6134BBCB-3B1C-4643-B72B-84EFB7D15CC9}"/>
              </a:ext>
            </a:extLst>
          </p:cNvPr>
          <p:cNvPicPr>
            <a:picLocks noChangeAspect="1"/>
          </p:cNvPicPr>
          <p:nvPr/>
        </p:nvPicPr>
        <p:blipFill>
          <a:blip r:embed="rId3"/>
          <a:stretch>
            <a:fillRect/>
          </a:stretch>
        </p:blipFill>
        <p:spPr>
          <a:xfrm>
            <a:off x="1025331" y="2179312"/>
            <a:ext cx="5701201" cy="4291484"/>
          </a:xfrm>
          <a:prstGeom prst="rect">
            <a:avLst/>
          </a:prstGeom>
        </p:spPr>
      </p:pic>
      <p:sp>
        <p:nvSpPr>
          <p:cNvPr id="15" name="TextBox 14">
            <a:extLst>
              <a:ext uri="{FF2B5EF4-FFF2-40B4-BE49-F238E27FC236}">
                <a16:creationId xmlns:a16="http://schemas.microsoft.com/office/drawing/2014/main" id="{F3F3742D-5EA5-4E8C-98DD-B85274441A61}"/>
              </a:ext>
            </a:extLst>
          </p:cNvPr>
          <p:cNvSpPr txBox="1"/>
          <p:nvPr/>
        </p:nvSpPr>
        <p:spPr>
          <a:xfrm>
            <a:off x="6972961" y="2590800"/>
            <a:ext cx="5047589" cy="1200329"/>
          </a:xfrm>
          <a:prstGeom prst="rect">
            <a:avLst/>
          </a:prstGeom>
          <a:noFill/>
        </p:spPr>
        <p:txBody>
          <a:bodyPr wrap="square" rtlCol="0">
            <a:spAutoFit/>
          </a:bodyPr>
          <a:lstStyle/>
          <a:p>
            <a:r>
              <a:rPr lang="en-US" sz="2400" dirty="0">
                <a:latin typeface="Roboto Thin" panose="02000000000000000000" pitchFamily="2" charset="0"/>
                <a:ea typeface="Roboto Thin" panose="02000000000000000000" pitchFamily="2" charset="0"/>
              </a:rPr>
              <a:t>Applicants can be roughly clustered into three groups based on all of their characteristics.</a:t>
            </a:r>
          </a:p>
        </p:txBody>
      </p:sp>
    </p:spTree>
    <p:extLst>
      <p:ext uri="{BB962C8B-B14F-4D97-AF65-F5344CB8AC3E}">
        <p14:creationId xmlns:p14="http://schemas.microsoft.com/office/powerpoint/2010/main" val="93557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8367461-B51A-481E-920C-E4EDC247821F}"/>
              </a:ext>
            </a:extLst>
          </p:cNvPr>
          <p:cNvSpPr txBox="1"/>
          <p:nvPr/>
        </p:nvSpPr>
        <p:spPr>
          <a:xfrm>
            <a:off x="381661" y="532737"/>
            <a:ext cx="10487771" cy="1446550"/>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rPr>
              <a:t>Caveats: </a:t>
            </a:r>
          </a:p>
          <a:p>
            <a:r>
              <a:rPr lang="en-US" sz="2800" dirty="0">
                <a:latin typeface="Roboto Thin" panose="02000000000000000000" pitchFamily="2" charset="0"/>
                <a:ea typeface="Roboto Thin" panose="02000000000000000000" pitchFamily="2" charset="0"/>
              </a:rPr>
              <a:t>This analysis assumes that the applicants who met with recruiters in the dataset were randomly selected.</a:t>
            </a:r>
          </a:p>
        </p:txBody>
      </p:sp>
      <p:pic>
        <p:nvPicPr>
          <p:cNvPr id="3" name="Picture 2">
            <a:extLst>
              <a:ext uri="{FF2B5EF4-FFF2-40B4-BE49-F238E27FC236}">
                <a16:creationId xmlns:a16="http://schemas.microsoft.com/office/drawing/2014/main" id="{6134BBCB-3B1C-4643-B72B-84EFB7D15CC9}"/>
              </a:ext>
            </a:extLst>
          </p:cNvPr>
          <p:cNvPicPr>
            <a:picLocks noChangeAspect="1"/>
          </p:cNvPicPr>
          <p:nvPr/>
        </p:nvPicPr>
        <p:blipFill>
          <a:blip r:embed="rId3"/>
          <a:stretch>
            <a:fillRect/>
          </a:stretch>
        </p:blipFill>
        <p:spPr>
          <a:xfrm>
            <a:off x="1025331" y="2179312"/>
            <a:ext cx="5701201" cy="4291484"/>
          </a:xfrm>
          <a:prstGeom prst="rect">
            <a:avLst/>
          </a:prstGeom>
        </p:spPr>
      </p:pic>
      <p:pic>
        <p:nvPicPr>
          <p:cNvPr id="4" name="Picture 3">
            <a:extLst>
              <a:ext uri="{FF2B5EF4-FFF2-40B4-BE49-F238E27FC236}">
                <a16:creationId xmlns:a16="http://schemas.microsoft.com/office/drawing/2014/main" id="{1E648054-432E-4803-AE37-32C11F761C6A}"/>
              </a:ext>
            </a:extLst>
          </p:cNvPr>
          <p:cNvPicPr>
            <a:picLocks noChangeAspect="1"/>
          </p:cNvPicPr>
          <p:nvPr/>
        </p:nvPicPr>
        <p:blipFill>
          <a:blip r:embed="rId4"/>
          <a:stretch>
            <a:fillRect/>
          </a:stretch>
        </p:blipFill>
        <p:spPr>
          <a:xfrm>
            <a:off x="1025331" y="2179312"/>
            <a:ext cx="5701201" cy="4291484"/>
          </a:xfrm>
          <a:prstGeom prst="rect">
            <a:avLst/>
          </a:prstGeom>
        </p:spPr>
      </p:pic>
      <p:grpSp>
        <p:nvGrpSpPr>
          <p:cNvPr id="7" name="Group 6">
            <a:extLst>
              <a:ext uri="{FF2B5EF4-FFF2-40B4-BE49-F238E27FC236}">
                <a16:creationId xmlns:a16="http://schemas.microsoft.com/office/drawing/2014/main" id="{CAB986E6-11B5-46F4-910C-D6BE7CC2AFD5}"/>
              </a:ext>
            </a:extLst>
          </p:cNvPr>
          <p:cNvGrpSpPr/>
          <p:nvPr/>
        </p:nvGrpSpPr>
        <p:grpSpPr>
          <a:xfrm>
            <a:off x="6095997" y="3056231"/>
            <a:ext cx="803647" cy="1168227"/>
            <a:chOff x="10307043" y="3503428"/>
            <a:chExt cx="921920" cy="1340155"/>
          </a:xfrm>
        </p:grpSpPr>
        <p:pic>
          <p:nvPicPr>
            <p:cNvPr id="9" name="Picture 8">
              <a:extLst>
                <a:ext uri="{FF2B5EF4-FFF2-40B4-BE49-F238E27FC236}">
                  <a16:creationId xmlns:a16="http://schemas.microsoft.com/office/drawing/2014/main" id="{23743A20-31C8-4DC3-8B3F-9FD031A85B6A}"/>
                </a:ext>
              </a:extLst>
            </p:cNvPr>
            <p:cNvPicPr>
              <a:picLocks noChangeAspect="1"/>
            </p:cNvPicPr>
            <p:nvPr/>
          </p:nvPicPr>
          <p:blipFill rotWithShape="1">
            <a:blip r:embed="rId5"/>
            <a:srcRect l="91544" t="44060" b="39485"/>
            <a:stretch/>
          </p:blipFill>
          <p:spPr>
            <a:xfrm>
              <a:off x="10307043" y="3971925"/>
              <a:ext cx="921920" cy="871658"/>
            </a:xfrm>
            <a:prstGeom prst="rect">
              <a:avLst/>
            </a:prstGeom>
          </p:spPr>
        </p:pic>
        <p:sp>
          <p:nvSpPr>
            <p:cNvPr id="10" name="TextBox 9">
              <a:extLst>
                <a:ext uri="{FF2B5EF4-FFF2-40B4-BE49-F238E27FC236}">
                  <a16:creationId xmlns:a16="http://schemas.microsoft.com/office/drawing/2014/main" id="{35511109-C8C7-4701-946C-F93833D78F42}"/>
                </a:ext>
              </a:extLst>
            </p:cNvPr>
            <p:cNvSpPr txBox="1"/>
            <p:nvPr/>
          </p:nvSpPr>
          <p:spPr>
            <a:xfrm>
              <a:off x="10307043" y="3503428"/>
              <a:ext cx="921920" cy="529608"/>
            </a:xfrm>
            <a:prstGeom prst="rect">
              <a:avLst/>
            </a:prstGeom>
            <a:solidFill>
              <a:schemeClr val="bg1"/>
            </a:solidFill>
          </p:spPr>
          <p:txBody>
            <a:bodyPr wrap="square" rtlCol="0">
              <a:spAutoFit/>
            </a:bodyPr>
            <a:lstStyle/>
            <a:p>
              <a:r>
                <a:rPr lang="en-US" sz="1200" dirty="0">
                  <a:latin typeface="Bahnschrift" panose="020B0502040204020203" pitchFamily="34" charset="0"/>
                  <a:ea typeface="Roboto" panose="02000000000000000000" pitchFamily="2" charset="0"/>
                </a:rPr>
                <a:t>Met with recruiter</a:t>
              </a:r>
            </a:p>
          </p:txBody>
        </p:sp>
      </p:grpSp>
      <p:sp>
        <p:nvSpPr>
          <p:cNvPr id="12" name="TextBox 11">
            <a:extLst>
              <a:ext uri="{FF2B5EF4-FFF2-40B4-BE49-F238E27FC236}">
                <a16:creationId xmlns:a16="http://schemas.microsoft.com/office/drawing/2014/main" id="{F434223D-6FD6-4AEC-B13A-0A233981160D}"/>
              </a:ext>
            </a:extLst>
          </p:cNvPr>
          <p:cNvSpPr txBox="1"/>
          <p:nvPr/>
        </p:nvSpPr>
        <p:spPr>
          <a:xfrm>
            <a:off x="7001536" y="2179312"/>
            <a:ext cx="5047589" cy="1200329"/>
          </a:xfrm>
          <a:prstGeom prst="rect">
            <a:avLst/>
          </a:prstGeom>
          <a:noFill/>
        </p:spPr>
        <p:txBody>
          <a:bodyPr wrap="square" rtlCol="0">
            <a:spAutoFit/>
          </a:bodyPr>
          <a:lstStyle/>
          <a:p>
            <a:r>
              <a:rPr lang="en-US" sz="2400" dirty="0">
                <a:latin typeface="Roboto Thin" panose="02000000000000000000" pitchFamily="2" charset="0"/>
                <a:ea typeface="Roboto Thin" panose="02000000000000000000" pitchFamily="2" charset="0"/>
              </a:rPr>
              <a:t>Although recruiters met with all groups, that effort was biased toward one cluster.</a:t>
            </a:r>
          </a:p>
        </p:txBody>
      </p:sp>
      <p:pic>
        <p:nvPicPr>
          <p:cNvPr id="6" name="Picture 5">
            <a:extLst>
              <a:ext uri="{FF2B5EF4-FFF2-40B4-BE49-F238E27FC236}">
                <a16:creationId xmlns:a16="http://schemas.microsoft.com/office/drawing/2014/main" id="{48ABF48F-1EE6-43A6-8E58-E0BE6913B132}"/>
              </a:ext>
            </a:extLst>
          </p:cNvPr>
          <p:cNvPicPr>
            <a:picLocks noChangeAspect="1"/>
          </p:cNvPicPr>
          <p:nvPr/>
        </p:nvPicPr>
        <p:blipFill>
          <a:blip r:embed="rId6"/>
          <a:stretch>
            <a:fillRect/>
          </a:stretch>
        </p:blipFill>
        <p:spPr>
          <a:xfrm>
            <a:off x="7721846" y="3714750"/>
            <a:ext cx="3147586" cy="2394049"/>
          </a:xfrm>
          <a:prstGeom prst="rect">
            <a:avLst/>
          </a:prstGeom>
        </p:spPr>
      </p:pic>
    </p:spTree>
    <p:extLst>
      <p:ext uri="{BB962C8B-B14F-4D97-AF65-F5344CB8AC3E}">
        <p14:creationId xmlns:p14="http://schemas.microsoft.com/office/powerpoint/2010/main" val="203256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8367461-B51A-481E-920C-E4EDC247821F}"/>
              </a:ext>
            </a:extLst>
          </p:cNvPr>
          <p:cNvSpPr txBox="1"/>
          <p:nvPr/>
        </p:nvSpPr>
        <p:spPr>
          <a:xfrm>
            <a:off x="381661" y="532737"/>
            <a:ext cx="10487771" cy="1015663"/>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rPr>
              <a:t>Caveats: </a:t>
            </a:r>
          </a:p>
          <a:p>
            <a:r>
              <a:rPr lang="en-US" sz="2800" dirty="0">
                <a:latin typeface="Roboto Thin" panose="02000000000000000000" pitchFamily="2" charset="0"/>
                <a:ea typeface="Roboto Thin" panose="02000000000000000000" pitchFamily="2" charset="0"/>
              </a:rPr>
              <a:t>The dataset does not indicate a strong effect of recruitment efforts.</a:t>
            </a:r>
          </a:p>
        </p:txBody>
      </p:sp>
      <p:pic>
        <p:nvPicPr>
          <p:cNvPr id="5" name="Picture 4">
            <a:extLst>
              <a:ext uri="{FF2B5EF4-FFF2-40B4-BE49-F238E27FC236}">
                <a16:creationId xmlns:a16="http://schemas.microsoft.com/office/drawing/2014/main" id="{C8903D37-DF79-4704-B0BC-FED9C9B583A2}"/>
              </a:ext>
            </a:extLst>
          </p:cNvPr>
          <p:cNvPicPr>
            <a:picLocks noChangeAspect="1"/>
          </p:cNvPicPr>
          <p:nvPr/>
        </p:nvPicPr>
        <p:blipFill>
          <a:blip r:embed="rId3"/>
          <a:stretch>
            <a:fillRect/>
          </a:stretch>
        </p:blipFill>
        <p:spPr>
          <a:xfrm>
            <a:off x="2104832" y="1979287"/>
            <a:ext cx="7506086" cy="4750044"/>
          </a:xfrm>
          <a:prstGeom prst="rect">
            <a:avLst/>
          </a:prstGeom>
        </p:spPr>
      </p:pic>
      <p:sp>
        <p:nvSpPr>
          <p:cNvPr id="11" name="Rectangle 10">
            <a:extLst>
              <a:ext uri="{FF2B5EF4-FFF2-40B4-BE49-F238E27FC236}">
                <a16:creationId xmlns:a16="http://schemas.microsoft.com/office/drawing/2014/main" id="{424FD1A9-2E67-4D73-A3B7-DC01BECD6E97}"/>
              </a:ext>
            </a:extLst>
          </p:cNvPr>
          <p:cNvSpPr/>
          <p:nvPr/>
        </p:nvSpPr>
        <p:spPr>
          <a:xfrm>
            <a:off x="2238375" y="4953000"/>
            <a:ext cx="3400425" cy="20955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96D237-3426-4292-A1C1-29316FF7AA6E}"/>
              </a:ext>
            </a:extLst>
          </p:cNvPr>
          <p:cNvSpPr/>
          <p:nvPr/>
        </p:nvSpPr>
        <p:spPr>
          <a:xfrm>
            <a:off x="6067425" y="5753100"/>
            <a:ext cx="3400425" cy="20955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523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921</Words>
  <Application>Microsoft Office PowerPoint</Application>
  <PresentationFormat>Widescreen</PresentationFormat>
  <Paragraphs>57</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vt:lpstr>
      <vt:lpstr>Calibri</vt:lpstr>
      <vt:lpstr>Calibri Light</vt:lpstr>
      <vt:lpstr>Roboto</vt:lpstr>
      <vt:lpstr>Roboto Thin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Andis</dc:creator>
  <cp:lastModifiedBy>A. Andis</cp:lastModifiedBy>
  <cp:revision>3</cp:revision>
  <dcterms:created xsi:type="dcterms:W3CDTF">2022-03-07T04:27:43Z</dcterms:created>
  <dcterms:modified xsi:type="dcterms:W3CDTF">2022-03-07T06:32:05Z</dcterms:modified>
</cp:coreProperties>
</file>