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9" r:id="rId3"/>
    <p:sldId id="270" r:id="rId4"/>
    <p:sldId id="261" r:id="rId5"/>
    <p:sldId id="271" r:id="rId6"/>
    <p:sldId id="263" r:id="rId7"/>
    <p:sldId id="264" r:id="rId8"/>
  </p:sldIdLst>
  <p:sldSz cx="12192000" cy="6858000"/>
  <p:notesSz cx="7019925" cy="9305925"/>
  <p:embeddedFontLst>
    <p:embeddedFont>
      <p:font typeface="Calibri" panose="020F0502020204030204" pitchFamily="34" charset="0"/>
      <p:regular r:id="rId10"/>
      <p:bold r:id="rId11"/>
      <p:italic r:id="rId12"/>
      <p:boldItalic r:id="rId13"/>
    </p:embeddedFont>
    <p:embeddedFont>
      <p:font typeface="Meiryo" panose="020B0604030504040204" pitchFamily="34" charset="-128"/>
      <p:regular r:id="rId14"/>
      <p:bold r:id="rId15"/>
      <p:italic r:id="rId16"/>
      <p:boldItalic r:id="rId17"/>
    </p:embeddedFont>
    <p:embeddedFont>
      <p:font typeface="Montserrat Medium" panose="020B0604020202020204" charset="0"/>
      <p:regular r:id="rId18"/>
      <p:bold r:id="rId19"/>
      <p:italic r:id="rId20"/>
      <p:boldItalic r:id="rId21"/>
    </p:embeddedFont>
    <p:embeddedFont>
      <p:font typeface="Montserrat SemiBold" panose="020B0604020202020204" charset="0"/>
      <p:regular r:id="rId22"/>
      <p:bold r:id="rId23"/>
      <p:italic r:id="rId24"/>
      <p:boldItalic r:id="rId25"/>
    </p:embeddedFont>
    <p:embeddedFont>
      <p:font typeface="Corbel" panose="020B0503020204020204" pitchFamily="34" charset="0"/>
      <p:regular r:id="rId26"/>
      <p:bold r:id="rId27"/>
      <p:italic r:id="rId28"/>
      <p:boldItalic r:id="rId29"/>
    </p:embeddedFont>
    <p:embeddedFont>
      <p:font typeface="Montserra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8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993" y="4420315"/>
            <a:ext cx="5615940" cy="4187666"/>
          </a:xfrm>
          <a:prstGeom prst="rect">
            <a:avLst/>
          </a:prstGeom>
          <a:noFill/>
          <a:ln>
            <a:noFill/>
          </a:ln>
        </p:spPr>
        <p:txBody>
          <a:bodyPr spcFirstLastPara="1" wrap="square" lIns="93272" tIns="93272" rIns="93272" bIns="9327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644082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a37bd57b_0_269: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
        <p:nvSpPr>
          <p:cNvPr id="103" name="Google Shape;103;gd8a37bd57b_0_269: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87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8a37bd57b_0_506: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8a37bd57b_0_506: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Tree>
    <p:extLst>
      <p:ext uri="{BB962C8B-B14F-4D97-AF65-F5344CB8AC3E}">
        <p14:creationId xmlns:p14="http://schemas.microsoft.com/office/powerpoint/2010/main" val="114282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8a37bd57b_0_514: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8a37bd57b_0_514: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Tree>
    <p:extLst>
      <p:ext uri="{BB962C8B-B14F-4D97-AF65-F5344CB8AC3E}">
        <p14:creationId xmlns:p14="http://schemas.microsoft.com/office/powerpoint/2010/main" val="3440012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8a37bd57b_0_522: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8a37bd57b_0_522: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Tree>
    <p:extLst>
      <p:ext uri="{BB962C8B-B14F-4D97-AF65-F5344CB8AC3E}">
        <p14:creationId xmlns:p14="http://schemas.microsoft.com/office/powerpoint/2010/main" val="16069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8a37bd57b_0_514: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8a37bd57b_0_514: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Tree>
    <p:extLst>
      <p:ext uri="{BB962C8B-B14F-4D97-AF65-F5344CB8AC3E}">
        <p14:creationId xmlns:p14="http://schemas.microsoft.com/office/powerpoint/2010/main" val="364525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8a37bd57b_0_538: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8a37bd57b_0_538: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Tree>
    <p:extLst>
      <p:ext uri="{BB962C8B-B14F-4D97-AF65-F5344CB8AC3E}">
        <p14:creationId xmlns:p14="http://schemas.microsoft.com/office/powerpoint/2010/main" val="217202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8a37bd57b_0_546: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8a37bd57b_0_546: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pPr marL="0" indent="0">
              <a:buNone/>
            </a:pPr>
            <a:endParaRPr/>
          </a:p>
        </p:txBody>
      </p:sp>
    </p:spTree>
    <p:extLst>
      <p:ext uri="{BB962C8B-B14F-4D97-AF65-F5344CB8AC3E}">
        <p14:creationId xmlns:p14="http://schemas.microsoft.com/office/powerpoint/2010/main" val="1504815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4" name="Google Shape;14;p2"/>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AF1C44"/>
              </a:buClr>
              <a:buSzPts val="1600"/>
              <a:buNone/>
              <a:defRPr sz="1600"/>
            </a:lvl6pPr>
            <a:lvl7pPr lvl="6" algn="ctr">
              <a:lnSpc>
                <a:spcPct val="111000"/>
              </a:lnSpc>
              <a:spcBef>
                <a:spcPts val="930"/>
              </a:spcBef>
              <a:spcAft>
                <a:spcPts val="0"/>
              </a:spcAft>
              <a:buClr>
                <a:srgbClr val="AF1C44"/>
              </a:buClr>
              <a:buSzPts val="1600"/>
              <a:buNone/>
              <a:defRPr sz="1600"/>
            </a:lvl7pPr>
            <a:lvl8pPr lvl="7" algn="ctr">
              <a:lnSpc>
                <a:spcPct val="111000"/>
              </a:lnSpc>
              <a:spcBef>
                <a:spcPts val="930"/>
              </a:spcBef>
              <a:spcAft>
                <a:spcPts val="0"/>
              </a:spcAft>
              <a:buClr>
                <a:srgbClr val="AF1C44"/>
              </a:buClr>
              <a:buSzPts val="1600"/>
              <a:buNone/>
              <a:defRPr sz="1600"/>
            </a:lvl8pPr>
            <a:lvl9pPr lvl="8" algn="ctr">
              <a:lnSpc>
                <a:spcPct val="111000"/>
              </a:lnSpc>
              <a:spcBef>
                <a:spcPts val="930"/>
              </a:spcBef>
              <a:spcAft>
                <a:spcPts val="0"/>
              </a:spcAft>
              <a:buClr>
                <a:srgbClr val="AF1C44"/>
              </a:buClr>
              <a:buSzPts val="1600"/>
              <a:buNone/>
              <a:defRPr sz="1600"/>
            </a:lvl9pPr>
          </a:lstStyle>
          <a:p>
            <a:endParaRPr/>
          </a:p>
        </p:txBody>
      </p:sp>
      <p:sp>
        <p:nvSpPr>
          <p:cNvPr id="16" name="Google Shape;16;p2"/>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lvl="0" indent="0" algn="r">
              <a:spcBef>
                <a:spcPts val="0"/>
              </a:spcBef>
              <a:buNone/>
              <a:defRPr sz="1600" b="1" i="0" u="none" strike="noStrike" cap="none">
                <a:solidFill>
                  <a:srgbClr val="3F3F3F"/>
                </a:solidFill>
                <a:latin typeface="Meiryo"/>
                <a:ea typeface="Meiryo"/>
                <a:cs typeface="Meiryo"/>
                <a:sym typeface="Meiryo"/>
              </a:defRPr>
            </a:lvl1pPr>
            <a:lvl2pPr marL="0" lvl="1" indent="0" algn="r">
              <a:spcBef>
                <a:spcPts val="0"/>
              </a:spcBef>
              <a:buNone/>
              <a:defRPr sz="1600" b="1" i="0" u="none" strike="noStrike" cap="none">
                <a:solidFill>
                  <a:srgbClr val="3F3F3F"/>
                </a:solidFill>
                <a:latin typeface="Meiryo"/>
                <a:ea typeface="Meiryo"/>
                <a:cs typeface="Meiryo"/>
                <a:sym typeface="Meiryo"/>
              </a:defRPr>
            </a:lvl2pPr>
            <a:lvl3pPr marL="0" lvl="2" indent="0" algn="r">
              <a:spcBef>
                <a:spcPts val="0"/>
              </a:spcBef>
              <a:buNone/>
              <a:defRPr sz="1600" b="1" i="0" u="none" strike="noStrike" cap="none">
                <a:solidFill>
                  <a:srgbClr val="3F3F3F"/>
                </a:solidFill>
                <a:latin typeface="Meiryo"/>
                <a:ea typeface="Meiryo"/>
                <a:cs typeface="Meiryo"/>
                <a:sym typeface="Meiryo"/>
              </a:defRPr>
            </a:lvl3pPr>
            <a:lvl4pPr marL="0" lvl="3" indent="0" algn="r">
              <a:spcBef>
                <a:spcPts val="0"/>
              </a:spcBef>
              <a:buNone/>
              <a:defRPr sz="1600" b="1" i="0" u="none" strike="noStrike" cap="none">
                <a:solidFill>
                  <a:srgbClr val="3F3F3F"/>
                </a:solidFill>
                <a:latin typeface="Meiryo"/>
                <a:ea typeface="Meiryo"/>
                <a:cs typeface="Meiryo"/>
                <a:sym typeface="Meiryo"/>
              </a:defRPr>
            </a:lvl4pPr>
            <a:lvl5pPr marL="0" lvl="4" indent="0" algn="r">
              <a:spcBef>
                <a:spcPts val="0"/>
              </a:spcBef>
              <a:buNone/>
              <a:defRPr sz="1600" b="1" i="0" u="none" strike="noStrike" cap="none">
                <a:solidFill>
                  <a:srgbClr val="3F3F3F"/>
                </a:solidFill>
                <a:latin typeface="Meiryo"/>
                <a:ea typeface="Meiryo"/>
                <a:cs typeface="Meiryo"/>
                <a:sym typeface="Meiryo"/>
              </a:defRPr>
            </a:lvl5pPr>
            <a:lvl6pPr marL="0" lvl="5" indent="0" algn="r">
              <a:spcBef>
                <a:spcPts val="0"/>
              </a:spcBef>
              <a:buNone/>
              <a:defRPr sz="1600" b="1" i="0" u="none" strike="noStrike" cap="none">
                <a:solidFill>
                  <a:srgbClr val="3F3F3F"/>
                </a:solidFill>
                <a:latin typeface="Meiryo"/>
                <a:ea typeface="Meiryo"/>
                <a:cs typeface="Meiryo"/>
                <a:sym typeface="Meiryo"/>
              </a:defRPr>
            </a:lvl6pPr>
            <a:lvl7pPr marL="0" lvl="6" indent="0" algn="r">
              <a:spcBef>
                <a:spcPts val="0"/>
              </a:spcBef>
              <a:buNone/>
              <a:defRPr sz="1600" b="1" i="0" u="none" strike="noStrike" cap="none">
                <a:solidFill>
                  <a:srgbClr val="3F3F3F"/>
                </a:solidFill>
                <a:latin typeface="Meiryo"/>
                <a:ea typeface="Meiryo"/>
                <a:cs typeface="Meiryo"/>
                <a:sym typeface="Meiryo"/>
              </a:defRPr>
            </a:lvl7pPr>
            <a:lvl8pPr marL="0" lvl="7" indent="0" algn="r">
              <a:spcBef>
                <a:spcPts val="0"/>
              </a:spcBef>
              <a:buNone/>
              <a:defRPr sz="1600" b="1" i="0" u="none" strike="noStrike" cap="none">
                <a:solidFill>
                  <a:srgbClr val="3F3F3F"/>
                </a:solidFill>
                <a:latin typeface="Meiryo"/>
                <a:ea typeface="Meiryo"/>
                <a:cs typeface="Meiryo"/>
                <a:sym typeface="Meiryo"/>
              </a:defRPr>
            </a:lvl8pPr>
            <a:lvl9pPr marL="0" lvl="8" indent="0" algn="r">
              <a:spcBef>
                <a:spcPts val="0"/>
              </a:spcBef>
              <a:buNone/>
              <a:defRPr sz="1600" b="1" i="0" u="none" strike="noStrike" cap="none">
                <a:solidFill>
                  <a:srgbClr val="3F3F3F"/>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0" name="Google Shape;20;p2"/>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1" name="Google Shape;21;p2"/>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5DD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pic>
        <p:nvPicPr>
          <p:cNvPr id="11" name="Google Shape;142;p17"/>
          <p:cNvPicPr preferRelativeResize="0"/>
          <p:nvPr userDrawn="1"/>
        </p:nvPicPr>
        <p:blipFill rotWithShape="1">
          <a:blip r:embed="rId2">
            <a:alphaModFix/>
          </a:blip>
          <a:srcRect/>
          <a:stretch/>
        </p:blipFill>
        <p:spPr>
          <a:xfrm>
            <a:off x="86274" y="6390167"/>
            <a:ext cx="1189634" cy="4678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91" name="Google Shape;91;p11"/>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97" name="Google Shape;97;p12"/>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i="0" u="none" strike="noStrike" cap="none">
                <a:solidFill>
                  <a:srgbClr val="3F3F3F"/>
                </a:solidFill>
                <a:latin typeface="Meiryo"/>
                <a:ea typeface="Meiryo"/>
                <a:cs typeface="Meiryo"/>
                <a:sym typeface="Meiryo"/>
              </a:defRPr>
            </a:lvl1pPr>
            <a:lvl2pPr marL="0" lvl="1" indent="0" algn="l">
              <a:spcBef>
                <a:spcPts val="0"/>
              </a:spcBef>
              <a:buNone/>
              <a:defRPr sz="1600" b="1" i="0" u="none" strike="noStrike" cap="none">
                <a:solidFill>
                  <a:srgbClr val="3F3F3F"/>
                </a:solidFill>
                <a:latin typeface="Meiryo"/>
                <a:ea typeface="Meiryo"/>
                <a:cs typeface="Meiryo"/>
                <a:sym typeface="Meiryo"/>
              </a:defRPr>
            </a:lvl2pPr>
            <a:lvl3pPr marL="0" lvl="2" indent="0" algn="l">
              <a:spcBef>
                <a:spcPts val="0"/>
              </a:spcBef>
              <a:buNone/>
              <a:defRPr sz="1600" b="1" i="0" u="none" strike="noStrike" cap="none">
                <a:solidFill>
                  <a:srgbClr val="3F3F3F"/>
                </a:solidFill>
                <a:latin typeface="Meiryo"/>
                <a:ea typeface="Meiryo"/>
                <a:cs typeface="Meiryo"/>
                <a:sym typeface="Meiryo"/>
              </a:defRPr>
            </a:lvl3pPr>
            <a:lvl4pPr marL="0" lvl="3" indent="0" algn="l">
              <a:spcBef>
                <a:spcPts val="0"/>
              </a:spcBef>
              <a:buNone/>
              <a:defRPr sz="1600" b="1" i="0" u="none" strike="noStrike" cap="none">
                <a:solidFill>
                  <a:srgbClr val="3F3F3F"/>
                </a:solidFill>
                <a:latin typeface="Meiryo"/>
                <a:ea typeface="Meiryo"/>
                <a:cs typeface="Meiryo"/>
                <a:sym typeface="Meiryo"/>
              </a:defRPr>
            </a:lvl4pPr>
            <a:lvl5pPr marL="0" lvl="4" indent="0" algn="l">
              <a:spcBef>
                <a:spcPts val="0"/>
              </a:spcBef>
              <a:buNone/>
              <a:defRPr sz="1600" b="1" i="0" u="none" strike="noStrike" cap="none">
                <a:solidFill>
                  <a:srgbClr val="3F3F3F"/>
                </a:solidFill>
                <a:latin typeface="Meiryo"/>
                <a:ea typeface="Meiryo"/>
                <a:cs typeface="Meiryo"/>
                <a:sym typeface="Meiryo"/>
              </a:defRPr>
            </a:lvl5pPr>
            <a:lvl6pPr marL="0" lvl="5" indent="0" algn="l">
              <a:spcBef>
                <a:spcPts val="0"/>
              </a:spcBef>
              <a:buNone/>
              <a:defRPr sz="1600" b="1" i="0" u="none" strike="noStrike" cap="none">
                <a:solidFill>
                  <a:srgbClr val="3F3F3F"/>
                </a:solidFill>
                <a:latin typeface="Meiryo"/>
                <a:ea typeface="Meiryo"/>
                <a:cs typeface="Meiryo"/>
                <a:sym typeface="Meiryo"/>
              </a:defRPr>
            </a:lvl6pPr>
            <a:lvl7pPr marL="0" lvl="6" indent="0" algn="l">
              <a:spcBef>
                <a:spcPts val="0"/>
              </a:spcBef>
              <a:buNone/>
              <a:defRPr sz="1600" b="1" i="0" u="none" strike="noStrike" cap="none">
                <a:solidFill>
                  <a:srgbClr val="3F3F3F"/>
                </a:solidFill>
                <a:latin typeface="Meiryo"/>
                <a:ea typeface="Meiryo"/>
                <a:cs typeface="Meiryo"/>
                <a:sym typeface="Meiryo"/>
              </a:defRPr>
            </a:lvl7pPr>
            <a:lvl8pPr marL="0" lvl="7" indent="0" algn="l">
              <a:spcBef>
                <a:spcPts val="0"/>
              </a:spcBef>
              <a:buNone/>
              <a:defRPr sz="1600" b="1" i="0" u="none" strike="noStrike" cap="none">
                <a:solidFill>
                  <a:srgbClr val="3F3F3F"/>
                </a:solidFill>
                <a:latin typeface="Meiryo"/>
                <a:ea typeface="Meiryo"/>
                <a:cs typeface="Meiryo"/>
                <a:sym typeface="Meiryo"/>
              </a:defRPr>
            </a:lvl8pPr>
            <a:lvl9pPr marL="0" lvl="8" indent="0" algn="l">
              <a:spcBef>
                <a:spcPts val="0"/>
              </a:spcBef>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cxnSp>
        <p:nvCxnSpPr>
          <p:cNvPr id="100" name="Google Shape;100;p12"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25" name="Google Shape;25;p3"/>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grpSp>
        <p:nvGrpSpPr>
          <p:cNvPr id="29" name="Google Shape;29;p4"/>
          <p:cNvGrpSpPr/>
          <p:nvPr/>
        </p:nvGrpSpPr>
        <p:grpSpPr>
          <a:xfrm>
            <a:off x="3124577" y="0"/>
            <a:ext cx="4389519" cy="2916937"/>
            <a:chOff x="3124577" y="0"/>
            <a:chExt cx="4389519" cy="2916937"/>
          </a:xfrm>
        </p:grpSpPr>
        <p:sp>
          <p:nvSpPr>
            <p:cNvPr id="30" name="Google Shape;30;p4"/>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1" name="Google Shape;31;p4"/>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2" name="Google Shape;32;p4"/>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3" name="Google Shape;33;p4"/>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grpSp>
        <p:nvGrpSpPr>
          <p:cNvPr id="34" name="Google Shape;34;p4"/>
          <p:cNvGrpSpPr/>
          <p:nvPr/>
        </p:nvGrpSpPr>
        <p:grpSpPr>
          <a:xfrm>
            <a:off x="8122942" y="0"/>
            <a:ext cx="4069058" cy="3547008"/>
            <a:chOff x="8122942" y="0"/>
            <a:chExt cx="4069058" cy="3547008"/>
          </a:xfrm>
        </p:grpSpPr>
        <p:sp>
          <p:nvSpPr>
            <p:cNvPr id="35" name="Google Shape;35;p4"/>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6" name="Google Shape;36;p4"/>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37" name="Google Shape;37;p4"/>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38" name="Google Shape;38;p4"/>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grpSp>
      <p:grpSp>
        <p:nvGrpSpPr>
          <p:cNvPr id="39" name="Google Shape;39;p4"/>
          <p:cNvGrpSpPr/>
          <p:nvPr/>
        </p:nvGrpSpPr>
        <p:grpSpPr>
          <a:xfrm>
            <a:off x="-1" y="1355238"/>
            <a:ext cx="4381339" cy="5510713"/>
            <a:chOff x="0" y="1347287"/>
            <a:chExt cx="4259808" cy="5510713"/>
          </a:xfrm>
        </p:grpSpPr>
        <p:sp>
          <p:nvSpPr>
            <p:cNvPr id="40" name="Google Shape;40;p4"/>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1" name="Google Shape;41;p4"/>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2" name="Google Shape;42;p4"/>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3" name="Google Shape;43;p4"/>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44" name="Google Shape;44;p4"/>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7" name="Google Shape;47;p4"/>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48" name="Google Shape;48;p4"/>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52" name="Google Shape;52;p5"/>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53" name="Google Shape;53;p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6"/>
        <p:cNvGrpSpPr/>
        <p:nvPr/>
      </p:nvGrpSpPr>
      <p:grpSpPr>
        <a:xfrm>
          <a:off x="0" y="0"/>
          <a:ext cx="0" cy="0"/>
          <a:chOff x="0" y="0"/>
          <a:chExt cx="0" cy="0"/>
        </a:xfrm>
      </p:grpSpPr>
      <p:sp>
        <p:nvSpPr>
          <p:cNvPr id="57" name="Google Shape;57;p6"/>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AF1C44"/>
              </a:buClr>
              <a:buSzPts val="1600"/>
              <a:buNone/>
              <a:defRPr sz="1600" b="1"/>
            </a:lvl6pPr>
            <a:lvl7pPr marL="3200400" lvl="6" indent="-228600" algn="l">
              <a:lnSpc>
                <a:spcPct val="111000"/>
              </a:lnSpc>
              <a:spcBef>
                <a:spcPts val="930"/>
              </a:spcBef>
              <a:spcAft>
                <a:spcPts val="0"/>
              </a:spcAft>
              <a:buClr>
                <a:srgbClr val="AF1C44"/>
              </a:buClr>
              <a:buSzPts val="1600"/>
              <a:buNone/>
              <a:defRPr sz="1600" b="1"/>
            </a:lvl7pPr>
            <a:lvl8pPr marL="3657600" lvl="7" indent="-228600" algn="l">
              <a:lnSpc>
                <a:spcPct val="111000"/>
              </a:lnSpc>
              <a:spcBef>
                <a:spcPts val="930"/>
              </a:spcBef>
              <a:spcAft>
                <a:spcPts val="0"/>
              </a:spcAft>
              <a:buClr>
                <a:srgbClr val="AF1C44"/>
              </a:buClr>
              <a:buSzPts val="1600"/>
              <a:buNone/>
              <a:defRPr sz="1600" b="1"/>
            </a:lvl8pPr>
            <a:lvl9pPr marL="4114800" lvl="8" indent="-228600" algn="l">
              <a:lnSpc>
                <a:spcPct val="111000"/>
              </a:lnSpc>
              <a:spcBef>
                <a:spcPts val="930"/>
              </a:spcBef>
              <a:spcAft>
                <a:spcPts val="0"/>
              </a:spcAft>
              <a:buClr>
                <a:srgbClr val="AF1C44"/>
              </a:buClr>
              <a:buSzPts val="1600"/>
              <a:buNone/>
              <a:defRPr sz="1600" b="1"/>
            </a:lvl9pPr>
          </a:lstStyle>
          <a:p>
            <a:endParaRPr/>
          </a:p>
        </p:txBody>
      </p:sp>
      <p:sp>
        <p:nvSpPr>
          <p:cNvPr id="58" name="Google Shape;58;p6"/>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59" name="Google Shape;59;p6"/>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AF1C44"/>
              </a:buClr>
              <a:buSzPts val="1600"/>
              <a:buNone/>
              <a:defRPr sz="1600" b="1"/>
            </a:lvl6pPr>
            <a:lvl7pPr marL="3200400" lvl="6" indent="-228600" algn="l">
              <a:lnSpc>
                <a:spcPct val="111000"/>
              </a:lnSpc>
              <a:spcBef>
                <a:spcPts val="930"/>
              </a:spcBef>
              <a:spcAft>
                <a:spcPts val="0"/>
              </a:spcAft>
              <a:buClr>
                <a:srgbClr val="AF1C44"/>
              </a:buClr>
              <a:buSzPts val="1600"/>
              <a:buNone/>
              <a:defRPr sz="1600" b="1"/>
            </a:lvl7pPr>
            <a:lvl8pPr marL="3657600" lvl="7" indent="-228600" algn="l">
              <a:lnSpc>
                <a:spcPct val="111000"/>
              </a:lnSpc>
              <a:spcBef>
                <a:spcPts val="930"/>
              </a:spcBef>
              <a:spcAft>
                <a:spcPts val="0"/>
              </a:spcAft>
              <a:buClr>
                <a:srgbClr val="AF1C44"/>
              </a:buClr>
              <a:buSzPts val="1600"/>
              <a:buNone/>
              <a:defRPr sz="1600" b="1"/>
            </a:lvl8pPr>
            <a:lvl9pPr marL="4114800" lvl="8" indent="-228600" algn="l">
              <a:lnSpc>
                <a:spcPct val="111000"/>
              </a:lnSpc>
              <a:spcBef>
                <a:spcPts val="930"/>
              </a:spcBef>
              <a:spcAft>
                <a:spcPts val="0"/>
              </a:spcAft>
              <a:buClr>
                <a:srgbClr val="AF1C44"/>
              </a:buClr>
              <a:buSzPts val="1600"/>
              <a:buNone/>
              <a:defRPr sz="1600" b="1"/>
            </a:lvl9pPr>
          </a:lstStyle>
          <a:p>
            <a:endParaRPr/>
          </a:p>
        </p:txBody>
      </p:sp>
      <p:sp>
        <p:nvSpPr>
          <p:cNvPr id="60" name="Google Shape;60;p6"/>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61" name="Google Shape;61;p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4" name="Google Shape;64;p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AF1C44"/>
              </a:buClr>
              <a:buSzPts val="1400"/>
              <a:buChar char="–"/>
              <a:defRPr sz="1400"/>
            </a:lvl6pPr>
            <a:lvl7pPr marL="3200400" lvl="6" indent="-317500" algn="l">
              <a:lnSpc>
                <a:spcPct val="111000"/>
              </a:lnSpc>
              <a:spcBef>
                <a:spcPts val="930"/>
              </a:spcBef>
              <a:spcAft>
                <a:spcPts val="0"/>
              </a:spcAft>
              <a:buClr>
                <a:srgbClr val="AF1C44"/>
              </a:buClr>
              <a:buSzPts val="1400"/>
              <a:buChar char="–"/>
              <a:defRPr sz="1400"/>
            </a:lvl7pPr>
            <a:lvl8pPr marL="3657600" lvl="7" indent="-317500" algn="l">
              <a:lnSpc>
                <a:spcPct val="111000"/>
              </a:lnSpc>
              <a:spcBef>
                <a:spcPts val="930"/>
              </a:spcBef>
              <a:spcAft>
                <a:spcPts val="0"/>
              </a:spcAft>
              <a:buClr>
                <a:srgbClr val="AF1C44"/>
              </a:buClr>
              <a:buSzPts val="1400"/>
              <a:buChar char="–"/>
              <a:defRPr sz="1400"/>
            </a:lvl8pPr>
            <a:lvl9pPr marL="4114800" lvl="8" indent="-317500" algn="l">
              <a:lnSpc>
                <a:spcPct val="111000"/>
              </a:lnSpc>
              <a:spcBef>
                <a:spcPts val="930"/>
              </a:spcBef>
              <a:spcAft>
                <a:spcPts val="0"/>
              </a:spcAft>
              <a:buClr>
                <a:srgbClr val="AF1C44"/>
              </a:buClr>
              <a:buSzPts val="1400"/>
              <a:buChar char="–"/>
              <a:defRPr sz="1400"/>
            </a:lvl9pPr>
          </a:lstStyle>
          <a:p>
            <a:endParaRPr/>
          </a:p>
        </p:txBody>
      </p:sp>
      <p:sp>
        <p:nvSpPr>
          <p:cNvPr id="77" name="Google Shape;77;p9"/>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AF1C44"/>
              </a:buClr>
              <a:buSzPts val="1000"/>
              <a:buNone/>
              <a:defRPr sz="1000"/>
            </a:lvl6pPr>
            <a:lvl7pPr marL="3200400" lvl="6" indent="-228600" algn="l">
              <a:lnSpc>
                <a:spcPct val="111000"/>
              </a:lnSpc>
              <a:spcBef>
                <a:spcPts val="930"/>
              </a:spcBef>
              <a:spcAft>
                <a:spcPts val="0"/>
              </a:spcAft>
              <a:buClr>
                <a:srgbClr val="AF1C44"/>
              </a:buClr>
              <a:buSzPts val="1000"/>
              <a:buNone/>
              <a:defRPr sz="1000"/>
            </a:lvl7pPr>
            <a:lvl8pPr marL="3657600" lvl="7" indent="-228600" algn="l">
              <a:lnSpc>
                <a:spcPct val="111000"/>
              </a:lnSpc>
              <a:spcBef>
                <a:spcPts val="930"/>
              </a:spcBef>
              <a:spcAft>
                <a:spcPts val="0"/>
              </a:spcAft>
              <a:buClr>
                <a:srgbClr val="AF1C44"/>
              </a:buClr>
              <a:buSzPts val="1000"/>
              <a:buNone/>
              <a:defRPr sz="1000"/>
            </a:lvl8pPr>
            <a:lvl9pPr marL="4114800" lvl="8" indent="-228600" algn="l">
              <a:lnSpc>
                <a:spcPct val="111000"/>
              </a:lnSpc>
              <a:spcBef>
                <a:spcPts val="930"/>
              </a:spcBef>
              <a:spcAft>
                <a:spcPts val="0"/>
              </a:spcAft>
              <a:buClr>
                <a:srgbClr val="AF1C44"/>
              </a:buClr>
              <a:buSzPts val="1000"/>
              <a:buNone/>
              <a:defRPr sz="1000"/>
            </a:lvl9pPr>
          </a:lstStyle>
          <a:p>
            <a:endParaRPr/>
          </a:p>
        </p:txBody>
      </p:sp>
      <p:sp>
        <p:nvSpPr>
          <p:cNvPr id="78" name="Google Shape;78;p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8102651" cy="6857999"/>
          </a:xfrm>
          <a:prstGeom prst="rect">
            <a:avLst/>
          </a:prstGeom>
          <a:solidFill>
            <a:srgbClr val="D5DDDA"/>
          </a:solidFill>
          <a:ln>
            <a:noFill/>
          </a:ln>
        </p:spPr>
        <p:txBody>
          <a:bodyPr spcFirstLastPara="1" wrap="square" lIns="109725" tIns="109725" rIns="109725" bIns="91425" anchor="t" anchorCtr="0">
            <a:noAutofit/>
          </a:bodyPr>
          <a:lstStyle>
            <a:lvl1pPr marR="0" lvl="0" algn="l" rtl="0">
              <a:lnSpc>
                <a:spcPct val="140000"/>
              </a:lnSpc>
              <a:spcBef>
                <a:spcPts val="930"/>
              </a:spcBef>
              <a:spcAft>
                <a:spcPts val="0"/>
              </a:spcAft>
              <a:buClr>
                <a:srgbClr val="3F3F3F"/>
              </a:buClr>
              <a:buSzPts val="3200"/>
              <a:buFont typeface="Corbel"/>
              <a:buNone/>
              <a:defRPr sz="3200" b="0" i="0" u="none" strike="noStrike" cap="none">
                <a:solidFill>
                  <a:srgbClr val="3F3F3F"/>
                </a:solidFill>
                <a:latin typeface="Meiryo"/>
                <a:ea typeface="Meiryo"/>
                <a:cs typeface="Meiryo"/>
                <a:sym typeface="Meiryo"/>
              </a:defRPr>
            </a:lvl1pPr>
            <a:lvl2pPr marR="0" lvl="1" algn="l" rtl="0">
              <a:lnSpc>
                <a:spcPct val="140000"/>
              </a:lnSpc>
              <a:spcBef>
                <a:spcPts val="930"/>
              </a:spcBef>
              <a:spcAft>
                <a:spcPts val="0"/>
              </a:spcAft>
              <a:buClr>
                <a:srgbClr val="3F3F3F"/>
              </a:buClr>
              <a:buSzPts val="2800"/>
              <a:buFont typeface="Corbel"/>
              <a:buNone/>
              <a:defRPr sz="2800" b="0" i="0" u="none" strike="noStrike" cap="none">
                <a:solidFill>
                  <a:srgbClr val="3F3F3F"/>
                </a:solidFill>
                <a:latin typeface="Meiryo"/>
                <a:ea typeface="Meiryo"/>
                <a:cs typeface="Meiryo"/>
                <a:sym typeface="Meiryo"/>
              </a:defRPr>
            </a:lvl2pPr>
            <a:lvl3pPr marR="0" lvl="2" algn="l" rtl="0">
              <a:lnSpc>
                <a:spcPct val="140000"/>
              </a:lnSpc>
              <a:spcBef>
                <a:spcPts val="930"/>
              </a:spcBef>
              <a:spcAft>
                <a:spcPts val="0"/>
              </a:spcAft>
              <a:buClr>
                <a:srgbClr val="3F3F3F"/>
              </a:buClr>
              <a:buSzPts val="2400"/>
              <a:buFont typeface="Corbel"/>
              <a:buNone/>
              <a:defRPr sz="2400" b="0" i="1" u="none" strike="noStrike" cap="none">
                <a:solidFill>
                  <a:srgbClr val="3F3F3F"/>
                </a:solidFill>
                <a:latin typeface="Meiryo"/>
                <a:ea typeface="Meiryo"/>
                <a:cs typeface="Meiryo"/>
                <a:sym typeface="Meiryo"/>
              </a:defRPr>
            </a:lvl3pPr>
            <a:lvl4pPr marR="0" lvl="3" algn="l" rtl="0">
              <a:lnSpc>
                <a:spcPct val="140000"/>
              </a:lnSpc>
              <a:spcBef>
                <a:spcPts val="930"/>
              </a:spcBef>
              <a:spcAft>
                <a:spcPts val="0"/>
              </a:spcAft>
              <a:buClr>
                <a:srgbClr val="3F3F3F"/>
              </a:buClr>
              <a:buSzPts val="2000"/>
              <a:buFont typeface="Corbel"/>
              <a:buNone/>
              <a:defRPr sz="2000" b="0" i="0" u="none" strike="noStrike" cap="none">
                <a:solidFill>
                  <a:srgbClr val="3F3F3F"/>
                </a:solidFill>
                <a:latin typeface="Meiryo"/>
                <a:ea typeface="Meiryo"/>
                <a:cs typeface="Meiryo"/>
                <a:sym typeface="Meiryo"/>
              </a:defRPr>
            </a:lvl4pPr>
            <a:lvl5pPr marR="0" lvl="4" algn="l" rtl="0">
              <a:lnSpc>
                <a:spcPct val="140000"/>
              </a:lnSpc>
              <a:spcBef>
                <a:spcPts val="930"/>
              </a:spcBef>
              <a:spcAft>
                <a:spcPts val="0"/>
              </a:spcAft>
              <a:buClr>
                <a:srgbClr val="3F3F3F"/>
              </a:buClr>
              <a:buSzPts val="2000"/>
              <a:buFont typeface="Corbel"/>
              <a:buNone/>
              <a:defRPr sz="2000" b="0" i="1" u="none" strike="noStrike" cap="none">
                <a:solidFill>
                  <a:srgbClr val="3F3F3F"/>
                </a:solidFill>
                <a:latin typeface="Meiryo"/>
                <a:ea typeface="Meiryo"/>
                <a:cs typeface="Meiryo"/>
                <a:sym typeface="Meiryo"/>
              </a:defRPr>
            </a:lvl5pPr>
            <a:lvl6pPr marR="0" lvl="5" algn="l" rtl="0">
              <a:lnSpc>
                <a:spcPct val="111000"/>
              </a:lnSpc>
              <a:spcBef>
                <a:spcPts val="930"/>
              </a:spcBef>
              <a:spcAft>
                <a:spcPts val="0"/>
              </a:spcAft>
              <a:buClr>
                <a:srgbClr val="AF1C44"/>
              </a:buClr>
              <a:buSzPts val="2000"/>
              <a:buFont typeface="Corbel"/>
              <a:buNone/>
              <a:defRPr sz="2000" b="0" i="0" u="none" strike="noStrike" cap="none">
                <a:solidFill>
                  <a:srgbClr val="AF1C44"/>
                </a:solidFill>
                <a:latin typeface="Meiryo"/>
                <a:ea typeface="Meiryo"/>
                <a:cs typeface="Meiryo"/>
                <a:sym typeface="Meiryo"/>
              </a:defRPr>
            </a:lvl6pPr>
            <a:lvl7pPr marR="0" lvl="6" algn="l" rtl="0">
              <a:lnSpc>
                <a:spcPct val="111000"/>
              </a:lnSpc>
              <a:spcBef>
                <a:spcPts val="930"/>
              </a:spcBef>
              <a:spcAft>
                <a:spcPts val="0"/>
              </a:spcAft>
              <a:buClr>
                <a:srgbClr val="AF1C44"/>
              </a:buClr>
              <a:buSzPts val="2000"/>
              <a:buFont typeface="Corbel"/>
              <a:buNone/>
              <a:defRPr sz="2000" b="0" i="1" u="none" strike="noStrike" cap="none">
                <a:solidFill>
                  <a:srgbClr val="AF1C44"/>
                </a:solidFill>
                <a:latin typeface="Meiryo"/>
                <a:ea typeface="Meiryo"/>
                <a:cs typeface="Meiryo"/>
                <a:sym typeface="Meiryo"/>
              </a:defRPr>
            </a:lvl7pPr>
            <a:lvl8pPr marR="0" lvl="7" algn="l" rtl="0">
              <a:lnSpc>
                <a:spcPct val="111000"/>
              </a:lnSpc>
              <a:spcBef>
                <a:spcPts val="930"/>
              </a:spcBef>
              <a:spcAft>
                <a:spcPts val="0"/>
              </a:spcAft>
              <a:buClr>
                <a:srgbClr val="AF1C44"/>
              </a:buClr>
              <a:buSzPts val="2000"/>
              <a:buFont typeface="Corbel"/>
              <a:buNone/>
              <a:defRPr sz="2000" b="0" i="0" u="none" strike="noStrike" cap="none">
                <a:solidFill>
                  <a:srgbClr val="AF1C44"/>
                </a:solidFill>
                <a:latin typeface="Meiryo"/>
                <a:ea typeface="Meiryo"/>
                <a:cs typeface="Meiryo"/>
                <a:sym typeface="Meiryo"/>
              </a:defRPr>
            </a:lvl8pPr>
            <a:lvl9pPr marR="0" lvl="8" algn="l" rtl="0">
              <a:lnSpc>
                <a:spcPct val="111000"/>
              </a:lnSpc>
              <a:spcBef>
                <a:spcPts val="930"/>
              </a:spcBef>
              <a:spcAft>
                <a:spcPts val="0"/>
              </a:spcAft>
              <a:buClr>
                <a:srgbClr val="AF1C44"/>
              </a:buClr>
              <a:buSzPts val="2000"/>
              <a:buFont typeface="Corbel"/>
              <a:buNone/>
              <a:defRPr sz="2000" b="0" i="1" u="none" strike="noStrike" cap="none">
                <a:solidFill>
                  <a:srgbClr val="AF1C44"/>
                </a:solidFill>
                <a:latin typeface="Meiryo"/>
                <a:ea typeface="Meiryo"/>
                <a:cs typeface="Meiryo"/>
                <a:sym typeface="Meiryo"/>
              </a:defRPr>
            </a:lvl9pPr>
          </a:lstStyle>
          <a:p>
            <a:endParaRPr/>
          </a:p>
        </p:txBody>
      </p:sp>
      <p:sp>
        <p:nvSpPr>
          <p:cNvPr id="83" name="Google Shape;83;p10"/>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AF1C44"/>
              </a:buClr>
              <a:buSzPts val="1000"/>
              <a:buNone/>
              <a:defRPr sz="1000"/>
            </a:lvl6pPr>
            <a:lvl7pPr marL="3200400" lvl="6" indent="-228600" algn="l">
              <a:lnSpc>
                <a:spcPct val="111000"/>
              </a:lnSpc>
              <a:spcBef>
                <a:spcPts val="930"/>
              </a:spcBef>
              <a:spcAft>
                <a:spcPts val="0"/>
              </a:spcAft>
              <a:buClr>
                <a:srgbClr val="AF1C44"/>
              </a:buClr>
              <a:buSzPts val="1000"/>
              <a:buNone/>
              <a:defRPr sz="1000"/>
            </a:lvl7pPr>
            <a:lvl8pPr marL="3657600" lvl="7" indent="-228600" algn="l">
              <a:lnSpc>
                <a:spcPct val="111000"/>
              </a:lnSpc>
              <a:spcBef>
                <a:spcPts val="930"/>
              </a:spcBef>
              <a:spcAft>
                <a:spcPts val="0"/>
              </a:spcAft>
              <a:buClr>
                <a:srgbClr val="AF1C44"/>
              </a:buClr>
              <a:buSzPts val="1000"/>
              <a:buNone/>
              <a:defRPr sz="1000"/>
            </a:lvl8pPr>
            <a:lvl9pPr marL="4114800" lvl="8" indent="-228600" algn="l">
              <a:lnSpc>
                <a:spcPct val="111000"/>
              </a:lnSpc>
              <a:spcBef>
                <a:spcPts val="930"/>
              </a:spcBef>
              <a:spcAft>
                <a:spcPts val="0"/>
              </a:spcAft>
              <a:buClr>
                <a:srgbClr val="AF1C44"/>
              </a:buClr>
              <a:buSzPts val="1000"/>
              <a:buNone/>
              <a:defRPr sz="1000"/>
            </a:lvl9pPr>
          </a:lstStyle>
          <a:p>
            <a:endParaRPr/>
          </a:p>
        </p:txBody>
      </p:sp>
      <p:sp>
        <p:nvSpPr>
          <p:cNvPr id="85" name="Google Shape;85;p10"/>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AF1C44"/>
              </a:buClr>
              <a:buSzPts val="1400"/>
              <a:buFont typeface="Corbel"/>
              <a:buChar char="–"/>
              <a:defRPr sz="1400" b="0" i="0" u="none" strike="noStrike" cap="none">
                <a:solidFill>
                  <a:srgbClr val="AF1C44"/>
                </a:solidFill>
                <a:latin typeface="Meiryo"/>
                <a:ea typeface="Meiryo"/>
                <a:cs typeface="Meiryo"/>
                <a:sym typeface="Meiryo"/>
              </a:defRPr>
            </a:lvl6pPr>
            <a:lvl7pPr marL="3200400" marR="0" lvl="6" indent="-317500" algn="l" rtl="0">
              <a:lnSpc>
                <a:spcPct val="111000"/>
              </a:lnSpc>
              <a:spcBef>
                <a:spcPts val="930"/>
              </a:spcBef>
              <a:spcAft>
                <a:spcPts val="0"/>
              </a:spcAft>
              <a:buClr>
                <a:srgbClr val="AF1C44"/>
              </a:buClr>
              <a:buSzPts val="1400"/>
              <a:buFont typeface="Corbel"/>
              <a:buChar char="–"/>
              <a:defRPr sz="1400" b="0" i="1" u="none" strike="noStrike" cap="none">
                <a:solidFill>
                  <a:srgbClr val="AF1C44"/>
                </a:solidFill>
                <a:latin typeface="Meiryo"/>
                <a:ea typeface="Meiryo"/>
                <a:cs typeface="Meiryo"/>
                <a:sym typeface="Meiryo"/>
              </a:defRPr>
            </a:lvl7pPr>
            <a:lvl8pPr marL="3657600" marR="0" lvl="7" indent="-317500" algn="l" rtl="0">
              <a:lnSpc>
                <a:spcPct val="111000"/>
              </a:lnSpc>
              <a:spcBef>
                <a:spcPts val="930"/>
              </a:spcBef>
              <a:spcAft>
                <a:spcPts val="0"/>
              </a:spcAft>
              <a:buClr>
                <a:srgbClr val="AF1C44"/>
              </a:buClr>
              <a:buSzPts val="1400"/>
              <a:buFont typeface="Corbel"/>
              <a:buChar char="–"/>
              <a:defRPr sz="1400" b="0" i="0" u="none" strike="noStrike" cap="none">
                <a:solidFill>
                  <a:srgbClr val="AF1C44"/>
                </a:solidFill>
                <a:latin typeface="Meiryo"/>
                <a:ea typeface="Meiryo"/>
                <a:cs typeface="Meiryo"/>
                <a:sym typeface="Meiryo"/>
              </a:defRPr>
            </a:lvl8pPr>
            <a:lvl9pPr marL="4114800" marR="0" lvl="8" indent="-317500" algn="l" rtl="0">
              <a:lnSpc>
                <a:spcPct val="111000"/>
              </a:lnSpc>
              <a:spcBef>
                <a:spcPts val="930"/>
              </a:spcBef>
              <a:spcAft>
                <a:spcPts val="0"/>
              </a:spcAft>
              <a:buClr>
                <a:srgbClr val="AF1C44"/>
              </a:buClr>
              <a:buSzPts val="1400"/>
              <a:buFont typeface="Corbel"/>
              <a:buChar char="–"/>
              <a:defRPr sz="1400" b="0" i="1" u="none" strike="noStrike" cap="none">
                <a:solidFill>
                  <a:srgbClr val="AF1C44"/>
                </a:solidFill>
                <a:latin typeface="Meiryo"/>
                <a:ea typeface="Meiryo"/>
                <a:cs typeface="Meiryo"/>
                <a:sym typeface="Meiryo"/>
              </a:defRPr>
            </a:lvl9pPr>
          </a:lstStyle>
          <a:p>
            <a:endParaRPr/>
          </a:p>
        </p:txBody>
      </p:sp>
      <p:sp>
        <p:nvSpPr>
          <p:cNvPr id="8" name="Google Shape;8;p1"/>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9" name="Google Shape;9;p1"/>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0" name="Google Shape;10;p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1"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4"/>
        <p:cNvGrpSpPr/>
        <p:nvPr/>
      </p:nvGrpSpPr>
      <p:grpSpPr>
        <a:xfrm>
          <a:off x="0" y="0"/>
          <a:ext cx="0" cy="0"/>
          <a:chOff x="0" y="0"/>
          <a:chExt cx="0" cy="0"/>
        </a:xfrm>
      </p:grpSpPr>
      <p:pic>
        <p:nvPicPr>
          <p:cNvPr id="105" name="Google Shape;105;p13"/>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06" name="Google Shape;106;p13"/>
          <p:cNvSpPr txBox="1">
            <a:spLocks noGrp="1"/>
          </p:cNvSpPr>
          <p:nvPr>
            <p:ph type="ctrTitle"/>
          </p:nvPr>
        </p:nvSpPr>
        <p:spPr>
          <a:xfrm>
            <a:off x="692375" y="1253950"/>
            <a:ext cx="9307200" cy="997800"/>
          </a:xfrm>
          <a:prstGeom prst="rect">
            <a:avLst/>
          </a:prstGeom>
          <a:noFill/>
          <a:ln>
            <a:noFill/>
          </a:ln>
        </p:spPr>
        <p:txBody>
          <a:bodyPr spcFirstLastPara="1" wrap="square" lIns="109725" tIns="109725" rIns="109725" bIns="91425" anchor="b" anchorCtr="0">
            <a:normAutofit fontScale="90000"/>
          </a:bodyPr>
          <a:lstStyle/>
          <a:p>
            <a:pPr marL="0" lvl="0" indent="0" algn="l" rtl="0">
              <a:lnSpc>
                <a:spcPct val="120000"/>
              </a:lnSpc>
              <a:spcBef>
                <a:spcPts val="0"/>
              </a:spcBef>
              <a:spcAft>
                <a:spcPts val="0"/>
              </a:spcAft>
              <a:buClr>
                <a:srgbClr val="262626"/>
              </a:buClr>
              <a:buSzPts val="5400"/>
              <a:buFont typeface="Meiryo"/>
              <a:buNone/>
            </a:pPr>
            <a:r>
              <a:rPr lang="en-US" sz="4400" dirty="0">
                <a:solidFill>
                  <a:srgbClr val="FFD363"/>
                </a:solidFill>
                <a:latin typeface="Montserrat"/>
                <a:ea typeface="Montserrat"/>
                <a:cs typeface="Montserrat"/>
                <a:sym typeface="Montserrat"/>
              </a:rPr>
              <a:t>Cash Withdrawal Simplification</a:t>
            </a:r>
            <a:endParaRPr sz="4400" dirty="0">
              <a:solidFill>
                <a:srgbClr val="FFD363"/>
              </a:solidFill>
              <a:latin typeface="Montserrat"/>
              <a:ea typeface="Montserrat"/>
              <a:cs typeface="Montserrat"/>
              <a:sym typeface="Montserrat"/>
            </a:endParaRPr>
          </a:p>
        </p:txBody>
      </p:sp>
      <p:sp>
        <p:nvSpPr>
          <p:cNvPr id="107" name="Google Shape;107;p13"/>
          <p:cNvSpPr txBox="1">
            <a:spLocks noGrp="1"/>
          </p:cNvSpPr>
          <p:nvPr>
            <p:ph type="subTitle" idx="1"/>
          </p:nvPr>
        </p:nvSpPr>
        <p:spPr>
          <a:xfrm>
            <a:off x="768575" y="4412975"/>
            <a:ext cx="7115700" cy="789600"/>
          </a:xfrm>
          <a:prstGeom prst="rect">
            <a:avLst/>
          </a:prstGeom>
          <a:noFill/>
          <a:ln>
            <a:noFill/>
          </a:ln>
        </p:spPr>
        <p:txBody>
          <a:bodyPr spcFirstLastPara="1" wrap="square" lIns="109725" tIns="109725" rIns="109725" bIns="91425" anchor="t" anchorCtr="0">
            <a:normAutofit/>
          </a:bodyPr>
          <a:lstStyle/>
          <a:p>
            <a:pPr marL="0" lvl="0" indent="0" algn="l" rtl="0">
              <a:lnSpc>
                <a:spcPct val="130000"/>
              </a:lnSpc>
              <a:spcBef>
                <a:spcPts val="0"/>
              </a:spcBef>
              <a:spcAft>
                <a:spcPts val="0"/>
              </a:spcAft>
              <a:buClr>
                <a:srgbClr val="262626"/>
              </a:buClr>
              <a:buSzPts val="2400"/>
              <a:buNone/>
            </a:pPr>
            <a:r>
              <a:rPr lang="en-US" sz="1800" dirty="0">
                <a:solidFill>
                  <a:srgbClr val="FFFFFF"/>
                </a:solidFill>
                <a:latin typeface="Montserrat SemiBold"/>
                <a:ea typeface="Montserrat SemiBold"/>
                <a:cs typeface="Montserrat SemiBold"/>
                <a:sym typeface="Montserrat SemiBold"/>
              </a:rPr>
              <a:t>Syafriandi Armand Saleh - </a:t>
            </a:r>
            <a:r>
              <a:rPr lang="en-US" sz="1800" dirty="0" smtClean="0">
                <a:solidFill>
                  <a:srgbClr val="FFFFFF"/>
                </a:solidFill>
                <a:latin typeface="Montserrat SemiBold"/>
                <a:ea typeface="Montserrat SemiBold"/>
                <a:cs typeface="Montserrat SemiBold"/>
                <a:sym typeface="Montserrat SemiBold"/>
              </a:rPr>
              <a:t>EDA </a:t>
            </a:r>
            <a:r>
              <a:rPr lang="en-US" sz="1800">
                <a:solidFill>
                  <a:srgbClr val="FFFFFF"/>
                </a:solidFill>
                <a:latin typeface="Montserrat SemiBold"/>
                <a:ea typeface="Montserrat SemiBold"/>
                <a:cs typeface="Montserrat SemiBold"/>
                <a:sym typeface="Montserrat SemiBold"/>
              </a:rPr>
              <a:t>Batch </a:t>
            </a:r>
            <a:r>
              <a:rPr lang="en-US" sz="1800" smtClean="0">
                <a:solidFill>
                  <a:srgbClr val="FFFFFF"/>
                </a:solidFill>
                <a:latin typeface="Montserrat SemiBold"/>
                <a:ea typeface="Montserrat SemiBold"/>
                <a:cs typeface="Montserrat SemiBold"/>
                <a:sym typeface="Montserrat SemiBold"/>
              </a:rPr>
              <a:t>6</a:t>
            </a:r>
            <a:endParaRPr sz="1800" dirty="0">
              <a:solidFill>
                <a:srgbClr val="FFFFFF"/>
              </a:solidFill>
              <a:latin typeface="Montserrat SemiBold"/>
              <a:ea typeface="Montserrat SemiBold"/>
              <a:cs typeface="Montserrat SemiBold"/>
              <a:sym typeface="Montserrat SemiBold"/>
            </a:endParaRPr>
          </a:p>
        </p:txBody>
      </p:sp>
      <p:cxnSp>
        <p:nvCxnSpPr>
          <p:cNvPr id="108" name="Google Shape;108;p13"/>
          <p:cNvCxnSpPr/>
          <p:nvPr/>
        </p:nvCxnSpPr>
        <p:spPr>
          <a:xfrm>
            <a:off x="606675" y="1528650"/>
            <a:ext cx="0" cy="3195900"/>
          </a:xfrm>
          <a:prstGeom prst="straightConnector1">
            <a:avLst/>
          </a:prstGeom>
          <a:noFill/>
          <a:ln w="19050" cap="flat" cmpd="sng">
            <a:solidFill>
              <a:srgbClr val="FFFFFF"/>
            </a:solidFill>
            <a:prstDash val="solid"/>
            <a:round/>
            <a:headEnd type="none" w="med" len="med"/>
            <a:tailEnd type="none" w="med" len="med"/>
          </a:ln>
        </p:spPr>
      </p:cxnSp>
      <p:pic>
        <p:nvPicPr>
          <p:cNvPr id="109" name="Google Shape;109;p13"/>
          <p:cNvPicPr preferRelativeResize="0"/>
          <p:nvPr/>
        </p:nvPicPr>
        <p:blipFill>
          <a:blip r:embed="rId4">
            <a:alphaModFix/>
          </a:blip>
          <a:stretch>
            <a:fillRect/>
          </a:stretch>
        </p:blipFill>
        <p:spPr>
          <a:xfrm>
            <a:off x="208750" y="6203050"/>
            <a:ext cx="1387351" cy="52094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6"/>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Executive Summary</a:t>
            </a:r>
            <a:endParaRPr sz="3300" b="1">
              <a:solidFill>
                <a:srgbClr val="002936"/>
              </a:solidFill>
              <a:latin typeface="Montserrat"/>
              <a:ea typeface="Montserrat"/>
              <a:cs typeface="Montserrat"/>
              <a:sym typeface="Montserrat"/>
            </a:endParaRPr>
          </a:p>
        </p:txBody>
      </p:sp>
      <p:cxnSp>
        <p:nvCxnSpPr>
          <p:cNvPr id="134" name="Google Shape;134;p16"/>
          <p:cNvCxnSpPr/>
          <p:nvPr/>
        </p:nvCxnSpPr>
        <p:spPr>
          <a:xfrm>
            <a:off x="417350" y="1148825"/>
            <a:ext cx="7643700" cy="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16"/>
          <p:cNvSpPr txBox="1">
            <a:spLocks noGrp="1"/>
          </p:cNvSpPr>
          <p:nvPr>
            <p:ph type="subTitle" idx="1"/>
          </p:nvPr>
        </p:nvSpPr>
        <p:spPr>
          <a:xfrm>
            <a:off x="324750" y="1006425"/>
            <a:ext cx="11531970" cy="1064601"/>
          </a:xfrm>
          <a:prstGeom prst="rect">
            <a:avLst/>
          </a:prstGeom>
          <a:noFill/>
          <a:ln>
            <a:noFill/>
          </a:ln>
        </p:spPr>
        <p:txBody>
          <a:bodyPr spcFirstLastPara="1" wrap="square" lIns="109725" tIns="109725" rIns="109725" bIns="91425" anchor="t" anchorCtr="0">
            <a:noAutofit/>
          </a:bodyPr>
          <a:lstStyle/>
          <a:p>
            <a:pPr marL="0" lvl="0" indent="0">
              <a:lnSpc>
                <a:spcPct val="190000"/>
              </a:lnSpc>
              <a:buSzPts val="1018"/>
            </a:pPr>
            <a:r>
              <a:rPr lang="en-US" sz="1400" i="1" dirty="0">
                <a:solidFill>
                  <a:schemeClr val="tx1"/>
                </a:solidFill>
                <a:latin typeface="Montserrat Medium"/>
                <a:ea typeface="Montserrat Medium"/>
                <a:cs typeface="Montserrat Medium"/>
                <a:sym typeface="Montserrat Medium"/>
              </a:rPr>
              <a:t>The process of cashing out the client's cash balance from the client's investment account (RDN) to the client's personal account currently depends on the interbank SLA especially if the accounts are managed in different banks.</a:t>
            </a:r>
          </a:p>
          <a:p>
            <a:pPr marL="0" lvl="0" indent="0">
              <a:lnSpc>
                <a:spcPct val="190000"/>
              </a:lnSpc>
              <a:buSzPts val="1018"/>
            </a:pPr>
            <a:r>
              <a:rPr lang="en-US" sz="1400" i="1" dirty="0">
                <a:solidFill>
                  <a:schemeClr val="tx1"/>
                </a:solidFill>
                <a:latin typeface="Montserrat Medium"/>
                <a:ea typeface="Montserrat Medium"/>
                <a:cs typeface="Montserrat Medium"/>
                <a:sym typeface="Montserrat Medium"/>
              </a:rPr>
              <a:t>This process involves the validation process on several items such as account validation, cash balance checking and validation, trading limit adjustment, approval and execution of the </a:t>
            </a:r>
            <a:r>
              <a:rPr lang="en-US" sz="1400" i="1" dirty="0" smtClean="0">
                <a:solidFill>
                  <a:schemeClr val="tx1"/>
                </a:solidFill>
                <a:latin typeface="Montserrat Medium"/>
                <a:ea typeface="Montserrat Medium"/>
                <a:cs typeface="Montserrat Medium"/>
                <a:sym typeface="Montserrat Medium"/>
              </a:rPr>
              <a:t>cash withdrawal itself </a:t>
            </a:r>
            <a:r>
              <a:rPr lang="en-US" sz="1400" i="1" dirty="0">
                <a:solidFill>
                  <a:schemeClr val="tx1"/>
                </a:solidFill>
                <a:latin typeface="Montserrat Medium"/>
                <a:ea typeface="Montserrat Medium"/>
                <a:cs typeface="Montserrat Medium"/>
                <a:sym typeface="Montserrat Medium"/>
              </a:rPr>
              <a:t>by uploading money transfer instructions to any Bank's Cash Management System.</a:t>
            </a:r>
          </a:p>
          <a:p>
            <a:pPr marL="0" lvl="0" indent="0">
              <a:lnSpc>
                <a:spcPct val="190000"/>
              </a:lnSpc>
              <a:buSzPts val="1018"/>
            </a:pPr>
            <a:r>
              <a:rPr lang="en-US" sz="1400" i="1" dirty="0" smtClean="0">
                <a:solidFill>
                  <a:schemeClr val="tx1"/>
                </a:solidFill>
                <a:latin typeface="Montserrat Medium"/>
                <a:ea typeface="Montserrat Medium"/>
                <a:cs typeface="Montserrat Medium"/>
                <a:sym typeface="Montserrat Medium"/>
              </a:rPr>
              <a:t>Improvement opportunities </a:t>
            </a:r>
            <a:r>
              <a:rPr lang="en-US" sz="1400" i="1" dirty="0">
                <a:solidFill>
                  <a:schemeClr val="tx1"/>
                </a:solidFill>
                <a:latin typeface="Montserrat Medium"/>
                <a:ea typeface="Montserrat Medium"/>
                <a:cs typeface="Montserrat Medium"/>
                <a:sym typeface="Montserrat Medium"/>
              </a:rPr>
              <a:t>and challenges arise as </a:t>
            </a:r>
            <a:r>
              <a:rPr lang="en-US" sz="1400" i="1" dirty="0" smtClean="0">
                <a:solidFill>
                  <a:schemeClr val="tx1"/>
                </a:solidFill>
                <a:latin typeface="Montserrat Medium"/>
                <a:ea typeface="Montserrat Medium"/>
                <a:cs typeface="Montserrat Medium"/>
                <a:sym typeface="Montserrat Medium"/>
              </a:rPr>
              <a:t>some clients </a:t>
            </a:r>
            <a:r>
              <a:rPr lang="en-US" sz="1400" i="1" dirty="0">
                <a:solidFill>
                  <a:schemeClr val="tx1"/>
                </a:solidFill>
                <a:latin typeface="Montserrat Medium"/>
                <a:ea typeface="Montserrat Medium"/>
                <a:cs typeface="Montserrat Medium"/>
                <a:sym typeface="Montserrat Medium"/>
              </a:rPr>
              <a:t>manage their personal accounts in different Banks as their RDN. This condition makes SLA highly dependent on the Bank's money transfer time window and also cost efficiency from the client's point of view. Also some validation processes still require human intervention to </a:t>
            </a:r>
            <a:r>
              <a:rPr lang="en-US" sz="1400" i="1" dirty="0" smtClean="0">
                <a:solidFill>
                  <a:schemeClr val="tx1"/>
                </a:solidFill>
                <a:latin typeface="Montserrat Medium"/>
                <a:ea typeface="Montserrat Medium"/>
                <a:cs typeface="Montserrat Medium"/>
                <a:sym typeface="Montserrat Medium"/>
              </a:rPr>
              <a:t>approve whether can </a:t>
            </a:r>
            <a:r>
              <a:rPr lang="en-US" sz="1400" i="1" dirty="0">
                <a:solidFill>
                  <a:schemeClr val="tx1"/>
                </a:solidFill>
                <a:latin typeface="Montserrat Medium"/>
                <a:ea typeface="Montserrat Medium"/>
                <a:cs typeface="Montserrat Medium"/>
                <a:sym typeface="Montserrat Medium"/>
              </a:rPr>
              <a:t>be executed or not because of the client's receivables or client's outstanding order.</a:t>
            </a:r>
            <a:endParaRPr lang="en-US" sz="1400" i="1" dirty="0" smtClean="0">
              <a:solidFill>
                <a:schemeClr val="tx1"/>
              </a:solidFill>
              <a:latin typeface="Montserrat Medium"/>
              <a:ea typeface="Montserrat Medium"/>
              <a:cs typeface="Montserrat Medium"/>
              <a:sym typeface="Montserrat Medium"/>
            </a:endParaRPr>
          </a:p>
          <a:p>
            <a:pPr marL="0" lvl="0" indent="0" algn="l" rtl="0">
              <a:lnSpc>
                <a:spcPct val="190000"/>
              </a:lnSpc>
              <a:spcBef>
                <a:spcPts val="930"/>
              </a:spcBef>
              <a:spcAft>
                <a:spcPts val="0"/>
              </a:spcAft>
              <a:buSzPts val="1018"/>
              <a:buNone/>
            </a:pPr>
            <a:r>
              <a:rPr lang="en-US" sz="1400" i="1" dirty="0" err="1" smtClean="0">
                <a:solidFill>
                  <a:schemeClr val="tx1"/>
                </a:solidFill>
                <a:latin typeface="Montserrat Medium"/>
                <a:ea typeface="Montserrat Medium"/>
                <a:cs typeface="Montserrat Medium"/>
                <a:sym typeface="Montserrat Medium"/>
              </a:rPr>
              <a:t>Blockchain</a:t>
            </a:r>
            <a:r>
              <a:rPr lang="en-US" sz="1400" i="1" dirty="0" smtClean="0">
                <a:solidFill>
                  <a:schemeClr val="tx1"/>
                </a:solidFill>
                <a:latin typeface="Montserrat Medium"/>
                <a:ea typeface="Montserrat Medium"/>
                <a:cs typeface="Montserrat Medium"/>
                <a:sym typeface="Montserrat Medium"/>
              </a:rPr>
              <a:t> thru </a:t>
            </a:r>
            <a:r>
              <a:rPr lang="en-US" sz="1400" i="1" dirty="0" err="1" smtClean="0">
                <a:solidFill>
                  <a:schemeClr val="tx1"/>
                </a:solidFill>
                <a:latin typeface="Montserrat Medium"/>
                <a:ea typeface="Montserrat Medium"/>
                <a:cs typeface="Montserrat Medium"/>
                <a:sym typeface="Montserrat Medium"/>
              </a:rPr>
              <a:t>smartcontract</a:t>
            </a:r>
            <a:r>
              <a:rPr lang="en-US" sz="1400" i="1" dirty="0" smtClean="0">
                <a:solidFill>
                  <a:schemeClr val="tx1"/>
                </a:solidFill>
                <a:latin typeface="Montserrat Medium"/>
                <a:ea typeface="Montserrat Medium"/>
                <a:cs typeface="Montserrat Medium"/>
                <a:sym typeface="Montserrat Medium"/>
              </a:rPr>
              <a:t> is considered as alternative solution for betterment SLA (zero down time, immutable, secure and no dependency on human or third party).  This solution is considered as initial before integrating the solution with banking platform for more seamless services and future business opportunities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Current </a:t>
            </a:r>
            <a:r>
              <a:rPr lang="en-US" sz="3300" b="1" dirty="0" smtClean="0">
                <a:solidFill>
                  <a:srgbClr val="002936"/>
                </a:solidFill>
                <a:latin typeface="Montserrat"/>
                <a:ea typeface="Montserrat"/>
                <a:cs typeface="Montserrat"/>
                <a:sym typeface="Montserrat"/>
              </a:rPr>
              <a:t>Problem (1)</a:t>
            </a:r>
            <a:endParaRPr sz="3300" b="1" dirty="0">
              <a:solidFill>
                <a:srgbClr val="002936"/>
              </a:solidFill>
              <a:latin typeface="Montserrat"/>
              <a:ea typeface="Montserrat"/>
              <a:cs typeface="Montserrat"/>
              <a:sym typeface="Montserrat"/>
            </a:endParaRPr>
          </a:p>
        </p:txBody>
      </p:sp>
      <p:cxnSp>
        <p:nvCxnSpPr>
          <p:cNvPr id="144" name="Google Shape;144;p17"/>
          <p:cNvCxnSpPr/>
          <p:nvPr/>
        </p:nvCxnSpPr>
        <p:spPr>
          <a:xfrm>
            <a:off x="417350" y="1148825"/>
            <a:ext cx="7643700" cy="0"/>
          </a:xfrm>
          <a:prstGeom prst="straightConnector1">
            <a:avLst/>
          </a:prstGeom>
          <a:noFill/>
          <a:ln w="9525" cap="flat" cmpd="sng">
            <a:solidFill>
              <a:schemeClr val="dk2"/>
            </a:solidFill>
            <a:prstDash val="solid"/>
            <a:round/>
            <a:headEnd type="none" w="med" len="med"/>
            <a:tailEnd type="none" w="med" len="med"/>
          </a:ln>
        </p:spPr>
      </p:cxnSp>
      <p:sp>
        <p:nvSpPr>
          <p:cNvPr id="58" name="Rectangle 57"/>
          <p:cNvSpPr/>
          <p:nvPr/>
        </p:nvSpPr>
        <p:spPr>
          <a:xfrm>
            <a:off x="2598480" y="4926572"/>
            <a:ext cx="5638800" cy="1418879"/>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Rounded Rectangle 58"/>
          <p:cNvSpPr/>
          <p:nvPr/>
        </p:nvSpPr>
        <p:spPr>
          <a:xfrm>
            <a:off x="4683327" y="5735851"/>
            <a:ext cx="1314607" cy="303425"/>
          </a:xfrm>
          <a:prstGeom prst="roundRect">
            <a:avLst>
              <a:gd name="adj" fmla="val 49167"/>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5</a:t>
            </a:r>
          </a:p>
        </p:txBody>
      </p:sp>
      <p:sp>
        <p:nvSpPr>
          <p:cNvPr id="60" name="Flowchart: Decision 59"/>
          <p:cNvSpPr/>
          <p:nvPr/>
        </p:nvSpPr>
        <p:spPr>
          <a:xfrm>
            <a:off x="5216457" y="6098274"/>
            <a:ext cx="248344" cy="151712"/>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a:t>
            </a:r>
          </a:p>
        </p:txBody>
      </p:sp>
      <p:sp>
        <p:nvSpPr>
          <p:cNvPr id="61" name="Rounded Rectangle 60"/>
          <p:cNvSpPr/>
          <p:nvPr/>
        </p:nvSpPr>
        <p:spPr>
          <a:xfrm>
            <a:off x="2898901" y="5735851"/>
            <a:ext cx="1314607" cy="303425"/>
          </a:xfrm>
          <a:prstGeom prst="roundRect">
            <a:avLst>
              <a:gd name="adj" fmla="val 49167"/>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4</a:t>
            </a:r>
          </a:p>
        </p:txBody>
      </p:sp>
      <p:sp>
        <p:nvSpPr>
          <p:cNvPr id="62" name="Flowchart: Decision 61"/>
          <p:cNvSpPr/>
          <p:nvPr/>
        </p:nvSpPr>
        <p:spPr>
          <a:xfrm>
            <a:off x="3432032" y="6098274"/>
            <a:ext cx="248344" cy="151712"/>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
            </a:r>
          </a:p>
        </p:txBody>
      </p:sp>
      <p:sp>
        <p:nvSpPr>
          <p:cNvPr id="63" name="Rounded Rectangle 62"/>
          <p:cNvSpPr/>
          <p:nvPr/>
        </p:nvSpPr>
        <p:spPr>
          <a:xfrm>
            <a:off x="6467751" y="5735851"/>
            <a:ext cx="1314607" cy="303425"/>
          </a:xfrm>
          <a:prstGeom prst="roundRect">
            <a:avLst>
              <a:gd name="adj" fmla="val 491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6</a:t>
            </a:r>
          </a:p>
        </p:txBody>
      </p:sp>
      <p:sp>
        <p:nvSpPr>
          <p:cNvPr id="64" name="Flowchart: Decision 63"/>
          <p:cNvSpPr/>
          <p:nvPr/>
        </p:nvSpPr>
        <p:spPr>
          <a:xfrm>
            <a:off x="7000882" y="6098274"/>
            <a:ext cx="248344"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p>
        </p:txBody>
      </p:sp>
      <p:sp>
        <p:nvSpPr>
          <p:cNvPr id="65" name="Rounded Rectangle 64"/>
          <p:cNvSpPr/>
          <p:nvPr/>
        </p:nvSpPr>
        <p:spPr>
          <a:xfrm>
            <a:off x="4683327" y="5222656"/>
            <a:ext cx="1314607" cy="303425"/>
          </a:xfrm>
          <a:prstGeom prst="roundRect">
            <a:avLst>
              <a:gd name="adj" fmla="val 49167"/>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2</a:t>
            </a:r>
          </a:p>
        </p:txBody>
      </p:sp>
      <p:sp>
        <p:nvSpPr>
          <p:cNvPr id="66" name="Flowchart: Decision 65"/>
          <p:cNvSpPr/>
          <p:nvPr/>
        </p:nvSpPr>
        <p:spPr>
          <a:xfrm>
            <a:off x="5216457" y="5011944"/>
            <a:ext cx="248344"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t>
            </a:r>
          </a:p>
        </p:txBody>
      </p:sp>
      <p:sp>
        <p:nvSpPr>
          <p:cNvPr id="67" name="Rounded Rectangle 66"/>
          <p:cNvSpPr/>
          <p:nvPr/>
        </p:nvSpPr>
        <p:spPr>
          <a:xfrm>
            <a:off x="2898901" y="5222656"/>
            <a:ext cx="1314607" cy="303425"/>
          </a:xfrm>
          <a:prstGeom prst="roundRect">
            <a:avLst>
              <a:gd name="adj" fmla="val 491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1</a:t>
            </a:r>
          </a:p>
        </p:txBody>
      </p:sp>
      <p:sp>
        <p:nvSpPr>
          <p:cNvPr id="68" name="Flowchart: Decision 67"/>
          <p:cNvSpPr/>
          <p:nvPr/>
        </p:nvSpPr>
        <p:spPr>
          <a:xfrm>
            <a:off x="3432032" y="5011944"/>
            <a:ext cx="248344"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69" name="Rounded Rectangle 68"/>
          <p:cNvSpPr/>
          <p:nvPr/>
        </p:nvSpPr>
        <p:spPr>
          <a:xfrm>
            <a:off x="6467751" y="5222656"/>
            <a:ext cx="1314607" cy="303425"/>
          </a:xfrm>
          <a:prstGeom prst="roundRect">
            <a:avLst>
              <a:gd name="adj" fmla="val 49167"/>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3</a:t>
            </a:r>
          </a:p>
        </p:txBody>
      </p:sp>
      <p:sp>
        <p:nvSpPr>
          <p:cNvPr id="70" name="Flowchart: Decision 69"/>
          <p:cNvSpPr/>
          <p:nvPr/>
        </p:nvSpPr>
        <p:spPr>
          <a:xfrm>
            <a:off x="7000882" y="5011944"/>
            <a:ext cx="248344"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a:r>
          </a:p>
        </p:txBody>
      </p:sp>
      <p:sp>
        <p:nvSpPr>
          <p:cNvPr id="71" name="Freeform 70"/>
          <p:cNvSpPr/>
          <p:nvPr/>
        </p:nvSpPr>
        <p:spPr>
          <a:xfrm rot="16200000" flipV="1">
            <a:off x="5290030" y="5172056"/>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Freeform 71"/>
          <p:cNvSpPr/>
          <p:nvPr/>
        </p:nvSpPr>
        <p:spPr>
          <a:xfrm rot="16200000" flipV="1">
            <a:off x="7074454" y="5172057"/>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Freeform 72"/>
          <p:cNvSpPr/>
          <p:nvPr/>
        </p:nvSpPr>
        <p:spPr>
          <a:xfrm rot="16200000" flipV="1">
            <a:off x="3505605" y="5172056"/>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Freeform 73"/>
          <p:cNvSpPr/>
          <p:nvPr/>
        </p:nvSpPr>
        <p:spPr>
          <a:xfrm rot="5400000">
            <a:off x="5290030" y="6047674"/>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 name="Freeform 74"/>
          <p:cNvSpPr/>
          <p:nvPr/>
        </p:nvSpPr>
        <p:spPr>
          <a:xfrm rot="5400000">
            <a:off x="7074454" y="6047675"/>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Freeform 75"/>
          <p:cNvSpPr/>
          <p:nvPr/>
        </p:nvSpPr>
        <p:spPr>
          <a:xfrm rot="5400000">
            <a:off x="3505605" y="6047674"/>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7" name="Freeform 76"/>
          <p:cNvSpPr/>
          <p:nvPr/>
        </p:nvSpPr>
        <p:spPr>
          <a:xfrm>
            <a:off x="5272226" y="4526984"/>
            <a:ext cx="94605" cy="305671"/>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Down Arrow 77"/>
          <p:cNvSpPr/>
          <p:nvPr/>
        </p:nvSpPr>
        <p:spPr>
          <a:xfrm>
            <a:off x="5054288" y="3361764"/>
            <a:ext cx="478416" cy="225184"/>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9" name="Pictur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439" y="1880573"/>
            <a:ext cx="921584" cy="1303274"/>
          </a:xfrm>
          <a:prstGeom prst="rect">
            <a:avLst/>
          </a:prstGeom>
        </p:spPr>
      </p:pic>
      <p:sp>
        <p:nvSpPr>
          <p:cNvPr id="80" name="Freeform 79"/>
          <p:cNvSpPr/>
          <p:nvPr/>
        </p:nvSpPr>
        <p:spPr>
          <a:xfrm rot="16200000">
            <a:off x="8086552" y="2115199"/>
            <a:ext cx="143452" cy="842970"/>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TextBox 80"/>
          <p:cNvSpPr txBox="1"/>
          <p:nvPr/>
        </p:nvSpPr>
        <p:spPr>
          <a:xfrm>
            <a:off x="8521372" y="2920181"/>
            <a:ext cx="1151319" cy="461665"/>
          </a:xfrm>
          <a:prstGeom prst="rect">
            <a:avLst/>
          </a:prstGeom>
          <a:noFill/>
        </p:spPr>
        <p:txBody>
          <a:bodyPr wrap="square" rtlCol="0">
            <a:spAutoFit/>
          </a:bodyPr>
          <a:lstStyle/>
          <a:p>
            <a:pPr algn="ctr"/>
            <a:r>
              <a:rPr lang="en-US" sz="1200" dirty="0"/>
              <a:t>Front Office</a:t>
            </a:r>
          </a:p>
          <a:p>
            <a:pPr algn="ctr"/>
            <a:r>
              <a:rPr lang="en-US" sz="1200" dirty="0"/>
              <a:t>System</a:t>
            </a:r>
          </a:p>
        </p:txBody>
      </p:sp>
      <p:sp>
        <p:nvSpPr>
          <p:cNvPr id="82" name="Freeform 81"/>
          <p:cNvSpPr/>
          <p:nvPr/>
        </p:nvSpPr>
        <p:spPr>
          <a:xfrm rot="16200000">
            <a:off x="9717851" y="2289894"/>
            <a:ext cx="152400" cy="484632"/>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ounded Rectangle 82"/>
          <p:cNvSpPr/>
          <p:nvPr/>
        </p:nvSpPr>
        <p:spPr>
          <a:xfrm>
            <a:off x="10092319" y="1868782"/>
            <a:ext cx="762000" cy="1796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A</a:t>
            </a:r>
          </a:p>
        </p:txBody>
      </p:sp>
      <p:sp>
        <p:nvSpPr>
          <p:cNvPr id="84" name="Rounded Rectangle 83"/>
          <p:cNvSpPr/>
          <p:nvPr/>
        </p:nvSpPr>
        <p:spPr>
          <a:xfrm>
            <a:off x="10092319" y="2104558"/>
            <a:ext cx="762000" cy="1796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B</a:t>
            </a:r>
          </a:p>
        </p:txBody>
      </p:sp>
      <p:sp>
        <p:nvSpPr>
          <p:cNvPr id="85" name="Rounded Rectangle 84"/>
          <p:cNvSpPr/>
          <p:nvPr/>
        </p:nvSpPr>
        <p:spPr>
          <a:xfrm>
            <a:off x="10092319" y="2340334"/>
            <a:ext cx="762000" cy="1796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C</a:t>
            </a:r>
          </a:p>
        </p:txBody>
      </p:sp>
      <p:sp>
        <p:nvSpPr>
          <p:cNvPr id="86" name="Rounded Rectangle 85"/>
          <p:cNvSpPr/>
          <p:nvPr/>
        </p:nvSpPr>
        <p:spPr>
          <a:xfrm>
            <a:off x="10092319" y="2576110"/>
            <a:ext cx="762000" cy="1796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D</a:t>
            </a:r>
          </a:p>
        </p:txBody>
      </p:sp>
      <p:sp>
        <p:nvSpPr>
          <p:cNvPr id="87" name="Rounded Rectangle 86"/>
          <p:cNvSpPr/>
          <p:nvPr/>
        </p:nvSpPr>
        <p:spPr>
          <a:xfrm>
            <a:off x="10092319" y="2811886"/>
            <a:ext cx="762000" cy="1796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E</a:t>
            </a:r>
          </a:p>
        </p:txBody>
      </p:sp>
      <p:sp>
        <p:nvSpPr>
          <p:cNvPr id="88" name="Rounded Rectangle 87"/>
          <p:cNvSpPr/>
          <p:nvPr/>
        </p:nvSpPr>
        <p:spPr>
          <a:xfrm>
            <a:off x="10092319" y="3047662"/>
            <a:ext cx="762000" cy="1796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F</a:t>
            </a:r>
          </a:p>
        </p:txBody>
      </p:sp>
      <p:sp>
        <p:nvSpPr>
          <p:cNvPr id="89" name="Rectangle 88"/>
          <p:cNvSpPr/>
          <p:nvPr/>
        </p:nvSpPr>
        <p:spPr>
          <a:xfrm>
            <a:off x="2616208" y="2017487"/>
            <a:ext cx="4971185" cy="1163589"/>
          </a:xfrm>
          <a:prstGeom prst="rect">
            <a:avLst/>
          </a:prstGeom>
          <a:solidFill>
            <a:schemeClr val="bg2">
              <a:lumMod val="10000"/>
              <a:lumOff val="9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749164" y="2832031"/>
            <a:ext cx="381000" cy="2286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91" name="Rectangle 90"/>
          <p:cNvSpPr/>
          <p:nvPr/>
        </p:nvSpPr>
        <p:spPr>
          <a:xfrm>
            <a:off x="4282564" y="2832031"/>
            <a:ext cx="381000" cy="228600"/>
          </a:xfrm>
          <a:prstGeom prst="rect">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t>
            </a:r>
          </a:p>
        </p:txBody>
      </p:sp>
      <p:sp>
        <p:nvSpPr>
          <p:cNvPr id="92" name="Rectangle 91"/>
          <p:cNvSpPr/>
          <p:nvPr/>
        </p:nvSpPr>
        <p:spPr>
          <a:xfrm>
            <a:off x="4815964" y="2832031"/>
            <a:ext cx="381000" cy="228600"/>
          </a:xfrm>
          <a:prstGeom prst="rect">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a:r>
          </a:p>
        </p:txBody>
      </p:sp>
      <p:sp>
        <p:nvSpPr>
          <p:cNvPr id="93" name="Rectangle 92"/>
          <p:cNvSpPr/>
          <p:nvPr/>
        </p:nvSpPr>
        <p:spPr>
          <a:xfrm>
            <a:off x="5349364" y="2832031"/>
            <a:ext cx="381000" cy="228600"/>
          </a:xfrm>
          <a:prstGeom prst="rect">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
            </a:r>
          </a:p>
        </p:txBody>
      </p:sp>
      <p:sp>
        <p:nvSpPr>
          <p:cNvPr id="94" name="Rectangle 93"/>
          <p:cNvSpPr/>
          <p:nvPr/>
        </p:nvSpPr>
        <p:spPr>
          <a:xfrm>
            <a:off x="5873897" y="2832031"/>
            <a:ext cx="381000" cy="228600"/>
          </a:xfrm>
          <a:prstGeom prst="rect">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a:t>
            </a:r>
          </a:p>
        </p:txBody>
      </p:sp>
      <p:sp>
        <p:nvSpPr>
          <p:cNvPr id="95" name="Rectangle 94"/>
          <p:cNvSpPr/>
          <p:nvPr/>
        </p:nvSpPr>
        <p:spPr>
          <a:xfrm>
            <a:off x="6407297" y="2832031"/>
            <a:ext cx="381000" cy="228600"/>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p>
        </p:txBody>
      </p:sp>
      <p:sp>
        <p:nvSpPr>
          <p:cNvPr id="96" name="TextBox 95"/>
          <p:cNvSpPr txBox="1"/>
          <p:nvPr/>
        </p:nvSpPr>
        <p:spPr>
          <a:xfrm>
            <a:off x="876544" y="2122910"/>
            <a:ext cx="1739579" cy="1015663"/>
          </a:xfrm>
          <a:prstGeom prst="rect">
            <a:avLst/>
          </a:prstGeom>
          <a:noFill/>
        </p:spPr>
        <p:txBody>
          <a:bodyPr wrap="none" rtlCol="0">
            <a:spAutoFit/>
          </a:bodyPr>
          <a:lstStyle/>
          <a:p>
            <a:pPr marL="171450" indent="-171450" algn="ctr">
              <a:buFont typeface="Arial" panose="020B0604020202020204" pitchFamily="34" charset="0"/>
              <a:buChar char="•"/>
            </a:pPr>
            <a:r>
              <a:rPr lang="en-US" sz="1000" dirty="0"/>
              <a:t>Account Mr. A at Bank 1</a:t>
            </a:r>
          </a:p>
          <a:p>
            <a:pPr marL="171450" indent="-171450" algn="ctr">
              <a:buFont typeface="Arial" panose="020B0604020202020204" pitchFamily="34" charset="0"/>
              <a:buChar char="•"/>
            </a:pPr>
            <a:r>
              <a:rPr lang="en-US" sz="1000" dirty="0"/>
              <a:t>Account Mr. B at Bank 2</a:t>
            </a:r>
          </a:p>
          <a:p>
            <a:pPr marL="171450" indent="-171450" algn="ctr">
              <a:buFont typeface="Arial" panose="020B0604020202020204" pitchFamily="34" charset="0"/>
              <a:buChar char="•"/>
            </a:pPr>
            <a:r>
              <a:rPr lang="en-US" sz="1000" dirty="0"/>
              <a:t>Account Mr. C at Bank 3</a:t>
            </a:r>
          </a:p>
          <a:p>
            <a:pPr marL="171450" indent="-171450" algn="ctr">
              <a:buFont typeface="Arial" panose="020B0604020202020204" pitchFamily="34" charset="0"/>
              <a:buChar char="•"/>
            </a:pPr>
            <a:r>
              <a:rPr lang="en-US" sz="1000" dirty="0"/>
              <a:t>Account Mr. D at Bank 4</a:t>
            </a:r>
          </a:p>
          <a:p>
            <a:pPr marL="171450" indent="-171450" algn="ctr">
              <a:buFont typeface="Arial" panose="020B0604020202020204" pitchFamily="34" charset="0"/>
              <a:buChar char="•"/>
            </a:pPr>
            <a:r>
              <a:rPr lang="en-US" sz="1000" dirty="0"/>
              <a:t>Account Mr. E at Bank 5</a:t>
            </a:r>
          </a:p>
          <a:p>
            <a:pPr marL="171450" indent="-171450" algn="ctr">
              <a:buFont typeface="Arial" panose="020B0604020202020204" pitchFamily="34" charset="0"/>
              <a:buChar char="•"/>
            </a:pPr>
            <a:r>
              <a:rPr lang="en-US" sz="1000" dirty="0"/>
              <a:t>Account Mr. F at Bank 6</a:t>
            </a:r>
          </a:p>
        </p:txBody>
      </p:sp>
      <p:sp>
        <p:nvSpPr>
          <p:cNvPr id="97" name="TextBox 96"/>
          <p:cNvSpPr txBox="1"/>
          <p:nvPr/>
        </p:nvSpPr>
        <p:spPr>
          <a:xfrm>
            <a:off x="2567132" y="1736360"/>
            <a:ext cx="1484702" cy="276999"/>
          </a:xfrm>
          <a:prstGeom prst="rect">
            <a:avLst/>
          </a:prstGeom>
          <a:noFill/>
        </p:spPr>
        <p:txBody>
          <a:bodyPr wrap="none" rtlCol="0">
            <a:spAutoFit/>
          </a:bodyPr>
          <a:lstStyle/>
          <a:p>
            <a:r>
              <a:rPr lang="en-US" sz="1200" dirty="0"/>
              <a:t>BackOffice System</a:t>
            </a:r>
          </a:p>
        </p:txBody>
      </p:sp>
      <p:sp>
        <p:nvSpPr>
          <p:cNvPr id="98" name="Rectangle 97"/>
          <p:cNvSpPr/>
          <p:nvPr/>
        </p:nvSpPr>
        <p:spPr>
          <a:xfrm>
            <a:off x="3092286" y="3698409"/>
            <a:ext cx="5162721" cy="793357"/>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9" name="Group 98"/>
          <p:cNvGrpSpPr/>
          <p:nvPr/>
        </p:nvGrpSpPr>
        <p:grpSpPr>
          <a:xfrm>
            <a:off x="3204047" y="3846737"/>
            <a:ext cx="4944753" cy="815280"/>
            <a:chOff x="2381080" y="4114931"/>
            <a:chExt cx="4652328" cy="815280"/>
          </a:xfrm>
        </p:grpSpPr>
        <p:grpSp>
          <p:nvGrpSpPr>
            <p:cNvPr id="100" name="Group 99"/>
            <p:cNvGrpSpPr/>
            <p:nvPr/>
          </p:nvGrpSpPr>
          <p:grpSpPr>
            <a:xfrm>
              <a:off x="2381080" y="4159076"/>
              <a:ext cx="596675" cy="771135"/>
              <a:chOff x="873776" y="2209800"/>
              <a:chExt cx="646452" cy="896304"/>
            </a:xfrm>
          </p:grpSpPr>
          <p:pic>
            <p:nvPicPr>
              <p:cNvPr id="116"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p:cNvSpPr txBox="1"/>
              <p:nvPr/>
            </p:nvSpPr>
            <p:spPr>
              <a:xfrm>
                <a:off x="873776" y="2605276"/>
                <a:ext cx="646452" cy="500828"/>
              </a:xfrm>
              <a:prstGeom prst="rect">
                <a:avLst/>
              </a:prstGeom>
              <a:noFill/>
            </p:spPr>
            <p:txBody>
              <a:bodyPr wrap="square" rtlCol="0">
                <a:spAutoFit/>
              </a:bodyPr>
              <a:lstStyle/>
              <a:p>
                <a:pPr algn="ctr"/>
                <a:r>
                  <a:rPr lang="en-US" sz="1100" dirty="0"/>
                  <a:t>CMS 1</a:t>
                </a:r>
              </a:p>
            </p:txBody>
          </p:sp>
        </p:grpSp>
        <p:grpSp>
          <p:nvGrpSpPr>
            <p:cNvPr id="101" name="Group 100"/>
            <p:cNvGrpSpPr/>
            <p:nvPr/>
          </p:nvGrpSpPr>
          <p:grpSpPr>
            <a:xfrm>
              <a:off x="3192211" y="4150247"/>
              <a:ext cx="596675" cy="771135"/>
              <a:chOff x="873776" y="2209800"/>
              <a:chExt cx="646452" cy="896304"/>
            </a:xfrm>
          </p:grpSpPr>
          <p:pic>
            <p:nvPicPr>
              <p:cNvPr id="114"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873776" y="2605276"/>
                <a:ext cx="646452" cy="500828"/>
              </a:xfrm>
              <a:prstGeom prst="rect">
                <a:avLst/>
              </a:prstGeom>
              <a:noFill/>
            </p:spPr>
            <p:txBody>
              <a:bodyPr wrap="square" rtlCol="0">
                <a:spAutoFit/>
              </a:bodyPr>
              <a:lstStyle/>
              <a:p>
                <a:pPr algn="ctr"/>
                <a:r>
                  <a:rPr lang="en-US" sz="1100" dirty="0"/>
                  <a:t>CMS 2</a:t>
                </a:r>
              </a:p>
            </p:txBody>
          </p:sp>
        </p:grpSp>
        <p:grpSp>
          <p:nvGrpSpPr>
            <p:cNvPr id="102" name="Group 101"/>
            <p:cNvGrpSpPr/>
            <p:nvPr/>
          </p:nvGrpSpPr>
          <p:grpSpPr>
            <a:xfrm>
              <a:off x="4003342" y="4141418"/>
              <a:ext cx="596675" cy="771135"/>
              <a:chOff x="873776" y="2209800"/>
              <a:chExt cx="646452" cy="896304"/>
            </a:xfrm>
          </p:grpSpPr>
          <p:pic>
            <p:nvPicPr>
              <p:cNvPr id="112"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p:cNvSpPr txBox="1"/>
              <p:nvPr/>
            </p:nvSpPr>
            <p:spPr>
              <a:xfrm>
                <a:off x="873776" y="2605276"/>
                <a:ext cx="646452" cy="500828"/>
              </a:xfrm>
              <a:prstGeom prst="rect">
                <a:avLst/>
              </a:prstGeom>
              <a:noFill/>
            </p:spPr>
            <p:txBody>
              <a:bodyPr wrap="square" rtlCol="0">
                <a:spAutoFit/>
              </a:bodyPr>
              <a:lstStyle/>
              <a:p>
                <a:pPr algn="ctr"/>
                <a:r>
                  <a:rPr lang="en-US" sz="1100" dirty="0"/>
                  <a:t>CMS 3</a:t>
                </a:r>
              </a:p>
            </p:txBody>
          </p:sp>
        </p:grpSp>
        <p:grpSp>
          <p:nvGrpSpPr>
            <p:cNvPr id="103" name="Group 102"/>
            <p:cNvGrpSpPr/>
            <p:nvPr/>
          </p:nvGrpSpPr>
          <p:grpSpPr>
            <a:xfrm>
              <a:off x="4814472" y="4132589"/>
              <a:ext cx="596675" cy="771135"/>
              <a:chOff x="873776" y="2209800"/>
              <a:chExt cx="646452" cy="896304"/>
            </a:xfrm>
          </p:grpSpPr>
          <p:pic>
            <p:nvPicPr>
              <p:cNvPr id="110"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p:cNvSpPr txBox="1"/>
              <p:nvPr/>
            </p:nvSpPr>
            <p:spPr>
              <a:xfrm>
                <a:off x="873776" y="2605276"/>
                <a:ext cx="646452" cy="500828"/>
              </a:xfrm>
              <a:prstGeom prst="rect">
                <a:avLst/>
              </a:prstGeom>
              <a:noFill/>
            </p:spPr>
            <p:txBody>
              <a:bodyPr wrap="square" rtlCol="0">
                <a:spAutoFit/>
              </a:bodyPr>
              <a:lstStyle/>
              <a:p>
                <a:pPr algn="ctr"/>
                <a:r>
                  <a:rPr lang="en-US" sz="1100" dirty="0"/>
                  <a:t>CMS 4</a:t>
                </a:r>
              </a:p>
            </p:txBody>
          </p:sp>
        </p:grpSp>
        <p:grpSp>
          <p:nvGrpSpPr>
            <p:cNvPr id="104" name="Group 103"/>
            <p:cNvGrpSpPr/>
            <p:nvPr/>
          </p:nvGrpSpPr>
          <p:grpSpPr>
            <a:xfrm>
              <a:off x="5625603" y="4123760"/>
              <a:ext cx="596675" cy="771135"/>
              <a:chOff x="873776" y="2209800"/>
              <a:chExt cx="646452" cy="896304"/>
            </a:xfrm>
          </p:grpSpPr>
          <p:pic>
            <p:nvPicPr>
              <p:cNvPr id="108"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873776" y="2605276"/>
                <a:ext cx="646452" cy="500828"/>
              </a:xfrm>
              <a:prstGeom prst="rect">
                <a:avLst/>
              </a:prstGeom>
              <a:noFill/>
            </p:spPr>
            <p:txBody>
              <a:bodyPr wrap="square" rtlCol="0">
                <a:spAutoFit/>
              </a:bodyPr>
              <a:lstStyle/>
              <a:p>
                <a:pPr algn="ctr"/>
                <a:r>
                  <a:rPr lang="en-US" sz="1100" dirty="0"/>
                  <a:t>CMS 5</a:t>
                </a:r>
              </a:p>
            </p:txBody>
          </p:sp>
        </p:grpSp>
        <p:grpSp>
          <p:nvGrpSpPr>
            <p:cNvPr id="105" name="Group 104"/>
            <p:cNvGrpSpPr/>
            <p:nvPr/>
          </p:nvGrpSpPr>
          <p:grpSpPr>
            <a:xfrm>
              <a:off x="6436733" y="4114931"/>
              <a:ext cx="596675" cy="771135"/>
              <a:chOff x="873776" y="2209800"/>
              <a:chExt cx="646452" cy="896304"/>
            </a:xfrm>
          </p:grpSpPr>
          <p:pic>
            <p:nvPicPr>
              <p:cNvPr id="106"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p:cNvSpPr txBox="1"/>
              <p:nvPr/>
            </p:nvSpPr>
            <p:spPr>
              <a:xfrm>
                <a:off x="873776" y="2605276"/>
                <a:ext cx="646452" cy="500828"/>
              </a:xfrm>
              <a:prstGeom prst="rect">
                <a:avLst/>
              </a:prstGeom>
              <a:noFill/>
            </p:spPr>
            <p:txBody>
              <a:bodyPr wrap="square" rtlCol="0">
                <a:spAutoFit/>
              </a:bodyPr>
              <a:lstStyle/>
              <a:p>
                <a:pPr algn="ctr"/>
                <a:r>
                  <a:rPr lang="en-US" sz="1100" dirty="0"/>
                  <a:t>CMS 6</a:t>
                </a:r>
              </a:p>
            </p:txBody>
          </p:sp>
        </p:grpSp>
      </p:grpSp>
      <p:sp>
        <p:nvSpPr>
          <p:cNvPr id="118" name="Rounded Rectangle 117"/>
          <p:cNvSpPr/>
          <p:nvPr/>
        </p:nvSpPr>
        <p:spPr>
          <a:xfrm>
            <a:off x="3112138" y="2129999"/>
            <a:ext cx="1314607" cy="303425"/>
          </a:xfrm>
          <a:prstGeom prst="roundRect">
            <a:avLst>
              <a:gd name="adj" fmla="val 491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RDN bank 1</a:t>
            </a:r>
          </a:p>
        </p:txBody>
      </p:sp>
      <p:sp>
        <p:nvSpPr>
          <p:cNvPr id="119" name="Rounded Rectangle 118"/>
          <p:cNvSpPr/>
          <p:nvPr/>
        </p:nvSpPr>
        <p:spPr>
          <a:xfrm>
            <a:off x="4604900" y="2132309"/>
            <a:ext cx="1314607" cy="303425"/>
          </a:xfrm>
          <a:prstGeom prst="roundRect">
            <a:avLst>
              <a:gd name="adj" fmla="val 49167"/>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RDN bank 3</a:t>
            </a:r>
          </a:p>
        </p:txBody>
      </p:sp>
      <p:sp>
        <p:nvSpPr>
          <p:cNvPr id="120" name="Rounded Rectangle 119"/>
          <p:cNvSpPr/>
          <p:nvPr/>
        </p:nvSpPr>
        <p:spPr>
          <a:xfrm>
            <a:off x="6046327" y="2134972"/>
            <a:ext cx="1314607" cy="303425"/>
          </a:xfrm>
          <a:prstGeom prst="roundRect">
            <a:avLst>
              <a:gd name="adj" fmla="val 491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RDN bank 6</a:t>
            </a:r>
          </a:p>
        </p:txBody>
      </p:sp>
      <p:sp>
        <p:nvSpPr>
          <p:cNvPr id="126" name="Flowchart: Decision 125"/>
          <p:cNvSpPr/>
          <p:nvPr/>
        </p:nvSpPr>
        <p:spPr>
          <a:xfrm>
            <a:off x="5157856" y="2494732"/>
            <a:ext cx="248344" cy="151712"/>
          </a:xfrm>
          <a:prstGeom prst="flowChartDecision">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
            </a:r>
          </a:p>
        </p:txBody>
      </p:sp>
      <p:sp>
        <p:nvSpPr>
          <p:cNvPr id="127" name="Freeform 126"/>
          <p:cNvSpPr/>
          <p:nvPr/>
        </p:nvSpPr>
        <p:spPr>
          <a:xfrm rot="5400000">
            <a:off x="5231429" y="2444132"/>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8" name="Flowchart: Decision 127"/>
          <p:cNvSpPr/>
          <p:nvPr/>
        </p:nvSpPr>
        <p:spPr>
          <a:xfrm>
            <a:off x="6446476" y="2494731"/>
            <a:ext cx="248344" cy="151712"/>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a:t>
            </a:r>
          </a:p>
        </p:txBody>
      </p:sp>
      <p:sp>
        <p:nvSpPr>
          <p:cNvPr id="129" name="Freeform 128"/>
          <p:cNvSpPr/>
          <p:nvPr/>
        </p:nvSpPr>
        <p:spPr>
          <a:xfrm rot="5400000">
            <a:off x="6520049" y="2444131"/>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0" name="Flowchart: Decision 129"/>
          <p:cNvSpPr/>
          <p:nvPr/>
        </p:nvSpPr>
        <p:spPr>
          <a:xfrm>
            <a:off x="6767937" y="2486552"/>
            <a:ext cx="248344"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a:t>
            </a:r>
          </a:p>
        </p:txBody>
      </p:sp>
      <p:sp>
        <p:nvSpPr>
          <p:cNvPr id="131" name="Freeform 130"/>
          <p:cNvSpPr/>
          <p:nvPr/>
        </p:nvSpPr>
        <p:spPr>
          <a:xfrm rot="5400000">
            <a:off x="6841509" y="2435953"/>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2" name="Flowchart: Decision 131"/>
          <p:cNvSpPr/>
          <p:nvPr/>
        </p:nvSpPr>
        <p:spPr>
          <a:xfrm>
            <a:off x="3326983" y="2508559"/>
            <a:ext cx="248344"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a:t>
            </a:r>
          </a:p>
        </p:txBody>
      </p:sp>
      <p:sp>
        <p:nvSpPr>
          <p:cNvPr id="133" name="Freeform 132"/>
          <p:cNvSpPr/>
          <p:nvPr/>
        </p:nvSpPr>
        <p:spPr>
          <a:xfrm rot="5400000">
            <a:off x="3400556" y="2457959"/>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0" name="Flowchart: Decision 139"/>
          <p:cNvSpPr/>
          <p:nvPr/>
        </p:nvSpPr>
        <p:spPr>
          <a:xfrm>
            <a:off x="3659859" y="2490722"/>
            <a:ext cx="248344"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a:t>
            </a:r>
          </a:p>
        </p:txBody>
      </p:sp>
      <p:sp>
        <p:nvSpPr>
          <p:cNvPr id="146" name="Freeform 145"/>
          <p:cNvSpPr/>
          <p:nvPr/>
        </p:nvSpPr>
        <p:spPr>
          <a:xfrm rot="5400000">
            <a:off x="3733432" y="2440122"/>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Decision 146"/>
          <p:cNvSpPr/>
          <p:nvPr/>
        </p:nvSpPr>
        <p:spPr>
          <a:xfrm>
            <a:off x="3981014" y="2494023"/>
            <a:ext cx="248344"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t>
            </a:r>
          </a:p>
        </p:txBody>
      </p:sp>
      <p:sp>
        <p:nvSpPr>
          <p:cNvPr id="148" name="Freeform 147"/>
          <p:cNvSpPr/>
          <p:nvPr/>
        </p:nvSpPr>
        <p:spPr>
          <a:xfrm rot="5400000">
            <a:off x="4054587" y="2443423"/>
            <a:ext cx="58999" cy="42199"/>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9" name="TextBox 148"/>
          <p:cNvSpPr txBox="1"/>
          <p:nvPr/>
        </p:nvSpPr>
        <p:spPr>
          <a:xfrm>
            <a:off x="2944782" y="2723454"/>
            <a:ext cx="1036232" cy="461665"/>
          </a:xfrm>
          <a:prstGeom prst="rect">
            <a:avLst/>
          </a:prstGeom>
          <a:noFill/>
        </p:spPr>
        <p:txBody>
          <a:bodyPr wrap="square" rtlCol="0">
            <a:spAutoFit/>
          </a:bodyPr>
          <a:lstStyle/>
          <a:p>
            <a:r>
              <a:rPr lang="en-US" sz="1200" dirty="0"/>
              <a:t>Personal Account</a:t>
            </a:r>
          </a:p>
        </p:txBody>
      </p:sp>
      <p:sp>
        <p:nvSpPr>
          <p:cNvPr id="121" name="Freeform 120"/>
          <p:cNvSpPr/>
          <p:nvPr/>
        </p:nvSpPr>
        <p:spPr>
          <a:xfrm>
            <a:off x="2737703" y="3326374"/>
            <a:ext cx="126647" cy="1506281"/>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2" name="TextBox 121"/>
          <p:cNvSpPr txBox="1"/>
          <p:nvPr/>
        </p:nvSpPr>
        <p:spPr>
          <a:xfrm>
            <a:off x="1984735" y="3971484"/>
            <a:ext cx="754706" cy="461665"/>
          </a:xfrm>
          <a:prstGeom prst="rect">
            <a:avLst/>
          </a:prstGeom>
          <a:noFill/>
        </p:spPr>
        <p:txBody>
          <a:bodyPr wrap="square" rtlCol="0">
            <a:spAutoFit/>
          </a:bodyPr>
          <a:lstStyle/>
          <a:p>
            <a:pPr algn="ctr"/>
            <a:r>
              <a:rPr lang="en-US" sz="1200" dirty="0" smtClean="0"/>
              <a:t>H2H for RDN</a:t>
            </a:r>
            <a:endParaRPr lang="en-US" sz="1200" dirty="0"/>
          </a:p>
        </p:txBody>
      </p:sp>
      <p:sp>
        <p:nvSpPr>
          <p:cNvPr id="123" name="Google Shape;153;p18"/>
          <p:cNvSpPr txBox="1">
            <a:spLocks noGrp="1"/>
          </p:cNvSpPr>
          <p:nvPr>
            <p:ph type="subTitle" idx="1"/>
          </p:nvPr>
        </p:nvSpPr>
        <p:spPr>
          <a:xfrm>
            <a:off x="8426727" y="3651822"/>
            <a:ext cx="3521433" cy="922200"/>
          </a:xfrm>
          <a:prstGeom prst="rect">
            <a:avLst/>
          </a:prstGeom>
          <a:noFill/>
          <a:ln>
            <a:noFill/>
          </a:ln>
        </p:spPr>
        <p:txBody>
          <a:bodyPr spcFirstLastPara="1" wrap="square" lIns="109725" tIns="109725" rIns="109725" bIns="91425" anchor="t" anchorCtr="0">
            <a:noAutofit/>
          </a:bodyPr>
          <a:lstStyle/>
          <a:p>
            <a:pPr marL="0" lvl="0" indent="0" algn="l" rtl="0">
              <a:lnSpc>
                <a:spcPct val="100000"/>
              </a:lnSpc>
              <a:spcBef>
                <a:spcPts val="0"/>
              </a:spcBef>
              <a:spcAft>
                <a:spcPts val="0"/>
              </a:spcAft>
              <a:buSzPts val="1018"/>
              <a:buNone/>
            </a:pPr>
            <a:r>
              <a:rPr lang="en-US" sz="1200" i="1" dirty="0" smtClean="0">
                <a:solidFill>
                  <a:schemeClr val="tx1"/>
                </a:solidFill>
                <a:latin typeface="Montserrat Medium"/>
                <a:ea typeface="Montserrat Medium"/>
                <a:cs typeface="Montserrat Medium"/>
                <a:sym typeface="Montserrat Medium"/>
              </a:rPr>
              <a:t>Issue :</a:t>
            </a:r>
            <a:endParaRPr lang="en-US" sz="1200" i="1" dirty="0">
              <a:solidFill>
                <a:schemeClr val="tx1"/>
              </a:solidFill>
              <a:latin typeface="Montserrat Medium"/>
              <a:ea typeface="Montserrat Medium"/>
              <a:cs typeface="Montserrat Medium"/>
              <a:sym typeface="Montserrat Medium"/>
            </a:endParaRPr>
          </a:p>
          <a:p>
            <a:pPr marL="173038" lvl="0" indent="-173038" algn="l" rtl="0">
              <a:lnSpc>
                <a:spcPct val="100000"/>
              </a:lnSpc>
              <a:spcBef>
                <a:spcPts val="0"/>
              </a:spcBef>
              <a:spcAft>
                <a:spcPts val="0"/>
              </a:spcAft>
              <a:buSzPts val="1018"/>
              <a:buFont typeface="Arial" panose="020B0604020202020204" pitchFamily="34" charset="0"/>
              <a:buChar char="•"/>
            </a:pPr>
            <a:r>
              <a:rPr lang="en-US" sz="1200" i="1" dirty="0" smtClean="0">
                <a:solidFill>
                  <a:schemeClr val="tx1"/>
                </a:solidFill>
                <a:latin typeface="Montserrat Medium"/>
                <a:ea typeface="Montserrat Medium"/>
                <a:cs typeface="Montserrat Medium"/>
                <a:sym typeface="Montserrat Medium"/>
              </a:rPr>
              <a:t>Batching process &amp; time window limitation</a:t>
            </a:r>
          </a:p>
          <a:p>
            <a:pPr marL="173038" lvl="0" indent="-173038" algn="l" rtl="0">
              <a:lnSpc>
                <a:spcPct val="100000"/>
              </a:lnSpc>
              <a:spcBef>
                <a:spcPts val="0"/>
              </a:spcBef>
              <a:spcAft>
                <a:spcPts val="0"/>
              </a:spcAft>
              <a:buSzPts val="1018"/>
              <a:buFont typeface="Arial" panose="020B0604020202020204" pitchFamily="34" charset="0"/>
              <a:buChar char="•"/>
            </a:pPr>
            <a:r>
              <a:rPr lang="en-US" sz="1200" i="1" dirty="0" smtClean="0">
                <a:solidFill>
                  <a:schemeClr val="tx1"/>
                </a:solidFill>
                <a:latin typeface="Montserrat Medium"/>
                <a:ea typeface="Montserrat Medium"/>
                <a:cs typeface="Montserrat Medium"/>
                <a:sym typeface="Montserrat Medium"/>
              </a:rPr>
              <a:t>Client cost concern</a:t>
            </a:r>
          </a:p>
          <a:p>
            <a:pPr marL="173038" lvl="0" indent="-173038" algn="l" rtl="0">
              <a:lnSpc>
                <a:spcPct val="100000"/>
              </a:lnSpc>
              <a:spcBef>
                <a:spcPts val="0"/>
              </a:spcBef>
              <a:spcAft>
                <a:spcPts val="0"/>
              </a:spcAft>
              <a:buSzPts val="1018"/>
              <a:buFont typeface="Arial" panose="020B0604020202020204" pitchFamily="34" charset="0"/>
              <a:buChar char="•"/>
            </a:pPr>
            <a:r>
              <a:rPr lang="en-US" sz="1200" i="1" dirty="0" smtClean="0">
                <a:solidFill>
                  <a:schemeClr val="tx1"/>
                </a:solidFill>
                <a:latin typeface="Montserrat Medium"/>
                <a:ea typeface="Montserrat Medium"/>
                <a:cs typeface="Montserrat Medium"/>
                <a:sym typeface="Montserrat Medium"/>
              </a:rPr>
              <a:t>SLA (dependence on 3</a:t>
            </a:r>
            <a:r>
              <a:rPr lang="en-US" sz="1200" i="1" baseline="30000" dirty="0" smtClean="0">
                <a:solidFill>
                  <a:schemeClr val="tx1"/>
                </a:solidFill>
                <a:latin typeface="Montserrat Medium"/>
                <a:ea typeface="Montserrat Medium"/>
                <a:cs typeface="Montserrat Medium"/>
                <a:sym typeface="Montserrat Medium"/>
              </a:rPr>
              <a:t>rd</a:t>
            </a:r>
            <a:r>
              <a:rPr lang="en-US" sz="1200" i="1" dirty="0" smtClean="0">
                <a:solidFill>
                  <a:schemeClr val="tx1"/>
                </a:solidFill>
                <a:latin typeface="Montserrat Medium"/>
                <a:ea typeface="Montserrat Medium"/>
                <a:cs typeface="Montserrat Medium"/>
                <a:sym typeface="Montserrat Medium"/>
              </a:rPr>
              <a:t> parties)</a:t>
            </a:r>
          </a:p>
          <a:p>
            <a:pPr marL="173038" lvl="0" indent="-173038" algn="l" rtl="0">
              <a:lnSpc>
                <a:spcPct val="100000"/>
              </a:lnSpc>
              <a:spcBef>
                <a:spcPts val="0"/>
              </a:spcBef>
              <a:spcAft>
                <a:spcPts val="0"/>
              </a:spcAft>
              <a:buSzPts val="1018"/>
              <a:buFont typeface="Arial" panose="020B0604020202020204" pitchFamily="34" charset="0"/>
              <a:buChar char="•"/>
            </a:pPr>
            <a:r>
              <a:rPr lang="en-US" sz="1200" i="1" dirty="0" smtClean="0">
                <a:solidFill>
                  <a:schemeClr val="tx1"/>
                </a:solidFill>
                <a:latin typeface="Montserrat Medium"/>
                <a:ea typeface="Montserrat Medium"/>
                <a:cs typeface="Montserrat Medium"/>
                <a:sym typeface="Montserrat Medium"/>
              </a:rPr>
              <a:t>Lack of system integration</a:t>
            </a:r>
          </a:p>
        </p:txBody>
      </p:sp>
    </p:spTree>
    <p:extLst>
      <p:ext uri="{BB962C8B-B14F-4D97-AF65-F5344CB8AC3E}">
        <p14:creationId xmlns:p14="http://schemas.microsoft.com/office/powerpoint/2010/main" val="358759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3" name="Google Shape;153;p18"/>
          <p:cNvSpPr txBox="1">
            <a:spLocks noGrp="1"/>
          </p:cNvSpPr>
          <p:nvPr>
            <p:ph type="subTitle" idx="1"/>
          </p:nvPr>
        </p:nvSpPr>
        <p:spPr>
          <a:xfrm>
            <a:off x="7043205" y="3274101"/>
            <a:ext cx="4934263" cy="922200"/>
          </a:xfrm>
          <a:prstGeom prst="rect">
            <a:avLst/>
          </a:prstGeom>
          <a:noFill/>
          <a:ln>
            <a:noFill/>
          </a:ln>
        </p:spPr>
        <p:txBody>
          <a:bodyPr spcFirstLastPara="1" wrap="square" lIns="109725" tIns="109725" rIns="109725" bIns="91425" anchor="t" anchorCtr="0">
            <a:noAutofit/>
          </a:bodyPr>
          <a:lstStyle/>
          <a:p>
            <a:pPr marL="0" lvl="0" indent="0" algn="l" rtl="0">
              <a:lnSpc>
                <a:spcPct val="100000"/>
              </a:lnSpc>
              <a:spcBef>
                <a:spcPts val="0"/>
              </a:spcBef>
              <a:spcAft>
                <a:spcPts val="0"/>
              </a:spcAft>
              <a:buSzPts val="1018"/>
              <a:buNone/>
            </a:pPr>
            <a:r>
              <a:rPr lang="en-US" sz="1200" i="1" dirty="0">
                <a:solidFill>
                  <a:schemeClr val="tx1"/>
                </a:solidFill>
                <a:latin typeface="Montserrat Medium"/>
                <a:ea typeface="Montserrat Medium"/>
                <a:cs typeface="Montserrat Medium"/>
                <a:sym typeface="Montserrat Medium"/>
              </a:rPr>
              <a:t>Proposed solution is :</a:t>
            </a:r>
          </a:p>
          <a:p>
            <a:pPr marL="285750" lvl="0" indent="-285750" algn="l" rtl="0">
              <a:lnSpc>
                <a:spcPct val="100000"/>
              </a:lnSpc>
              <a:spcBef>
                <a:spcPts val="0"/>
              </a:spcBef>
              <a:spcAft>
                <a:spcPts val="0"/>
              </a:spcAft>
              <a:buSzPts val="1018"/>
              <a:buFont typeface="Arial" panose="020B0604020202020204" pitchFamily="34" charset="0"/>
              <a:buChar char="•"/>
            </a:pPr>
            <a:r>
              <a:rPr lang="en-US" sz="1200" i="1" dirty="0">
                <a:solidFill>
                  <a:schemeClr val="tx1"/>
                </a:solidFill>
                <a:latin typeface="Montserrat Medium"/>
                <a:ea typeface="Montserrat Medium"/>
                <a:cs typeface="Montserrat Medium"/>
                <a:sym typeface="Montserrat Medium"/>
              </a:rPr>
              <a:t>Create blockchain solution for client cash </a:t>
            </a:r>
            <a:r>
              <a:rPr lang="en-US" sz="1200" i="1" dirty="0" smtClean="0">
                <a:solidFill>
                  <a:schemeClr val="tx1"/>
                </a:solidFill>
                <a:latin typeface="Montserrat Medium"/>
                <a:ea typeface="Montserrat Medium"/>
                <a:cs typeface="Montserrat Medium"/>
                <a:sym typeface="Montserrat Medium"/>
              </a:rPr>
              <a:t>withdrawal</a:t>
            </a:r>
          </a:p>
          <a:p>
            <a:pPr marL="285750" lvl="0" indent="-285750" algn="l" rtl="0">
              <a:lnSpc>
                <a:spcPct val="100000"/>
              </a:lnSpc>
              <a:spcBef>
                <a:spcPts val="0"/>
              </a:spcBef>
              <a:spcAft>
                <a:spcPts val="0"/>
              </a:spcAft>
              <a:buSzPts val="1018"/>
              <a:buFont typeface="Arial" panose="020B0604020202020204" pitchFamily="34" charset="0"/>
              <a:buChar char="•"/>
            </a:pPr>
            <a:r>
              <a:rPr lang="en-US" sz="1200" i="1" dirty="0" smtClean="0">
                <a:solidFill>
                  <a:schemeClr val="tx1"/>
                </a:solidFill>
                <a:latin typeface="Montserrat Medium"/>
                <a:ea typeface="Montserrat Medium"/>
                <a:cs typeface="Montserrat Medium"/>
                <a:sym typeface="Montserrat Medium"/>
              </a:rPr>
              <a:t>Smart </a:t>
            </a:r>
            <a:r>
              <a:rPr lang="en-US" sz="1200" i="1" dirty="0">
                <a:solidFill>
                  <a:schemeClr val="tx1"/>
                </a:solidFill>
                <a:latin typeface="Montserrat Medium"/>
                <a:ea typeface="Montserrat Medium"/>
                <a:cs typeface="Montserrat Medium"/>
                <a:sym typeface="Montserrat Medium"/>
              </a:rPr>
              <a:t>contract will use to validate </a:t>
            </a:r>
            <a:r>
              <a:rPr lang="en-US" sz="1200" i="1" dirty="0" smtClean="0">
                <a:solidFill>
                  <a:schemeClr val="tx1"/>
                </a:solidFill>
                <a:latin typeface="Montserrat Medium"/>
                <a:ea typeface="Montserrat Medium"/>
                <a:cs typeface="Montserrat Medium"/>
                <a:sym typeface="Montserrat Medium"/>
              </a:rPr>
              <a:t>the eligible cash balance, also </a:t>
            </a:r>
            <a:r>
              <a:rPr lang="en-US" sz="1200" i="1" dirty="0">
                <a:solidFill>
                  <a:schemeClr val="tx1"/>
                </a:solidFill>
                <a:latin typeface="Montserrat Medium"/>
                <a:ea typeface="Montserrat Medium"/>
                <a:cs typeface="Montserrat Medium"/>
                <a:sym typeface="Montserrat Medium"/>
              </a:rPr>
              <a:t>trigger the </a:t>
            </a:r>
            <a:r>
              <a:rPr lang="en-US" sz="1200" i="1" dirty="0" smtClean="0">
                <a:solidFill>
                  <a:schemeClr val="tx1"/>
                </a:solidFill>
                <a:latin typeface="Montserrat Medium"/>
                <a:ea typeface="Montserrat Medium"/>
                <a:cs typeface="Montserrat Medium"/>
                <a:sym typeface="Montserrat Medium"/>
              </a:rPr>
              <a:t>Bank’s file instruction for fund </a:t>
            </a:r>
            <a:r>
              <a:rPr lang="en-US" sz="1200" i="1" dirty="0">
                <a:solidFill>
                  <a:schemeClr val="tx1"/>
                </a:solidFill>
                <a:latin typeface="Montserrat Medium"/>
                <a:ea typeface="Montserrat Medium"/>
                <a:cs typeface="Montserrat Medium"/>
                <a:sym typeface="Montserrat Medium"/>
              </a:rPr>
              <a:t>transfer to client personal </a:t>
            </a:r>
            <a:r>
              <a:rPr lang="en-US" sz="1200" i="1" dirty="0" smtClean="0">
                <a:solidFill>
                  <a:schemeClr val="tx1"/>
                </a:solidFill>
                <a:latin typeface="Montserrat Medium"/>
                <a:ea typeface="Montserrat Medium"/>
                <a:cs typeface="Montserrat Medium"/>
                <a:sym typeface="Montserrat Medium"/>
              </a:rPr>
              <a:t>account</a:t>
            </a:r>
          </a:p>
          <a:p>
            <a:pPr marL="285750" lvl="0" indent="-285750">
              <a:lnSpc>
                <a:spcPct val="100000"/>
              </a:lnSpc>
              <a:spcBef>
                <a:spcPts val="0"/>
              </a:spcBef>
              <a:buSzPts val="1018"/>
              <a:buFont typeface="Arial" panose="020B0604020202020204" pitchFamily="34" charset="0"/>
              <a:buChar char="•"/>
            </a:pPr>
            <a:r>
              <a:rPr lang="en-US" sz="1200" i="1" dirty="0">
                <a:solidFill>
                  <a:schemeClr val="tx1"/>
                </a:solidFill>
                <a:latin typeface="Montserrat Medium"/>
                <a:ea typeface="Montserrat Medium"/>
                <a:cs typeface="Montserrat Medium"/>
                <a:sym typeface="Montserrat Medium"/>
              </a:rPr>
              <a:t>The smart contract will be used to predict the minimum bank balance that must be available based on the customer's cash withdrawal behavior model, and also run the process of replenishing the balance of funds at each bank.</a:t>
            </a:r>
          </a:p>
        </p:txBody>
      </p:sp>
      <p:sp>
        <p:nvSpPr>
          <p:cNvPr id="154" name="Google Shape;154;p18"/>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Proposed Solution </a:t>
            </a:r>
            <a:endParaRPr sz="3300" b="1" dirty="0">
              <a:solidFill>
                <a:srgbClr val="002936"/>
              </a:solidFill>
              <a:latin typeface="Montserrat"/>
              <a:ea typeface="Montserrat"/>
              <a:cs typeface="Montserrat"/>
              <a:sym typeface="Montserrat"/>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4197" y="1445593"/>
            <a:ext cx="921584" cy="1303274"/>
          </a:xfrm>
          <a:prstGeom prst="rect">
            <a:avLst/>
          </a:prstGeom>
        </p:spPr>
      </p:pic>
      <p:sp>
        <p:nvSpPr>
          <p:cNvPr id="68" name="Freeform 67"/>
          <p:cNvSpPr/>
          <p:nvPr/>
        </p:nvSpPr>
        <p:spPr>
          <a:xfrm rot="16200000">
            <a:off x="6967005" y="1863862"/>
            <a:ext cx="152400" cy="484632"/>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p:cNvSpPr txBox="1"/>
          <p:nvPr/>
        </p:nvSpPr>
        <p:spPr>
          <a:xfrm>
            <a:off x="7227131" y="2485201"/>
            <a:ext cx="1166432" cy="523220"/>
          </a:xfrm>
          <a:prstGeom prst="rect">
            <a:avLst/>
          </a:prstGeom>
          <a:noFill/>
        </p:spPr>
        <p:txBody>
          <a:bodyPr wrap="square" rtlCol="0">
            <a:spAutoFit/>
          </a:bodyPr>
          <a:lstStyle/>
          <a:p>
            <a:r>
              <a:rPr lang="en-US" dirty="0"/>
              <a:t>Front Office</a:t>
            </a:r>
          </a:p>
          <a:p>
            <a:pPr algn="ctr"/>
            <a:r>
              <a:rPr lang="en-US" dirty="0"/>
              <a:t> System</a:t>
            </a:r>
          </a:p>
        </p:txBody>
      </p:sp>
      <p:sp>
        <p:nvSpPr>
          <p:cNvPr id="70" name="Freeform 69"/>
          <p:cNvSpPr/>
          <p:nvPr/>
        </p:nvSpPr>
        <p:spPr>
          <a:xfrm rot="16200000">
            <a:off x="8423609" y="1854914"/>
            <a:ext cx="152400" cy="484632"/>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ounded Rectangle 70"/>
          <p:cNvSpPr/>
          <p:nvPr/>
        </p:nvSpPr>
        <p:spPr>
          <a:xfrm>
            <a:off x="8798077" y="1433802"/>
            <a:ext cx="762000" cy="1796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A</a:t>
            </a:r>
          </a:p>
        </p:txBody>
      </p:sp>
      <p:sp>
        <p:nvSpPr>
          <p:cNvPr id="72" name="Rounded Rectangle 71"/>
          <p:cNvSpPr/>
          <p:nvPr/>
        </p:nvSpPr>
        <p:spPr>
          <a:xfrm>
            <a:off x="8798077" y="1669578"/>
            <a:ext cx="762000" cy="1796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B</a:t>
            </a:r>
          </a:p>
        </p:txBody>
      </p:sp>
      <p:sp>
        <p:nvSpPr>
          <p:cNvPr id="73" name="Rounded Rectangle 72"/>
          <p:cNvSpPr/>
          <p:nvPr/>
        </p:nvSpPr>
        <p:spPr>
          <a:xfrm>
            <a:off x="8798077" y="1905354"/>
            <a:ext cx="762000" cy="1796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C</a:t>
            </a:r>
          </a:p>
        </p:txBody>
      </p:sp>
      <p:sp>
        <p:nvSpPr>
          <p:cNvPr id="74" name="Rounded Rectangle 73"/>
          <p:cNvSpPr/>
          <p:nvPr/>
        </p:nvSpPr>
        <p:spPr>
          <a:xfrm>
            <a:off x="8798077" y="2141130"/>
            <a:ext cx="762000" cy="1796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D</a:t>
            </a:r>
          </a:p>
        </p:txBody>
      </p:sp>
      <p:sp>
        <p:nvSpPr>
          <p:cNvPr id="75" name="Rounded Rectangle 74"/>
          <p:cNvSpPr/>
          <p:nvPr/>
        </p:nvSpPr>
        <p:spPr>
          <a:xfrm>
            <a:off x="8798077" y="2376906"/>
            <a:ext cx="762000" cy="1796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E</a:t>
            </a:r>
          </a:p>
        </p:txBody>
      </p:sp>
      <p:sp>
        <p:nvSpPr>
          <p:cNvPr id="76" name="Rounded Rectangle 75"/>
          <p:cNvSpPr/>
          <p:nvPr/>
        </p:nvSpPr>
        <p:spPr>
          <a:xfrm>
            <a:off x="8798077" y="2612682"/>
            <a:ext cx="762000" cy="1796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Client F</a:t>
            </a:r>
          </a:p>
        </p:txBody>
      </p:sp>
      <p:sp>
        <p:nvSpPr>
          <p:cNvPr id="78" name="Rectangle 77"/>
          <p:cNvSpPr/>
          <p:nvPr/>
        </p:nvSpPr>
        <p:spPr>
          <a:xfrm>
            <a:off x="723008" y="1445593"/>
            <a:ext cx="6033977" cy="2064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p:cNvGrpSpPr/>
          <p:nvPr/>
        </p:nvGrpSpPr>
        <p:grpSpPr>
          <a:xfrm>
            <a:off x="723008" y="5180410"/>
            <a:ext cx="6033977" cy="1229605"/>
            <a:chOff x="723008" y="5113056"/>
            <a:chExt cx="6033977" cy="1418879"/>
          </a:xfrm>
        </p:grpSpPr>
        <p:sp>
          <p:nvSpPr>
            <p:cNvPr id="79" name="Rectangle 78"/>
            <p:cNvSpPr/>
            <p:nvPr/>
          </p:nvSpPr>
          <p:spPr>
            <a:xfrm>
              <a:off x="723008" y="5113056"/>
              <a:ext cx="6033977" cy="1418879"/>
            </a:xfrm>
            <a:prstGeom prst="rect">
              <a:avLst/>
            </a:prstGeom>
            <a:noFill/>
            <a:ln w="63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Rounded Rectangle 133"/>
            <p:cNvSpPr/>
            <p:nvPr/>
          </p:nvSpPr>
          <p:spPr>
            <a:xfrm>
              <a:off x="2953965" y="5922335"/>
              <a:ext cx="1406737" cy="303425"/>
            </a:xfrm>
            <a:prstGeom prst="roundRect">
              <a:avLst>
                <a:gd name="adj" fmla="val 49167"/>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5</a:t>
              </a:r>
            </a:p>
          </p:txBody>
        </p:sp>
        <p:sp>
          <p:nvSpPr>
            <p:cNvPr id="135" name="Flowchart: Decision 134"/>
            <p:cNvSpPr/>
            <p:nvPr/>
          </p:nvSpPr>
          <p:spPr>
            <a:xfrm>
              <a:off x="3524457" y="6284758"/>
              <a:ext cx="265748" cy="151712"/>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a:t>
              </a:r>
            </a:p>
          </p:txBody>
        </p:sp>
        <p:sp>
          <p:nvSpPr>
            <p:cNvPr id="136" name="Rounded Rectangle 135"/>
            <p:cNvSpPr/>
            <p:nvPr/>
          </p:nvSpPr>
          <p:spPr>
            <a:xfrm>
              <a:off x="1044483" y="5922335"/>
              <a:ext cx="1406737" cy="303425"/>
            </a:xfrm>
            <a:prstGeom prst="roundRect">
              <a:avLst>
                <a:gd name="adj" fmla="val 49167"/>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4</a:t>
              </a:r>
            </a:p>
          </p:txBody>
        </p:sp>
        <p:sp>
          <p:nvSpPr>
            <p:cNvPr id="137" name="Flowchart: Decision 136"/>
            <p:cNvSpPr/>
            <p:nvPr/>
          </p:nvSpPr>
          <p:spPr>
            <a:xfrm>
              <a:off x="1614977" y="6284758"/>
              <a:ext cx="265748" cy="151712"/>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
              </a:r>
            </a:p>
          </p:txBody>
        </p:sp>
        <p:sp>
          <p:nvSpPr>
            <p:cNvPr id="138" name="Rounded Rectangle 137"/>
            <p:cNvSpPr/>
            <p:nvPr/>
          </p:nvSpPr>
          <p:spPr>
            <a:xfrm>
              <a:off x="4863444" y="5922335"/>
              <a:ext cx="1406737" cy="303425"/>
            </a:xfrm>
            <a:prstGeom prst="roundRect">
              <a:avLst>
                <a:gd name="adj" fmla="val 491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6</a:t>
              </a:r>
            </a:p>
          </p:txBody>
        </p:sp>
        <p:sp>
          <p:nvSpPr>
            <p:cNvPr id="139" name="Flowchart: Decision 138"/>
            <p:cNvSpPr/>
            <p:nvPr/>
          </p:nvSpPr>
          <p:spPr>
            <a:xfrm>
              <a:off x="5433938" y="6284758"/>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p>
          </p:txBody>
        </p:sp>
        <p:sp>
          <p:nvSpPr>
            <p:cNvPr id="140" name="Rounded Rectangle 139"/>
            <p:cNvSpPr/>
            <p:nvPr/>
          </p:nvSpPr>
          <p:spPr>
            <a:xfrm>
              <a:off x="2953965" y="5409140"/>
              <a:ext cx="1406737" cy="303425"/>
            </a:xfrm>
            <a:prstGeom prst="roundRect">
              <a:avLst>
                <a:gd name="adj" fmla="val 49167"/>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2</a:t>
              </a:r>
            </a:p>
          </p:txBody>
        </p:sp>
        <p:sp>
          <p:nvSpPr>
            <p:cNvPr id="141" name="Flowchart: Decision 140"/>
            <p:cNvSpPr/>
            <p:nvPr/>
          </p:nvSpPr>
          <p:spPr>
            <a:xfrm>
              <a:off x="3524457" y="5198428"/>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t>
              </a:r>
            </a:p>
          </p:txBody>
        </p:sp>
        <p:sp>
          <p:nvSpPr>
            <p:cNvPr id="142" name="Rounded Rectangle 141"/>
            <p:cNvSpPr/>
            <p:nvPr/>
          </p:nvSpPr>
          <p:spPr>
            <a:xfrm>
              <a:off x="1044483" y="5409140"/>
              <a:ext cx="1406737" cy="303425"/>
            </a:xfrm>
            <a:prstGeom prst="roundRect">
              <a:avLst>
                <a:gd name="adj" fmla="val 491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1</a:t>
              </a:r>
            </a:p>
          </p:txBody>
        </p:sp>
        <p:sp>
          <p:nvSpPr>
            <p:cNvPr id="143" name="Flowchart: Decision 142"/>
            <p:cNvSpPr/>
            <p:nvPr/>
          </p:nvSpPr>
          <p:spPr>
            <a:xfrm>
              <a:off x="1614977" y="5198428"/>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144" name="Rounded Rectangle 143"/>
            <p:cNvSpPr/>
            <p:nvPr/>
          </p:nvSpPr>
          <p:spPr>
            <a:xfrm>
              <a:off x="4863444" y="5409140"/>
              <a:ext cx="1406737" cy="303425"/>
            </a:xfrm>
            <a:prstGeom prst="roundRect">
              <a:avLst>
                <a:gd name="adj" fmla="val 49167"/>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 3</a:t>
              </a:r>
            </a:p>
          </p:txBody>
        </p:sp>
        <p:sp>
          <p:nvSpPr>
            <p:cNvPr id="145" name="Flowchart: Decision 144"/>
            <p:cNvSpPr/>
            <p:nvPr/>
          </p:nvSpPr>
          <p:spPr>
            <a:xfrm>
              <a:off x="5433938" y="5198428"/>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a:r>
            </a:p>
          </p:txBody>
        </p:sp>
        <p:sp>
          <p:nvSpPr>
            <p:cNvPr id="146" name="Freeform 145"/>
            <p:cNvSpPr/>
            <p:nvPr/>
          </p:nvSpPr>
          <p:spPr>
            <a:xfrm rot="16200000" flipV="1">
              <a:off x="3605254" y="5357061"/>
              <a:ext cx="58999" cy="45156"/>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7" name="Freeform 146"/>
            <p:cNvSpPr/>
            <p:nvPr/>
          </p:nvSpPr>
          <p:spPr>
            <a:xfrm rot="16200000" flipV="1">
              <a:off x="5514733" y="5357062"/>
              <a:ext cx="58999" cy="45156"/>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8" name="Freeform 147"/>
            <p:cNvSpPr/>
            <p:nvPr/>
          </p:nvSpPr>
          <p:spPr>
            <a:xfrm rot="16200000" flipV="1">
              <a:off x="1695773" y="5357061"/>
              <a:ext cx="58999" cy="45156"/>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9" name="Freeform 148"/>
            <p:cNvSpPr/>
            <p:nvPr/>
          </p:nvSpPr>
          <p:spPr>
            <a:xfrm rot="5400000">
              <a:off x="3605254" y="6232679"/>
              <a:ext cx="58999" cy="45156"/>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5" name="Freeform 154"/>
            <p:cNvSpPr/>
            <p:nvPr/>
          </p:nvSpPr>
          <p:spPr>
            <a:xfrm rot="5400000">
              <a:off x="5514733" y="6232680"/>
              <a:ext cx="58999" cy="45156"/>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6" name="Freeform 155"/>
            <p:cNvSpPr/>
            <p:nvPr/>
          </p:nvSpPr>
          <p:spPr>
            <a:xfrm rot="5400000">
              <a:off x="1695773" y="6232679"/>
              <a:ext cx="58999" cy="45156"/>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157" name="Rectangle 156"/>
          <p:cNvSpPr/>
          <p:nvPr/>
        </p:nvSpPr>
        <p:spPr>
          <a:xfrm>
            <a:off x="1457184" y="3881539"/>
            <a:ext cx="5299801" cy="793357"/>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8" name="Group 157"/>
          <p:cNvGrpSpPr/>
          <p:nvPr/>
        </p:nvGrpSpPr>
        <p:grpSpPr>
          <a:xfrm>
            <a:off x="1457184" y="4027414"/>
            <a:ext cx="5291290" cy="815280"/>
            <a:chOff x="2381080" y="4114931"/>
            <a:chExt cx="4652328" cy="815280"/>
          </a:xfrm>
        </p:grpSpPr>
        <p:grpSp>
          <p:nvGrpSpPr>
            <p:cNvPr id="170" name="Group 169"/>
            <p:cNvGrpSpPr/>
            <p:nvPr/>
          </p:nvGrpSpPr>
          <p:grpSpPr>
            <a:xfrm>
              <a:off x="2381080" y="4159076"/>
              <a:ext cx="596675" cy="771135"/>
              <a:chOff x="873776" y="2209800"/>
              <a:chExt cx="646452" cy="896304"/>
            </a:xfrm>
          </p:grpSpPr>
          <p:pic>
            <p:nvPicPr>
              <p:cNvPr id="186"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87" name="TextBox 186"/>
              <p:cNvSpPr txBox="1"/>
              <p:nvPr/>
            </p:nvSpPr>
            <p:spPr>
              <a:xfrm>
                <a:off x="873776" y="2605276"/>
                <a:ext cx="646452" cy="500828"/>
              </a:xfrm>
              <a:prstGeom prst="rect">
                <a:avLst/>
              </a:prstGeom>
              <a:noFill/>
            </p:spPr>
            <p:txBody>
              <a:bodyPr wrap="square" rtlCol="0">
                <a:spAutoFit/>
              </a:bodyPr>
              <a:lstStyle/>
              <a:p>
                <a:pPr algn="ctr"/>
                <a:r>
                  <a:rPr lang="en-US" sz="1100" dirty="0"/>
                  <a:t>CMS 1</a:t>
                </a:r>
              </a:p>
            </p:txBody>
          </p:sp>
        </p:grpSp>
        <p:grpSp>
          <p:nvGrpSpPr>
            <p:cNvPr id="171" name="Group 170"/>
            <p:cNvGrpSpPr/>
            <p:nvPr/>
          </p:nvGrpSpPr>
          <p:grpSpPr>
            <a:xfrm>
              <a:off x="3192211" y="4150247"/>
              <a:ext cx="596675" cy="771135"/>
              <a:chOff x="873776" y="2209800"/>
              <a:chExt cx="646452" cy="896304"/>
            </a:xfrm>
          </p:grpSpPr>
          <p:pic>
            <p:nvPicPr>
              <p:cNvPr id="184"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85" name="TextBox 184"/>
              <p:cNvSpPr txBox="1"/>
              <p:nvPr/>
            </p:nvSpPr>
            <p:spPr>
              <a:xfrm>
                <a:off x="873776" y="2605276"/>
                <a:ext cx="646452" cy="500828"/>
              </a:xfrm>
              <a:prstGeom prst="rect">
                <a:avLst/>
              </a:prstGeom>
              <a:noFill/>
            </p:spPr>
            <p:txBody>
              <a:bodyPr wrap="square" rtlCol="0">
                <a:spAutoFit/>
              </a:bodyPr>
              <a:lstStyle/>
              <a:p>
                <a:pPr algn="ctr"/>
                <a:r>
                  <a:rPr lang="en-US" sz="1100" dirty="0"/>
                  <a:t>CMS 2</a:t>
                </a:r>
              </a:p>
            </p:txBody>
          </p:sp>
        </p:grpSp>
        <p:grpSp>
          <p:nvGrpSpPr>
            <p:cNvPr id="172" name="Group 171"/>
            <p:cNvGrpSpPr/>
            <p:nvPr/>
          </p:nvGrpSpPr>
          <p:grpSpPr>
            <a:xfrm>
              <a:off x="4003342" y="4141418"/>
              <a:ext cx="596675" cy="771135"/>
              <a:chOff x="873776" y="2209800"/>
              <a:chExt cx="646452" cy="896304"/>
            </a:xfrm>
          </p:grpSpPr>
          <p:pic>
            <p:nvPicPr>
              <p:cNvPr id="182"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p:cNvSpPr txBox="1"/>
              <p:nvPr/>
            </p:nvSpPr>
            <p:spPr>
              <a:xfrm>
                <a:off x="873776" y="2605276"/>
                <a:ext cx="646452" cy="500828"/>
              </a:xfrm>
              <a:prstGeom prst="rect">
                <a:avLst/>
              </a:prstGeom>
              <a:noFill/>
            </p:spPr>
            <p:txBody>
              <a:bodyPr wrap="square" rtlCol="0">
                <a:spAutoFit/>
              </a:bodyPr>
              <a:lstStyle/>
              <a:p>
                <a:pPr algn="ctr"/>
                <a:r>
                  <a:rPr lang="en-US" sz="1100" dirty="0"/>
                  <a:t>CMS 3</a:t>
                </a:r>
              </a:p>
            </p:txBody>
          </p:sp>
        </p:grpSp>
        <p:grpSp>
          <p:nvGrpSpPr>
            <p:cNvPr id="173" name="Group 172"/>
            <p:cNvGrpSpPr/>
            <p:nvPr/>
          </p:nvGrpSpPr>
          <p:grpSpPr>
            <a:xfrm>
              <a:off x="4814472" y="4132589"/>
              <a:ext cx="596675" cy="771135"/>
              <a:chOff x="873776" y="2209800"/>
              <a:chExt cx="646452" cy="896304"/>
            </a:xfrm>
          </p:grpSpPr>
          <p:pic>
            <p:nvPicPr>
              <p:cNvPr id="180"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180"/>
              <p:cNvSpPr txBox="1"/>
              <p:nvPr/>
            </p:nvSpPr>
            <p:spPr>
              <a:xfrm>
                <a:off x="873776" y="2605276"/>
                <a:ext cx="646452" cy="500828"/>
              </a:xfrm>
              <a:prstGeom prst="rect">
                <a:avLst/>
              </a:prstGeom>
              <a:noFill/>
            </p:spPr>
            <p:txBody>
              <a:bodyPr wrap="square" rtlCol="0">
                <a:spAutoFit/>
              </a:bodyPr>
              <a:lstStyle/>
              <a:p>
                <a:pPr algn="ctr"/>
                <a:r>
                  <a:rPr lang="en-US" sz="1100" dirty="0"/>
                  <a:t>CMS 4</a:t>
                </a:r>
              </a:p>
            </p:txBody>
          </p:sp>
        </p:grpSp>
        <p:grpSp>
          <p:nvGrpSpPr>
            <p:cNvPr id="174" name="Group 173"/>
            <p:cNvGrpSpPr/>
            <p:nvPr/>
          </p:nvGrpSpPr>
          <p:grpSpPr>
            <a:xfrm>
              <a:off x="5625603" y="4123760"/>
              <a:ext cx="596675" cy="771135"/>
              <a:chOff x="873776" y="2209800"/>
              <a:chExt cx="646452" cy="896304"/>
            </a:xfrm>
          </p:grpSpPr>
          <p:pic>
            <p:nvPicPr>
              <p:cNvPr id="178"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79" name="TextBox 178"/>
              <p:cNvSpPr txBox="1"/>
              <p:nvPr/>
            </p:nvSpPr>
            <p:spPr>
              <a:xfrm>
                <a:off x="873776" y="2605276"/>
                <a:ext cx="646452" cy="500828"/>
              </a:xfrm>
              <a:prstGeom prst="rect">
                <a:avLst/>
              </a:prstGeom>
              <a:noFill/>
            </p:spPr>
            <p:txBody>
              <a:bodyPr wrap="square" rtlCol="0">
                <a:spAutoFit/>
              </a:bodyPr>
              <a:lstStyle/>
              <a:p>
                <a:pPr algn="ctr"/>
                <a:r>
                  <a:rPr lang="en-US" sz="1100" dirty="0"/>
                  <a:t>CMS 5</a:t>
                </a:r>
              </a:p>
            </p:txBody>
          </p:sp>
        </p:grpSp>
        <p:grpSp>
          <p:nvGrpSpPr>
            <p:cNvPr id="175" name="Group 174"/>
            <p:cNvGrpSpPr/>
            <p:nvPr/>
          </p:nvGrpSpPr>
          <p:grpSpPr>
            <a:xfrm>
              <a:off x="6436733" y="4114931"/>
              <a:ext cx="596675" cy="771135"/>
              <a:chOff x="873776" y="2209800"/>
              <a:chExt cx="646452" cy="896304"/>
            </a:xfrm>
          </p:grpSpPr>
          <p:pic>
            <p:nvPicPr>
              <p:cNvPr id="176" name="Picture 2" descr="pe020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56" y="2209800"/>
                <a:ext cx="565013" cy="457706"/>
              </a:xfrm>
              <a:prstGeom prst="rect">
                <a:avLst/>
              </a:prstGeom>
              <a:noFill/>
              <a:extLst>
                <a:ext uri="{909E8E84-426E-40DD-AFC4-6F175D3DCCD1}">
                  <a14:hiddenFill xmlns:a14="http://schemas.microsoft.com/office/drawing/2010/main">
                    <a:solidFill>
                      <a:srgbClr val="FFFFFF"/>
                    </a:solidFill>
                  </a14:hiddenFill>
                </a:ext>
              </a:extLst>
            </p:spPr>
          </p:pic>
          <p:sp>
            <p:nvSpPr>
              <p:cNvPr id="177" name="TextBox 176"/>
              <p:cNvSpPr txBox="1"/>
              <p:nvPr/>
            </p:nvSpPr>
            <p:spPr>
              <a:xfrm>
                <a:off x="873776" y="2605276"/>
                <a:ext cx="646452" cy="500828"/>
              </a:xfrm>
              <a:prstGeom prst="rect">
                <a:avLst/>
              </a:prstGeom>
              <a:noFill/>
            </p:spPr>
            <p:txBody>
              <a:bodyPr wrap="square" rtlCol="0">
                <a:spAutoFit/>
              </a:bodyPr>
              <a:lstStyle/>
              <a:p>
                <a:pPr algn="ctr"/>
                <a:r>
                  <a:rPr lang="en-US" sz="1100" dirty="0"/>
                  <a:t>CMS 6</a:t>
                </a:r>
              </a:p>
            </p:txBody>
          </p:sp>
        </p:grpSp>
      </p:grpSp>
      <p:sp>
        <p:nvSpPr>
          <p:cNvPr id="159" name="Freeform 158"/>
          <p:cNvSpPr/>
          <p:nvPr/>
        </p:nvSpPr>
        <p:spPr>
          <a:xfrm>
            <a:off x="3584135" y="4713468"/>
            <a:ext cx="101235" cy="305671"/>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Down Arrow 159"/>
          <p:cNvSpPr/>
          <p:nvPr/>
        </p:nvSpPr>
        <p:spPr>
          <a:xfrm>
            <a:off x="3370908" y="3581641"/>
            <a:ext cx="511944" cy="225184"/>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4" name="Google Shape;144;p17"/>
          <p:cNvCxnSpPr/>
          <p:nvPr/>
        </p:nvCxnSpPr>
        <p:spPr>
          <a:xfrm>
            <a:off x="417350" y="1148825"/>
            <a:ext cx="7643700" cy="0"/>
          </a:xfrm>
          <a:prstGeom prst="straightConnector1">
            <a:avLst/>
          </a:prstGeom>
          <a:noFill/>
          <a:ln w="9525" cap="flat" cmpd="sng">
            <a:solidFill>
              <a:schemeClr val="dk2"/>
            </a:solidFill>
            <a:prstDash val="solid"/>
            <a:round/>
            <a:headEnd type="none" w="med" len="med"/>
            <a:tailEnd type="none" w="med" len="med"/>
          </a:ln>
        </p:spPr>
      </p:cxnSp>
      <p:grpSp>
        <p:nvGrpSpPr>
          <p:cNvPr id="22" name="Group 21"/>
          <p:cNvGrpSpPr/>
          <p:nvPr/>
        </p:nvGrpSpPr>
        <p:grpSpPr>
          <a:xfrm>
            <a:off x="902425" y="1537342"/>
            <a:ext cx="5763852" cy="1879321"/>
            <a:chOff x="902425" y="1365534"/>
            <a:chExt cx="5763852" cy="2000329"/>
          </a:xfrm>
        </p:grpSpPr>
        <p:grpSp>
          <p:nvGrpSpPr>
            <p:cNvPr id="80" name="Group 79"/>
            <p:cNvGrpSpPr/>
            <p:nvPr/>
          </p:nvGrpSpPr>
          <p:grpSpPr>
            <a:xfrm>
              <a:off x="2530288" y="2535861"/>
              <a:ext cx="1199265" cy="830002"/>
              <a:chOff x="3335960" y="3909417"/>
              <a:chExt cx="1720314" cy="1576526"/>
            </a:xfrm>
          </p:grpSpPr>
          <p:sp>
            <p:nvSpPr>
              <p:cNvPr id="201" name="Rounded Rectangle 200"/>
              <p:cNvSpPr/>
              <p:nvPr/>
            </p:nvSpPr>
            <p:spPr>
              <a:xfrm>
                <a:off x="3335960" y="3909417"/>
                <a:ext cx="1720314" cy="520687"/>
              </a:xfrm>
              <a:prstGeom prst="roundRect">
                <a:avLst>
                  <a:gd name="adj" fmla="val 49167"/>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Omnibus Bank 5</a:t>
                </a:r>
              </a:p>
            </p:txBody>
          </p:sp>
          <p:sp>
            <p:nvSpPr>
              <p:cNvPr id="202" name="Flowchart: Decision 201"/>
              <p:cNvSpPr/>
              <p:nvPr/>
            </p:nvSpPr>
            <p:spPr>
              <a:xfrm>
                <a:off x="3806763" y="4531348"/>
                <a:ext cx="324986" cy="260343"/>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203" name="Flowchart: Decision 202"/>
              <p:cNvSpPr/>
              <p:nvPr/>
            </p:nvSpPr>
            <p:spPr>
              <a:xfrm>
                <a:off x="3806763" y="4878474"/>
                <a:ext cx="324986" cy="260343"/>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204" name="Flowchart: Decision 203"/>
              <p:cNvSpPr/>
              <p:nvPr/>
            </p:nvSpPr>
            <p:spPr>
              <a:xfrm>
                <a:off x="3806763" y="5225600"/>
                <a:ext cx="324986" cy="260343"/>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205" name="Freeform 204"/>
              <p:cNvSpPr/>
              <p:nvPr/>
            </p:nvSpPr>
            <p:spPr>
              <a:xfrm>
                <a:off x="3605229" y="4661519"/>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605229" y="5001414"/>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605229" y="4437334"/>
                <a:ext cx="193473" cy="918434"/>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lowchart: Decision 207"/>
              <p:cNvSpPr/>
              <p:nvPr/>
            </p:nvSpPr>
            <p:spPr>
              <a:xfrm>
                <a:off x="4677390" y="4531348"/>
                <a:ext cx="324986" cy="260343"/>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209" name="Flowchart: Decision 208"/>
              <p:cNvSpPr/>
              <p:nvPr/>
            </p:nvSpPr>
            <p:spPr>
              <a:xfrm>
                <a:off x="4677390" y="4878474"/>
                <a:ext cx="324986" cy="260343"/>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210" name="Flowchart: Decision 209"/>
              <p:cNvSpPr/>
              <p:nvPr/>
            </p:nvSpPr>
            <p:spPr>
              <a:xfrm>
                <a:off x="4677390" y="5225600"/>
                <a:ext cx="324986" cy="260343"/>
              </a:xfrm>
              <a:prstGeom prst="flowChartDecision">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211" name="Freeform 210"/>
              <p:cNvSpPr/>
              <p:nvPr/>
            </p:nvSpPr>
            <p:spPr>
              <a:xfrm>
                <a:off x="4475856" y="4661519"/>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4475856" y="5001414"/>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4475856" y="4437334"/>
                <a:ext cx="193473" cy="918434"/>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02425" y="2535861"/>
              <a:ext cx="1199265" cy="830002"/>
              <a:chOff x="1000834" y="3909417"/>
              <a:chExt cx="1720314" cy="1576526"/>
            </a:xfrm>
          </p:grpSpPr>
          <p:sp>
            <p:nvSpPr>
              <p:cNvPr id="188" name="Rounded Rectangle 187"/>
              <p:cNvSpPr/>
              <p:nvPr/>
            </p:nvSpPr>
            <p:spPr>
              <a:xfrm>
                <a:off x="1000834" y="3909417"/>
                <a:ext cx="1720314" cy="520687"/>
              </a:xfrm>
              <a:prstGeom prst="roundRect">
                <a:avLst>
                  <a:gd name="adj" fmla="val 49167"/>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Omnibus Bank 4</a:t>
                </a:r>
              </a:p>
            </p:txBody>
          </p:sp>
          <p:sp>
            <p:nvSpPr>
              <p:cNvPr id="189" name="Flowchart: Decision 188"/>
              <p:cNvSpPr/>
              <p:nvPr/>
            </p:nvSpPr>
            <p:spPr>
              <a:xfrm>
                <a:off x="1471637" y="4531348"/>
                <a:ext cx="324986" cy="260343"/>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190" name="Flowchart: Decision 189"/>
              <p:cNvSpPr/>
              <p:nvPr/>
            </p:nvSpPr>
            <p:spPr>
              <a:xfrm>
                <a:off x="1471637" y="4878474"/>
                <a:ext cx="324986" cy="260343"/>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191" name="Flowchart: Decision 190"/>
              <p:cNvSpPr/>
              <p:nvPr/>
            </p:nvSpPr>
            <p:spPr>
              <a:xfrm>
                <a:off x="1471637" y="5225600"/>
                <a:ext cx="324986" cy="260343"/>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192" name="Freeform 191"/>
              <p:cNvSpPr/>
              <p:nvPr/>
            </p:nvSpPr>
            <p:spPr>
              <a:xfrm>
                <a:off x="1270103" y="4661519"/>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1270103" y="5001414"/>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1270103" y="4437334"/>
                <a:ext cx="193473" cy="918434"/>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lowchart: Decision 194"/>
              <p:cNvSpPr/>
              <p:nvPr/>
            </p:nvSpPr>
            <p:spPr>
              <a:xfrm>
                <a:off x="2342264" y="4531348"/>
                <a:ext cx="324986" cy="260343"/>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196" name="Flowchart: Decision 195"/>
              <p:cNvSpPr/>
              <p:nvPr/>
            </p:nvSpPr>
            <p:spPr>
              <a:xfrm>
                <a:off x="2342264" y="4878474"/>
                <a:ext cx="324986" cy="260343"/>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197" name="Flowchart: Decision 196"/>
              <p:cNvSpPr/>
              <p:nvPr/>
            </p:nvSpPr>
            <p:spPr>
              <a:xfrm>
                <a:off x="2342264" y="5225600"/>
                <a:ext cx="324986" cy="260343"/>
              </a:xfrm>
              <a:prstGeom prst="flowChartDecision">
                <a:avLst/>
              </a:prstGeom>
              <a:solidFill>
                <a:srgbClr val="E4B83C"/>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198" name="Freeform 197"/>
              <p:cNvSpPr/>
              <p:nvPr/>
            </p:nvSpPr>
            <p:spPr>
              <a:xfrm>
                <a:off x="2140730" y="4661519"/>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2140730" y="5001414"/>
                <a:ext cx="201534" cy="7232"/>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2140730" y="4437334"/>
                <a:ext cx="193473" cy="918434"/>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4158148" y="2535862"/>
              <a:ext cx="1199265" cy="830000"/>
              <a:chOff x="4885627" y="2570538"/>
              <a:chExt cx="1406737" cy="918702"/>
            </a:xfrm>
          </p:grpSpPr>
          <p:sp>
            <p:nvSpPr>
              <p:cNvPr id="82" name="Rounded Rectangle 81"/>
              <p:cNvSpPr/>
              <p:nvPr/>
            </p:nvSpPr>
            <p:spPr>
              <a:xfrm>
                <a:off x="4885627" y="2570538"/>
                <a:ext cx="1406737" cy="303425"/>
              </a:xfrm>
              <a:prstGeom prst="roundRect">
                <a:avLst>
                  <a:gd name="adj" fmla="val 491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Omnibus Bank 6</a:t>
                </a:r>
              </a:p>
            </p:txBody>
          </p:sp>
          <p:sp>
            <p:nvSpPr>
              <p:cNvPr id="83" name="Flowchart: Decision 82"/>
              <p:cNvSpPr/>
              <p:nvPr/>
            </p:nvSpPr>
            <p:spPr>
              <a:xfrm>
                <a:off x="5270611" y="2932961"/>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84" name="Flowchart: Decision 83"/>
              <p:cNvSpPr/>
              <p:nvPr/>
            </p:nvSpPr>
            <p:spPr>
              <a:xfrm>
                <a:off x="5270611" y="3135244"/>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85" name="Flowchart: Decision 84"/>
              <p:cNvSpPr/>
              <p:nvPr/>
            </p:nvSpPr>
            <p:spPr>
              <a:xfrm>
                <a:off x="5270611" y="3337528"/>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86" name="Freeform 85"/>
              <p:cNvSpPr/>
              <p:nvPr/>
            </p:nvSpPr>
            <p:spPr>
              <a:xfrm>
                <a:off x="5105815" y="300881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5105815" y="320688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5105814" y="287817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Decision 88"/>
              <p:cNvSpPr/>
              <p:nvPr/>
            </p:nvSpPr>
            <p:spPr>
              <a:xfrm>
                <a:off x="5982542" y="2932961"/>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90" name="Flowchart: Decision 89"/>
              <p:cNvSpPr/>
              <p:nvPr/>
            </p:nvSpPr>
            <p:spPr>
              <a:xfrm>
                <a:off x="5982542" y="3135244"/>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91" name="Flowchart: Decision 90"/>
              <p:cNvSpPr/>
              <p:nvPr/>
            </p:nvSpPr>
            <p:spPr>
              <a:xfrm>
                <a:off x="5982542" y="3337528"/>
                <a:ext cx="265748" cy="151712"/>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92" name="Freeform 91"/>
              <p:cNvSpPr/>
              <p:nvPr/>
            </p:nvSpPr>
            <p:spPr>
              <a:xfrm>
                <a:off x="5817744" y="300881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5817744" y="320688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5817743" y="287817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2530288" y="1365534"/>
              <a:ext cx="1199265" cy="830003"/>
              <a:chOff x="2976148" y="1275137"/>
              <a:chExt cx="1406737" cy="918705"/>
            </a:xfrm>
          </p:grpSpPr>
          <p:sp>
            <p:nvSpPr>
              <p:cNvPr id="95" name="Rounded Rectangle 94"/>
              <p:cNvSpPr/>
              <p:nvPr/>
            </p:nvSpPr>
            <p:spPr>
              <a:xfrm>
                <a:off x="2976148" y="1890417"/>
                <a:ext cx="1406737" cy="303425"/>
              </a:xfrm>
              <a:prstGeom prst="roundRect">
                <a:avLst>
                  <a:gd name="adj" fmla="val 49167"/>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Omnibus Bank 2</a:t>
                </a:r>
              </a:p>
            </p:txBody>
          </p:sp>
          <p:sp>
            <p:nvSpPr>
              <p:cNvPr id="96" name="Flowchart: Decision 95"/>
              <p:cNvSpPr/>
              <p:nvPr/>
            </p:nvSpPr>
            <p:spPr>
              <a:xfrm>
                <a:off x="3361132" y="1679705"/>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97" name="Flowchart: Decision 96"/>
              <p:cNvSpPr/>
              <p:nvPr/>
            </p:nvSpPr>
            <p:spPr>
              <a:xfrm>
                <a:off x="3361132" y="1477421"/>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98" name="Flowchart: Decision 97"/>
              <p:cNvSpPr/>
              <p:nvPr/>
            </p:nvSpPr>
            <p:spPr>
              <a:xfrm>
                <a:off x="3361132" y="1275137"/>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99" name="Freeform 98"/>
              <p:cNvSpPr/>
              <p:nvPr/>
            </p:nvSpPr>
            <p:spPr>
              <a:xfrm flipV="1">
                <a:off x="3196335" y="175134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flipV="1">
                <a:off x="3196335" y="155327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flipV="1">
                <a:off x="3196334" y="135099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Decision 101"/>
              <p:cNvSpPr/>
              <p:nvPr/>
            </p:nvSpPr>
            <p:spPr>
              <a:xfrm>
                <a:off x="4073062" y="1679705"/>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103" name="Flowchart: Decision 102"/>
              <p:cNvSpPr/>
              <p:nvPr/>
            </p:nvSpPr>
            <p:spPr>
              <a:xfrm>
                <a:off x="4073062" y="1477421"/>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104" name="Flowchart: Decision 103"/>
              <p:cNvSpPr/>
              <p:nvPr/>
            </p:nvSpPr>
            <p:spPr>
              <a:xfrm>
                <a:off x="4073062" y="1275137"/>
                <a:ext cx="265748" cy="151712"/>
              </a:xfrm>
              <a:prstGeom prst="flowChartDecision">
                <a:avLst/>
              </a:prstGeom>
              <a:solidFill>
                <a:schemeClr val="accent4">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105" name="Freeform 104"/>
              <p:cNvSpPr/>
              <p:nvPr/>
            </p:nvSpPr>
            <p:spPr>
              <a:xfrm flipV="1">
                <a:off x="3908265" y="175134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flipV="1">
                <a:off x="3908265" y="155327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flipV="1">
                <a:off x="3908264" y="135099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902425" y="1365534"/>
              <a:ext cx="1199265" cy="830003"/>
              <a:chOff x="1066666" y="1275137"/>
              <a:chExt cx="1406737" cy="918705"/>
            </a:xfrm>
          </p:grpSpPr>
          <p:sp>
            <p:nvSpPr>
              <p:cNvPr id="108" name="Rounded Rectangle 107"/>
              <p:cNvSpPr/>
              <p:nvPr/>
            </p:nvSpPr>
            <p:spPr>
              <a:xfrm>
                <a:off x="1066666" y="1890417"/>
                <a:ext cx="1406737" cy="303425"/>
              </a:xfrm>
              <a:prstGeom prst="roundRect">
                <a:avLst>
                  <a:gd name="adj" fmla="val 491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Omnibus Bank 1</a:t>
                </a:r>
              </a:p>
            </p:txBody>
          </p:sp>
          <p:sp>
            <p:nvSpPr>
              <p:cNvPr id="109" name="Flowchart: Decision 108"/>
              <p:cNvSpPr/>
              <p:nvPr/>
            </p:nvSpPr>
            <p:spPr>
              <a:xfrm>
                <a:off x="1451650" y="1679705"/>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110" name="Flowchart: Decision 109"/>
              <p:cNvSpPr/>
              <p:nvPr/>
            </p:nvSpPr>
            <p:spPr>
              <a:xfrm>
                <a:off x="1451650" y="1477421"/>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111" name="Flowchart: Decision 110"/>
              <p:cNvSpPr/>
              <p:nvPr/>
            </p:nvSpPr>
            <p:spPr>
              <a:xfrm>
                <a:off x="1451650" y="1275137"/>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112" name="Freeform 111"/>
              <p:cNvSpPr/>
              <p:nvPr/>
            </p:nvSpPr>
            <p:spPr>
              <a:xfrm flipV="1">
                <a:off x="1286852" y="175134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flipV="1">
                <a:off x="1286852" y="155327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flipV="1">
                <a:off x="1286851" y="135099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Decision 114"/>
              <p:cNvSpPr/>
              <p:nvPr/>
            </p:nvSpPr>
            <p:spPr>
              <a:xfrm>
                <a:off x="2163580" y="1679705"/>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116" name="Flowchart: Decision 115"/>
              <p:cNvSpPr/>
              <p:nvPr/>
            </p:nvSpPr>
            <p:spPr>
              <a:xfrm>
                <a:off x="2163580" y="1477421"/>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117" name="Flowchart: Decision 116"/>
              <p:cNvSpPr/>
              <p:nvPr/>
            </p:nvSpPr>
            <p:spPr>
              <a:xfrm>
                <a:off x="2163580" y="1275137"/>
                <a:ext cx="265748" cy="151712"/>
              </a:xfrm>
              <a:prstGeom prst="flowChartDecisio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118" name="Freeform 117"/>
              <p:cNvSpPr/>
              <p:nvPr/>
            </p:nvSpPr>
            <p:spPr>
              <a:xfrm flipV="1">
                <a:off x="1998783" y="175134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flipV="1">
                <a:off x="1998783" y="155327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flipV="1">
                <a:off x="1998782" y="135099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4158148" y="1365534"/>
              <a:ext cx="1199265" cy="830003"/>
              <a:chOff x="4885627" y="1275137"/>
              <a:chExt cx="1406737" cy="918705"/>
            </a:xfrm>
          </p:grpSpPr>
          <p:sp>
            <p:nvSpPr>
              <p:cNvPr id="121" name="Rounded Rectangle 120"/>
              <p:cNvSpPr/>
              <p:nvPr/>
            </p:nvSpPr>
            <p:spPr>
              <a:xfrm>
                <a:off x="4885627" y="1890417"/>
                <a:ext cx="1406737" cy="303425"/>
              </a:xfrm>
              <a:prstGeom prst="roundRect">
                <a:avLst>
                  <a:gd name="adj" fmla="val 49167"/>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Omnibus Bank 3</a:t>
                </a:r>
              </a:p>
            </p:txBody>
          </p:sp>
          <p:sp>
            <p:nvSpPr>
              <p:cNvPr id="122" name="Flowchart: Decision 121"/>
              <p:cNvSpPr/>
              <p:nvPr/>
            </p:nvSpPr>
            <p:spPr>
              <a:xfrm>
                <a:off x="5270611" y="1679705"/>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123" name="Flowchart: Decision 122"/>
              <p:cNvSpPr/>
              <p:nvPr/>
            </p:nvSpPr>
            <p:spPr>
              <a:xfrm>
                <a:off x="5270611" y="1477421"/>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124" name="Flowchart: Decision 123"/>
              <p:cNvSpPr/>
              <p:nvPr/>
            </p:nvSpPr>
            <p:spPr>
              <a:xfrm>
                <a:off x="5270611" y="1275137"/>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125" name="Freeform 124"/>
              <p:cNvSpPr/>
              <p:nvPr/>
            </p:nvSpPr>
            <p:spPr>
              <a:xfrm flipV="1">
                <a:off x="5105815" y="175134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flipV="1">
                <a:off x="5105815" y="155327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V="1">
                <a:off x="5105814" y="135099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Decision 127"/>
              <p:cNvSpPr/>
              <p:nvPr/>
            </p:nvSpPr>
            <p:spPr>
              <a:xfrm>
                <a:off x="5982542" y="1679705"/>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129" name="Flowchart: Decision 128"/>
              <p:cNvSpPr/>
              <p:nvPr/>
            </p:nvSpPr>
            <p:spPr>
              <a:xfrm>
                <a:off x="5982542" y="1477421"/>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130" name="Flowchart: Decision 129"/>
              <p:cNvSpPr/>
              <p:nvPr/>
            </p:nvSpPr>
            <p:spPr>
              <a:xfrm>
                <a:off x="5982542" y="1275137"/>
                <a:ext cx="265748" cy="151712"/>
              </a:xfrm>
              <a:prstGeom prst="flowChartDecision">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131" name="Freeform 130"/>
              <p:cNvSpPr/>
              <p:nvPr/>
            </p:nvSpPr>
            <p:spPr>
              <a:xfrm flipV="1">
                <a:off x="5817744" y="1751346"/>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flipV="1">
                <a:off x="5817744" y="1553277"/>
                <a:ext cx="164798" cy="4214"/>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flipV="1">
                <a:off x="5817743" y="1350996"/>
                <a:ext cx="158207" cy="535207"/>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1" name="Straight Connector 160"/>
            <p:cNvCxnSpPr>
              <a:stCxn id="108" idx="2"/>
              <a:endCxn id="82" idx="0"/>
            </p:cNvCxnSpPr>
            <p:nvPr/>
          </p:nvCxnSpPr>
          <p:spPr>
            <a:xfrm>
              <a:off x="1502057" y="2195536"/>
              <a:ext cx="3255723"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21" idx="2"/>
              <a:endCxn id="188" idx="0"/>
            </p:cNvCxnSpPr>
            <p:nvPr/>
          </p:nvCxnSpPr>
          <p:spPr>
            <a:xfrm flipH="1">
              <a:off x="1502057" y="2195536"/>
              <a:ext cx="3255723"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08" idx="2"/>
              <a:endCxn id="188" idx="0"/>
            </p:cNvCxnSpPr>
            <p:nvPr/>
          </p:nvCxnSpPr>
          <p:spPr>
            <a:xfrm>
              <a:off x="1502057" y="2195536"/>
              <a:ext cx="0"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95" idx="2"/>
              <a:endCxn id="201" idx="0"/>
            </p:cNvCxnSpPr>
            <p:nvPr/>
          </p:nvCxnSpPr>
          <p:spPr>
            <a:xfrm>
              <a:off x="3129919" y="2195536"/>
              <a:ext cx="0"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21" idx="2"/>
            </p:cNvCxnSpPr>
            <p:nvPr/>
          </p:nvCxnSpPr>
          <p:spPr>
            <a:xfrm>
              <a:off x="4757781" y="2195537"/>
              <a:ext cx="11459" cy="32767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95" idx="2"/>
              <a:endCxn id="188" idx="0"/>
            </p:cNvCxnSpPr>
            <p:nvPr/>
          </p:nvCxnSpPr>
          <p:spPr>
            <a:xfrm flipH="1">
              <a:off x="1502057" y="2195536"/>
              <a:ext cx="1627863"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95" idx="2"/>
            </p:cNvCxnSpPr>
            <p:nvPr/>
          </p:nvCxnSpPr>
          <p:spPr>
            <a:xfrm>
              <a:off x="3129919" y="2195537"/>
              <a:ext cx="1633590" cy="32767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1" idx="0"/>
              <a:endCxn id="108" idx="2"/>
            </p:cNvCxnSpPr>
            <p:nvPr/>
          </p:nvCxnSpPr>
          <p:spPr>
            <a:xfrm flipH="1" flipV="1">
              <a:off x="1502057" y="2195536"/>
              <a:ext cx="1627863"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201" idx="0"/>
              <a:endCxn id="121" idx="2"/>
            </p:cNvCxnSpPr>
            <p:nvPr/>
          </p:nvCxnSpPr>
          <p:spPr>
            <a:xfrm flipV="1">
              <a:off x="3129919" y="2195536"/>
              <a:ext cx="1627861" cy="34032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467012" y="2239379"/>
              <a:ext cx="1199265" cy="830002"/>
              <a:chOff x="5422161" y="2158538"/>
              <a:chExt cx="1199265" cy="830002"/>
            </a:xfrm>
          </p:grpSpPr>
          <p:sp>
            <p:nvSpPr>
              <p:cNvPr id="230" name="Rounded Rectangle 229"/>
              <p:cNvSpPr/>
              <p:nvPr/>
            </p:nvSpPr>
            <p:spPr>
              <a:xfrm>
                <a:off x="5422161" y="2158538"/>
                <a:ext cx="1199265" cy="274129"/>
              </a:xfrm>
              <a:prstGeom prst="roundRect">
                <a:avLst>
                  <a:gd name="adj" fmla="val 49167"/>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Master Account</a:t>
                </a:r>
                <a:endParaRPr lang="en-US" sz="1000" dirty="0"/>
              </a:p>
            </p:txBody>
          </p:sp>
          <p:sp>
            <p:nvSpPr>
              <p:cNvPr id="231" name="Flowchart: Decision 230"/>
              <p:cNvSpPr/>
              <p:nvPr/>
            </p:nvSpPr>
            <p:spPr>
              <a:xfrm>
                <a:off x="5750367" y="2485969"/>
                <a:ext cx="226554" cy="137064"/>
              </a:xfrm>
              <a:prstGeom prst="flowChartDecisio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a:t>
                </a:r>
              </a:p>
            </p:txBody>
          </p:sp>
          <p:sp>
            <p:nvSpPr>
              <p:cNvPr id="232" name="Flowchart: Decision 231"/>
              <p:cNvSpPr/>
              <p:nvPr/>
            </p:nvSpPr>
            <p:spPr>
              <a:xfrm>
                <a:off x="5750367" y="2668723"/>
                <a:ext cx="226554" cy="137064"/>
              </a:xfrm>
              <a:prstGeom prst="flowChartDecisio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p>
            </p:txBody>
          </p:sp>
          <p:sp>
            <p:nvSpPr>
              <p:cNvPr id="233" name="Flowchart: Decision 232"/>
              <p:cNvSpPr/>
              <p:nvPr/>
            </p:nvSpPr>
            <p:spPr>
              <a:xfrm>
                <a:off x="5750367" y="2851476"/>
                <a:ext cx="226554" cy="137064"/>
              </a:xfrm>
              <a:prstGeom prst="flowChartDecisio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
                </a:r>
              </a:p>
            </p:txBody>
          </p:sp>
          <p:sp>
            <p:nvSpPr>
              <p:cNvPr id="234" name="Freeform 233"/>
              <p:cNvSpPr/>
              <p:nvPr/>
            </p:nvSpPr>
            <p:spPr>
              <a:xfrm>
                <a:off x="5609874" y="2554501"/>
                <a:ext cx="140493" cy="3807"/>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5609874" y="2733447"/>
                <a:ext cx="140493" cy="3807"/>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5609874" y="2436473"/>
                <a:ext cx="134874" cy="483533"/>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lowchart: Decision 236"/>
              <p:cNvSpPr/>
              <p:nvPr/>
            </p:nvSpPr>
            <p:spPr>
              <a:xfrm>
                <a:off x="6357298" y="2485969"/>
                <a:ext cx="226554" cy="137064"/>
              </a:xfrm>
              <a:prstGeom prst="flowChartDecisio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
                </a:r>
              </a:p>
            </p:txBody>
          </p:sp>
          <p:sp>
            <p:nvSpPr>
              <p:cNvPr id="238" name="Flowchart: Decision 237"/>
              <p:cNvSpPr/>
              <p:nvPr/>
            </p:nvSpPr>
            <p:spPr>
              <a:xfrm>
                <a:off x="6357298" y="2668723"/>
                <a:ext cx="226554" cy="137064"/>
              </a:xfrm>
              <a:prstGeom prst="flowChartDecisio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a:t>
                </a:r>
              </a:p>
            </p:txBody>
          </p:sp>
          <p:sp>
            <p:nvSpPr>
              <p:cNvPr id="239" name="Flowchart: Decision 238"/>
              <p:cNvSpPr/>
              <p:nvPr/>
            </p:nvSpPr>
            <p:spPr>
              <a:xfrm>
                <a:off x="6357298" y="2851476"/>
                <a:ext cx="226554" cy="137064"/>
              </a:xfrm>
              <a:prstGeom prst="flowChartDecisio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t>
                </a:r>
              </a:p>
            </p:txBody>
          </p:sp>
          <p:sp>
            <p:nvSpPr>
              <p:cNvPr id="240" name="Freeform 239"/>
              <p:cNvSpPr/>
              <p:nvPr/>
            </p:nvSpPr>
            <p:spPr>
              <a:xfrm>
                <a:off x="6216805" y="2554501"/>
                <a:ext cx="140493" cy="3807"/>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6216805" y="2733447"/>
                <a:ext cx="140493" cy="3807"/>
              </a:xfrm>
              <a:custGeom>
                <a:avLst/>
                <a:gdLst>
                  <a:gd name="connsiteX0" fmla="*/ 158750 w 158750"/>
                  <a:gd name="connsiteY0" fmla="*/ 0 h 6350"/>
                  <a:gd name="connsiteX1" fmla="*/ 0 w 158750"/>
                  <a:gd name="connsiteY1" fmla="*/ 0 h 6350"/>
                  <a:gd name="connsiteX2" fmla="*/ 0 w 158750"/>
                  <a:gd name="connsiteY2" fmla="*/ 6350 h 6350"/>
                </a:gdLst>
                <a:ahLst/>
                <a:cxnLst>
                  <a:cxn ang="0">
                    <a:pos x="connsiteX0" y="connsiteY0"/>
                  </a:cxn>
                  <a:cxn ang="0">
                    <a:pos x="connsiteX1" y="connsiteY1"/>
                  </a:cxn>
                  <a:cxn ang="0">
                    <a:pos x="connsiteX2" y="connsiteY2"/>
                  </a:cxn>
                </a:cxnLst>
                <a:rect l="l" t="t" r="r" b="b"/>
                <a:pathLst>
                  <a:path w="158750" h="6350">
                    <a:moveTo>
                      <a:pt x="158750" y="0"/>
                    </a:moveTo>
                    <a:lnTo>
                      <a:pt x="0" y="0"/>
                    </a:lnTo>
                    <a:lnTo>
                      <a:pt x="0" y="6350"/>
                    </a:lnTo>
                  </a:path>
                </a:pathLst>
              </a:cu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6216805" y="2436473"/>
                <a:ext cx="134874" cy="483533"/>
              </a:xfrm>
              <a:custGeom>
                <a:avLst/>
                <a:gdLst>
                  <a:gd name="connsiteX0" fmla="*/ 133350 w 133350"/>
                  <a:gd name="connsiteY0" fmla="*/ 806450 h 806450"/>
                  <a:gd name="connsiteX1" fmla="*/ 0 w 133350"/>
                  <a:gd name="connsiteY1" fmla="*/ 806450 h 806450"/>
                  <a:gd name="connsiteX2" fmla="*/ 0 w 133350"/>
                  <a:gd name="connsiteY2" fmla="*/ 0 h 806450"/>
                </a:gdLst>
                <a:ahLst/>
                <a:cxnLst>
                  <a:cxn ang="0">
                    <a:pos x="connsiteX0" y="connsiteY0"/>
                  </a:cxn>
                  <a:cxn ang="0">
                    <a:pos x="connsiteX1" y="connsiteY1"/>
                  </a:cxn>
                  <a:cxn ang="0">
                    <a:pos x="connsiteX2" y="connsiteY2"/>
                  </a:cxn>
                </a:cxnLst>
                <a:rect l="l" t="t" r="r" b="b"/>
                <a:pathLst>
                  <a:path w="133350" h="806450">
                    <a:moveTo>
                      <a:pt x="133350" y="806450"/>
                    </a:moveTo>
                    <a:lnTo>
                      <a:pt x="0" y="806450"/>
                    </a:lnTo>
                    <a:lnTo>
                      <a:pt x="0" y="0"/>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p:cNvCxnSpPr>
              <a:stCxn id="108" idx="2"/>
              <a:endCxn id="230" idx="1"/>
            </p:cNvCxnSpPr>
            <p:nvPr/>
          </p:nvCxnSpPr>
          <p:spPr>
            <a:xfrm>
              <a:off x="1502058" y="2195537"/>
              <a:ext cx="3964954" cy="18090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88" idx="0"/>
              <a:endCxn id="230" idx="1"/>
            </p:cNvCxnSpPr>
            <p:nvPr/>
          </p:nvCxnSpPr>
          <p:spPr>
            <a:xfrm flipV="1">
              <a:off x="1502058" y="2376444"/>
              <a:ext cx="3964954" cy="1594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01" idx="0"/>
              <a:endCxn id="230" idx="1"/>
            </p:cNvCxnSpPr>
            <p:nvPr/>
          </p:nvCxnSpPr>
          <p:spPr>
            <a:xfrm flipV="1">
              <a:off x="3129921" y="2376444"/>
              <a:ext cx="2337091" cy="1594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5" idx="2"/>
              <a:endCxn id="230" idx="1"/>
            </p:cNvCxnSpPr>
            <p:nvPr/>
          </p:nvCxnSpPr>
          <p:spPr>
            <a:xfrm>
              <a:off x="3129921" y="2195537"/>
              <a:ext cx="2337091" cy="18090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1" idx="2"/>
              <a:endCxn id="230" idx="1"/>
            </p:cNvCxnSpPr>
            <p:nvPr/>
          </p:nvCxnSpPr>
          <p:spPr>
            <a:xfrm>
              <a:off x="4757781" y="2195537"/>
              <a:ext cx="709231" cy="18090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2" idx="0"/>
              <a:endCxn id="230" idx="1"/>
            </p:cNvCxnSpPr>
            <p:nvPr/>
          </p:nvCxnSpPr>
          <p:spPr>
            <a:xfrm flipV="1">
              <a:off x="4757781" y="2376444"/>
              <a:ext cx="709231" cy="15941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43" name="Freeform 242"/>
          <p:cNvSpPr/>
          <p:nvPr/>
        </p:nvSpPr>
        <p:spPr>
          <a:xfrm>
            <a:off x="1070035" y="3569435"/>
            <a:ext cx="126647" cy="1506281"/>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chemeClr val="accent6">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4" name="TextBox 243"/>
          <p:cNvSpPr txBox="1"/>
          <p:nvPr/>
        </p:nvSpPr>
        <p:spPr>
          <a:xfrm>
            <a:off x="317067" y="4214545"/>
            <a:ext cx="754706" cy="461665"/>
          </a:xfrm>
          <a:prstGeom prst="rect">
            <a:avLst/>
          </a:prstGeom>
          <a:noFill/>
        </p:spPr>
        <p:txBody>
          <a:bodyPr wrap="square" rtlCol="0">
            <a:spAutoFit/>
          </a:bodyPr>
          <a:lstStyle/>
          <a:p>
            <a:pPr algn="ctr"/>
            <a:r>
              <a:rPr lang="en-US" sz="1200" dirty="0" smtClean="0"/>
              <a:t>H2H for RDN</a:t>
            </a:r>
            <a:endParaRPr lang="en-US" sz="1200" dirty="0"/>
          </a:p>
        </p:txBody>
      </p:sp>
      <p:sp>
        <p:nvSpPr>
          <p:cNvPr id="245" name="TextBox 244"/>
          <p:cNvSpPr txBox="1"/>
          <p:nvPr/>
        </p:nvSpPr>
        <p:spPr>
          <a:xfrm>
            <a:off x="652838" y="1218298"/>
            <a:ext cx="2892138" cy="276999"/>
          </a:xfrm>
          <a:prstGeom prst="rect">
            <a:avLst/>
          </a:prstGeom>
          <a:noFill/>
        </p:spPr>
        <p:txBody>
          <a:bodyPr wrap="none" rtlCol="0">
            <a:spAutoFit/>
          </a:bodyPr>
          <a:lstStyle/>
          <a:p>
            <a:r>
              <a:rPr lang="en-US" sz="1200" dirty="0"/>
              <a:t>BackOffice </a:t>
            </a:r>
            <a:r>
              <a:rPr lang="en-US" sz="1200" dirty="0" smtClean="0"/>
              <a:t>System (Private </a:t>
            </a:r>
            <a:r>
              <a:rPr lang="en-US" sz="1200" dirty="0" err="1" smtClean="0"/>
              <a:t>Blockchain</a:t>
            </a:r>
            <a:r>
              <a:rPr lang="en-US" sz="1200" dirty="0" smtClean="0"/>
              <a:t>)</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53" name="Rectangle 52"/>
          <p:cNvSpPr/>
          <p:nvPr/>
        </p:nvSpPr>
        <p:spPr>
          <a:xfrm>
            <a:off x="1809982" y="2711599"/>
            <a:ext cx="9109655" cy="267411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Google Shape;143;p17"/>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smtClean="0">
                <a:solidFill>
                  <a:srgbClr val="002936"/>
                </a:solidFill>
                <a:latin typeface="Montserrat"/>
                <a:ea typeface="Montserrat"/>
                <a:cs typeface="Montserrat"/>
                <a:sym typeface="Montserrat"/>
              </a:rPr>
              <a:t>Data Flow Diagram</a:t>
            </a:r>
            <a:endParaRPr sz="3300" b="1" dirty="0">
              <a:solidFill>
                <a:srgbClr val="002936"/>
              </a:solidFill>
              <a:latin typeface="Montserrat"/>
              <a:ea typeface="Montserrat"/>
              <a:cs typeface="Montserrat"/>
              <a:sym typeface="Montserrat"/>
            </a:endParaRPr>
          </a:p>
        </p:txBody>
      </p:sp>
      <p:cxnSp>
        <p:nvCxnSpPr>
          <p:cNvPr id="144" name="Google Shape;144;p17"/>
          <p:cNvCxnSpPr/>
          <p:nvPr/>
        </p:nvCxnSpPr>
        <p:spPr>
          <a:xfrm>
            <a:off x="417350" y="1148825"/>
            <a:ext cx="7643700" cy="0"/>
          </a:xfrm>
          <a:prstGeom prst="straightConnector1">
            <a:avLst/>
          </a:prstGeom>
          <a:noFill/>
          <a:ln w="9525" cap="flat" cmpd="sng">
            <a:solidFill>
              <a:schemeClr val="dk2"/>
            </a:solidFill>
            <a:prstDash val="solid"/>
            <a:round/>
            <a:headEnd type="none" w="med" len="med"/>
            <a:tailEnd type="none" w="med" len="med"/>
          </a:ln>
        </p:spPr>
      </p:cxnSp>
      <p:grpSp>
        <p:nvGrpSpPr>
          <p:cNvPr id="42" name="Group 41"/>
          <p:cNvGrpSpPr/>
          <p:nvPr/>
        </p:nvGrpSpPr>
        <p:grpSpPr>
          <a:xfrm>
            <a:off x="2049972" y="2808807"/>
            <a:ext cx="1050896" cy="930526"/>
            <a:chOff x="1325748" y="2628183"/>
            <a:chExt cx="1050896" cy="930526"/>
          </a:xfrm>
        </p:grpSpPr>
        <p:pic>
          <p:nvPicPr>
            <p:cNvPr id="116" name="Picture 2" descr="pe020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826" y="2628183"/>
              <a:ext cx="573738" cy="393787"/>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p:cNvSpPr txBox="1"/>
            <p:nvPr/>
          </p:nvSpPr>
          <p:spPr>
            <a:xfrm>
              <a:off x="1325748" y="2958545"/>
              <a:ext cx="1050896" cy="600164"/>
            </a:xfrm>
            <a:prstGeom prst="rect">
              <a:avLst/>
            </a:prstGeom>
            <a:noFill/>
          </p:spPr>
          <p:txBody>
            <a:bodyPr wrap="square" rtlCol="0">
              <a:spAutoFit/>
            </a:bodyPr>
            <a:lstStyle/>
            <a:p>
              <a:pPr algn="ctr"/>
              <a:r>
                <a:rPr lang="en-US" sz="1100" dirty="0" smtClean="0"/>
                <a:t>Custody Staff Entry Client Master Data</a:t>
              </a:r>
              <a:endParaRPr lang="en-US" sz="1100" dirty="0"/>
            </a:p>
          </p:txBody>
        </p:sp>
      </p:grpSp>
      <p:cxnSp>
        <p:nvCxnSpPr>
          <p:cNvPr id="4" name="Straight Arrow Connector 3"/>
          <p:cNvCxnSpPr/>
          <p:nvPr/>
        </p:nvCxnSpPr>
        <p:spPr>
          <a:xfrm>
            <a:off x="3024170" y="3121355"/>
            <a:ext cx="69088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647247" y="3549109"/>
            <a:ext cx="1182110" cy="1440351"/>
            <a:chOff x="8626495" y="3318263"/>
            <a:chExt cx="1182110" cy="1440351"/>
          </a:xfrm>
        </p:grpSpPr>
        <p:pic>
          <p:nvPicPr>
            <p:cNvPr id="124" name="Picture 1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0534" y="3318263"/>
              <a:ext cx="1054032" cy="703566"/>
            </a:xfrm>
            <a:prstGeom prst="rect">
              <a:avLst/>
            </a:prstGeom>
          </p:spPr>
        </p:pic>
        <p:sp>
          <p:nvSpPr>
            <p:cNvPr id="125" name="TextBox 124"/>
            <p:cNvSpPr txBox="1"/>
            <p:nvPr/>
          </p:nvSpPr>
          <p:spPr>
            <a:xfrm>
              <a:off x="8626495" y="4004561"/>
              <a:ext cx="1182110" cy="754053"/>
            </a:xfrm>
            <a:prstGeom prst="rect">
              <a:avLst/>
            </a:prstGeom>
            <a:noFill/>
          </p:spPr>
          <p:txBody>
            <a:bodyPr wrap="square" rtlCol="0">
              <a:spAutoFit/>
            </a:bodyPr>
            <a:lstStyle/>
            <a:p>
              <a:pPr algn="ctr"/>
              <a:r>
                <a:rPr lang="en-US" sz="1100" dirty="0" smtClean="0"/>
                <a:t>Client access services </a:t>
              </a:r>
              <a:r>
                <a:rPr lang="en-US" sz="1050" dirty="0" smtClean="0"/>
                <a:t>(transaction &amp; cash withdrawal)</a:t>
              </a:r>
              <a:endParaRPr lang="en-US" sz="1050" dirty="0"/>
            </a:p>
          </p:txBody>
        </p:sp>
      </p:grpSp>
      <p:cxnSp>
        <p:nvCxnSpPr>
          <p:cNvPr id="134" name="Straight Arrow Connector 133"/>
          <p:cNvCxnSpPr/>
          <p:nvPr/>
        </p:nvCxnSpPr>
        <p:spPr>
          <a:xfrm>
            <a:off x="4451588" y="3163006"/>
            <a:ext cx="756502" cy="380754"/>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809982" y="4622802"/>
            <a:ext cx="1291519" cy="762916"/>
            <a:chOff x="1052623" y="4833732"/>
            <a:chExt cx="1291519" cy="762916"/>
          </a:xfrm>
        </p:grpSpPr>
        <p:pic>
          <p:nvPicPr>
            <p:cNvPr id="135" name="Picture 2" descr="pe020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239" y="4833732"/>
              <a:ext cx="554286" cy="393787"/>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p:cNvSpPr txBox="1"/>
            <p:nvPr/>
          </p:nvSpPr>
          <p:spPr>
            <a:xfrm>
              <a:off x="1052623" y="5165761"/>
              <a:ext cx="1291519" cy="430887"/>
            </a:xfrm>
            <a:prstGeom prst="rect">
              <a:avLst/>
            </a:prstGeom>
            <a:noFill/>
          </p:spPr>
          <p:txBody>
            <a:bodyPr wrap="square" rtlCol="0">
              <a:spAutoFit/>
            </a:bodyPr>
            <a:lstStyle/>
            <a:p>
              <a:pPr algn="ctr"/>
              <a:r>
                <a:rPr lang="en-US" sz="1100" dirty="0" smtClean="0"/>
                <a:t>Finance Staff Upload Bank </a:t>
              </a:r>
              <a:r>
                <a:rPr lang="en-US" sz="1100" dirty="0" err="1" smtClean="0"/>
                <a:t>Trx</a:t>
              </a:r>
              <a:endParaRPr lang="en-US" sz="1100" dirty="0"/>
            </a:p>
          </p:txBody>
        </p:sp>
      </p:grpSp>
      <p:cxnSp>
        <p:nvCxnSpPr>
          <p:cNvPr id="138" name="Straight Arrow Connector 137"/>
          <p:cNvCxnSpPr/>
          <p:nvPr/>
        </p:nvCxnSpPr>
        <p:spPr>
          <a:xfrm>
            <a:off x="3033378" y="4908482"/>
            <a:ext cx="69088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833041" y="2940586"/>
            <a:ext cx="561024" cy="2148664"/>
            <a:chOff x="3184455" y="2876791"/>
            <a:chExt cx="561024" cy="2148664"/>
          </a:xfrm>
        </p:grpSpPr>
        <p:sp>
          <p:nvSpPr>
            <p:cNvPr id="5" name="Flowchart: Direct Access Storage 4"/>
            <p:cNvSpPr/>
            <p:nvPr/>
          </p:nvSpPr>
          <p:spPr>
            <a:xfrm rot="16200000" flipV="1">
              <a:off x="3284198" y="2777048"/>
              <a:ext cx="361537" cy="56102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Direct Access Storage 136"/>
            <p:cNvSpPr/>
            <p:nvPr/>
          </p:nvSpPr>
          <p:spPr>
            <a:xfrm rot="16200000" flipV="1">
              <a:off x="3284198" y="4564175"/>
              <a:ext cx="361537" cy="56102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Flowchart: Direct Access Storage 138"/>
          <p:cNvSpPr/>
          <p:nvPr/>
        </p:nvSpPr>
        <p:spPr>
          <a:xfrm rot="16200000" flipV="1">
            <a:off x="8192504" y="3683840"/>
            <a:ext cx="361537" cy="56102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5196494" y="3084902"/>
            <a:ext cx="1902804" cy="1860033"/>
            <a:chOff x="4378166" y="3106636"/>
            <a:chExt cx="2160641" cy="2165455"/>
          </a:xfrm>
        </p:grpSpPr>
        <p:sp>
          <p:nvSpPr>
            <p:cNvPr id="28" name="Oval 27"/>
            <p:cNvSpPr/>
            <p:nvPr/>
          </p:nvSpPr>
          <p:spPr>
            <a:xfrm>
              <a:off x="4378166" y="3106636"/>
              <a:ext cx="2160641" cy="216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60116" y="3264192"/>
              <a:ext cx="1798691" cy="1734376"/>
              <a:chOff x="6874183" y="3687834"/>
              <a:chExt cx="1870492" cy="1979425"/>
            </a:xfrm>
          </p:grpSpPr>
          <p:sp>
            <p:nvSpPr>
              <p:cNvPr id="9" name="Flowchart: Decision 8"/>
              <p:cNvSpPr/>
              <p:nvPr/>
            </p:nvSpPr>
            <p:spPr>
              <a:xfrm>
                <a:off x="7085529" y="3830038"/>
                <a:ext cx="1434219" cy="91657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822129" y="4290025"/>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flipV="1">
                <a:off x="7078738" y="4312003"/>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6" name="Group 175"/>
              <p:cNvGrpSpPr/>
              <p:nvPr/>
            </p:nvGrpSpPr>
            <p:grpSpPr>
              <a:xfrm>
                <a:off x="7583699" y="3687834"/>
                <a:ext cx="422692" cy="432153"/>
                <a:chOff x="7086302" y="3789449"/>
                <a:chExt cx="1454591" cy="1751965"/>
              </a:xfrm>
            </p:grpSpPr>
            <p:sp>
              <p:nvSpPr>
                <p:cNvPr id="177" name="Flowchart: Decision 176"/>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p:cNvGrpSpPr/>
              <p:nvPr/>
            </p:nvGrpSpPr>
            <p:grpSpPr>
              <a:xfrm>
                <a:off x="6874183" y="4124805"/>
                <a:ext cx="422692" cy="432153"/>
                <a:chOff x="7086302" y="3789449"/>
                <a:chExt cx="1454591" cy="1751965"/>
              </a:xfrm>
            </p:grpSpPr>
            <p:sp>
              <p:nvSpPr>
                <p:cNvPr id="181" name="Flowchart: Decision 180"/>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p:cNvGrpSpPr/>
              <p:nvPr/>
            </p:nvGrpSpPr>
            <p:grpSpPr>
              <a:xfrm>
                <a:off x="8321983" y="4112020"/>
                <a:ext cx="422692" cy="432153"/>
                <a:chOff x="7086302" y="3789449"/>
                <a:chExt cx="1454591" cy="1751965"/>
              </a:xfrm>
            </p:grpSpPr>
            <p:sp>
              <p:nvSpPr>
                <p:cNvPr id="185" name="Flowchart: Decision 184"/>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7598057" y="4490901"/>
                <a:ext cx="422692" cy="432153"/>
                <a:chOff x="7086302" y="3789449"/>
                <a:chExt cx="1454591" cy="1751965"/>
              </a:xfrm>
            </p:grpSpPr>
            <p:sp>
              <p:nvSpPr>
                <p:cNvPr id="189" name="Flowchart: Decision 188"/>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6881747" y="4898435"/>
                <a:ext cx="422692" cy="432153"/>
                <a:chOff x="7086302" y="3789449"/>
                <a:chExt cx="1454591" cy="1751965"/>
              </a:xfrm>
            </p:grpSpPr>
            <p:sp>
              <p:nvSpPr>
                <p:cNvPr id="193" name="Flowchart: Decision 192"/>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p:cNvGrpSpPr/>
              <p:nvPr/>
            </p:nvGrpSpPr>
            <p:grpSpPr>
              <a:xfrm>
                <a:off x="7581197" y="5235106"/>
                <a:ext cx="422692" cy="432153"/>
                <a:chOff x="7086302" y="3789449"/>
                <a:chExt cx="1454591" cy="1751965"/>
              </a:xfrm>
            </p:grpSpPr>
            <p:sp>
              <p:nvSpPr>
                <p:cNvPr id="197" name="Flowchart: Decision 196"/>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8321957" y="4898435"/>
                <a:ext cx="422692" cy="432153"/>
                <a:chOff x="7086302" y="3789449"/>
                <a:chExt cx="1454591" cy="1751965"/>
              </a:xfrm>
            </p:grpSpPr>
            <p:sp>
              <p:nvSpPr>
                <p:cNvPr id="201" name="Flowchart: Decision 200"/>
                <p:cNvSpPr/>
                <p:nvPr/>
              </p:nvSpPr>
              <p:spPr>
                <a:xfrm>
                  <a:off x="7093093" y="3789449"/>
                  <a:ext cx="1434219" cy="9165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7829693" y="4249436"/>
                  <a:ext cx="711200" cy="12827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 name="connsiteX0" fmla="*/ 0 w 711200"/>
                    <a:gd name="connsiteY0" fmla="*/ 457200 h 1263650"/>
                    <a:gd name="connsiteX1" fmla="*/ 711200 w 711200"/>
                    <a:gd name="connsiteY1" fmla="*/ 0 h 1263650"/>
                    <a:gd name="connsiteX2" fmla="*/ 711200 w 711200"/>
                    <a:gd name="connsiteY2" fmla="*/ 844550 h 1263650"/>
                    <a:gd name="connsiteX3" fmla="*/ 0 w 711200"/>
                    <a:gd name="connsiteY3" fmla="*/ 1263650 h 1263650"/>
                    <a:gd name="connsiteX4" fmla="*/ 0 w 711200"/>
                    <a:gd name="connsiteY4" fmla="*/ 457200 h 1263650"/>
                    <a:gd name="connsiteX0" fmla="*/ 0 w 711200"/>
                    <a:gd name="connsiteY0" fmla="*/ 457200 h 1282700"/>
                    <a:gd name="connsiteX1" fmla="*/ 711200 w 711200"/>
                    <a:gd name="connsiteY1" fmla="*/ 0 h 1282700"/>
                    <a:gd name="connsiteX2" fmla="*/ 711200 w 711200"/>
                    <a:gd name="connsiteY2" fmla="*/ 844550 h 1282700"/>
                    <a:gd name="connsiteX3" fmla="*/ 0 w 711200"/>
                    <a:gd name="connsiteY3" fmla="*/ 1282700 h 1282700"/>
                    <a:gd name="connsiteX4" fmla="*/ 0 w 711200"/>
                    <a:gd name="connsiteY4" fmla="*/ 45720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1282700">
                      <a:moveTo>
                        <a:pt x="0" y="457200"/>
                      </a:moveTo>
                      <a:lnTo>
                        <a:pt x="711200" y="0"/>
                      </a:lnTo>
                      <a:lnTo>
                        <a:pt x="711200" y="844550"/>
                      </a:lnTo>
                      <a:lnTo>
                        <a:pt x="0" y="1282700"/>
                      </a:lnTo>
                      <a:lnTo>
                        <a:pt x="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flipV="1">
                  <a:off x="7086302" y="4271414"/>
                  <a:ext cx="723900" cy="1270000"/>
                </a:xfrm>
                <a:custGeom>
                  <a:avLst/>
                  <a:gdLst>
                    <a:gd name="connsiteX0" fmla="*/ 12700 w 723900"/>
                    <a:gd name="connsiteY0" fmla="*/ 457200 h 1270000"/>
                    <a:gd name="connsiteX1" fmla="*/ 723900 w 723900"/>
                    <a:gd name="connsiteY1" fmla="*/ 0 h 1270000"/>
                    <a:gd name="connsiteX2" fmla="*/ 723900 w 723900"/>
                    <a:gd name="connsiteY2" fmla="*/ 844550 h 1270000"/>
                    <a:gd name="connsiteX3" fmla="*/ 0 w 723900"/>
                    <a:gd name="connsiteY3" fmla="*/ 1270000 h 1270000"/>
                    <a:gd name="connsiteX4" fmla="*/ 12700 w 723900"/>
                    <a:gd name="connsiteY4" fmla="*/ 45720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1270000">
                      <a:moveTo>
                        <a:pt x="12700" y="457200"/>
                      </a:moveTo>
                      <a:lnTo>
                        <a:pt x="723900" y="0"/>
                      </a:lnTo>
                      <a:lnTo>
                        <a:pt x="723900" y="844550"/>
                      </a:lnTo>
                      <a:lnTo>
                        <a:pt x="0" y="1270000"/>
                      </a:lnTo>
                      <a:lnTo>
                        <a:pt x="12700" y="45720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52" name="Group 51"/>
          <p:cNvGrpSpPr/>
          <p:nvPr/>
        </p:nvGrpSpPr>
        <p:grpSpPr>
          <a:xfrm>
            <a:off x="7803156" y="1383574"/>
            <a:ext cx="1115302" cy="1009886"/>
            <a:chOff x="6889898" y="1308013"/>
            <a:chExt cx="1115302" cy="1009886"/>
          </a:xfrm>
        </p:grpSpPr>
        <p:sp>
          <p:nvSpPr>
            <p:cNvPr id="213" name="Rectangle 212"/>
            <p:cNvSpPr/>
            <p:nvPr/>
          </p:nvSpPr>
          <p:spPr>
            <a:xfrm>
              <a:off x="6889898" y="1308013"/>
              <a:ext cx="1115302" cy="1009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5"/>
            <a:stretch>
              <a:fillRect/>
            </a:stretch>
          </p:blipFill>
          <p:spPr>
            <a:xfrm>
              <a:off x="6942781" y="1359459"/>
              <a:ext cx="999838" cy="871071"/>
            </a:xfrm>
            <a:prstGeom prst="rect">
              <a:avLst/>
            </a:prstGeom>
          </p:spPr>
        </p:pic>
      </p:grpSp>
      <p:grpSp>
        <p:nvGrpSpPr>
          <p:cNvPr id="51" name="Group 50"/>
          <p:cNvGrpSpPr/>
          <p:nvPr/>
        </p:nvGrpSpPr>
        <p:grpSpPr>
          <a:xfrm>
            <a:off x="4823408" y="1533744"/>
            <a:ext cx="1432527" cy="558683"/>
            <a:chOff x="3556491" y="1365691"/>
            <a:chExt cx="1892595" cy="680484"/>
          </a:xfrm>
        </p:grpSpPr>
        <p:sp>
          <p:nvSpPr>
            <p:cNvPr id="206" name="Rectangle 205"/>
            <p:cNvSpPr/>
            <p:nvPr/>
          </p:nvSpPr>
          <p:spPr>
            <a:xfrm>
              <a:off x="3556491" y="1365691"/>
              <a:ext cx="1892595" cy="680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6"/>
            <a:stretch>
              <a:fillRect/>
            </a:stretch>
          </p:blipFill>
          <p:spPr>
            <a:xfrm>
              <a:off x="3600148" y="1444020"/>
              <a:ext cx="1805283" cy="473990"/>
            </a:xfrm>
            <a:prstGeom prst="rect">
              <a:avLst/>
            </a:prstGeom>
          </p:spPr>
        </p:pic>
      </p:grpSp>
      <p:pic>
        <p:nvPicPr>
          <p:cNvPr id="36" name="Picture 35"/>
          <p:cNvPicPr>
            <a:picLocks noChangeAspect="1"/>
          </p:cNvPicPr>
          <p:nvPr/>
        </p:nvPicPr>
        <p:blipFill>
          <a:blip r:embed="rId7"/>
          <a:stretch>
            <a:fillRect/>
          </a:stretch>
        </p:blipFill>
        <p:spPr>
          <a:xfrm>
            <a:off x="3290861" y="5610362"/>
            <a:ext cx="1848944" cy="1092070"/>
          </a:xfrm>
          <a:prstGeom prst="rect">
            <a:avLst/>
          </a:prstGeom>
        </p:spPr>
      </p:pic>
      <p:cxnSp>
        <p:nvCxnSpPr>
          <p:cNvPr id="204" name="Straight Arrow Connector 203"/>
          <p:cNvCxnSpPr/>
          <p:nvPr/>
        </p:nvCxnSpPr>
        <p:spPr>
          <a:xfrm flipV="1">
            <a:off x="4460632" y="4488203"/>
            <a:ext cx="756502" cy="380754"/>
          </a:xfrm>
          <a:prstGeom prst="straightConnector1">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5" name="Freeform 204"/>
          <p:cNvSpPr/>
          <p:nvPr/>
        </p:nvSpPr>
        <p:spPr>
          <a:xfrm>
            <a:off x="4062934" y="5128393"/>
            <a:ext cx="105029" cy="481969"/>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oup 49"/>
          <p:cNvGrpSpPr/>
          <p:nvPr/>
        </p:nvGrpSpPr>
        <p:grpSpPr>
          <a:xfrm>
            <a:off x="2681024" y="1548015"/>
            <a:ext cx="1432527" cy="558683"/>
            <a:chOff x="1397845" y="1361905"/>
            <a:chExt cx="1892595" cy="680484"/>
          </a:xfrm>
        </p:grpSpPr>
        <p:sp>
          <p:nvSpPr>
            <p:cNvPr id="49" name="Rectangle 48"/>
            <p:cNvSpPr/>
            <p:nvPr/>
          </p:nvSpPr>
          <p:spPr>
            <a:xfrm>
              <a:off x="1397845" y="1361905"/>
              <a:ext cx="1892595" cy="680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8"/>
            <a:stretch>
              <a:fillRect/>
            </a:stretch>
          </p:blipFill>
          <p:spPr>
            <a:xfrm>
              <a:off x="1414130" y="1412806"/>
              <a:ext cx="1770324" cy="513498"/>
            </a:xfrm>
            <a:prstGeom prst="rect">
              <a:avLst/>
            </a:prstGeom>
          </p:spPr>
        </p:pic>
      </p:grpSp>
      <p:sp>
        <p:nvSpPr>
          <p:cNvPr id="209" name="Freeform 208"/>
          <p:cNvSpPr/>
          <p:nvPr/>
        </p:nvSpPr>
        <p:spPr>
          <a:xfrm rot="5400000">
            <a:off x="9084354" y="3570199"/>
            <a:ext cx="140969" cy="799694"/>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0" name="Freeform 209"/>
          <p:cNvSpPr/>
          <p:nvPr/>
        </p:nvSpPr>
        <p:spPr>
          <a:xfrm rot="5400000">
            <a:off x="7542923" y="3580357"/>
            <a:ext cx="140969" cy="799694"/>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1" name="Freeform 210"/>
          <p:cNvSpPr/>
          <p:nvPr/>
        </p:nvSpPr>
        <p:spPr>
          <a:xfrm rot="10800000">
            <a:off x="8156799" y="2393459"/>
            <a:ext cx="204008" cy="1279997"/>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5" name="Freeform 214"/>
          <p:cNvSpPr/>
          <p:nvPr/>
        </p:nvSpPr>
        <p:spPr>
          <a:xfrm rot="13500000">
            <a:off x="4516308" y="2056965"/>
            <a:ext cx="133162" cy="906442"/>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Freeform 216"/>
          <p:cNvSpPr/>
          <p:nvPr/>
        </p:nvSpPr>
        <p:spPr>
          <a:xfrm rot="8100000" flipH="1">
            <a:off x="3648469" y="2058606"/>
            <a:ext cx="133162" cy="906442"/>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Freeform 217"/>
          <p:cNvSpPr/>
          <p:nvPr/>
        </p:nvSpPr>
        <p:spPr>
          <a:xfrm rot="5400000">
            <a:off x="6949752" y="1239260"/>
            <a:ext cx="211127" cy="1335235"/>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9" name="Freeform 218"/>
          <p:cNvSpPr/>
          <p:nvPr/>
        </p:nvSpPr>
        <p:spPr>
          <a:xfrm rot="5400000">
            <a:off x="4385845" y="1513726"/>
            <a:ext cx="160735" cy="620033"/>
          </a:xfrm>
          <a:custGeom>
            <a:avLst/>
            <a:gdLst>
              <a:gd name="connsiteX0" fmla="*/ 0 w 402336"/>
              <a:gd name="connsiteY0" fmla="*/ 0 h 484632"/>
              <a:gd name="connsiteX1" fmla="*/ 0 w 402336"/>
              <a:gd name="connsiteY1" fmla="*/ 283464 h 484632"/>
              <a:gd name="connsiteX2" fmla="*/ 402336 w 402336"/>
              <a:gd name="connsiteY2" fmla="*/ 128016 h 484632"/>
              <a:gd name="connsiteX3" fmla="*/ 402336 w 402336"/>
              <a:gd name="connsiteY3" fmla="*/ 484632 h 484632"/>
            </a:gdLst>
            <a:ahLst/>
            <a:cxnLst>
              <a:cxn ang="0">
                <a:pos x="connsiteX0" y="connsiteY0"/>
              </a:cxn>
              <a:cxn ang="0">
                <a:pos x="connsiteX1" y="connsiteY1"/>
              </a:cxn>
              <a:cxn ang="0">
                <a:pos x="connsiteX2" y="connsiteY2"/>
              </a:cxn>
              <a:cxn ang="0">
                <a:pos x="connsiteX3" y="connsiteY3"/>
              </a:cxn>
            </a:cxnLst>
            <a:rect l="l" t="t" r="r" b="b"/>
            <a:pathLst>
              <a:path w="402336" h="484632">
                <a:moveTo>
                  <a:pt x="0" y="0"/>
                </a:moveTo>
                <a:lnTo>
                  <a:pt x="0" y="283464"/>
                </a:lnTo>
                <a:lnTo>
                  <a:pt x="402336" y="128016"/>
                </a:lnTo>
                <a:lnTo>
                  <a:pt x="402336" y="484632"/>
                </a:ln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TextBox 53"/>
          <p:cNvSpPr txBox="1"/>
          <p:nvPr/>
        </p:nvSpPr>
        <p:spPr>
          <a:xfrm>
            <a:off x="8918458" y="5385718"/>
            <a:ext cx="2299027" cy="307777"/>
          </a:xfrm>
          <a:prstGeom prst="rect">
            <a:avLst/>
          </a:prstGeom>
          <a:noFill/>
        </p:spPr>
        <p:txBody>
          <a:bodyPr wrap="none" rtlCol="0">
            <a:spAutoFit/>
          </a:bodyPr>
          <a:lstStyle/>
          <a:p>
            <a:r>
              <a:rPr lang="en-US" dirty="0" smtClean="0"/>
              <a:t>1</a:t>
            </a:r>
            <a:r>
              <a:rPr lang="en-US" baseline="30000" dirty="0" smtClean="0"/>
              <a:t>st</a:t>
            </a:r>
            <a:r>
              <a:rPr lang="en-US" dirty="0" smtClean="0"/>
              <a:t> Phase of Project </a:t>
            </a:r>
            <a:r>
              <a:rPr lang="en-US" dirty="0" smtClean="0"/>
              <a:t>Scope</a:t>
            </a:r>
            <a:endParaRPr lang="en-US" dirty="0"/>
          </a:p>
        </p:txBody>
      </p:sp>
    </p:spTree>
    <p:extLst>
      <p:ext uri="{BB962C8B-B14F-4D97-AF65-F5344CB8AC3E}">
        <p14:creationId xmlns:p14="http://schemas.microsoft.com/office/powerpoint/2010/main" val="320096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70" name="Google Shape;170;p20"/>
          <p:cNvCxnSpPr/>
          <p:nvPr/>
        </p:nvCxnSpPr>
        <p:spPr>
          <a:xfrm>
            <a:off x="417350" y="1148825"/>
            <a:ext cx="7643700" cy="0"/>
          </a:xfrm>
          <a:prstGeom prst="straightConnector1">
            <a:avLst/>
          </a:prstGeom>
          <a:noFill/>
          <a:ln w="9525" cap="flat" cmpd="sng">
            <a:solidFill>
              <a:schemeClr val="dk2"/>
            </a:solidFill>
            <a:prstDash val="solid"/>
            <a:round/>
            <a:headEnd type="none" w="med" len="med"/>
            <a:tailEnd type="none" w="med" len="med"/>
          </a:ln>
        </p:spPr>
      </p:cxnSp>
      <p:sp>
        <p:nvSpPr>
          <p:cNvPr id="172" name="Google Shape;172;p20"/>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Expected </a:t>
            </a:r>
            <a:r>
              <a:rPr lang="en-US" sz="3300" b="1" dirty="0" smtClean="0">
                <a:solidFill>
                  <a:srgbClr val="002936"/>
                </a:solidFill>
                <a:latin typeface="Montserrat"/>
                <a:ea typeface="Montserrat"/>
                <a:cs typeface="Montserrat"/>
                <a:sym typeface="Montserrat"/>
              </a:rPr>
              <a:t>Outcome (end in mind) </a:t>
            </a:r>
            <a:endParaRPr sz="3300" b="1" dirty="0">
              <a:solidFill>
                <a:srgbClr val="002936"/>
              </a:solidFill>
              <a:latin typeface="Montserrat"/>
              <a:ea typeface="Montserrat"/>
              <a:cs typeface="Montserrat"/>
              <a:sym typeface="Montserrat"/>
            </a:endParaRPr>
          </a:p>
        </p:txBody>
      </p:sp>
      <p:graphicFrame>
        <p:nvGraphicFramePr>
          <p:cNvPr id="3" name="Table 2"/>
          <p:cNvGraphicFramePr>
            <a:graphicFrameLocks noGrp="1"/>
          </p:cNvGraphicFramePr>
          <p:nvPr>
            <p:extLst>
              <p:ext uri="{D42A27DB-BD31-4B8C-83A1-F6EECF244321}">
                <p14:modId xmlns:p14="http://schemas.microsoft.com/office/powerpoint/2010/main" val="472758144"/>
              </p:ext>
            </p:extLst>
          </p:nvPr>
        </p:nvGraphicFramePr>
        <p:xfrm>
          <a:off x="6644150" y="1819276"/>
          <a:ext cx="4089400" cy="2393950"/>
        </p:xfrm>
        <a:graphic>
          <a:graphicData uri="http://schemas.openxmlformats.org/drawingml/2006/table">
            <a:tbl>
              <a:tblPr/>
              <a:tblGrid>
                <a:gridCol w="673100"/>
                <a:gridCol w="647700"/>
                <a:gridCol w="673100"/>
                <a:gridCol w="609600"/>
                <a:gridCol w="876300"/>
                <a:gridCol w="609600"/>
              </a:tblGrid>
              <a:tr h="552450">
                <a:tc>
                  <a:txBody>
                    <a:bodyPr/>
                    <a:lstStyle/>
                    <a:p>
                      <a:pPr algn="ctr" fontAlgn="ctr"/>
                      <a:r>
                        <a:rPr lang="en-US" sz="1100" b="1" i="0" u="none" strike="noStrike" dirty="0">
                          <a:solidFill>
                            <a:srgbClr val="000000"/>
                          </a:solidFill>
                          <a:effectLst/>
                          <a:latin typeface="Calibri" panose="020F0502020204030204" pitchFamily="34" charset="0"/>
                        </a:rPr>
                        <a:t>Client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Bank RDN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Bank Personal Account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Money Flow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Instruction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Bank Fee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r>
              <a:tr h="184150">
                <a:tc>
                  <a:txBody>
                    <a:bodyPr/>
                    <a:lstStyle/>
                    <a:p>
                      <a:pPr algn="ctr" fontAlgn="b"/>
                      <a:r>
                        <a:rPr lang="en-US" sz="1100" b="0" i="0" u="none" strike="noStrike">
                          <a:solidFill>
                            <a:srgbClr val="000000"/>
                          </a:solidFill>
                          <a:effectLst/>
                          <a:latin typeface="Calibri" panose="020F0502020204030204" pitchFamily="34"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1 -&gt;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dirty="0">
                          <a:solidFill>
                            <a:srgbClr val="000000"/>
                          </a:solidFill>
                          <a:effectLst/>
                          <a:latin typeface="Calibri" panose="020F0502020204030204" pitchFamily="34" charset="0"/>
                        </a:rPr>
                        <a:t>PB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68300">
                <a:tc>
                  <a:txBody>
                    <a:bodyPr/>
                    <a:lstStyle/>
                    <a:p>
                      <a:pPr algn="ctr" fontAlgn="b"/>
                      <a:r>
                        <a:rPr lang="en-US" sz="1100" b="0" i="0" u="none" strike="noStrike">
                          <a:solidFill>
                            <a:srgbClr val="000000"/>
                          </a:solidFill>
                          <a:effectLst/>
                          <a:latin typeface="Calibri" panose="020F0502020204030204" pitchFamily="34"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2 -&gt;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smtClean="0">
                          <a:solidFill>
                            <a:srgbClr val="000000"/>
                          </a:solidFill>
                          <a:effectLst/>
                          <a:latin typeface="Calibri" panose="020F0502020204030204" pitchFamily="34" charset="0"/>
                        </a:rPr>
                        <a:t>PB</a:t>
                      </a:r>
                      <a:endParaRPr lang="en-US" sz="1100" b="0" i="0" u="none" strike="noStrike" dirty="0" err="1">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68300">
                <a:tc>
                  <a:txBody>
                    <a:bodyPr/>
                    <a:lstStyle/>
                    <a:p>
                      <a:pPr algn="ctr" fontAlgn="b"/>
                      <a:r>
                        <a:rPr lang="en-US" sz="1100" b="0" i="0" u="none" strike="noStrike">
                          <a:solidFill>
                            <a:srgbClr val="000000"/>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3 -&gt;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smtClean="0">
                          <a:solidFill>
                            <a:srgbClr val="000000"/>
                          </a:solidFill>
                          <a:effectLst/>
                          <a:latin typeface="Calibri" panose="020F0502020204030204" pitchFamily="34" charset="0"/>
                        </a:rPr>
                        <a:t>PB</a:t>
                      </a:r>
                      <a:endParaRPr lang="en-US" sz="1100" b="0" i="0" u="none" strike="noStrike" dirty="0" err="1">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68300">
                <a:tc>
                  <a:txBody>
                    <a:bodyPr/>
                    <a:lstStyle/>
                    <a:p>
                      <a:pPr algn="ctr" fontAlgn="b"/>
                      <a:r>
                        <a:rPr lang="en-US" sz="1100" b="0" i="0" u="none" strike="noStrike">
                          <a:solidFill>
                            <a:srgbClr val="000000"/>
                          </a:solidFill>
                          <a:effectLst/>
                          <a:latin typeface="Calibri" panose="020F0502020204030204" pitchFamily="34" charset="0"/>
                        </a:rPr>
                        <a: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4 -&gt; 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smtClean="0">
                          <a:solidFill>
                            <a:srgbClr val="000000"/>
                          </a:solidFill>
                          <a:effectLst/>
                          <a:latin typeface="Calibri" panose="020F0502020204030204" pitchFamily="34" charset="0"/>
                        </a:rPr>
                        <a:t>PB</a:t>
                      </a:r>
                      <a:endParaRPr lang="en-US" sz="1100" b="0" i="0" u="none" strike="noStrike" dirty="0" err="1">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68300">
                <a:tc>
                  <a:txBody>
                    <a:bodyPr/>
                    <a:lstStyle/>
                    <a:p>
                      <a:pPr algn="ctr" fontAlgn="b"/>
                      <a:r>
                        <a:rPr lang="en-US" sz="1100" b="0" i="0" u="none" strike="noStrike">
                          <a:solidFill>
                            <a:srgbClr val="000000"/>
                          </a:solidFill>
                          <a:effectLst/>
                          <a:latin typeface="Calibri" panose="020F0502020204030204" pitchFamily="34" charset="0"/>
                        </a:rPr>
                        <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5 -&gt; 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dirty="0" smtClean="0">
                          <a:solidFill>
                            <a:srgbClr val="000000"/>
                          </a:solidFill>
                          <a:effectLst/>
                          <a:latin typeface="Calibri" panose="020F0502020204030204" pitchFamily="34" charset="0"/>
                        </a:rPr>
                        <a:t>PB</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150">
                <a:tc>
                  <a:txBody>
                    <a:bodyPr/>
                    <a:lstStyle/>
                    <a:p>
                      <a:pPr algn="ctr" fontAlgn="b"/>
                      <a:r>
                        <a:rPr lang="en-US" sz="1100" b="0" i="0" u="none" strike="noStrike">
                          <a:solidFill>
                            <a:srgbClr val="000000"/>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6 -&gt; 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PB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dirty="0">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09074475"/>
              </p:ext>
            </p:extLst>
          </p:nvPr>
        </p:nvGraphicFramePr>
        <p:xfrm>
          <a:off x="902425" y="1813878"/>
          <a:ext cx="3962400" cy="2393950"/>
        </p:xfrm>
        <a:graphic>
          <a:graphicData uri="http://schemas.openxmlformats.org/drawingml/2006/table">
            <a:tbl>
              <a:tblPr/>
              <a:tblGrid>
                <a:gridCol w="609600"/>
                <a:gridCol w="609600"/>
                <a:gridCol w="609600"/>
                <a:gridCol w="609600"/>
                <a:gridCol w="914400"/>
                <a:gridCol w="609600"/>
              </a:tblGrid>
              <a:tr h="552450">
                <a:tc>
                  <a:txBody>
                    <a:bodyPr/>
                    <a:lstStyle/>
                    <a:p>
                      <a:pPr algn="ctr" fontAlgn="ctr"/>
                      <a:r>
                        <a:rPr lang="en-US" sz="1100" b="1" i="0" u="none" strike="noStrike">
                          <a:solidFill>
                            <a:srgbClr val="000000"/>
                          </a:solidFill>
                          <a:effectLst/>
                          <a:latin typeface="Calibri" panose="020F0502020204030204" pitchFamily="34" charset="0"/>
                        </a:rPr>
                        <a:t>Client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Bank RDN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Bank Personal Account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Money Flow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Instruction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100" b="1" i="0" u="none" strike="noStrike">
                          <a:solidFill>
                            <a:srgbClr val="000000"/>
                          </a:solidFill>
                          <a:effectLst/>
                          <a:latin typeface="Calibri" panose="020F0502020204030204" pitchFamily="34" charset="0"/>
                        </a:rPr>
                        <a:t>Bank Fee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r>
              <a:tr h="184150">
                <a:tc>
                  <a:txBody>
                    <a:bodyPr/>
                    <a:lstStyle/>
                    <a:p>
                      <a:pPr algn="ctr" fontAlgn="b"/>
                      <a:r>
                        <a:rPr lang="en-US" sz="1100" b="0" i="0" u="none" strike="noStrike">
                          <a:solidFill>
                            <a:srgbClr val="000000"/>
                          </a:solidFill>
                          <a:effectLst/>
                          <a:latin typeface="Calibri" panose="020F0502020204030204" pitchFamily="34"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1 -&gt;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368300">
                <a:tc>
                  <a:txBody>
                    <a:bodyPr/>
                    <a:lstStyle/>
                    <a:p>
                      <a:pPr algn="ctr" fontAlgn="b"/>
                      <a:r>
                        <a:rPr lang="en-US" sz="1100" b="0" i="0" u="none" strike="noStrike">
                          <a:solidFill>
                            <a:srgbClr val="000000"/>
                          </a:solidFill>
                          <a:effectLst/>
                          <a:latin typeface="Calibri" panose="020F0502020204030204" pitchFamily="34"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1 -&gt;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Kliring/Online/RTGS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5K - 15K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368300">
                <a:tc>
                  <a:txBody>
                    <a:bodyPr/>
                    <a:lstStyle/>
                    <a:p>
                      <a:pPr algn="ctr" fontAlgn="b"/>
                      <a:r>
                        <a:rPr lang="en-US" sz="1100" b="0" i="0" u="none" strike="noStrike">
                          <a:solidFill>
                            <a:srgbClr val="000000"/>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1 -&gt;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Kliring/Online/RTGS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5K - 15K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368300">
                <a:tc>
                  <a:txBody>
                    <a:bodyPr/>
                    <a:lstStyle/>
                    <a:p>
                      <a:pPr algn="ctr" fontAlgn="b"/>
                      <a:r>
                        <a:rPr lang="en-US" sz="1100" b="0" i="0" u="none" strike="noStrike">
                          <a:solidFill>
                            <a:srgbClr val="000000"/>
                          </a:solidFill>
                          <a:effectLst/>
                          <a:latin typeface="Calibri" panose="020F0502020204030204" pitchFamily="34" charset="0"/>
                        </a:rPr>
                        <a: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3 -&gt; 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Kliring/Online/RTGS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5K - 15K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r>
              <a:tr h="368300">
                <a:tc>
                  <a:txBody>
                    <a:bodyPr/>
                    <a:lstStyle/>
                    <a:p>
                      <a:pPr algn="ctr" fontAlgn="b"/>
                      <a:r>
                        <a:rPr lang="en-US" sz="1100" b="0" i="0" u="none" strike="noStrike">
                          <a:solidFill>
                            <a:srgbClr val="000000"/>
                          </a:solidFill>
                          <a:effectLst/>
                          <a:latin typeface="Calibri" panose="020F0502020204030204" pitchFamily="34" charset="0"/>
                        </a:rPr>
                        <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100" b="0" i="0" u="none" strike="noStrike">
                          <a:solidFill>
                            <a:srgbClr val="000000"/>
                          </a:solidFill>
                          <a:effectLst/>
                          <a:latin typeface="Calibri" panose="020F0502020204030204" pitchFamily="34" charset="0"/>
                        </a:rPr>
                        <a:t>6 -&gt; 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Kliring/Online/RTGS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5K - 15K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r>
              <a:tr h="184150">
                <a:tc>
                  <a:txBody>
                    <a:bodyPr/>
                    <a:lstStyle/>
                    <a:p>
                      <a:pPr algn="ctr" fontAlgn="b"/>
                      <a:r>
                        <a:rPr lang="en-US" sz="1100" b="0" i="0" u="none" strike="noStrike">
                          <a:solidFill>
                            <a:srgbClr val="000000"/>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100" b="0" i="0" u="none" strike="noStrike">
                          <a:solidFill>
                            <a:srgbClr val="000000"/>
                          </a:solidFill>
                          <a:effectLst/>
                          <a:latin typeface="Calibri" panose="020F0502020204030204" pitchFamily="34" charset="0"/>
                        </a:rPr>
                        <a:t>6 -&gt; 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a:solidFill>
                            <a:srgbClr val="000000"/>
                          </a:solidFill>
                          <a:effectLst/>
                          <a:latin typeface="Calibri" panose="020F0502020204030204" pitchFamily="34" charset="0"/>
                        </a:rPr>
                        <a:t>PB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1100" b="0" i="0" u="none" strike="noStrike" dirty="0">
                          <a:solidFill>
                            <a:srgbClr val="000000"/>
                          </a:solidFill>
                          <a:effectLst/>
                          <a:latin typeface="Calibri" panose="020F0502020204030204" pitchFamily="34" charset="0"/>
                        </a:rPr>
                        <a:t>No Fee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6" name="Down Arrow 5"/>
          <p:cNvSpPr/>
          <p:nvPr/>
        </p:nvSpPr>
        <p:spPr>
          <a:xfrm>
            <a:off x="2180770" y="4246539"/>
            <a:ext cx="1162178" cy="234021"/>
          </a:xfrm>
          <a:prstGeom prst="downArrow">
            <a:avLst/>
          </a:prstGeom>
          <a:solidFill>
            <a:schemeClr val="accent6">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02425" y="4556152"/>
            <a:ext cx="3962400" cy="1046440"/>
          </a:xfrm>
          <a:prstGeom prst="rect">
            <a:avLst/>
          </a:prstGeom>
          <a:noFill/>
        </p:spPr>
        <p:txBody>
          <a:bodyPr wrap="square" rtlCol="0">
            <a:spAutoFit/>
          </a:bodyPr>
          <a:lstStyle/>
          <a:p>
            <a:r>
              <a:rPr lang="en-US" sz="1200" dirty="0" smtClean="0"/>
              <a:t>Output :</a:t>
            </a:r>
          </a:p>
          <a:p>
            <a:pPr marL="285750" indent="-285750">
              <a:buFont typeface="Arial" panose="020B0604020202020204" pitchFamily="34" charset="0"/>
              <a:buChar char="•"/>
            </a:pPr>
            <a:r>
              <a:rPr lang="en-US" sz="1200" dirty="0" smtClean="0"/>
              <a:t>Bank’s Instruction File to be upload to CMS</a:t>
            </a:r>
          </a:p>
          <a:p>
            <a:pPr marL="285750" indent="-285750">
              <a:buFont typeface="Arial" panose="020B0604020202020204" pitchFamily="34" charset="0"/>
              <a:buChar char="•"/>
            </a:pPr>
            <a:r>
              <a:rPr lang="en-US" sz="1200" dirty="0" smtClean="0"/>
              <a:t>Files create only for Bank RDN Only with multiple type of instruction</a:t>
            </a:r>
          </a:p>
          <a:p>
            <a:endParaRPr lang="en-US" sz="1200" dirty="0"/>
          </a:p>
        </p:txBody>
      </p:sp>
      <p:sp>
        <p:nvSpPr>
          <p:cNvPr id="14" name="Down Arrow 13"/>
          <p:cNvSpPr/>
          <p:nvPr/>
        </p:nvSpPr>
        <p:spPr>
          <a:xfrm>
            <a:off x="8371921" y="4246539"/>
            <a:ext cx="1162178" cy="234021"/>
          </a:xfrm>
          <a:prstGeom prst="downArrow">
            <a:avLst/>
          </a:prstGeom>
          <a:solidFill>
            <a:schemeClr val="accent6">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644150" y="4556152"/>
            <a:ext cx="5334490" cy="2123658"/>
          </a:xfrm>
          <a:prstGeom prst="rect">
            <a:avLst/>
          </a:prstGeom>
          <a:noFill/>
        </p:spPr>
        <p:txBody>
          <a:bodyPr wrap="square" rtlCol="0">
            <a:spAutoFit/>
          </a:bodyPr>
          <a:lstStyle/>
          <a:p>
            <a:r>
              <a:rPr lang="en-US" sz="1200" dirty="0" smtClean="0"/>
              <a:t>Output :</a:t>
            </a:r>
          </a:p>
          <a:p>
            <a:pPr marL="285750" indent="-285750">
              <a:buFont typeface="Arial" panose="020B0604020202020204" pitchFamily="34" charset="0"/>
              <a:buChar char="•"/>
            </a:pPr>
            <a:r>
              <a:rPr lang="en-US" sz="1200" dirty="0" smtClean="0"/>
              <a:t>Smart contract will :</a:t>
            </a:r>
          </a:p>
          <a:p>
            <a:pPr marL="517525" lvl="4" indent="-233363">
              <a:buFont typeface="Arial" panose="020B0604020202020204" pitchFamily="34" charset="0"/>
              <a:buChar char="•"/>
            </a:pPr>
            <a:r>
              <a:rPr lang="en-US" sz="1200" dirty="0" smtClean="0"/>
              <a:t>calculate eligible Bank balance of each client and synchronize it among nodes within the private block chain</a:t>
            </a:r>
          </a:p>
          <a:p>
            <a:pPr marL="517525" lvl="4" indent="-233363">
              <a:buFont typeface="Arial" panose="020B0604020202020204" pitchFamily="34" charset="0"/>
              <a:buChar char="•"/>
            </a:pPr>
            <a:r>
              <a:rPr lang="en-US" sz="1200" dirty="0" smtClean="0"/>
              <a:t>Smart contract will create bank’s instruction file with PB instruction (PB is money transfer between account within the same bank)</a:t>
            </a:r>
          </a:p>
          <a:p>
            <a:pPr marL="517525" lvl="4" indent="-233363">
              <a:buFont typeface="Arial" panose="020B0604020202020204" pitchFamily="34" charset="0"/>
              <a:buChar char="•"/>
            </a:pPr>
            <a:r>
              <a:rPr lang="en-US" sz="1200" dirty="0" smtClean="0"/>
              <a:t>Calculate replenishment fund daily for each bank as minimum fund balance.</a:t>
            </a:r>
          </a:p>
          <a:p>
            <a:pPr marL="285750" indent="-285750">
              <a:buFont typeface="Arial" panose="020B0604020202020204" pitchFamily="34" charset="0"/>
              <a:buChar char="•"/>
            </a:pPr>
            <a:r>
              <a:rPr lang="en-US" sz="1200" dirty="0" smtClean="0"/>
              <a:t>Bank’s Instruction File to be upload to CMS</a:t>
            </a:r>
          </a:p>
          <a:p>
            <a:pPr marL="285750" indent="-285750">
              <a:buFont typeface="Arial" panose="020B0604020202020204" pitchFamily="34" charset="0"/>
              <a:buChar char="•"/>
            </a:pPr>
            <a:endParaRPr lang="en-US" sz="1200" dirty="0" smtClean="0"/>
          </a:p>
          <a:p>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cxnSp>
        <p:nvCxnSpPr>
          <p:cNvPr id="179" name="Google Shape;179;p21"/>
          <p:cNvCxnSpPr/>
          <p:nvPr/>
        </p:nvCxnSpPr>
        <p:spPr>
          <a:xfrm>
            <a:off x="417350" y="1148825"/>
            <a:ext cx="7643700" cy="0"/>
          </a:xfrm>
          <a:prstGeom prst="straightConnector1">
            <a:avLst/>
          </a:prstGeom>
          <a:noFill/>
          <a:ln w="9525" cap="flat" cmpd="sng">
            <a:solidFill>
              <a:schemeClr val="dk2"/>
            </a:solidFill>
            <a:prstDash val="solid"/>
            <a:round/>
            <a:headEnd type="none" w="med" len="med"/>
            <a:tailEnd type="none" w="med" len="med"/>
          </a:ln>
        </p:spPr>
      </p:cxnSp>
      <p:sp>
        <p:nvSpPr>
          <p:cNvPr id="181" name="Google Shape;181;p21"/>
          <p:cNvSpPr txBox="1">
            <a:spLocks noGrp="1"/>
          </p:cNvSpPr>
          <p:nvPr>
            <p:ph type="ctrTitle"/>
          </p:nvPr>
        </p:nvSpPr>
        <p:spPr>
          <a:xfrm>
            <a:off x="324750" y="211830"/>
            <a:ext cx="8770500" cy="1006500"/>
          </a:xfrm>
          <a:prstGeom prst="rect">
            <a:avLst/>
          </a:prstGeom>
          <a:noFill/>
          <a:ln>
            <a:noFill/>
          </a:ln>
        </p:spPr>
        <p:txBody>
          <a:bodyPr spcFirstLastPara="1" wrap="square" lIns="109725" tIns="109725" rIns="109725" bIns="91425" anchor="b" anchorCtr="0">
            <a:normAutofit/>
          </a:bodyPr>
          <a:lstStyle/>
          <a:p>
            <a:pPr marL="0" lvl="0" indent="0" algn="l" rtl="0">
              <a:lnSpc>
                <a:spcPct val="10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Why Using </a:t>
            </a:r>
            <a:r>
              <a:rPr lang="en-US" sz="3300" b="1" dirty="0" err="1" smtClean="0">
                <a:solidFill>
                  <a:srgbClr val="002936"/>
                </a:solidFill>
                <a:latin typeface="Montserrat"/>
                <a:ea typeface="Montserrat"/>
                <a:cs typeface="Montserrat"/>
                <a:sym typeface="Montserrat"/>
              </a:rPr>
              <a:t>Blockchain</a:t>
            </a:r>
            <a:endParaRPr sz="3300" b="1" dirty="0">
              <a:solidFill>
                <a:srgbClr val="002936"/>
              </a:solidFill>
              <a:latin typeface="Montserrat"/>
              <a:ea typeface="Montserrat"/>
              <a:cs typeface="Montserrat"/>
              <a:sym typeface="Montserrat"/>
            </a:endParaRPr>
          </a:p>
        </p:txBody>
      </p:sp>
      <p:sp>
        <p:nvSpPr>
          <p:cNvPr id="7" name="Google Shape;180;p21"/>
          <p:cNvSpPr txBox="1">
            <a:spLocks/>
          </p:cNvSpPr>
          <p:nvPr/>
        </p:nvSpPr>
        <p:spPr>
          <a:xfrm>
            <a:off x="462160" y="1334725"/>
            <a:ext cx="7736400" cy="922200"/>
          </a:xfrm>
          <a:prstGeom prst="rect">
            <a:avLst/>
          </a:prstGeom>
          <a:noFill/>
          <a:ln>
            <a:noFill/>
          </a:ln>
        </p:spPr>
        <p:txBody>
          <a:bodyPr spcFirstLastPara="1" wrap="square" lIns="109725" tIns="109725" rIns="109725" bIns="91425" anchor="t" anchorCtr="0">
            <a:noAutofit/>
          </a:bodyPr>
          <a:lstStyle>
            <a:defPPr marR="0" lvl="0" algn="l" rtl="0">
              <a:lnSpc>
                <a:spcPct val="100000"/>
              </a:lnSpc>
              <a:spcBef>
                <a:spcPts val="0"/>
              </a:spcBef>
              <a:spcAft>
                <a:spcPts val="0"/>
              </a:spcAft>
            </a:defPPr>
            <a:lvl1pPr marL="457200" marR="0" lvl="0" indent="-228600" algn="l" rtl="0">
              <a:lnSpc>
                <a:spcPct val="130000"/>
              </a:lnSpc>
              <a:spcBef>
                <a:spcPts val="930"/>
              </a:spcBef>
              <a:spcAft>
                <a:spcPts val="0"/>
              </a:spcAft>
              <a:buClr>
                <a:srgbClr val="262626"/>
              </a:buClr>
              <a:buSzPts val="2400"/>
              <a:buFont typeface="Corbel"/>
              <a:buNone/>
              <a:defRPr sz="2400" b="0" i="0" u="none" strike="noStrike" cap="none">
                <a:solidFill>
                  <a:srgbClr val="262626"/>
                </a:solidFill>
                <a:latin typeface="Meiryo"/>
                <a:ea typeface="Meiryo"/>
                <a:cs typeface="Meiryo"/>
                <a:sym typeface="Meiryo"/>
              </a:defRPr>
            </a:lvl1pPr>
            <a:lvl2pPr marL="914400" marR="0" lvl="1" indent="-228600" algn="ctr" rtl="0">
              <a:lnSpc>
                <a:spcPct val="140000"/>
              </a:lnSpc>
              <a:spcBef>
                <a:spcPts val="930"/>
              </a:spcBef>
              <a:spcAft>
                <a:spcPts val="0"/>
              </a:spcAft>
              <a:buClr>
                <a:srgbClr val="3F3F3F"/>
              </a:buClr>
              <a:buSzPts val="2000"/>
              <a:buFont typeface="Corbel"/>
              <a:buNone/>
              <a:defRPr sz="2000" b="0" i="0" u="none" strike="noStrike" cap="none">
                <a:solidFill>
                  <a:srgbClr val="3F3F3F"/>
                </a:solidFill>
                <a:latin typeface="Meiryo"/>
                <a:ea typeface="Meiryo"/>
                <a:cs typeface="Meiryo"/>
                <a:sym typeface="Meiryo"/>
              </a:defRPr>
            </a:lvl2pPr>
            <a:lvl3pPr marL="1371600" marR="0" lvl="2" indent="-317500" algn="ctr" rtl="0">
              <a:lnSpc>
                <a:spcPct val="140000"/>
              </a:lnSpc>
              <a:spcBef>
                <a:spcPts val="930"/>
              </a:spcBef>
              <a:spcAft>
                <a:spcPts val="0"/>
              </a:spcAft>
              <a:buClr>
                <a:srgbClr val="3F3F3F"/>
              </a:buClr>
              <a:buSzPts val="1800"/>
              <a:buFont typeface="Corbel"/>
              <a:buNone/>
              <a:defRPr sz="1800" b="0" i="1" u="none" strike="noStrike" cap="none">
                <a:solidFill>
                  <a:srgbClr val="3F3F3F"/>
                </a:solidFill>
                <a:latin typeface="Meiryo"/>
                <a:ea typeface="Meiryo"/>
                <a:cs typeface="Meiryo"/>
                <a:sym typeface="Meiryo"/>
              </a:defRPr>
            </a:lvl3pPr>
            <a:lvl4pPr marL="1828800" marR="0" lvl="3" indent="-317500" algn="ctr"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4pPr>
            <a:lvl5pPr marL="2286000" marR="0" lvl="4" indent="-317500" algn="ctr" rtl="0">
              <a:lnSpc>
                <a:spcPct val="140000"/>
              </a:lnSpc>
              <a:spcBef>
                <a:spcPts val="930"/>
              </a:spcBef>
              <a:spcAft>
                <a:spcPts val="0"/>
              </a:spcAft>
              <a:buClr>
                <a:srgbClr val="3F3F3F"/>
              </a:buClr>
              <a:buSzPts val="1600"/>
              <a:buFont typeface="Corbel"/>
              <a:buNone/>
              <a:defRPr sz="1600" b="0" i="1" u="none" strike="noStrike" cap="none">
                <a:solidFill>
                  <a:srgbClr val="3F3F3F"/>
                </a:solidFill>
                <a:latin typeface="Meiryo"/>
                <a:ea typeface="Meiryo"/>
                <a:cs typeface="Meiryo"/>
                <a:sym typeface="Meiryo"/>
              </a:defRPr>
            </a:lvl5pPr>
            <a:lvl6pPr marL="2743200" marR="0" lvl="5" indent="-317500" algn="ctr" rtl="0">
              <a:lnSpc>
                <a:spcPct val="111000"/>
              </a:lnSpc>
              <a:spcBef>
                <a:spcPts val="930"/>
              </a:spcBef>
              <a:spcAft>
                <a:spcPts val="0"/>
              </a:spcAft>
              <a:buClr>
                <a:srgbClr val="AF1C44"/>
              </a:buClr>
              <a:buSzPts val="1600"/>
              <a:buFont typeface="Corbel"/>
              <a:buNone/>
              <a:defRPr sz="1600" b="0" i="0" u="none" strike="noStrike" cap="none">
                <a:solidFill>
                  <a:srgbClr val="AF1C44"/>
                </a:solidFill>
                <a:latin typeface="Meiryo"/>
                <a:ea typeface="Meiryo"/>
                <a:cs typeface="Meiryo"/>
                <a:sym typeface="Meiryo"/>
              </a:defRPr>
            </a:lvl6pPr>
            <a:lvl7pPr marL="3200400" marR="0" lvl="6" indent="-317500" algn="ctr" rtl="0">
              <a:lnSpc>
                <a:spcPct val="111000"/>
              </a:lnSpc>
              <a:spcBef>
                <a:spcPts val="930"/>
              </a:spcBef>
              <a:spcAft>
                <a:spcPts val="0"/>
              </a:spcAft>
              <a:buClr>
                <a:srgbClr val="AF1C44"/>
              </a:buClr>
              <a:buSzPts val="1600"/>
              <a:buFont typeface="Corbel"/>
              <a:buNone/>
              <a:defRPr sz="1600" b="0" i="1" u="none" strike="noStrike" cap="none">
                <a:solidFill>
                  <a:srgbClr val="AF1C44"/>
                </a:solidFill>
                <a:latin typeface="Meiryo"/>
                <a:ea typeface="Meiryo"/>
                <a:cs typeface="Meiryo"/>
                <a:sym typeface="Meiryo"/>
              </a:defRPr>
            </a:lvl7pPr>
            <a:lvl8pPr marL="3657600" marR="0" lvl="7" indent="-317500" algn="ctr" rtl="0">
              <a:lnSpc>
                <a:spcPct val="111000"/>
              </a:lnSpc>
              <a:spcBef>
                <a:spcPts val="930"/>
              </a:spcBef>
              <a:spcAft>
                <a:spcPts val="0"/>
              </a:spcAft>
              <a:buClr>
                <a:srgbClr val="AF1C44"/>
              </a:buClr>
              <a:buSzPts val="1600"/>
              <a:buFont typeface="Corbel"/>
              <a:buNone/>
              <a:defRPr sz="1600" b="0" i="0" u="none" strike="noStrike" cap="none">
                <a:solidFill>
                  <a:srgbClr val="AF1C44"/>
                </a:solidFill>
                <a:latin typeface="Meiryo"/>
                <a:ea typeface="Meiryo"/>
                <a:cs typeface="Meiryo"/>
                <a:sym typeface="Meiryo"/>
              </a:defRPr>
            </a:lvl8pPr>
            <a:lvl9pPr marL="4114800" marR="0" lvl="8" indent="-317500" algn="ctr" rtl="0">
              <a:lnSpc>
                <a:spcPct val="111000"/>
              </a:lnSpc>
              <a:spcBef>
                <a:spcPts val="930"/>
              </a:spcBef>
              <a:spcAft>
                <a:spcPts val="0"/>
              </a:spcAft>
              <a:buClr>
                <a:srgbClr val="AF1C44"/>
              </a:buClr>
              <a:buSzPts val="1600"/>
              <a:buFont typeface="Corbel"/>
              <a:buNone/>
              <a:defRPr sz="1600" b="0" i="1" u="none" strike="noStrike" cap="none">
                <a:solidFill>
                  <a:srgbClr val="AF1C44"/>
                </a:solidFill>
                <a:latin typeface="Meiryo"/>
                <a:ea typeface="Meiryo"/>
                <a:cs typeface="Meiryo"/>
                <a:sym typeface="Meiryo"/>
              </a:defRPr>
            </a:lvl9pPr>
          </a:lstStyle>
          <a:p>
            <a:pPr marL="0" indent="0">
              <a:lnSpc>
                <a:spcPct val="100000"/>
              </a:lnSpc>
              <a:spcBef>
                <a:spcPts val="0"/>
              </a:spcBef>
              <a:buSzPts val="1018"/>
            </a:pPr>
            <a:r>
              <a:rPr lang="en-US" sz="1400" i="1" dirty="0" err="1">
                <a:solidFill>
                  <a:schemeClr val="tx1"/>
                </a:solidFill>
                <a:latin typeface="Montserrat Medium"/>
                <a:ea typeface="Montserrat Medium"/>
                <a:cs typeface="Montserrat Medium"/>
                <a:sym typeface="Montserrat Medium"/>
              </a:rPr>
              <a:t>Blockchain</a:t>
            </a:r>
            <a:r>
              <a:rPr lang="en-US" sz="1400" i="1" dirty="0">
                <a:solidFill>
                  <a:schemeClr val="tx1"/>
                </a:solidFill>
                <a:latin typeface="Montserrat Medium"/>
                <a:ea typeface="Montserrat Medium"/>
                <a:cs typeface="Montserrat Medium"/>
                <a:sym typeface="Montserrat Medium"/>
              </a:rPr>
              <a:t> </a:t>
            </a:r>
            <a:r>
              <a:rPr lang="en-US" sz="1400" i="1" dirty="0" smtClean="0">
                <a:solidFill>
                  <a:schemeClr val="tx1"/>
                </a:solidFill>
                <a:latin typeface="Montserrat Medium"/>
                <a:ea typeface="Montserrat Medium"/>
                <a:cs typeface="Montserrat Medium"/>
                <a:sym typeface="Montserrat Medium"/>
              </a:rPr>
              <a:t>is considered use as solution because :</a:t>
            </a:r>
          </a:p>
          <a:p>
            <a:pPr marL="0" indent="0">
              <a:lnSpc>
                <a:spcPct val="100000"/>
              </a:lnSpc>
              <a:spcBef>
                <a:spcPts val="0"/>
              </a:spcBef>
              <a:buSzPts val="1018"/>
            </a:pPr>
            <a:endParaRPr lang="en-US" sz="1400" i="1" dirty="0" smtClean="0">
              <a:solidFill>
                <a:schemeClr val="tx1"/>
              </a:solidFill>
              <a:latin typeface="Montserrat Medium"/>
              <a:ea typeface="Montserrat Medium"/>
              <a:cs typeface="Montserrat Medium"/>
              <a:sym typeface="Montserrat Medium"/>
            </a:endParaRP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More secure, to avoid misconduct of client or internal staff</a:t>
            </a: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Eliminate human dependency for check/review and approval</a:t>
            </a: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Zero downtime of services as data not store at single node, also data consistency can be secure due to consensus mechanism used in </a:t>
            </a:r>
            <a:r>
              <a:rPr lang="en-US" sz="1400" i="1" dirty="0" err="1" smtClean="0">
                <a:solidFill>
                  <a:schemeClr val="tx1"/>
                </a:solidFill>
                <a:latin typeface="Montserrat Medium"/>
                <a:ea typeface="Montserrat Medium"/>
                <a:cs typeface="Montserrat Medium"/>
                <a:sym typeface="Montserrat Medium"/>
              </a:rPr>
              <a:t>blockchain</a:t>
            </a:r>
            <a:endParaRPr lang="en-US" sz="1400" i="1" dirty="0" smtClean="0">
              <a:solidFill>
                <a:schemeClr val="tx1"/>
              </a:solidFill>
              <a:latin typeface="Montserrat Medium"/>
              <a:ea typeface="Montserrat Medium"/>
              <a:cs typeface="Montserrat Medium"/>
              <a:sym typeface="Montserrat Medium"/>
            </a:endParaRP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This solution is consider as initial phase, and its possible to leverage further by integrating with other ecosystem in the future.</a:t>
            </a:r>
          </a:p>
          <a:p>
            <a:pPr marL="285750" indent="-285750">
              <a:lnSpc>
                <a:spcPct val="100000"/>
              </a:lnSpc>
              <a:spcBef>
                <a:spcPts val="0"/>
              </a:spcBef>
              <a:buSzPts val="1018"/>
              <a:buFont typeface="Arial" panose="020B0604020202020204" pitchFamily="34" charset="0"/>
              <a:buChar char="•"/>
            </a:pPr>
            <a:endParaRPr lang="en-US" sz="1400" i="1" dirty="0">
              <a:solidFill>
                <a:schemeClr val="tx1"/>
              </a:solidFill>
              <a:latin typeface="Montserrat Medium"/>
              <a:ea typeface="Montserrat Medium"/>
              <a:cs typeface="Montserrat Medium"/>
              <a:sym typeface="Montserrat Medium"/>
            </a:endParaRPr>
          </a:p>
          <a:p>
            <a:pPr marL="0" indent="0">
              <a:lnSpc>
                <a:spcPct val="100000"/>
              </a:lnSpc>
              <a:spcBef>
                <a:spcPts val="0"/>
              </a:spcBef>
              <a:buSzPts val="1018"/>
            </a:pPr>
            <a:endParaRPr lang="en-US" sz="1400" i="1" dirty="0">
              <a:solidFill>
                <a:schemeClr val="tx1"/>
              </a:solidFill>
              <a:latin typeface="Montserrat Medium"/>
              <a:ea typeface="Montserrat Medium"/>
              <a:cs typeface="Montserrat Medium"/>
              <a:sym typeface="Montserrat Medium"/>
            </a:endParaRPr>
          </a:p>
          <a:p>
            <a:pPr marL="0" indent="0">
              <a:lnSpc>
                <a:spcPct val="100000"/>
              </a:lnSpc>
              <a:spcBef>
                <a:spcPts val="0"/>
              </a:spcBef>
              <a:buSzPts val="1018"/>
            </a:pPr>
            <a:endParaRPr lang="en-US" sz="1400" i="1" dirty="0" smtClean="0">
              <a:solidFill>
                <a:schemeClr val="tx1"/>
              </a:solidFill>
              <a:latin typeface="Montserrat Medium"/>
              <a:ea typeface="Montserrat Medium"/>
              <a:cs typeface="Montserrat Medium"/>
              <a:sym typeface="Montserrat Medium"/>
            </a:endParaRPr>
          </a:p>
          <a:p>
            <a:pPr marL="0" indent="0">
              <a:lnSpc>
                <a:spcPct val="100000"/>
              </a:lnSpc>
              <a:spcBef>
                <a:spcPts val="0"/>
              </a:spcBef>
              <a:buSzPts val="1018"/>
            </a:pPr>
            <a:r>
              <a:rPr lang="en-US" sz="1400" i="1" dirty="0" smtClean="0">
                <a:solidFill>
                  <a:schemeClr val="tx1"/>
                </a:solidFill>
                <a:latin typeface="Montserrat Medium"/>
                <a:ea typeface="Montserrat Medium"/>
                <a:cs typeface="Montserrat Medium"/>
                <a:sym typeface="Montserrat Medium"/>
              </a:rPr>
              <a:t>The </a:t>
            </a:r>
            <a:r>
              <a:rPr lang="en-US" sz="1400" i="1" dirty="0" err="1" smtClean="0">
                <a:solidFill>
                  <a:schemeClr val="tx1"/>
                </a:solidFill>
                <a:latin typeface="Montserrat Medium"/>
                <a:ea typeface="Montserrat Medium"/>
                <a:cs typeface="Montserrat Medium"/>
                <a:sym typeface="Montserrat Medium"/>
              </a:rPr>
              <a:t>blockchain</a:t>
            </a:r>
            <a:r>
              <a:rPr lang="en-US" sz="1400" i="1" dirty="0" smtClean="0">
                <a:solidFill>
                  <a:schemeClr val="tx1"/>
                </a:solidFill>
                <a:latin typeface="Montserrat Medium"/>
                <a:ea typeface="Montserrat Medium"/>
                <a:cs typeface="Montserrat Medium"/>
                <a:sym typeface="Montserrat Medium"/>
              </a:rPr>
              <a:t> will be used is </a:t>
            </a:r>
            <a:r>
              <a:rPr lang="en-US" sz="1400" i="1" dirty="0" err="1" smtClean="0">
                <a:solidFill>
                  <a:schemeClr val="tx1"/>
                </a:solidFill>
                <a:latin typeface="Montserrat Medium"/>
                <a:ea typeface="Montserrat Medium"/>
                <a:cs typeface="Montserrat Medium"/>
                <a:sym typeface="Montserrat Medium"/>
              </a:rPr>
              <a:t>Ethereum</a:t>
            </a:r>
            <a:r>
              <a:rPr lang="en-US" sz="1400" i="1" dirty="0" smtClean="0">
                <a:solidFill>
                  <a:schemeClr val="tx1"/>
                </a:solidFill>
                <a:latin typeface="Montserrat Medium"/>
                <a:ea typeface="Montserrat Medium"/>
                <a:cs typeface="Montserrat Medium"/>
                <a:sym typeface="Montserrat Medium"/>
              </a:rPr>
              <a:t> :</a:t>
            </a: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Most of private sector case utilize </a:t>
            </a:r>
            <a:r>
              <a:rPr lang="en-US" sz="1400" i="1" dirty="0" err="1" smtClean="0">
                <a:solidFill>
                  <a:schemeClr val="tx1"/>
                </a:solidFill>
                <a:latin typeface="Montserrat Medium"/>
                <a:ea typeface="Montserrat Medium"/>
                <a:cs typeface="Montserrat Medium"/>
                <a:sym typeface="Montserrat Medium"/>
              </a:rPr>
              <a:t>Ethereum</a:t>
            </a:r>
            <a:endParaRPr lang="en-US" sz="1400" i="1" dirty="0" smtClean="0">
              <a:solidFill>
                <a:schemeClr val="tx1"/>
              </a:solidFill>
              <a:latin typeface="Montserrat Medium"/>
              <a:ea typeface="Montserrat Medium"/>
              <a:cs typeface="Montserrat Medium"/>
              <a:sym typeface="Montserrat Medium"/>
            </a:endParaRP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As </a:t>
            </a:r>
            <a:r>
              <a:rPr lang="en-US" sz="1400" i="1" dirty="0" err="1" smtClean="0">
                <a:solidFill>
                  <a:schemeClr val="tx1"/>
                </a:solidFill>
                <a:latin typeface="Montserrat Medium"/>
                <a:ea typeface="Montserrat Medium"/>
                <a:cs typeface="Montserrat Medium"/>
                <a:sym typeface="Montserrat Medium"/>
              </a:rPr>
              <a:t>blockhain</a:t>
            </a:r>
            <a:r>
              <a:rPr lang="en-US" sz="1400" i="1" dirty="0" smtClean="0">
                <a:solidFill>
                  <a:schemeClr val="tx1"/>
                </a:solidFill>
                <a:latin typeface="Montserrat Medium"/>
                <a:ea typeface="Montserrat Medium"/>
                <a:cs typeface="Montserrat Medium"/>
                <a:sym typeface="Montserrat Medium"/>
              </a:rPr>
              <a:t> platform </a:t>
            </a:r>
            <a:r>
              <a:rPr lang="en-US" sz="1400" i="1" dirty="0" err="1" smtClean="0">
                <a:solidFill>
                  <a:schemeClr val="tx1"/>
                </a:solidFill>
                <a:latin typeface="Montserrat Medium"/>
                <a:ea typeface="Montserrat Medium"/>
                <a:cs typeface="Montserrat Medium"/>
                <a:sym typeface="Montserrat Medium"/>
              </a:rPr>
              <a:t>ethereum</a:t>
            </a:r>
            <a:r>
              <a:rPr lang="en-US" sz="1400" i="1" dirty="0" smtClean="0">
                <a:solidFill>
                  <a:schemeClr val="tx1"/>
                </a:solidFill>
                <a:latin typeface="Montserrat Medium"/>
                <a:ea typeface="Montserrat Medium"/>
                <a:cs typeface="Montserrat Medium"/>
                <a:sym typeface="Montserrat Medium"/>
              </a:rPr>
              <a:t> can also be used for executing smart contract, not only executing financial transaction</a:t>
            </a:r>
          </a:p>
          <a:p>
            <a:pPr marL="285750" indent="-285750">
              <a:lnSpc>
                <a:spcPct val="100000"/>
              </a:lnSpc>
              <a:spcBef>
                <a:spcPts val="0"/>
              </a:spcBef>
              <a:buSzPts val="1018"/>
              <a:buFont typeface="Arial" panose="020B0604020202020204" pitchFamily="34" charset="0"/>
              <a:buChar char="•"/>
            </a:pPr>
            <a:r>
              <a:rPr lang="en-US" sz="1400" i="1" dirty="0" smtClean="0">
                <a:solidFill>
                  <a:schemeClr val="tx1"/>
                </a:solidFill>
                <a:latin typeface="Montserrat Medium"/>
                <a:ea typeface="Montserrat Medium"/>
                <a:cs typeface="Montserrat Medium"/>
                <a:sym typeface="Montserrat Medium"/>
              </a:rPr>
              <a:t>Considered more mature than the latest generation (</a:t>
            </a:r>
            <a:r>
              <a:rPr lang="en-US" sz="1400" i="1" dirty="0" err="1" smtClean="0">
                <a:solidFill>
                  <a:schemeClr val="tx1"/>
                </a:solidFill>
                <a:latin typeface="Montserrat Medium"/>
                <a:ea typeface="Montserrat Medium"/>
                <a:cs typeface="Montserrat Medium"/>
                <a:sym typeface="Montserrat Medium"/>
              </a:rPr>
              <a:t>Cardano</a:t>
            </a:r>
            <a:r>
              <a:rPr lang="en-US" sz="1400" i="1" dirty="0" smtClean="0">
                <a:solidFill>
                  <a:schemeClr val="tx1"/>
                </a:solidFill>
                <a:latin typeface="Montserrat Medium"/>
                <a:ea typeface="Montserrat Medium"/>
                <a:cs typeface="Montserrat Medium"/>
                <a:sym typeface="Montserrat Medium"/>
              </a:rPr>
              <a:t>), hopefully many reference case are available for use. </a:t>
            </a:r>
            <a:endParaRPr lang="en-US" sz="1400" i="1" dirty="0">
              <a:solidFill>
                <a:schemeClr val="tx1"/>
              </a:solidFill>
              <a:latin typeface="Montserrat Medium"/>
              <a:ea typeface="Montserrat Medium"/>
              <a:cs typeface="Montserrat Medium"/>
              <a:sym typeface="Montserrat Medium"/>
            </a:endParaRPr>
          </a:p>
          <a:p>
            <a:pPr marL="285750" indent="-285750">
              <a:lnSpc>
                <a:spcPct val="100000"/>
              </a:lnSpc>
              <a:spcBef>
                <a:spcPts val="0"/>
              </a:spcBef>
              <a:buSzPts val="1018"/>
              <a:buFont typeface="Arial" panose="020B0604020202020204" pitchFamily="34" charset="0"/>
              <a:buChar char="•"/>
            </a:pPr>
            <a:endParaRPr lang="en-US" sz="1400" i="1" dirty="0">
              <a:solidFill>
                <a:schemeClr val="tx1"/>
              </a:solidFill>
              <a:latin typeface="Montserrat Medium"/>
              <a:ea typeface="Montserrat Medium"/>
              <a:cs typeface="Montserrat Medium"/>
              <a:sym typeface="Montserrat Medium"/>
            </a:endParaRPr>
          </a:p>
          <a:p>
            <a:pPr marL="285750" indent="-285750">
              <a:lnSpc>
                <a:spcPct val="100000"/>
              </a:lnSpc>
              <a:spcBef>
                <a:spcPts val="0"/>
              </a:spcBef>
              <a:buSzPts val="1018"/>
              <a:buFont typeface="Arial" panose="020B0604020202020204" pitchFamily="34" charset="0"/>
              <a:buChar char="•"/>
            </a:pPr>
            <a:endParaRPr lang="en-US" sz="1400" i="1" dirty="0" smtClean="0">
              <a:solidFill>
                <a:schemeClr val="tx1"/>
              </a:solidFill>
              <a:latin typeface="Montserrat Medium"/>
              <a:ea typeface="Montserrat Medium"/>
              <a:cs typeface="Montserrat Medium"/>
              <a:sym typeface="Montserrat Medium"/>
            </a:endParaRPr>
          </a:p>
          <a:p>
            <a:pPr marL="285750" indent="-285750">
              <a:lnSpc>
                <a:spcPct val="100000"/>
              </a:lnSpc>
              <a:spcBef>
                <a:spcPts val="0"/>
              </a:spcBef>
              <a:buSzPts val="1018"/>
              <a:buFont typeface="Arial" panose="020B0604020202020204" pitchFamily="34" charset="0"/>
              <a:buChar char="•"/>
            </a:pPr>
            <a:endParaRPr lang="en-US" sz="1400" i="1" dirty="0">
              <a:solidFill>
                <a:schemeClr val="tx1"/>
              </a:solidFill>
              <a:latin typeface="Montserrat Medium"/>
              <a:ea typeface="Montserrat Medium"/>
              <a:cs typeface="Montserrat Medium"/>
              <a:sym typeface="Montserrat Medium"/>
            </a:endParaRPr>
          </a:p>
          <a:p>
            <a:pPr marL="0" indent="0">
              <a:lnSpc>
                <a:spcPct val="190000"/>
              </a:lnSpc>
              <a:buSzPts val="1018"/>
            </a:pPr>
            <a:endParaRPr lang="en-US" sz="1400" i="1" dirty="0" smtClean="0">
              <a:solidFill>
                <a:schemeClr val="tx1"/>
              </a:solidFill>
              <a:latin typeface="Montserrat Medium"/>
              <a:ea typeface="Montserrat Medium"/>
              <a:cs typeface="Montserrat Medium"/>
              <a:sym typeface="Montserrat Medium"/>
            </a:endParaRPr>
          </a:p>
          <a:p>
            <a:pPr marL="0" indent="0">
              <a:lnSpc>
                <a:spcPct val="190000"/>
              </a:lnSpc>
              <a:buSzPts val="1018"/>
            </a:pPr>
            <a:endParaRPr lang="en-US" sz="1400" i="1" dirty="0">
              <a:solidFill>
                <a:schemeClr val="tx1"/>
              </a:solidFill>
              <a:latin typeface="Montserrat Medium"/>
              <a:ea typeface="Montserrat Medium"/>
              <a:cs typeface="Montserrat Medium"/>
              <a:sym typeface="Montserrat Medium"/>
            </a:endParaRPr>
          </a:p>
          <a:p>
            <a:pPr marL="0" indent="0">
              <a:lnSpc>
                <a:spcPct val="190000"/>
              </a:lnSpc>
              <a:buSzPts val="1018"/>
            </a:pPr>
            <a:endParaRPr lang="en-US" sz="1400" i="1" dirty="0">
              <a:solidFill>
                <a:schemeClr val="tx1"/>
              </a:solidFill>
              <a:latin typeface="Montserrat Medium"/>
              <a:ea typeface="Montserrat Medium"/>
              <a:cs typeface="Montserrat Medium"/>
              <a:sym typeface="Montserrat Medium"/>
            </a:endParaRPr>
          </a:p>
          <a:p>
            <a:pPr marL="0" indent="0">
              <a:lnSpc>
                <a:spcPct val="190000"/>
              </a:lnSpc>
              <a:buSzPts val="1018"/>
            </a:pPr>
            <a:endParaRPr lang="en-US" sz="1400" i="1" dirty="0">
              <a:solidFill>
                <a:schemeClr val="tx1"/>
              </a:solidFill>
              <a:latin typeface="Montserrat Medium"/>
              <a:ea typeface="Montserrat Medium"/>
              <a:cs typeface="Montserrat Medium"/>
              <a:sym typeface="Montserrat Medium"/>
            </a:endParaRPr>
          </a:p>
          <a:p>
            <a:pPr marL="0" indent="0">
              <a:lnSpc>
                <a:spcPct val="190000"/>
              </a:lnSpc>
              <a:buSzPts val="1018"/>
            </a:pPr>
            <a:endParaRPr lang="en-US" sz="1400" i="1" dirty="0">
              <a:solidFill>
                <a:schemeClr val="tx1"/>
              </a:solidFill>
              <a:latin typeface="Montserrat Medium"/>
              <a:ea typeface="Montserrat Medium"/>
              <a:cs typeface="Montserrat Medium"/>
              <a:sym typeface="Montserrat Medium"/>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ketchLinesVTI">
  <a:themeElements>
    <a:clrScheme name="AnalogousFromDarkSeedLeftStep">
      <a:dk1>
        <a:srgbClr val="000000"/>
      </a:dk1>
      <a:lt1>
        <a:srgbClr val="FFFFFF"/>
      </a:lt1>
      <a:dk2>
        <a:srgbClr val="181634"/>
      </a:dk2>
      <a:lt2>
        <a:srgbClr val="F0F3F2"/>
      </a:lt2>
      <a:accent1>
        <a:srgbClr val="DE3261"/>
      </a:accent1>
      <a:accent2>
        <a:srgbClr val="CC2097"/>
      </a:accent2>
      <a:accent3>
        <a:srgbClr val="CB32DE"/>
      </a:accent3>
      <a:accent4>
        <a:srgbClr val="7220CC"/>
      </a:accent4>
      <a:accent5>
        <a:srgbClr val="3C32DE"/>
      </a:accent5>
      <a:accent6>
        <a:srgbClr val="205ECC"/>
      </a:accent6>
      <a:hlink>
        <a:srgbClr val="6D53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17674</TotalTime>
  <Words>933</Words>
  <Application>Microsoft Office PowerPoint</Application>
  <PresentationFormat>Widescreen</PresentationFormat>
  <Paragraphs>264</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Calibri</vt:lpstr>
      <vt:lpstr>Meiryo</vt:lpstr>
      <vt:lpstr>Montserrat Medium</vt:lpstr>
      <vt:lpstr>Montserrat SemiBold</vt:lpstr>
      <vt:lpstr>Corbel</vt:lpstr>
      <vt:lpstr>Arial</vt:lpstr>
      <vt:lpstr>Montserrat</vt:lpstr>
      <vt:lpstr>SketchLinesVTI</vt:lpstr>
      <vt:lpstr>Cash Withdrawal Simplification</vt:lpstr>
      <vt:lpstr>Executive Summary</vt:lpstr>
      <vt:lpstr>Current Problem (1)</vt:lpstr>
      <vt:lpstr>Proposed Solution </vt:lpstr>
      <vt:lpstr>Data Flow Diagram</vt:lpstr>
      <vt:lpstr>Expected Outcome (end in mind) </vt:lpstr>
      <vt:lpstr>Why Using Blockchain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Use Case Title]</dc:title>
  <dc:creator>Andisale</dc:creator>
  <cp:lastModifiedBy>Microsoft account</cp:lastModifiedBy>
  <cp:revision>61</cp:revision>
  <cp:lastPrinted>2021-09-27T06:40:00Z</cp:lastPrinted>
  <dcterms:modified xsi:type="dcterms:W3CDTF">2021-09-28T09:11:20Z</dcterms:modified>
</cp:coreProperties>
</file>