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811365f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811365f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811365f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811365f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811365f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811365f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af753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af753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1811365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1811365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1811365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1811365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811365f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811365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1811365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1811365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811365f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1811365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811365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811365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811365f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811365f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 garantire che ogni set fosse rappresentativo di tutte le tipologie di attacco.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811365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811365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Deepfake Detection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430050" y="3989550"/>
            <a:ext cx="3265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Andrea Di Ubaldo, Riccardo Baratin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progetto ML a.a. 2021/2022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Residual Block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2325" y="1964200"/>
            <a:ext cx="372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Aiuta a preservare le informazioni dell'input originale (modello  apprende i "residui" tra l'input e l'output)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Aiuta il gradiente a propagarsi più facilmente attraverso il Residual Block senza subire una forte attenuazione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(Problema della scomparsa del gradiente)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43550" l="46080" r="0" t="0"/>
          <a:stretch/>
        </p:blipFill>
        <p:spPr>
          <a:xfrm>
            <a:off x="5134500" y="637213"/>
            <a:ext cx="3588825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Attention</a:t>
            </a:r>
            <a:r>
              <a:rPr lang="it"/>
              <a:t> Block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11700" y="1784325"/>
            <a:ext cx="32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2325" y="1964200"/>
            <a:ext cx="3705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Aiuta a 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focalizzare l'attenzione del modello su determinate regioni rilevanti dei dati in ingresso.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46106" r="0" t="60583"/>
          <a:stretch/>
        </p:blipFill>
        <p:spPr>
          <a:xfrm>
            <a:off x="5107000" y="1370325"/>
            <a:ext cx="3190375" cy="24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e Metriche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9175" y="1732900"/>
            <a:ext cx="3489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</a:rPr>
              <a:t>Metriche</a:t>
            </a:r>
            <a:endParaRPr sz="1800"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it" sz="1400">
                <a:solidFill>
                  <a:schemeClr val="lt1"/>
                </a:solidFill>
              </a:rPr>
              <a:t>Equal Error Rate (EER):</a:t>
            </a:r>
            <a:r>
              <a:rPr lang="it" sz="1400">
                <a:solidFill>
                  <a:schemeClr val="lt1"/>
                </a:solidFill>
              </a:rPr>
              <a:t> rappresenta il punto in cui il range dei falsi positivi e il range dei falsi negativi si incontrano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it" sz="1400">
                <a:solidFill>
                  <a:schemeClr val="lt1"/>
                </a:solidFill>
              </a:rPr>
              <a:t>Area Under Curve (AUC): </a:t>
            </a:r>
            <a:r>
              <a:rPr lang="it" sz="1400">
                <a:solidFill>
                  <a:schemeClr val="lt1"/>
                </a:solidFill>
              </a:rPr>
              <a:t>rappresenta l’area sotto la ROC CURVE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600" y="131025"/>
            <a:ext cx="3174251" cy="24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7443688" y="697650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MFCC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113" y="3636075"/>
            <a:ext cx="1342275" cy="55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301" y="2724150"/>
            <a:ext cx="3036850" cy="237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7274338" y="3279200"/>
            <a:ext cx="14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LFCC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1225" y="1055725"/>
            <a:ext cx="1416050" cy="59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Metrica EER per tecnica di deepfake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72" y="2144524"/>
            <a:ext cx="6620250" cy="2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98250" y="62275"/>
            <a:ext cx="6247800" cy="16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Indice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98250" y="1687375"/>
            <a:ext cx="7857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Contesto del problema e obiettivi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LFCC e MFCC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Dataset utilizzato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Architettura del modello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Risultati e Conclusioni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Deepfake detection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951875" y="2245050"/>
            <a:ext cx="2931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70375" y="2110000"/>
            <a:ext cx="8520600" cy="2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1"/>
                </a:solidFill>
              </a:rPr>
              <a:t>Audio Deepfake</a:t>
            </a:r>
            <a:r>
              <a:rPr lang="it" sz="1600"/>
              <a:t>        </a:t>
            </a:r>
            <a:r>
              <a:rPr lang="it" sz="1600">
                <a:solidFill>
                  <a:schemeClr val="accent1"/>
                </a:solidFill>
              </a:rPr>
              <a:t>generazione audio fake che sembrano registrati da persone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1"/>
                </a:solidFill>
              </a:rPr>
              <a:t>Spesso utilizzata per diffondere disinformazione o per scopi fraudolenti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Necessità di individuare gli audio sintetici        </a:t>
            </a:r>
            <a:r>
              <a:rPr b="1" lang="it" sz="1600">
                <a:solidFill>
                  <a:schemeClr val="accent1"/>
                </a:solidFill>
              </a:rPr>
              <a:t>Audio Deepfake detection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5"/>
          <p:cNvSpPr/>
          <p:nvPr/>
        </p:nvSpPr>
        <p:spPr>
          <a:xfrm>
            <a:off x="4228625" y="3098675"/>
            <a:ext cx="2931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1784325"/>
            <a:ext cx="324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Allenare, validare e testare un modello SpecRNet confrontando due tecniche di estrazione delle feature audio: </a:t>
            </a:r>
            <a:r>
              <a:rPr b="1"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MFCC</a:t>
            </a: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LFCC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850" y="1317303"/>
            <a:ext cx="2508919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328450" y="312725"/>
            <a:ext cx="62478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LFCC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525" y="165825"/>
            <a:ext cx="2468700" cy="24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24448"/>
            <a:ext cx="3362100" cy="21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100" y="828562"/>
            <a:ext cx="2798800" cy="10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350800" y="1311088"/>
            <a:ext cx="310800" cy="2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flipH="1" rot="-5400000">
            <a:off x="5124000" y="2186850"/>
            <a:ext cx="477600" cy="597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4294967295" type="title"/>
          </p:nvPr>
        </p:nvSpPr>
        <p:spPr>
          <a:xfrm>
            <a:off x="328450" y="312725"/>
            <a:ext cx="62478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</a:t>
            </a:r>
            <a:r>
              <a:rPr lang="it"/>
              <a:t>FCC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00" y="165812"/>
            <a:ext cx="2412776" cy="23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200" y="312726"/>
            <a:ext cx="2589801" cy="9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2199" y="1577525"/>
            <a:ext cx="2546625" cy="24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089" y="3067311"/>
            <a:ext cx="2782999" cy="19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5072550" y="3351650"/>
            <a:ext cx="310800" cy="2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flipH="1">
            <a:off x="5072550" y="2030100"/>
            <a:ext cx="310800" cy="2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072550" y="786900"/>
            <a:ext cx="310800" cy="2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dataset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74025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it" sz="1600">
                <a:solidFill>
                  <a:srgbClr val="000000"/>
                </a:solidFill>
              </a:rPr>
              <a:t>WaveFake</a:t>
            </a:r>
            <a:r>
              <a:rPr lang="it" sz="1600">
                <a:solidFill>
                  <a:srgbClr val="000000"/>
                </a:solidFill>
              </a:rPr>
              <a:t>: 117.985 campioni audio in formato 16-bit PCM wav. Tutti auto-generati con vocoder differenti.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it" sz="1600">
                <a:solidFill>
                  <a:srgbClr val="000000"/>
                </a:solidFill>
                <a:highlight>
                  <a:srgbClr val="FFFFFF"/>
                </a:highlight>
              </a:rPr>
              <a:t>LJSpeech</a:t>
            </a: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: 13000 campioni audio (originali)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it" sz="1600">
                <a:solidFill>
                  <a:srgbClr val="000000"/>
                </a:solidFill>
                <a:highlight>
                  <a:srgbClr val="FFFFFF"/>
                </a:highlight>
              </a:rPr>
              <a:t>JSut</a:t>
            </a: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: 37.177 campioni audio (originali)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Tutti i sotto </a:t>
            </a: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dataset contengono audio di voce femminile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preparation 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798900"/>
            <a:ext cx="85206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Ogni campione audio è stato frammentato in samples da 4 sec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Ad ogni campione audio sono state tolte le parti che contenevano silenzio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  <a:highlight>
                  <a:srgbClr val="FFFFFF"/>
                </a:highlight>
              </a:rPr>
              <a:t>I dataset di train, validation e test sono stati divisi seguendo la proporzione 70:15:15 con seed 42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 modello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225" y="714713"/>
            <a:ext cx="198485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311300" y="1836300"/>
            <a:ext cx="37044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3 Residual Block separati da un Attention block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2 GRU bidirezionali e 2 layer fully connected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P</a:t>
            </a:r>
            <a:r>
              <a:rPr lang="it" sz="1400">
                <a:solidFill>
                  <a:schemeClr val="lt1"/>
                </a:solidFill>
              </a:rPr>
              <a:t>arametri allenanti: 277.963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