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88163" cy="10018713"/>
  <p:defaultTextStyle>
    <a:defPPr marL="0" marR="0" indent="0" algn="l" defTabSz="91433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85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68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53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37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922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506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090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675" algn="ctr" defTabSz="5841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5E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126" y="-581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2114550" y="750888"/>
            <a:ext cx="2659063" cy="3757612"/>
          </a:xfrm>
          <a:prstGeom prst="rect">
            <a:avLst/>
          </a:prstGeom>
        </p:spPr>
        <p:txBody>
          <a:bodyPr lIns="96606" tIns="48303" rIns="96606" bIns="48303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8422" y="4758889"/>
            <a:ext cx="5051320" cy="4508421"/>
          </a:xfrm>
          <a:prstGeom prst="rect">
            <a:avLst/>
          </a:prstGeom>
        </p:spPr>
        <p:txBody>
          <a:bodyPr lIns="96606" tIns="48303" rIns="96606" bIns="48303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3902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1pPr>
    <a:lvl2pPr indent="228585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2pPr>
    <a:lvl3pPr indent="457168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3pPr>
    <a:lvl4pPr indent="685753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4pPr>
    <a:lvl5pPr indent="914337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5pPr>
    <a:lvl6pPr indent="1142922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6pPr>
    <a:lvl7pPr indent="1371506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7pPr>
    <a:lvl8pPr indent="1600090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8pPr>
    <a:lvl9pPr indent="1828675" defTabSz="457168" latinLnBrk="0">
      <a:lnSpc>
        <a:spcPct val="117999"/>
      </a:lnSpc>
      <a:defRPr sz="9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217773" y="11086080"/>
            <a:ext cx="25844432" cy="502605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2217773" y="11086080"/>
            <a:ext cx="25844432" cy="502605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217773" y="16112128"/>
            <a:ext cx="25844432" cy="14634674"/>
          </a:xfrm>
          <a:prstGeom prst="rect">
            <a:avLst/>
          </a:prstGeom>
        </p:spPr>
        <p:txBody>
          <a:bodyPr anchor="ctr"/>
          <a:lstStyle>
            <a:lvl1pPr marL="1950727" indent="-1950727" algn="l">
              <a:spcBef>
                <a:spcPts val="4200"/>
              </a:spcBef>
              <a:buSzPct val="75000"/>
              <a:buChar char="•"/>
              <a:defRPr sz="15800"/>
            </a:lvl1pPr>
            <a:lvl2pPr marL="2395198" indent="-1950727" algn="l">
              <a:spcBef>
                <a:spcPts val="4200"/>
              </a:spcBef>
              <a:buSzPct val="75000"/>
              <a:buChar char="•"/>
              <a:defRPr sz="15800"/>
            </a:lvl2pPr>
            <a:lvl3pPr marL="2839667" indent="-1950727" algn="l">
              <a:spcBef>
                <a:spcPts val="4200"/>
              </a:spcBef>
              <a:buSzPct val="75000"/>
              <a:buChar char="•"/>
              <a:defRPr sz="15800"/>
            </a:lvl3pPr>
            <a:lvl4pPr marL="3284136" indent="-1950727" algn="l">
              <a:spcBef>
                <a:spcPts val="4200"/>
              </a:spcBef>
              <a:buSzPct val="75000"/>
              <a:buChar char="•"/>
              <a:defRPr sz="15800"/>
            </a:lvl4pPr>
            <a:lvl5pPr marL="3728606" indent="-1950727" algn="l">
              <a:spcBef>
                <a:spcPts val="4200"/>
              </a:spcBef>
              <a:buSzPct val="75000"/>
              <a:buChar char="•"/>
              <a:defRPr sz="15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5642685" y="16112128"/>
            <a:ext cx="12419521" cy="14634674"/>
          </a:xfrm>
          <a:prstGeom prst="rect">
            <a:avLst/>
          </a:prstGeom>
        </p:spPr>
        <p:txBody>
          <a:bodyPr lIns="91433" tIns="45716" rIns="91433" bIns="45716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2217773" y="11086080"/>
            <a:ext cx="25844432" cy="502605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2217775" y="16112128"/>
            <a:ext cx="12419521" cy="14634674"/>
          </a:xfrm>
          <a:prstGeom prst="rect">
            <a:avLst/>
          </a:prstGeom>
        </p:spPr>
        <p:txBody>
          <a:bodyPr anchor="ctr"/>
          <a:lstStyle>
            <a:lvl1pPr marL="1493962" indent="-1493962" algn="l">
              <a:spcBef>
                <a:spcPts val="3199"/>
              </a:spcBef>
              <a:buSzPct val="75000"/>
              <a:buChar char="•"/>
              <a:defRPr sz="12200"/>
            </a:lvl1pPr>
            <a:lvl2pPr marL="1836838" indent="-1493962" algn="l">
              <a:spcBef>
                <a:spcPts val="3199"/>
              </a:spcBef>
              <a:buSzPct val="75000"/>
              <a:buChar char="•"/>
              <a:defRPr sz="12200"/>
            </a:lvl2pPr>
            <a:lvl3pPr marL="2179714" indent="-1493962" algn="l">
              <a:spcBef>
                <a:spcPts val="3199"/>
              </a:spcBef>
              <a:buSzPct val="75000"/>
              <a:buChar char="•"/>
              <a:defRPr sz="12200"/>
            </a:lvl3pPr>
            <a:lvl4pPr marL="2522592" indent="-1493962" algn="l">
              <a:spcBef>
                <a:spcPts val="3199"/>
              </a:spcBef>
              <a:buSzPct val="75000"/>
              <a:buChar char="•"/>
              <a:defRPr sz="12200"/>
            </a:lvl4pPr>
            <a:lvl5pPr marL="2865468" indent="-1493962" algn="l">
              <a:spcBef>
                <a:spcPts val="3199"/>
              </a:spcBef>
              <a:buSzPct val="75000"/>
              <a:buChar char="•"/>
              <a:defRPr sz="1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642685" y="21906867"/>
            <a:ext cx="12419521" cy="8780805"/>
          </a:xfrm>
          <a:prstGeom prst="rect">
            <a:avLst/>
          </a:prstGeom>
        </p:spPr>
        <p:txBody>
          <a:bodyPr lIns="91433" tIns="45716" rIns="91433" bIns="45716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657164" y="12120853"/>
            <a:ext cx="12419521" cy="8780805"/>
          </a:xfrm>
          <a:prstGeom prst="rect">
            <a:avLst/>
          </a:prstGeom>
        </p:spPr>
        <p:txBody>
          <a:bodyPr lIns="91433" tIns="45716" rIns="91433" bIns="45716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2217775" y="12120855"/>
            <a:ext cx="12419521" cy="18566817"/>
          </a:xfrm>
          <a:prstGeom prst="rect">
            <a:avLst/>
          </a:prstGeom>
        </p:spPr>
        <p:txBody>
          <a:bodyPr lIns="91433" tIns="45716" rIns="91433" bIns="45716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957030" y="24863367"/>
            <a:ext cx="24365919" cy="186907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957030" y="19364079"/>
            <a:ext cx="24365919" cy="283864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66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2" y="10051304"/>
            <a:ext cx="30279975" cy="22705917"/>
          </a:xfrm>
          <a:prstGeom prst="rect">
            <a:avLst/>
          </a:prstGeom>
        </p:spPr>
        <p:txBody>
          <a:bodyPr lIns="91433" tIns="45716" rIns="91433" bIns="45716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957030" y="13865190"/>
            <a:ext cx="24365919" cy="768689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8260" tIns="118260" rIns="118260" bIns="11826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957030" y="21759043"/>
            <a:ext cx="24365919" cy="263128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8260" tIns="118260" rIns="118260" bIns="11826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4255584" y="31589403"/>
            <a:ext cx="1739241" cy="1462479"/>
          </a:xfrm>
          <a:prstGeom prst="rect">
            <a:avLst/>
          </a:prstGeom>
          <a:ln w="25400">
            <a:miter lim="400000"/>
          </a:ln>
        </p:spPr>
        <p:txBody>
          <a:bodyPr wrap="none" lIns="118260" tIns="118260" rIns="118260" bIns="118260">
            <a:spAutoFit/>
          </a:bodyPr>
          <a:lstStyle>
            <a:lvl1pPr>
              <a:defRPr sz="7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85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68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53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37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22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06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090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675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85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68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53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37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22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06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090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675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585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168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753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337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2922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506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090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675" algn="ctr" defTabSz="5841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lex.phys.tohoku.ac.jp/~nguyen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jpg"/><Relationship Id="rId10" Type="http://schemas.openxmlformats.org/officeDocument/2006/relationships/image" Target="../media/image1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/>
          <p:cNvPicPr>
            <a:picLocks/>
          </p:cNvPicPr>
          <p:nvPr/>
        </p:nvPicPr>
        <p:blipFill>
          <a:blip r:embed="rId3">
            <a:alphaModFix amt="49836"/>
          </a:blip>
          <a:stretch>
            <a:fillRect/>
          </a:stretch>
        </p:blipFill>
        <p:spPr>
          <a:xfrm>
            <a:off x="14203883" y="35606830"/>
            <a:ext cx="15489085" cy="6830020"/>
          </a:xfrm>
          <a:prstGeom prst="rect">
            <a:avLst/>
          </a:prstGeom>
        </p:spPr>
      </p:pic>
      <p:sp>
        <p:nvSpPr>
          <p:cNvPr id="137" name="Shape 137"/>
          <p:cNvSpPr/>
          <p:nvPr/>
        </p:nvSpPr>
        <p:spPr>
          <a:xfrm>
            <a:off x="14803981" y="37144340"/>
            <a:ext cx="14221894" cy="363035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45716" tIns="45717" rIns="45716" bIns="45717"/>
          <a:lstStyle/>
          <a:p>
            <a:pPr algn="l">
              <a:lnSpc>
                <a:spcPct val="110000"/>
              </a:lnSpc>
              <a:spcBef>
                <a:spcPts val="1699"/>
              </a:spcBef>
              <a:buSzPct val="150000"/>
              <a:defRPr sz="31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tempuh</a:t>
            </a:r>
            <a:r>
              <a:rPr lang="en-US" dirty="0"/>
              <a:t> bola terbang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hambat</a:t>
            </a:r>
            <a:r>
              <a:rPr lang="en-US" dirty="0"/>
              <a:t> </a:t>
            </a:r>
            <a:r>
              <a:rPr lang="en-US" dirty="0" err="1"/>
              <a:t>atmosfer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diperhitungkan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lintasan</a:t>
            </a:r>
            <a:r>
              <a:rPr lang="en-US" dirty="0"/>
              <a:t> terbang.</a:t>
            </a: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4451536" y="21140151"/>
            <a:ext cx="10781880" cy="379590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6" tIns="50796" rIns="50796" bIns="50796" anchor="ctr">
            <a:spAutoFit/>
          </a:bodyPr>
          <a:lstStyle>
            <a:lvl1pPr algn="l"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>
              <a:spcAft>
                <a:spcPts val="1200"/>
              </a:spcAft>
            </a:pP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bola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kasar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transisi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aliran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turbulen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terjadi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pada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kecepatan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rendah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dibandingkan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bola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biasa,sehingga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penurunan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terjadi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cepat,sedangkan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sebaliknya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diamati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softball(bola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tanpa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jahitan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memenuhi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syarat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sebagai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softball).Hal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ternyata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mempunyai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implikasi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penting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terhadap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Gerakan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lemparan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dikenal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sebagai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knuckleball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karena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jahitan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pada bola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setara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semacam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kekasaran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18713" y="28208699"/>
            <a:ext cx="5027651" cy="7181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sz="4000" dirty="0" err="1"/>
              <a:t>Perhitungan</a:t>
            </a:r>
            <a:r>
              <a:rPr lang="en-US" sz="4000" dirty="0"/>
              <a:t> </a:t>
            </a:r>
            <a:r>
              <a:rPr lang="en-US" sz="4000" dirty="0" err="1"/>
              <a:t>Numerik</a:t>
            </a:r>
            <a:r>
              <a:rPr sz="4000" dirty="0"/>
              <a:t>:</a:t>
            </a:r>
          </a:p>
        </p:txBody>
      </p:sp>
      <p:sp>
        <p:nvSpPr>
          <p:cNvPr id="258" name="Shape 258"/>
          <p:cNvSpPr/>
          <p:nvPr/>
        </p:nvSpPr>
        <p:spPr>
          <a:xfrm>
            <a:off x="437565" y="15492684"/>
            <a:ext cx="6139484" cy="8543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18260" tIns="118260" rIns="118260" bIns="118260" anchor="ctr">
            <a:spAutoFit/>
          </a:bodyPr>
          <a:lstStyle>
            <a:lvl1pPr>
              <a:defRPr sz="50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 err="1">
                <a:solidFill>
                  <a:schemeClr val="accent5"/>
                </a:solidFill>
              </a:rPr>
              <a:t>Variasi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dirty="0" err="1">
                <a:solidFill>
                  <a:schemeClr val="accent5"/>
                </a:solidFill>
              </a:rPr>
              <a:t>Koefisien</a:t>
            </a:r>
            <a:r>
              <a:rPr lang="en-US" sz="4000" dirty="0">
                <a:solidFill>
                  <a:schemeClr val="accent5"/>
                </a:solidFill>
              </a:rPr>
              <a:t> drag C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612848" y="35303550"/>
            <a:ext cx="6357491" cy="70049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18260" tIns="118260" rIns="118260" bIns="118260" anchor="ctr">
            <a:spAutoFit/>
          </a:bodyPr>
          <a:lstStyle>
            <a:lvl1pPr>
              <a:defRPr sz="5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3000" dirty="0" err="1"/>
              <a:t>Perhitungan</a:t>
            </a:r>
            <a:r>
              <a:rPr lang="en-US" sz="3000" dirty="0"/>
              <a:t> </a:t>
            </a:r>
            <a:r>
              <a:rPr lang="en-US" sz="3000" dirty="0" err="1"/>
              <a:t>Lintasan</a:t>
            </a:r>
            <a:r>
              <a:rPr lang="en-US" sz="3000" dirty="0"/>
              <a:t> bola </a:t>
            </a:r>
            <a:r>
              <a:rPr lang="en-US" sz="3000" dirty="0" err="1"/>
              <a:t>Bisbol</a:t>
            </a:r>
            <a:endParaRPr sz="3000" dirty="0"/>
          </a:p>
        </p:txBody>
      </p:sp>
      <p:sp>
        <p:nvSpPr>
          <p:cNvPr id="260" name="Shape 260"/>
          <p:cNvSpPr/>
          <p:nvPr/>
        </p:nvSpPr>
        <p:spPr>
          <a:xfrm>
            <a:off x="257536" y="25066218"/>
            <a:ext cx="10264011" cy="8543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18260" tIns="118260" rIns="118260" bIns="118260" anchor="ctr">
            <a:spAutoFit/>
          </a:bodyPr>
          <a:lstStyle>
            <a:lvl1pPr>
              <a:defRPr sz="5000" b="1">
                <a:solidFill>
                  <a:schemeClr val="accent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4000" dirty="0" err="1">
                <a:solidFill>
                  <a:schemeClr val="accent5"/>
                </a:solidFill>
              </a:rPr>
              <a:t>Rumus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dirty="0" err="1">
                <a:solidFill>
                  <a:schemeClr val="accent5"/>
                </a:solidFill>
              </a:rPr>
              <a:t>menghitung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dirty="0" err="1">
                <a:solidFill>
                  <a:schemeClr val="accent5"/>
                </a:solidFill>
              </a:rPr>
              <a:t>Lintasan</a:t>
            </a:r>
            <a:r>
              <a:rPr lang="en-US" sz="4000" dirty="0">
                <a:solidFill>
                  <a:schemeClr val="accent5"/>
                </a:solidFill>
              </a:rPr>
              <a:t> Bola </a:t>
            </a:r>
            <a:r>
              <a:rPr lang="en-US" sz="4000" dirty="0" err="1">
                <a:solidFill>
                  <a:schemeClr val="accent5"/>
                </a:solidFill>
              </a:rPr>
              <a:t>Bisbol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2023617" y="35949878"/>
            <a:ext cx="3869632" cy="100827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18260" tIns="118260" rIns="118260" bIns="118260" anchor="ctr">
            <a:spAutoFit/>
          </a:bodyPr>
          <a:lstStyle>
            <a:lvl1pPr>
              <a:defRPr sz="5000"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accent5"/>
                </a:solidFill>
              </a:rPr>
              <a:t>Kesimpulan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278" name="Group 136"/>
          <p:cNvGrpSpPr/>
          <p:nvPr/>
        </p:nvGrpSpPr>
        <p:grpSpPr>
          <a:xfrm>
            <a:off x="435926" y="20911266"/>
            <a:ext cx="3775118" cy="2170632"/>
            <a:chOff x="1695589" y="0"/>
            <a:chExt cx="3774722" cy="2170791"/>
          </a:xfrm>
        </p:grpSpPr>
        <p:sp>
          <p:nvSpPr>
            <p:cNvPr id="279" name="Shape 133"/>
            <p:cNvSpPr/>
            <p:nvPr/>
          </p:nvSpPr>
          <p:spPr>
            <a:xfrm>
              <a:off x="1695589" y="0"/>
              <a:ext cx="3774722" cy="217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" y="8163"/>
                  </a:moveTo>
                  <a:cubicBezTo>
                    <a:pt x="718" y="7756"/>
                    <a:pt x="1197" y="6803"/>
                    <a:pt x="1590" y="5403"/>
                  </a:cubicBezTo>
                  <a:cubicBezTo>
                    <a:pt x="1944" y="4141"/>
                    <a:pt x="2218" y="2554"/>
                    <a:pt x="2389" y="775"/>
                  </a:cubicBezTo>
                  <a:cubicBezTo>
                    <a:pt x="3671" y="3920"/>
                    <a:pt x="5164" y="5381"/>
                    <a:pt x="6661" y="4956"/>
                  </a:cubicBezTo>
                  <a:cubicBezTo>
                    <a:pt x="7930" y="4595"/>
                    <a:pt x="9154" y="2885"/>
                    <a:pt x="10207" y="0"/>
                  </a:cubicBezTo>
                  <a:cubicBezTo>
                    <a:pt x="11581" y="3423"/>
                    <a:pt x="13181" y="5083"/>
                    <a:pt x="14795" y="4760"/>
                  </a:cubicBezTo>
                  <a:cubicBezTo>
                    <a:pt x="16019" y="4515"/>
                    <a:pt x="17212" y="3130"/>
                    <a:pt x="18281" y="713"/>
                  </a:cubicBezTo>
                  <a:cubicBezTo>
                    <a:pt x="18665" y="2322"/>
                    <a:pt x="19138" y="3544"/>
                    <a:pt x="19661" y="4281"/>
                  </a:cubicBezTo>
                  <a:cubicBezTo>
                    <a:pt x="20284" y="5158"/>
                    <a:pt x="20956" y="5317"/>
                    <a:pt x="21600" y="4741"/>
                  </a:cubicBezTo>
                  <a:cubicBezTo>
                    <a:pt x="21005" y="5984"/>
                    <a:pt x="20589" y="8277"/>
                    <a:pt x="20475" y="10939"/>
                  </a:cubicBezTo>
                  <a:cubicBezTo>
                    <a:pt x="20354" y="13734"/>
                    <a:pt x="20581" y="16590"/>
                    <a:pt x="21080" y="18586"/>
                  </a:cubicBezTo>
                  <a:cubicBezTo>
                    <a:pt x="20464" y="17396"/>
                    <a:pt x="19766" y="17089"/>
                    <a:pt x="19101" y="17716"/>
                  </a:cubicBezTo>
                  <a:cubicBezTo>
                    <a:pt x="18611" y="18178"/>
                    <a:pt x="18159" y="19134"/>
                    <a:pt x="17785" y="20493"/>
                  </a:cubicBezTo>
                  <a:cubicBezTo>
                    <a:pt x="16348" y="18591"/>
                    <a:pt x="14842" y="17675"/>
                    <a:pt x="13329" y="17786"/>
                  </a:cubicBezTo>
                  <a:cubicBezTo>
                    <a:pt x="11947" y="17887"/>
                    <a:pt x="10577" y="18844"/>
                    <a:pt x="9266" y="20624"/>
                  </a:cubicBezTo>
                  <a:cubicBezTo>
                    <a:pt x="8642" y="19392"/>
                    <a:pt x="7974" y="18571"/>
                    <a:pt x="7285" y="18191"/>
                  </a:cubicBezTo>
                  <a:cubicBezTo>
                    <a:pt x="5818" y="17381"/>
                    <a:pt x="4326" y="18581"/>
                    <a:pt x="3047" y="21600"/>
                  </a:cubicBezTo>
                  <a:cubicBezTo>
                    <a:pt x="2682" y="20184"/>
                    <a:pt x="2240" y="19135"/>
                    <a:pt x="1755" y="18536"/>
                  </a:cubicBezTo>
                  <a:cubicBezTo>
                    <a:pt x="1185" y="17831"/>
                    <a:pt x="578" y="17775"/>
                    <a:pt x="0" y="18373"/>
                  </a:cubicBezTo>
                  <a:cubicBezTo>
                    <a:pt x="550" y="17581"/>
                    <a:pt x="920" y="15492"/>
                    <a:pt x="928" y="13136"/>
                  </a:cubicBezTo>
                  <a:cubicBezTo>
                    <a:pt x="935" y="11064"/>
                    <a:pt x="656" y="9148"/>
                    <a:pt x="203" y="8163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50800" dist="508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118268" tIns="118268" rIns="118268" bIns="118268" numCol="1" anchor="ctr">
              <a:noAutofit/>
            </a:bodyPr>
            <a:lstStyle/>
            <a:p>
              <a:pPr>
                <a:defRPr sz="10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Shape 135"/>
            <p:cNvSpPr/>
            <p:nvPr/>
          </p:nvSpPr>
          <p:spPr>
            <a:xfrm>
              <a:off x="1863853" y="351052"/>
              <a:ext cx="3316020" cy="147006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18268" tIns="118268" rIns="118268" bIns="118268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sz="4000" dirty="0"/>
                <a:t>Data </a:t>
              </a:r>
              <a:r>
                <a:rPr lang="en-US" sz="4000" dirty="0" err="1"/>
                <a:t>dari</a:t>
              </a:r>
              <a:r>
                <a:rPr lang="en-US" sz="4000" dirty="0"/>
                <a:t> </a:t>
              </a:r>
              <a:r>
                <a:rPr lang="en-US" sz="4000" dirty="0" err="1"/>
                <a:t>Grafik</a:t>
              </a:r>
              <a:endParaRPr lang="en-US" sz="4000" dirty="0"/>
            </a:p>
          </p:txBody>
        </p:sp>
      </p:grpSp>
      <p:sp>
        <p:nvSpPr>
          <p:cNvPr id="285" name="Shape 188"/>
          <p:cNvSpPr/>
          <p:nvPr/>
        </p:nvSpPr>
        <p:spPr>
          <a:xfrm>
            <a:off x="540264" y="26105216"/>
            <a:ext cx="13939281" cy="1787960"/>
          </a:xfrm>
          <a:prstGeom prst="roundRect">
            <a:avLst>
              <a:gd name="adj" fmla="val 19529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8260" tIns="118260" rIns="118260" bIns="118260" anchor="ctr"/>
          <a:lstStyle>
            <a:lvl1pPr>
              <a:defRPr sz="2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lang="en-US" sz="3000" dirty="0">
              <a:solidFill>
                <a:schemeClr val="accent6"/>
              </a:solidFill>
            </a:endParaRPr>
          </a:p>
          <a:p>
            <a:r>
              <a:rPr lang="en-US" sz="3000" dirty="0" err="1">
                <a:solidFill>
                  <a:schemeClr val="accent6"/>
                </a:solidFill>
              </a:rPr>
              <a:t>Untuk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menghitung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lintasan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kita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perlu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menyelesaikan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persamaan</a:t>
            </a:r>
            <a:r>
              <a:rPr lang="en-US" sz="3000" dirty="0">
                <a:solidFill>
                  <a:schemeClr val="accent6"/>
                </a:solidFill>
              </a:rPr>
              <a:t> Euler.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171" name="Shape 123"/>
          <p:cNvSpPr/>
          <p:nvPr/>
        </p:nvSpPr>
        <p:spPr>
          <a:xfrm>
            <a:off x="5922963" y="449934"/>
            <a:ext cx="19662106" cy="11820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6" tIns="50796" rIns="50796" bIns="50796"/>
          <a:lstStyle/>
          <a:p>
            <a:pPr hangingPunct="1">
              <a:spcBef>
                <a:spcPct val="0"/>
              </a:spcBef>
            </a:pP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Simulasi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</a:t>
            </a: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Gerak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</a:t>
            </a: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Bisbol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</a:t>
            </a: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dengan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</a:t>
            </a: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Gesekan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dan </a:t>
            </a: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Tanpa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</a:t>
            </a:r>
            <a:r>
              <a:rPr lang="en-US" altLang="ja-JP" sz="4800" b="1" dirty="0" err="1">
                <a:latin typeface="Futura Md BT" panose="020B0602020204020303" pitchFamily="34" charset="0"/>
                <a:cs typeface="Arial" panose="020B0604020202020204" pitchFamily="34" charset="0"/>
              </a:rPr>
              <a:t>Gesekan</a:t>
            </a:r>
            <a:r>
              <a:rPr lang="en-US" altLang="ja-JP" sz="4800" b="1" dirty="0">
                <a:latin typeface="Futura Md BT" panose="020B0602020204020303" pitchFamily="34" charset="0"/>
                <a:cs typeface="Arial" panose="020B0604020202020204" pitchFamily="34" charset="0"/>
              </a:rPr>
              <a:t> Udara</a:t>
            </a:r>
          </a:p>
        </p:txBody>
      </p:sp>
      <p:sp>
        <p:nvSpPr>
          <p:cNvPr id="175" name="Shape 123"/>
          <p:cNvSpPr/>
          <p:nvPr/>
        </p:nvSpPr>
        <p:spPr>
          <a:xfrm>
            <a:off x="8083206" y="2581888"/>
            <a:ext cx="15553725" cy="11804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6" tIns="50796" rIns="50796" bIns="50796"/>
          <a:lstStyle/>
          <a:p>
            <a:pPr defTabSz="457168">
              <a:spcBef>
                <a:spcPts val="200"/>
              </a:spcBef>
              <a:defRPr sz="30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 err="1"/>
              <a:t>Fakultas</a:t>
            </a:r>
            <a:r>
              <a:rPr lang="en-US" sz="2400" dirty="0"/>
              <a:t> Teknik </a:t>
            </a:r>
            <a:r>
              <a:rPr lang="en-US" sz="2400" dirty="0" err="1"/>
              <a:t>Elektro</a:t>
            </a:r>
            <a:r>
              <a:rPr lang="en-US" sz="2400" dirty="0"/>
              <a:t>-Teknik </a:t>
            </a:r>
            <a:r>
              <a:rPr lang="en-US" sz="2400" dirty="0" err="1"/>
              <a:t>Fisika,</a:t>
            </a:r>
            <a:r>
              <a:rPr sz="2400" dirty="0" err="1"/>
              <a:t>T</a:t>
            </a:r>
            <a:r>
              <a:rPr lang="en-US" sz="2400" dirty="0" err="1"/>
              <a:t>elkom</a:t>
            </a:r>
            <a:r>
              <a:rPr lang="en-US" sz="2400" dirty="0"/>
              <a:t> University</a:t>
            </a:r>
            <a:r>
              <a:rPr sz="2400" dirty="0"/>
              <a:t>, </a:t>
            </a:r>
            <a:r>
              <a:rPr lang="en-US" sz="2400" dirty="0"/>
              <a:t>Bandung</a:t>
            </a:r>
            <a:r>
              <a:rPr sz="2400" dirty="0"/>
              <a:t>, </a:t>
            </a:r>
            <a:r>
              <a:rPr lang="en-US" sz="2400" dirty="0" err="1"/>
              <a:t>Jawa</a:t>
            </a:r>
            <a:r>
              <a:rPr lang="en-US" sz="2400" dirty="0"/>
              <a:t> Barat</a:t>
            </a:r>
          </a:p>
        </p:txBody>
      </p:sp>
      <p:sp>
        <p:nvSpPr>
          <p:cNvPr id="177" name="Shape 123"/>
          <p:cNvSpPr/>
          <p:nvPr/>
        </p:nvSpPr>
        <p:spPr>
          <a:xfrm>
            <a:off x="9391973" y="2033833"/>
            <a:ext cx="12588774" cy="5001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6" tIns="50796" rIns="50796" bIns="50796"/>
          <a:lstStyle/>
          <a:p>
            <a:pPr defTabSz="457168">
              <a:defRPr sz="3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lfandi Yulviano S.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1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Andiva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Asdiani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 V.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, Dior Dustin O. L.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d BT" panose="020B0602020204020303" pitchFamily="34" charset="0"/>
              </a:rPr>
              <a:t>2</a:t>
            </a:r>
            <a:endParaRPr u="sng" baseline="30000" dirty="0">
              <a:solidFill>
                <a:schemeClr val="tx1">
                  <a:lumMod val="75000"/>
                  <a:lumOff val="25000"/>
                </a:schemeClr>
              </a:solidFill>
              <a:latin typeface="Futura Md BT" panose="020B0602020204020303" pitchFamily="34" charset="0"/>
              <a:hlinkClick r:id="rId6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6263" y="17217002"/>
            <a:ext cx="6917766" cy="3470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Gambar 1.1 : 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koefisien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drag 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C,dengan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kecepatan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pada bola 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normal,kasar</a:t>
            </a:r>
            <a:r>
              <a:rPr lang="en-US" sz="3500" dirty="0" err="1">
                <a:solidFill>
                  <a:srgbClr val="FF0000"/>
                </a:solidFill>
              </a:rPr>
              <a:t>,dan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halus.Perhatikan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bahwa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untuk</a:t>
            </a:r>
            <a:r>
              <a:rPr lang="en-US" sz="3500" dirty="0">
                <a:solidFill>
                  <a:srgbClr val="FF0000"/>
                </a:solidFill>
              </a:rPr>
              <a:t> bola normal </a:t>
            </a:r>
            <a:r>
              <a:rPr lang="en-US" sz="3500" dirty="0" err="1">
                <a:solidFill>
                  <a:srgbClr val="FF0000"/>
                </a:solidFill>
              </a:rPr>
              <a:t>gaya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tariknya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sama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dengan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berat</a:t>
            </a:r>
            <a:r>
              <a:rPr lang="en-US" sz="3500" dirty="0">
                <a:solidFill>
                  <a:srgbClr val="FF0000"/>
                </a:solidFill>
              </a:rPr>
              <a:t> bola pada </a:t>
            </a:r>
            <a:r>
              <a:rPr lang="en-US" sz="3500" dirty="0" err="1">
                <a:solidFill>
                  <a:srgbClr val="FF0000"/>
                </a:solidFill>
              </a:rPr>
              <a:t>kecepatan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kira-kira</a:t>
            </a:r>
            <a:r>
              <a:rPr lang="en-US" sz="3500" dirty="0">
                <a:solidFill>
                  <a:srgbClr val="FF0000"/>
                </a:solidFill>
              </a:rPr>
              <a:t> 95 mph.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7090803" y="28455809"/>
                <a:ext cx="656219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723900" algn="l"/>
                  </a:tabLst>
                </a:pPr>
                <a:r>
                  <a:rPr lang="en-US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4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Diketahui</a:t>
                </a:r>
                <a:r>
                  <a:rPr lang="en-US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>
                  <a:tabLst>
                    <a:tab pos="723900" algn="l"/>
                  </a:tabLst>
                </a:pPr>
                <a:r>
                  <a:rPr lang="en-US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r>
                  <a:rPr lang="en-US" sz="4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vd</a:t>
                </a:r>
                <a:r>
                  <a:rPr lang="en-US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35 m/s</a:t>
                </a:r>
              </a:p>
              <a:p>
                <a:pPr algn="l">
                  <a:tabLst>
                    <a:tab pos="723900" algn="l"/>
                  </a:tabLst>
                </a:pPr>
                <a:r>
                  <a:rPr lang="en-US" sz="4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=5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endParaRPr lang="en-US" sz="4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03" y="28455809"/>
                <a:ext cx="6562198" cy="1938992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Shape 216"/>
          <p:cNvSpPr/>
          <p:nvPr/>
        </p:nvSpPr>
        <p:spPr>
          <a:xfrm>
            <a:off x="1026419" y="26966663"/>
            <a:ext cx="427032" cy="5950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algn="l"/>
            <a:endParaRPr sz="3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1251555" y="277480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endParaRPr kumimoji="1" lang="en-US" sz="24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61660" y="285401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hangingPunct="1"/>
            <a:endParaRPr kumimoji="1" lang="en-US" sz="24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5" name="Shape 216"/>
          <p:cNvSpPr/>
          <p:nvPr/>
        </p:nvSpPr>
        <p:spPr>
          <a:xfrm>
            <a:off x="1026419" y="29289882"/>
            <a:ext cx="427032" cy="5950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algn="l"/>
            <a:endParaRPr lang="en-US" sz="3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59842" y="30736263"/>
            <a:ext cx="14741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hangingPunct="1"/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Dengan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menggunakan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parameterisasi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gaya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hambat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ini,kita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dapat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membuat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program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untuk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menghitung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lintasan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bola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bisbol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yang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kita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pukul.Program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ini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akan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sangat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mirip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dengan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masalah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pada </a:t>
            </a:r>
            <a:r>
              <a:rPr kumimoji="1" lang="en-US" sz="3000" kern="1200" dirty="0" err="1">
                <a:solidFill>
                  <a:prstClr val="black"/>
                </a:solidFill>
                <a:latin typeface="Calibri"/>
              </a:rPr>
              <a:t>Peluru</a:t>
            </a:r>
            <a:r>
              <a:rPr kumimoji="1" lang="en-US" sz="3000" kern="1200" dirty="0">
                <a:solidFill>
                  <a:prstClr val="black"/>
                </a:solidFill>
                <a:latin typeface="Calibri"/>
              </a:rPr>
              <a:t> Meriam.</a:t>
            </a:r>
          </a:p>
        </p:txBody>
      </p:sp>
      <p:sp>
        <p:nvSpPr>
          <p:cNvPr id="225" name="Shape 216"/>
          <p:cNvSpPr/>
          <p:nvPr/>
        </p:nvSpPr>
        <p:spPr>
          <a:xfrm>
            <a:off x="2919347" y="32481300"/>
            <a:ext cx="213192" cy="5950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marL="0" indent="0" algn="l">
              <a:buNone/>
            </a:pPr>
            <a:r>
              <a:rPr lang="en-US" sz="3200" dirty="0"/>
              <a:t>:</a:t>
            </a:r>
            <a:endParaRPr sz="3200" dirty="0"/>
          </a:p>
        </p:txBody>
      </p:sp>
      <p:sp>
        <p:nvSpPr>
          <p:cNvPr id="226" name="Shape 216"/>
          <p:cNvSpPr/>
          <p:nvPr/>
        </p:nvSpPr>
        <p:spPr>
          <a:xfrm>
            <a:off x="2898627" y="33520029"/>
            <a:ext cx="427032" cy="5950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algn="l"/>
            <a:endParaRPr sz="3200" dirty="0"/>
          </a:p>
        </p:txBody>
      </p:sp>
      <p:sp>
        <p:nvSpPr>
          <p:cNvPr id="227" name="Shape 216"/>
          <p:cNvSpPr/>
          <p:nvPr/>
        </p:nvSpPr>
        <p:spPr>
          <a:xfrm>
            <a:off x="635962" y="32705294"/>
            <a:ext cx="14741647" cy="194924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marL="0" indent="0" algn="l">
              <a:buNone/>
            </a:pP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hasil</a:t>
            </a:r>
            <a:r>
              <a:rPr lang="en-US" sz="3000" dirty="0"/>
              <a:t> </a:t>
            </a:r>
            <a:r>
              <a:rPr lang="en-US" sz="3000" dirty="0" err="1"/>
              <a:t>khas</a:t>
            </a:r>
            <a:r>
              <a:rPr lang="en-US" sz="3000" dirty="0"/>
              <a:t> </a:t>
            </a:r>
            <a:r>
              <a:rPr lang="en-US" sz="3000" dirty="0" err="1"/>
              <a:t>lintasan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ditunjukan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kurva</a:t>
            </a:r>
            <a:r>
              <a:rPr lang="en-US" sz="3000" dirty="0"/>
              <a:t> </a:t>
            </a:r>
            <a:r>
              <a:rPr lang="en-US" sz="3000" dirty="0" err="1"/>
              <a:t>padat</a:t>
            </a:r>
            <a:r>
              <a:rPr lang="en-US" sz="3000" dirty="0"/>
              <a:t> pada </a:t>
            </a:r>
            <a:r>
              <a:rPr lang="en-US" sz="3000" dirty="0" err="1"/>
              <a:t>gambar</a:t>
            </a:r>
            <a:r>
              <a:rPr lang="en-US" sz="3000" dirty="0"/>
              <a:t> 1.2 .</a:t>
            </a:r>
            <a:r>
              <a:rPr lang="en-US" sz="3000" dirty="0" err="1"/>
              <a:t>Mengingat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jarak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ruang</a:t>
            </a:r>
            <a:r>
              <a:rPr lang="en-US" sz="3000" dirty="0"/>
              <a:t> </a:t>
            </a:r>
            <a:r>
              <a:rPr lang="en-US" sz="3000" dirty="0" err="1"/>
              <a:t>hampa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lebih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800 </a:t>
            </a:r>
            <a:r>
              <a:rPr lang="en-US" sz="3000" dirty="0" err="1"/>
              <a:t>kaki,kita</a:t>
            </a:r>
            <a:r>
              <a:rPr lang="en-US" sz="3000" dirty="0"/>
              <a:t> </a:t>
            </a:r>
            <a:r>
              <a:rPr lang="en-US" sz="3000" dirty="0" err="1"/>
              <a:t>melihat</a:t>
            </a:r>
            <a:r>
              <a:rPr lang="en-US" sz="3000" dirty="0"/>
              <a:t> </a:t>
            </a:r>
            <a:r>
              <a:rPr lang="en-US" sz="3000" dirty="0" err="1"/>
              <a:t>bahwa</a:t>
            </a:r>
            <a:r>
              <a:rPr lang="en-US" sz="3000" dirty="0"/>
              <a:t> </a:t>
            </a:r>
            <a:r>
              <a:rPr lang="en-US" sz="3000" dirty="0" err="1"/>
              <a:t>hambatan</a:t>
            </a:r>
            <a:r>
              <a:rPr lang="en-US" sz="3000" dirty="0"/>
              <a:t> </a:t>
            </a:r>
            <a:r>
              <a:rPr lang="en-US" sz="3000" dirty="0" err="1"/>
              <a:t>udara</a:t>
            </a:r>
            <a:r>
              <a:rPr lang="en-US" sz="3000" dirty="0"/>
              <a:t> </a:t>
            </a:r>
            <a:r>
              <a:rPr lang="en-US" sz="3000" dirty="0" err="1"/>
              <a:t>mempunyai</a:t>
            </a:r>
            <a:r>
              <a:rPr lang="en-US" sz="3000" dirty="0"/>
              <a:t> </a:t>
            </a:r>
            <a:r>
              <a:rPr lang="en-US" sz="3000" dirty="0" err="1"/>
              <a:t>pengaruh</a:t>
            </a:r>
            <a:r>
              <a:rPr lang="en-US" sz="3000" dirty="0"/>
              <a:t>  yang sangat </a:t>
            </a:r>
            <a:r>
              <a:rPr lang="en-US" sz="3000" dirty="0" err="1"/>
              <a:t>besar</a:t>
            </a:r>
            <a:r>
              <a:rPr lang="en-US" sz="3000" dirty="0"/>
              <a:t> . </a:t>
            </a:r>
            <a:r>
              <a:rPr lang="en-US" sz="3000" dirty="0" err="1"/>
              <a:t>Jangkauan</a:t>
            </a:r>
            <a:r>
              <a:rPr lang="en-US" sz="3000" dirty="0"/>
              <a:t> power hitter kami </a:t>
            </a:r>
            <a:r>
              <a:rPr lang="en-US" sz="3000" dirty="0" err="1"/>
              <a:t>sekarang</a:t>
            </a:r>
            <a:r>
              <a:rPr lang="en-US" sz="3000" dirty="0"/>
              <a:t>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diperkirakan</a:t>
            </a:r>
            <a:r>
              <a:rPr lang="en-US" sz="3000" dirty="0"/>
              <a:t> </a:t>
            </a:r>
            <a:r>
              <a:rPr lang="en-US" sz="3000" dirty="0" err="1"/>
              <a:t>sekitar</a:t>
            </a:r>
            <a:r>
              <a:rPr lang="en-US" sz="3000" dirty="0"/>
              <a:t> 120 </a:t>
            </a:r>
            <a:r>
              <a:rPr lang="en-US" sz="3000" dirty="0" err="1"/>
              <a:t>m,atau</a:t>
            </a:r>
            <a:r>
              <a:rPr lang="en-US" sz="3000" dirty="0"/>
              <a:t> </a:t>
            </a:r>
            <a:r>
              <a:rPr lang="en-US" sz="3000" dirty="0" err="1"/>
              <a:t>setara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395 kaki.</a:t>
            </a:r>
            <a:endParaRPr sz="3000" dirty="0"/>
          </a:p>
        </p:txBody>
      </p:sp>
      <p:sp>
        <p:nvSpPr>
          <p:cNvPr id="228" name="Shape 216"/>
          <p:cNvSpPr/>
          <p:nvPr/>
        </p:nvSpPr>
        <p:spPr>
          <a:xfrm>
            <a:off x="1026419" y="36566793"/>
            <a:ext cx="427032" cy="5950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6" tIns="50796" rIns="50796" bIns="50796" anchor="ctr">
            <a:spAutoFit/>
          </a:bodyPr>
          <a:lstStyle>
            <a:lvl1pPr marL="321027" indent="-321027">
              <a:buSzPct val="45000"/>
              <a:buBlip>
                <a:blip r:embed="rId4"/>
              </a:buBlip>
              <a:defRPr sz="2600">
                <a:solidFill>
                  <a:srgbClr val="0433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 algn="l"/>
            <a:endParaRPr sz="3200" dirty="0"/>
          </a:p>
        </p:txBody>
      </p:sp>
      <p:sp>
        <p:nvSpPr>
          <p:cNvPr id="30" name="Horizontal Scroll 29"/>
          <p:cNvSpPr/>
          <p:nvPr/>
        </p:nvSpPr>
        <p:spPr>
          <a:xfrm>
            <a:off x="14562915" y="3419068"/>
            <a:ext cx="14091839" cy="5267026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Shape 137"/>
              <p:cNvSpPr/>
              <p:nvPr/>
            </p:nvSpPr>
            <p:spPr>
              <a:xfrm>
                <a:off x="14803981" y="4728150"/>
                <a:ext cx="13609706" cy="920701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6" tIns="45717" rIns="45716" bIns="45717"/>
              <a:lstStyle/>
              <a:p>
                <a:pPr>
                  <a:lnSpc>
                    <a:spcPct val="110000"/>
                  </a:lnSpc>
                  <a:spcBef>
                    <a:spcPts val="1699"/>
                  </a:spcBef>
                  <a:buSzPct val="150000"/>
                  <a:defRPr sz="31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3000" dirty="0"/>
                  <a:t>Gambar 1.2 : </a:t>
                </a:r>
                <a:r>
                  <a:rPr lang="en-US" sz="3000" dirty="0" err="1"/>
                  <a:t>Perhitungan</a:t>
                </a:r>
                <a:r>
                  <a:rPr lang="en-US" sz="3000" dirty="0"/>
                  <a:t> bola </a:t>
                </a:r>
                <a:r>
                  <a:rPr lang="en-US" sz="3000" dirty="0" err="1"/>
                  <a:t>bisbol</a:t>
                </a:r>
                <a:r>
                  <a:rPr lang="en-US" sz="3000" dirty="0"/>
                  <a:t> pada </a:t>
                </a:r>
                <a:r>
                  <a:rPr lang="en-US" sz="3000" dirty="0" err="1"/>
                  <a:t>kecepatan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awal</a:t>
                </a:r>
                <a:r>
                  <a:rPr lang="en-US" sz="3000" dirty="0"/>
                  <a:t> 110 </a:t>
                </a:r>
                <a:r>
                  <a:rPr lang="en-US" sz="3000" dirty="0" err="1"/>
                  <a:t>mph,termasuk</a:t>
                </a:r>
                <a:r>
                  <a:rPr lang="en-US" sz="3000" dirty="0"/>
                  <a:t> </a:t>
                </a:r>
                <a:r>
                  <a:rPr lang="en-US" sz="3000" dirty="0" err="1"/>
                  <a:t>efek</a:t>
                </a:r>
                <a:r>
                  <a:rPr lang="en-US" sz="3000" dirty="0"/>
                  <a:t> </a:t>
                </a:r>
                <a:r>
                  <a:rPr lang="en-US" sz="3000" dirty="0" err="1"/>
                  <a:t>gaya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hambat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atmosfer;Kurva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padat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tanpa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angin;kurva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putus-putus,angin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penarik</a:t>
                </a:r>
                <a:r>
                  <a:rPr lang="en-US" sz="3000" dirty="0"/>
                  <a:t> dan </a:t>
                </a:r>
                <a:r>
                  <a:rPr lang="en-US" sz="3000" dirty="0" err="1"/>
                  <a:t>angin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sakal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dengan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kecepatan</a:t>
                </a:r>
                <a:r>
                  <a:rPr lang="en-US" sz="3000" dirty="0"/>
                  <a:t> 10 </a:t>
                </a:r>
                <a:r>
                  <a:rPr lang="en-US" sz="3000" dirty="0" err="1"/>
                  <a:t>mph.Dalam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semua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kasus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kita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berasumsi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bahwa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kecepatan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awal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membentuk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sudut</a:t>
                </a:r>
                <a:r>
                  <a:rPr lang="en-US" sz="3000" dirty="0"/>
                  <a:t> 35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err="1"/>
                  <a:t>terhadap</a:t>
                </a:r>
                <a:r>
                  <a:rPr lang="en-US" sz="3000" dirty="0"/>
                  <a:t> </a:t>
                </a:r>
                <a:r>
                  <a:rPr lang="en-US" sz="3000" dirty="0" err="1"/>
                  <a:t>horizontal.Parameter</a:t>
                </a:r>
                <a:r>
                  <a:rPr lang="en-US" sz="3000" dirty="0"/>
                  <a:t> lain yang </a:t>
                </a:r>
                <a:r>
                  <a:rPr lang="en-US" sz="3000" dirty="0" err="1"/>
                  <a:t>digunakan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dalam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perhitungan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diberikan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dalam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teks</a:t>
                </a:r>
                <a:r>
                  <a:rPr lang="en-US" sz="3000" dirty="0"/>
                  <a:t>.</a:t>
                </a:r>
                <a:endParaRPr sz="3000" dirty="0"/>
              </a:p>
            </p:txBody>
          </p:sp>
        </mc:Choice>
        <mc:Fallback xmlns="">
          <p:sp>
            <p:nvSpPr>
              <p:cNvPr id="237" name="Shap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981" y="4728150"/>
                <a:ext cx="13609706" cy="920701"/>
              </a:xfrm>
              <a:prstGeom prst="rect">
                <a:avLst/>
              </a:prstGeom>
              <a:blipFill>
                <a:blip r:embed="rId8"/>
                <a:stretch>
                  <a:fillRect l="-493" t="-7947" r="-493" b="-253642"/>
                </a:stretch>
              </a:blipFill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Horizontal Scroll 244"/>
          <p:cNvSpPr/>
          <p:nvPr/>
        </p:nvSpPr>
        <p:spPr>
          <a:xfrm>
            <a:off x="15059715" y="8833628"/>
            <a:ext cx="14571584" cy="6458092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Shape 137"/>
              <p:cNvSpPr/>
              <p:nvPr/>
            </p:nvSpPr>
            <p:spPr>
              <a:xfrm>
                <a:off x="15588102" y="10489693"/>
                <a:ext cx="13512300" cy="920701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6" tIns="45717" rIns="45716" bIns="45717"/>
              <a:lstStyle/>
              <a:p>
                <a:pPr algn="just">
                  <a:lnSpc>
                    <a:spcPct val="110000"/>
                  </a:lnSpc>
                  <a:spcBef>
                    <a:spcPts val="1699"/>
                  </a:spcBef>
                  <a:buSzPct val="150000"/>
                  <a:defRPr sz="31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3000" dirty="0"/>
                  <a:t>Jangkauan </a:t>
                </a:r>
                <a:r>
                  <a:rPr lang="en-US" sz="3000" dirty="0" err="1"/>
                  <a:t>maksimum</a:t>
                </a:r>
                <a:r>
                  <a:rPr lang="en-US" sz="3000" dirty="0"/>
                  <a:t> yang </a:t>
                </a:r>
                <a:r>
                  <a:rPr lang="en-US" sz="3000" dirty="0" err="1"/>
                  <a:t>terbesar</a:t>
                </a:r>
                <a:r>
                  <a:rPr lang="en-US" sz="3000" dirty="0"/>
                  <a:t> pada </a:t>
                </a:r>
                <a:r>
                  <a:rPr lang="en-US" sz="3000" dirty="0" err="1"/>
                  <a:t>pembahasan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sebelumnya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adalah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untuk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sudut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mendekati</a:t>
                </a:r>
                <a:r>
                  <a:rPr lang="en-US" sz="3000" dirty="0"/>
                  <a:t> 35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000" dirty="0"/>
                  <a:t> .</a:t>
                </a:r>
                <a:r>
                  <a:rPr lang="en-US" sz="3000" dirty="0" err="1"/>
                  <a:t>Ini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jauh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lebih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rendah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dari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sudut</a:t>
                </a:r>
                <a:r>
                  <a:rPr lang="en-US" sz="3000" dirty="0"/>
                  <a:t> 45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yang </a:t>
                </a:r>
                <a:r>
                  <a:rPr lang="en-US" sz="3000" dirty="0" err="1"/>
                  <a:t>memberikan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jangkauan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maksimum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tanpa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hambatan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udara.Proyeksi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terlihat</a:t>
                </a:r>
                <a:r>
                  <a:rPr lang="en-US" sz="3000" dirty="0"/>
                  <a:t> </a:t>
                </a:r>
                <a:r>
                  <a:rPr lang="en-US" sz="3000" dirty="0" err="1"/>
                  <a:t>nonparabola.Selanjutnya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tambahkan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efek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angin.kita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akan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berasumsi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bahwa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hal</a:t>
                </a:r>
                <a:r>
                  <a:rPr lang="en-US" sz="3000" dirty="0"/>
                  <a:t> </a:t>
                </a:r>
                <a:r>
                  <a:rPr lang="en-US" sz="3000" dirty="0" err="1"/>
                  <a:t>itu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sedang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terjadi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arah</a:t>
                </a:r>
                <a:r>
                  <a:rPr lang="en-US" sz="3000" dirty="0"/>
                  <a:t> horizontal (x)dan </a:t>
                </a:r>
                <a:r>
                  <a:rPr lang="en-US" sz="3000" dirty="0" err="1"/>
                  <a:t>mempunyai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besar</a:t>
                </a:r>
                <a:r>
                  <a:rPr lang="en-US" sz="3000" dirty="0"/>
                  <a:t> dan </a:t>
                </a:r>
                <a:r>
                  <a:rPr lang="en-US" sz="3000" dirty="0" err="1"/>
                  <a:t>arah</a:t>
                </a:r>
                <a:r>
                  <a:rPr lang="en-US" sz="3000" dirty="0"/>
                  <a:t> yang </a:t>
                </a:r>
                <a:r>
                  <a:rPr lang="en-US" sz="3000" dirty="0" err="1"/>
                  <a:t>konstan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selama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terbangnya</a:t>
                </a:r>
                <a:r>
                  <a:rPr lang="en-US" sz="3000" dirty="0"/>
                  <a:t> bola.</a:t>
                </a:r>
              </a:p>
              <a:p>
                <a:pPr algn="just">
                  <a:lnSpc>
                    <a:spcPct val="110000"/>
                  </a:lnSpc>
                  <a:spcBef>
                    <a:spcPts val="1699"/>
                  </a:spcBef>
                  <a:buSzPct val="150000"/>
                  <a:defRPr sz="31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3000" dirty="0" err="1"/>
                  <a:t>Dalam</a:t>
                </a:r>
                <a:r>
                  <a:rPr lang="en-US" sz="3000" dirty="0"/>
                  <a:t> </a:t>
                </a:r>
                <a:r>
                  <a:rPr lang="en-US" sz="3000" dirty="0" err="1"/>
                  <a:t>hal</a:t>
                </a:r>
                <a:r>
                  <a:rPr lang="en-US" sz="3000" dirty="0"/>
                  <a:t> </a:t>
                </a:r>
                <a:r>
                  <a:rPr lang="en-US" sz="3000" dirty="0" err="1"/>
                  <a:t>ini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komponen</a:t>
                </a:r>
                <a:r>
                  <a:rPr lang="en-US" sz="3000" dirty="0"/>
                  <a:t> </a:t>
                </a:r>
                <a:r>
                  <a:rPr lang="en-US" sz="3000" dirty="0" err="1"/>
                  <a:t>gaya</a:t>
                </a:r>
                <a:r>
                  <a:rPr lang="en-US" sz="3000" dirty="0"/>
                  <a:t> Tarik </a:t>
                </a:r>
                <a:r>
                  <a:rPr lang="en-US" sz="3000" dirty="0" err="1"/>
                  <a:t>menjadi</a:t>
                </a:r>
                <a:r>
                  <a:rPr lang="en-US" sz="3000" dirty="0"/>
                  <a:t> :</a:t>
                </a:r>
              </a:p>
            </p:txBody>
          </p:sp>
        </mc:Choice>
        <mc:Fallback xmlns="">
          <p:sp>
            <p:nvSpPr>
              <p:cNvPr id="246" name="Shap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8102" y="10489693"/>
                <a:ext cx="13512300" cy="920701"/>
              </a:xfrm>
              <a:prstGeom prst="rect">
                <a:avLst/>
              </a:prstGeom>
              <a:blipFill>
                <a:blip r:embed="rId9"/>
                <a:stretch>
                  <a:fillRect l="-1398" t="-7947" r="-1398" b="-331788"/>
                </a:stretch>
              </a:blipFill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Horizontal Scroll 247"/>
          <p:cNvSpPr/>
          <p:nvPr/>
        </p:nvSpPr>
        <p:spPr>
          <a:xfrm>
            <a:off x="15514509" y="16247334"/>
            <a:ext cx="13343473" cy="1802623"/>
          </a:xfrm>
          <a:prstGeom prst="horizontalScroll">
            <a:avLst/>
          </a:prstGeom>
          <a:solidFill>
            <a:schemeClr val="accent3">
              <a:lumMod val="20000"/>
              <a:lumOff val="80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9" name="Shape 137"/>
          <p:cNvSpPr/>
          <p:nvPr/>
        </p:nvSpPr>
        <p:spPr>
          <a:xfrm>
            <a:off x="15379517" y="16653293"/>
            <a:ext cx="13756493" cy="9207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6" tIns="45717" rIns="45716" bIns="45717"/>
          <a:lstStyle/>
          <a:p>
            <a:pPr>
              <a:lnSpc>
                <a:spcPct val="110000"/>
              </a:lnSpc>
              <a:spcBef>
                <a:spcPts val="1699"/>
              </a:spcBef>
              <a:buSzPct val="150000"/>
              <a:defRPr sz="31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 err="1"/>
              <a:t>Diketahui</a:t>
            </a:r>
            <a:r>
              <a:rPr lang="en-US" sz="2800" dirty="0"/>
              <a:t> </a:t>
            </a:r>
            <a:r>
              <a:rPr lang="en-US" sz="2800" dirty="0" err="1"/>
              <a:t>Vwind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angin,dan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menunjukan</a:t>
            </a:r>
            <a:r>
              <a:rPr lang="en-US" sz="2800" dirty="0"/>
              <a:t> </a:t>
            </a:r>
            <a:r>
              <a:rPr lang="en-US" sz="2800" dirty="0" err="1"/>
              <a:t>penarik</a:t>
            </a:r>
            <a:r>
              <a:rPr lang="en-US" sz="2800" dirty="0"/>
              <a:t> </a:t>
            </a:r>
            <a:r>
              <a:rPr lang="en-US" sz="2800" dirty="0" err="1"/>
              <a:t>angin</a:t>
            </a:r>
            <a:r>
              <a:rPr lang="en-US" sz="2800" dirty="0"/>
              <a:t> 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14562915" y="34909643"/>
            <a:ext cx="1080120" cy="1201581"/>
          </a:xfrm>
          <a:prstGeom prst="downArrow">
            <a:avLst/>
          </a:prstGeom>
          <a:blipFill rotWithShape="1">
            <a:blip r:embed="rId10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6A41B5-80DD-2501-9522-31C79487FE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121" y="371675"/>
            <a:ext cx="3079254" cy="3079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B25BB4-F75C-2073-CA1D-D8E92B6BBF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0" y="244585"/>
            <a:ext cx="4957180" cy="353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55185E-CCE1-3A19-A4F8-3E6E2C65B0A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80" y="16644932"/>
            <a:ext cx="8361859" cy="41741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335887-F408-04DD-F2F5-CF3998F81D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00" y="29247897"/>
            <a:ext cx="8377135" cy="1396189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B36250E2-71EC-6A45-8E32-0620B3673C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6" y="36252700"/>
            <a:ext cx="13464570" cy="518635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33127572-C286-7B79-86CB-D3C9D6CADF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289" y="14821069"/>
            <a:ext cx="10781881" cy="1618223"/>
          </a:xfrm>
          <a:prstGeom prst="rect">
            <a:avLst/>
          </a:prstGeom>
        </p:spPr>
      </p:pic>
      <p:sp>
        <p:nvSpPr>
          <p:cNvPr id="239" name="Rectangle 238">
            <a:extLst>
              <a:ext uri="{FF2B5EF4-FFF2-40B4-BE49-F238E27FC236}">
                <a16:creationId xmlns:a16="http://schemas.microsoft.com/office/drawing/2014/main" id="{4DE197FF-91DE-488A-A21C-8124942ACD56}"/>
              </a:ext>
            </a:extLst>
          </p:cNvPr>
          <p:cNvSpPr/>
          <p:nvPr/>
        </p:nvSpPr>
        <p:spPr>
          <a:xfrm>
            <a:off x="15442943" y="18339905"/>
            <a:ext cx="13486604" cy="1962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Lakukan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interpolasi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antara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n,yn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)dan(In-1,n-1)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dengan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asumsi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Light"/>
              </a:rPr>
              <a:t>lintasan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garis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lurus,untuk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estimasi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asumsikan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y=0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dilihat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mencatat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mecapai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ketinggian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maksimumnya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=70 m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menumbuk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ketinggian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120 m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angin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ID" sz="10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43" name="Picture 242">
            <a:extLst>
              <a:ext uri="{FF2B5EF4-FFF2-40B4-BE49-F238E27FC236}">
                <a16:creationId xmlns:a16="http://schemas.microsoft.com/office/drawing/2014/main" id="{6CE7F4D9-9D22-222A-ECD6-11D1335491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792" y="20803750"/>
            <a:ext cx="14571584" cy="3051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A5B87DE-C216-A9FE-AE60-7E2CC4F24AF3}"/>
                  </a:ext>
                </a:extLst>
              </p:cNvPr>
              <p:cNvSpPr/>
              <p:nvPr/>
            </p:nvSpPr>
            <p:spPr>
              <a:xfrm>
                <a:off x="15686360" y="23916448"/>
                <a:ext cx="13304213" cy="15315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118268" tIns="118268" rIns="118268" bIns="118268" numCol="1" spcCol="38100" rtlCol="0" anchor="ctr">
                <a:spAutoFit/>
              </a:bodyPr>
              <a:lstStyle/>
              <a:p>
                <a:pPr marL="0" marR="0" indent="0" algn="just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 dirty="0" err="1">
                    <a:solidFill>
                      <a:schemeClr val="tx1"/>
                    </a:solidFill>
                  </a:rPr>
                  <a:t>Tabel</a:t>
                </a:r>
                <a:r>
                  <a:rPr lang="en-US" sz="2800" dirty="0">
                    <a:solidFill>
                      <a:schemeClr val="tx1"/>
                    </a:solidFill>
                  </a:rPr>
                  <a:t> 1.1 :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Perhitungan</a:t>
                </a:r>
                <a:r>
                  <a:rPr lang="en-US" sz="2800" dirty="0">
                    <a:solidFill>
                      <a:schemeClr val="tx1"/>
                    </a:solidFill>
                  </a:rPr>
                  <a:t> Jarak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tempuh</a:t>
                </a:r>
                <a:r>
                  <a:rPr lang="en-US" sz="2800" dirty="0">
                    <a:solidFill>
                      <a:schemeClr val="tx1"/>
                    </a:solidFill>
                  </a:rPr>
                  <a:t> bola yang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dipukul</a:t>
                </a:r>
                <a:r>
                  <a:rPr lang="en-US" sz="2800" dirty="0">
                    <a:solidFill>
                      <a:schemeClr val="tx1"/>
                    </a:solidFill>
                  </a:rPr>
                  <a:t> pada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berbagai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ketinggian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dalam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semua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kasus</a:t>
                </a:r>
                <a:r>
                  <a:rPr lang="en-US" sz="2800" dirty="0">
                    <a:solidFill>
                      <a:schemeClr val="tx1"/>
                    </a:solidFill>
                  </a:rPr>
                  <a:t> ,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kita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mengasumsikan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kecepatan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awal</a:t>
                </a:r>
                <a:r>
                  <a:rPr lang="en-US" sz="2800" dirty="0">
                    <a:solidFill>
                      <a:schemeClr val="tx1"/>
                    </a:solidFill>
                  </a:rPr>
                  <a:t> 110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mph,tidak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ada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angin,dan</a:t>
                </a:r>
                <a:r>
                  <a:rPr lang="en-US" sz="2800" dirty="0">
                    <a:solidFill>
                      <a:schemeClr val="tx1"/>
                    </a:solidFill>
                  </a:rPr>
                  <a:t> bola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dipukul</a:t>
                </a:r>
                <a:r>
                  <a:rPr lang="en-US" sz="2800" dirty="0">
                    <a:solidFill>
                      <a:schemeClr val="tx1"/>
                    </a:solidFill>
                  </a:rPr>
                  <a:t> pada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saat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sudut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awal</a:t>
                </a:r>
                <a:r>
                  <a:rPr lang="en-US" sz="2800" dirty="0">
                    <a:solidFill>
                      <a:schemeClr val="tx1"/>
                    </a:solidFill>
                  </a:rPr>
                  <a:t> 35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kumimoji="0" lang="en-ID" sz="2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ID" sz="2800" b="0" i="0" u="none" strike="noStrike" cap="none" spc="0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terhadap</a:t>
                </a:r>
                <a:r>
                  <a:rPr kumimoji="0" lang="en-ID" sz="2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horizontal.</a:t>
                </a:r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A5B87DE-C216-A9FE-AE60-7E2CC4F24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360" y="23916448"/>
                <a:ext cx="13304213" cy="1531507"/>
              </a:xfrm>
              <a:prstGeom prst="rect">
                <a:avLst/>
              </a:prstGeom>
              <a:blipFill>
                <a:blip r:embed="rId18"/>
                <a:stretch>
                  <a:fillRect l="-733" r="-687"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A566BD5-B74A-C9DA-E44C-079528427C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879" y="25872121"/>
            <a:ext cx="6910003" cy="46968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51BA13-EC25-C252-7CFA-9E0E762D2F8C}"/>
              </a:ext>
            </a:extLst>
          </p:cNvPr>
          <p:cNvSpPr/>
          <p:nvPr/>
        </p:nvSpPr>
        <p:spPr>
          <a:xfrm>
            <a:off x="-386479" y="2965489"/>
            <a:ext cx="6824844" cy="1162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Pendahuluan</a:t>
            </a:r>
            <a:endParaRPr kumimoji="0" lang="en-ID" sz="6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4EE80-8167-79F2-D78B-55E553D5908D}"/>
              </a:ext>
            </a:extLst>
          </p:cNvPr>
          <p:cNvSpPr/>
          <p:nvPr/>
        </p:nvSpPr>
        <p:spPr>
          <a:xfrm>
            <a:off x="359793" y="4128235"/>
            <a:ext cx="13422789" cy="516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chemeClr val="tx1"/>
                </a:solidFill>
              </a:rPr>
              <a:t>Penelitian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ini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memberikan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wawasan</a:t>
            </a:r>
            <a:r>
              <a:rPr lang="en-US" sz="4000" dirty="0">
                <a:solidFill>
                  <a:schemeClr val="tx1"/>
                </a:solidFill>
              </a:rPr>
              <a:t> yang </a:t>
            </a:r>
            <a:r>
              <a:rPr lang="en-US" sz="4000" dirty="0" err="1">
                <a:solidFill>
                  <a:schemeClr val="tx1"/>
                </a:solidFill>
              </a:rPr>
              <a:t>lebih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dalam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tentang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pergerakan</a:t>
            </a:r>
            <a:r>
              <a:rPr lang="en-US" sz="4000" dirty="0">
                <a:solidFill>
                  <a:schemeClr val="tx1"/>
                </a:solidFill>
              </a:rPr>
              <a:t> bola </a:t>
            </a:r>
            <a:r>
              <a:rPr lang="en-US" sz="4000" dirty="0" err="1">
                <a:solidFill>
                  <a:schemeClr val="tx1"/>
                </a:solidFill>
              </a:rPr>
              <a:t>bisbol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dengan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mempertimbangkan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efek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gesekan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udara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tanpa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gesekan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udara</a:t>
            </a:r>
            <a:r>
              <a:rPr lang="en-US" sz="4000" dirty="0">
                <a:solidFill>
                  <a:schemeClr val="tx1"/>
                </a:solidFill>
              </a:rPr>
              <a:t> .</a:t>
            </a:r>
            <a:r>
              <a:rPr lang="en-US" sz="4000" dirty="0" err="1">
                <a:solidFill>
                  <a:schemeClr val="tx1"/>
                </a:solidFill>
              </a:rPr>
              <a:t>Diharapkan</a:t>
            </a:r>
            <a:r>
              <a:rPr lang="en-US" sz="4000" dirty="0">
                <a:solidFill>
                  <a:schemeClr val="tx1"/>
                </a:solidFill>
              </a:rPr>
              <a:t> ,</a:t>
            </a:r>
            <a:r>
              <a:rPr lang="en-US" sz="4000" dirty="0" err="1">
                <a:solidFill>
                  <a:schemeClr val="tx1"/>
                </a:solidFill>
              </a:rPr>
              <a:t>hasil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penelitian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ini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dapat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memberikan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kontribusi</a:t>
            </a:r>
            <a:r>
              <a:rPr lang="en-US" sz="4000" dirty="0">
                <a:solidFill>
                  <a:schemeClr val="tx1"/>
                </a:solidFill>
              </a:rPr>
              <a:t> yang </a:t>
            </a:r>
            <a:r>
              <a:rPr lang="en-US" sz="4000" dirty="0" err="1">
                <a:solidFill>
                  <a:schemeClr val="tx1"/>
                </a:solidFill>
              </a:rPr>
              <a:t>bermanfaat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dalam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pengembangan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olahraga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bisbol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serta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mengispirasi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pengembangan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teknologi</a:t>
            </a:r>
            <a:r>
              <a:rPr lang="en-US" sz="4000" dirty="0">
                <a:solidFill>
                  <a:schemeClr val="tx1"/>
                </a:solidFill>
              </a:rPr>
              <a:t> yang </a:t>
            </a:r>
            <a:r>
              <a:rPr lang="en-US" sz="4000" dirty="0" err="1">
                <a:solidFill>
                  <a:schemeClr val="tx1"/>
                </a:solidFill>
              </a:rPr>
              <a:t>dapat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meningkatkan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kualitas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efesiensi</a:t>
            </a:r>
            <a:r>
              <a:rPr lang="en-US" sz="4000" dirty="0">
                <a:solidFill>
                  <a:schemeClr val="tx1"/>
                </a:solidFill>
              </a:rPr>
              <a:t> Gerakan bola </a:t>
            </a:r>
            <a:r>
              <a:rPr lang="en-US" sz="4000" dirty="0" err="1">
                <a:solidFill>
                  <a:schemeClr val="tx1"/>
                </a:solidFill>
              </a:rPr>
              <a:t>dimasa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depan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DB85F-02FE-7CAF-D383-5E58C6B326BC}"/>
              </a:ext>
            </a:extLst>
          </p:cNvPr>
          <p:cNvSpPr/>
          <p:nvPr/>
        </p:nvSpPr>
        <p:spPr>
          <a:xfrm>
            <a:off x="2101" y="9406500"/>
            <a:ext cx="3791219" cy="1162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Metode</a:t>
            </a:r>
            <a:endParaRPr kumimoji="0" lang="en-ID" sz="6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57FE4-E119-FB02-CA72-A4E24F719C7F}"/>
              </a:ext>
            </a:extLst>
          </p:cNvPr>
          <p:cNvSpPr/>
          <p:nvPr/>
        </p:nvSpPr>
        <p:spPr>
          <a:xfrm>
            <a:off x="437565" y="10345642"/>
            <a:ext cx="14247967" cy="5163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Pada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metode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penelitian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kami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menggunakan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beberapa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metode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dalam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pengimplementasian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tugas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yaitu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Identifikasi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dan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Devinisi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Variabel,Studi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Literatur,Pengembangan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Model,Pengumpulan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data,Analisis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data,Interpretasi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hasil,kesimpulan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dan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implikasi,penulisan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Laporan</a:t>
            </a:r>
            <a:r>
              <a:rPr lang="en-US" sz="4000" dirty="0" err="1">
                <a:solidFill>
                  <a:schemeClr val="tx1"/>
                </a:solidFill>
              </a:rPr>
              <a:t>,penyajian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hasil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evaluasi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replikasi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mengenai</a:t>
            </a:r>
            <a:r>
              <a:rPr lang="en-US" sz="4000" dirty="0">
                <a:solidFill>
                  <a:schemeClr val="tx1"/>
                </a:solidFill>
              </a:rPr>
              <a:t> Gerakan bola </a:t>
            </a:r>
            <a:r>
              <a:rPr lang="en-US" sz="4000" dirty="0" err="1">
                <a:solidFill>
                  <a:schemeClr val="tx1"/>
                </a:solidFill>
              </a:rPr>
              <a:t>bisbol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terhadao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gesekan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udara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gesekan</a:t>
            </a:r>
            <a:r>
              <a:rPr lang="en-US" sz="4000" dirty="0">
                <a:solidFill>
                  <a:schemeClr val="tx1"/>
                </a:solidFill>
              </a:rPr>
              <a:t> bola </a:t>
            </a:r>
            <a:r>
              <a:rPr lang="en-US" sz="4000" dirty="0" err="1">
                <a:solidFill>
                  <a:schemeClr val="tx1"/>
                </a:solidFill>
              </a:rPr>
              <a:t>tanpa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gesekan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udara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CBF68C-A520-6009-C2C0-816755517D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469" y="26141536"/>
            <a:ext cx="4341942" cy="3515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6B92CD-F2D9-F6B4-D1B7-A7C32A82EF78}"/>
              </a:ext>
            </a:extLst>
          </p:cNvPr>
          <p:cNvSpPr/>
          <p:nvPr/>
        </p:nvSpPr>
        <p:spPr>
          <a:xfrm>
            <a:off x="16003726" y="29307638"/>
            <a:ext cx="2963462" cy="2085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Gambar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Outputan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Lintasan</a:t>
            </a:r>
            <a:r>
              <a:rPr lang="en-US" sz="3000" dirty="0">
                <a:solidFill>
                  <a:schemeClr val="accent6"/>
                </a:solidFill>
              </a:rPr>
              <a:t> bola </a:t>
            </a:r>
            <a:r>
              <a:rPr lang="en-US" sz="3000" dirty="0" err="1">
                <a:solidFill>
                  <a:schemeClr val="accent6"/>
                </a:solidFill>
              </a:rPr>
              <a:t>bisbol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awal</a:t>
            </a:r>
            <a:endParaRPr kumimoji="0" lang="en-ID" sz="3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0F04A-77B9-F0D5-B9F9-871E071149C8}"/>
              </a:ext>
            </a:extLst>
          </p:cNvPr>
          <p:cNvSpPr/>
          <p:nvPr/>
        </p:nvSpPr>
        <p:spPr>
          <a:xfrm>
            <a:off x="22430764" y="30912026"/>
            <a:ext cx="6056232" cy="2085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Gambar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Outputan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sesudah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digabungkan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dengan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factor </a:t>
            </a:r>
            <a:r>
              <a:rPr lang="en-US" sz="3000" dirty="0" err="1">
                <a:solidFill>
                  <a:schemeClr val="accent6"/>
                </a:solidFill>
              </a:rPr>
              <a:t>gesekan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udara</a:t>
            </a:r>
            <a:r>
              <a:rPr lang="en-US" sz="3000" dirty="0">
                <a:solidFill>
                  <a:schemeClr val="accent6"/>
                </a:solidFill>
              </a:rPr>
              <a:t> dan </a:t>
            </a:r>
            <a:r>
              <a:rPr lang="en-US" sz="3000" dirty="0" err="1">
                <a:solidFill>
                  <a:schemeClr val="accent6"/>
                </a:solidFill>
              </a:rPr>
              <a:t>tanpa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gesekan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err="1">
                <a:solidFill>
                  <a:schemeClr val="accent6"/>
                </a:solidFill>
              </a:rPr>
              <a:t>udara</a:t>
            </a:r>
            <a:endParaRPr kumimoji="0" lang="en-ID" sz="30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037958-AF8C-AC58-33AB-971D3C4BE8C3}"/>
              </a:ext>
            </a:extLst>
          </p:cNvPr>
          <p:cNvSpPr/>
          <p:nvPr/>
        </p:nvSpPr>
        <p:spPr>
          <a:xfrm>
            <a:off x="20396571" y="27561690"/>
            <a:ext cx="1584176" cy="978495"/>
          </a:xfrm>
          <a:prstGeom prst="rightArrow">
            <a:avLst/>
          </a:prstGeom>
          <a:blipFill rotWithShape="1">
            <a:blip r:embed="rId10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695E0-7D56-DA4F-1F7E-57D393302B83}"/>
              </a:ext>
            </a:extLst>
          </p:cNvPr>
          <p:cNvSpPr/>
          <p:nvPr/>
        </p:nvSpPr>
        <p:spPr>
          <a:xfrm>
            <a:off x="16695156" y="31701406"/>
            <a:ext cx="4341942" cy="70051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ploat_bisbo.ipynb</a:t>
            </a:r>
            <a:endParaRPr kumimoji="0" lang="en-ID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678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Next Medium</vt:lpstr>
      <vt:lpstr>Calibri</vt:lpstr>
      <vt:lpstr>Cambria Math</vt:lpstr>
      <vt:lpstr>Futura Md BT</vt:lpstr>
      <vt:lpstr>Helvetica</vt:lpstr>
      <vt:lpstr>Helvetica Light</vt:lpstr>
      <vt:lpstr>Helvetica Neue</vt:lpstr>
      <vt:lpstr>Times New Roman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Nugraha</dc:creator>
  <cp:lastModifiedBy>alfandi yulviano saputra</cp:lastModifiedBy>
  <cp:revision>73</cp:revision>
  <cp:lastPrinted>2017-05-17T00:33:37Z</cp:lastPrinted>
  <dcterms:modified xsi:type="dcterms:W3CDTF">2023-12-13T04:34:04Z</dcterms:modified>
</cp:coreProperties>
</file>