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0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12C3-4E04-294C-A5FC-775B4C2B08C7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3ED8-4D83-104F-8E08-ABC40296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03ED8-4D83-104F-8E08-ABC402969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488F-CCD9-2647-8DF3-535D5284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D9C00-324B-344B-AC21-B8B9D81DE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F231-A5FF-584B-AB43-19CA2CC5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E0C7-E336-2846-9D0C-F44B20A8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4D09-3DB0-6F42-9562-49FB3082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33CC-7A80-2348-9922-6E20539C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4B338-87CB-4849-9B61-9D008DDF7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A8C-764B-5F41-A8C1-27FDFC9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7D68-8DE1-3E4D-95FE-4A36AA53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29F9-DC4D-994C-812B-0ED730F4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BDD04-435D-2342-9367-E26D1432B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67FE-D6FF-9C47-82CF-DA531D76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70A1-7164-8F4D-BAE0-0BD0258F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1353-0877-D540-B262-2D634E71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02F2-6B8E-0D4F-94B1-BF9CC1E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0C07-EF5E-CF47-8EFC-4B4E0B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40B1-C707-184F-B0AC-46C7BA86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F5DB-D443-D24D-BE51-48760802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1F5C-DC54-6548-BA3E-5C3719D3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B77C-28F7-9C4D-8BA2-82100999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7FB1-6D5E-4D44-AE4D-041BDB08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FAE9-3176-D74B-9161-EACD8528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9ECC-5CE9-2649-A215-221AFF1A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11AB-1D1D-4948-8FAC-4D0B6D90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F67-93BA-6D45-9360-9F4D1F38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7749-038D-074A-8C8E-9DCFA2FD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47B6-8160-9E46-8BD3-53EA36CC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AF49B-831C-C947-B019-182A2690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AEE2A-34EE-774C-AE0F-ECB21D62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1D15-EAC2-F84F-B3B5-2783A60C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7E437-473E-E542-B82B-88BCFBC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F7-9A22-294C-BAF8-F188FFC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EE81-A9AA-DF44-9D27-14BEBD78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B51C-6A89-2F40-A7CC-82492EE4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F9C4F-95F5-B84B-A6F4-3C3BD3EB5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8EDF7-A5EC-AB4B-B713-BE863625E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0E241-25DC-A74E-963B-92B6551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7DA2-87D6-DF4F-A40F-E77A86AE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02550-F53C-0545-8774-92B02D87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F7E0-54FB-904B-8290-DA526CAB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15C1A-CB4D-3F46-8C96-FF275D80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7C245-01CC-C54A-8828-D452520A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34DD8-3FDD-A34D-8425-5FAD32D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C7E42-57E7-AC47-A622-A6F6878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43A64-8638-8C42-A182-06907075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2A84-22CF-3742-A3AE-AF75BB08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CD5-9974-FA47-8A14-8BA9037A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0ACD-7BFE-9E43-B5D7-EB5277C5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40C85-0EFB-3649-AA56-82FB881F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9FC06-F7F8-6244-872A-E59A2EF7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C2342-E814-B14B-8CAB-A96E102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FA39D-3DF4-E344-B928-F760CA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D2FF-8311-C340-A103-BC99D1A5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BAC86-DF22-0046-BA58-D377AC3F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5DBF-BA65-3743-80F4-07DB1082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3469-DDB7-2047-B02C-4F082A7F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B41C-CE88-0948-9E30-297E4969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BBF9-4FBD-4441-99E0-378C33B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1351C-BF58-4B4B-BFAB-3E14E3C7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0A83-30EC-D940-9826-53AAA0A9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0F8-21DB-4948-AA99-30DD84655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7C82-F4D2-FB44-8295-2BE3F130FF8C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7C0F-E709-CE43-93C0-6D3AD1EA9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4B05-EFD1-9C47-891B-E6C9BD73F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DAE-158B-DF47-95EA-1F2417EB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52588" y="1735052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6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fundamental theorem of Linear Algebra</a:t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𝑚𝑎𝑐h𝑖𝑛𝑒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𝑎𝑝𝑝𝑙𝑖𝑐𝑎𝑡𝑖𝑜𝑛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52588" y="1735052"/>
                <a:ext cx="9144000" cy="2387600"/>
              </a:xfrm>
              <a:blipFill>
                <a:blip r:embed="rId2"/>
                <a:stretch>
                  <a:fillRect l="-416" r="-235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EF0E8-F074-8247-A0FB-238396601C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3862" y="486428"/>
                <a:ext cx="4905375" cy="132556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solution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4EF0E8-F074-8247-A0FB-238396601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3862" y="486428"/>
                <a:ext cx="4905375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BF945-4BF9-2045-B0E2-749BC1A53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899" y="2810809"/>
                <a:ext cx="6334125" cy="35607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Make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Since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leave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closes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subspace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projection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minimal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BF945-4BF9-2045-B0E2-749BC1A5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99" y="2810809"/>
                <a:ext cx="6334125" cy="3560763"/>
              </a:xfrm>
              <a:blipFill>
                <a:blip r:embed="rId3"/>
                <a:stretch>
                  <a:fillRect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E046E09-59D4-BB45-A98D-9D089D91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6AC1D85-9F75-C845-B0E5-ACCCC34B7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4" y="757237"/>
            <a:ext cx="4098728" cy="267176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679C1-1553-CE4E-B940-C07ADF0AA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187" y="4070351"/>
            <a:ext cx="4805159" cy="2459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55DB4-AC61-6640-8307-2ADF0CE5065C}"/>
                  </a:ext>
                </a:extLst>
              </p:cNvPr>
              <p:cNvSpPr txBox="1"/>
              <p:nvPr/>
            </p:nvSpPr>
            <p:spPr>
              <a:xfrm>
                <a:off x="1368379" y="1442659"/>
                <a:ext cx="3016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𝑚𝑖𝑛𝑖𝑚𝑖𝑧𝑖𝑛𝑔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55DB4-AC61-6640-8307-2ADF0CE5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79" y="1442659"/>
                <a:ext cx="3016339" cy="369332"/>
              </a:xfrm>
              <a:prstGeom prst="rect">
                <a:avLst/>
              </a:prstGeom>
              <a:blipFill>
                <a:blip r:embed="rId7"/>
                <a:stretch>
                  <a:fillRect l="-3376" t="-6667" r="-42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0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066F1-A75B-D642-8FC4-CF33AB622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899" y="693255"/>
                <a:ext cx="7135726" cy="46148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8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0" b="0" i="0" dirty="0" smtClean="0">
                          <a:latin typeface="Cambria Math" panose="02040503050406030204" pitchFamily="18" charset="0"/>
                        </a:rPr>
                        <m:t>best</m:t>
                      </m:r>
                      <m:r>
                        <a:rPr lang="en-US" sz="8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8000" b="0" i="0" dirty="0" smtClean="0">
                          <a:latin typeface="Cambria Math" panose="02040503050406030204" pitchFamily="18" charset="0"/>
                        </a:rPr>
                        <m:t>combination</m:t>
                      </m:r>
                    </m:oMath>
                  </m:oMathPara>
                </a14:m>
                <a:endParaRPr lang="en-US" sz="8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projection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onto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6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perpendicular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subspace</m:t>
                      </m:r>
                      <m:r>
                        <a:rPr lang="en-US" sz="6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6000" b="0" dirty="0"/>
              </a:p>
              <a:p>
                <a:pPr marL="0" indent="0">
                  <a:buNone/>
                </a:pPr>
                <a:endParaRPr lang="en-US" sz="6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0" dirty="0" smtClean="0">
                          <a:latin typeface="Cambria Math" panose="02040503050406030204" pitchFamily="18" charset="0"/>
                        </a:rPr>
                        <m:t>Therefore</m:t>
                      </m:r>
                      <m:r>
                        <a:rPr lang="en-US" sz="600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sz="6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6000" b="0" i="0" dirty="0" err="1" smtClean="0">
                          <a:latin typeface="Cambria Math" panose="02040503050406030204" pitchFamily="18" charset="0"/>
                        </a:rPr>
                        <m:t>nullspace</m:t>
                      </m:r>
                      <m:r>
                        <a:rPr lang="en-US" sz="6000" b="0" i="0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6000" b="0" dirty="0"/>
              </a:p>
              <a:p>
                <a:pPr marL="0" indent="0">
                  <a:buNone/>
                </a:pPr>
                <a:r>
                  <a:rPr lang="en-US" sz="7000" b="0" dirty="0"/>
                  <a:t>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7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sz="7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7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7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7000" b="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7000" b="0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7000" b="0" dirty="0"/>
              </a:p>
              <a:p>
                <a:pPr marL="0" indent="0">
                  <a:buNone/>
                </a:pPr>
                <a:endParaRPr lang="en-US" sz="7000" b="0" dirty="0"/>
              </a:p>
              <a:p>
                <a:pPr marL="0" indent="0">
                  <a:buNone/>
                </a:pPr>
                <a:r>
                  <a:rPr lang="en-US" sz="5100" dirty="0"/>
                  <a:t>		</a:t>
                </a:r>
                <a:endParaRPr lang="en-US" sz="51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066F1-A75B-D642-8FC4-CF33AB622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99" y="693255"/>
                <a:ext cx="7135726" cy="4614863"/>
              </a:xfrm>
              <a:blipFill>
                <a:blip r:embed="rId3"/>
                <a:stretch>
                  <a:fillRect l="-17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801FDCB-4274-DF47-8F08-6E099037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387BB4-9656-2247-BB18-9E8DB4555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763" y="2471737"/>
            <a:ext cx="4994806" cy="42639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D082D3E-3908-194C-85E2-D9B363FAEA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468" y="4115423"/>
                <a:ext cx="6553201" cy="34607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Calculus reaches the same linear equation by minimizing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chain rule just multiplies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D082D3E-3908-194C-85E2-D9B363FAE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68" y="4115423"/>
                <a:ext cx="6553201" cy="3460750"/>
              </a:xfrm>
              <a:prstGeom prst="rect">
                <a:avLst/>
              </a:prstGeom>
              <a:blipFill>
                <a:blip r:embed="rId6"/>
                <a:stretch>
                  <a:fillRect l="-1354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7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91BDF4-BB13-C74C-89A0-4AC519F96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8425" y="768351"/>
                <a:ext cx="10515600" cy="17033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”normal equations”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They illustrate what is almost invariably true – applications that start with a rectangular A end up computing with the square symmetric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91BDF4-BB13-C74C-89A0-4AC519F96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425" y="768351"/>
                <a:ext cx="10515600" cy="1703388"/>
              </a:xfrm>
              <a:blipFill>
                <a:blip r:embed="rId2"/>
                <a:stretch>
                  <a:fillRect l="-844" t="-4444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F0FD0C9-9441-9143-BA56-B9251F4D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1" y="1943101"/>
            <a:ext cx="9265975" cy="4677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30016-54EF-404B-B5C2-D58F338BF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1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2CA63-A406-A348-BC3C-536875B4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75AEED5-ECAE-3540-B08C-3F358120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0263" y="458359"/>
            <a:ext cx="8647329" cy="5941281"/>
          </a:xfrm>
        </p:spPr>
      </p:pic>
    </p:spTree>
    <p:extLst>
      <p:ext uri="{BB962C8B-B14F-4D97-AF65-F5344CB8AC3E}">
        <p14:creationId xmlns:p14="http://schemas.microsoft.com/office/powerpoint/2010/main" val="48754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9881-C336-2E48-B2C1-721CEC66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103437"/>
            <a:ext cx="550227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practical example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in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F8E07-EECF-A943-A34C-80EE7A2D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96F5C4-9DBD-8842-BE6F-B8F72379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339006"/>
            <a:ext cx="5200650" cy="6153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F3DE71-E9B3-114C-B299-8E70CE94BB1B}"/>
                  </a:ext>
                </a:extLst>
              </p:cNvPr>
              <p:cNvSpPr txBox="1"/>
              <p:nvPr/>
            </p:nvSpPr>
            <p:spPr>
              <a:xfrm>
                <a:off x="992251" y="3613706"/>
                <a:ext cx="414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F3DE71-E9B3-114C-B299-8E70CE94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51" y="3613706"/>
                <a:ext cx="4143275" cy="369332"/>
              </a:xfrm>
              <a:prstGeom prst="rect">
                <a:avLst/>
              </a:prstGeom>
              <a:blipFill>
                <a:blip r:embed="rId4"/>
                <a:stretch>
                  <a:fillRect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8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DD7A-36AB-7C45-930D-CC20504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645"/>
            <a:ext cx="42052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Consider a dataset with p features (or independent variables) and one response (or a dependent variable).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Also, the dataset contains n rows (observations)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DB6821-7F4C-1A4F-99C1-3DE0A6E5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056" y="1825625"/>
            <a:ext cx="1892222" cy="27332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D47ADC7-1587-F84C-A415-99112F364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524" y="2110533"/>
            <a:ext cx="2987675" cy="22846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E969-42BE-DE4B-AC2B-E7DBF4FA8989}"/>
                  </a:ext>
                </a:extLst>
              </p:cNvPr>
              <p:cNvSpPr txBox="1"/>
              <p:nvPr/>
            </p:nvSpPr>
            <p:spPr>
              <a:xfrm>
                <a:off x="5661984" y="4843462"/>
                <a:ext cx="2796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𝑛𝑥𝑝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E969-42BE-DE4B-AC2B-E7DBF4FA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84" y="4843462"/>
                <a:ext cx="2796215" cy="307777"/>
              </a:xfrm>
              <a:prstGeom prst="rect">
                <a:avLst/>
              </a:prstGeom>
              <a:blipFill>
                <a:blip r:embed="rId6"/>
                <a:stretch>
                  <a:fillRect l="-1357" t="-3846" r="-135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A58AE0-9D05-B348-ADA1-6F989F9DF4B5}"/>
                  </a:ext>
                </a:extLst>
              </p:cNvPr>
              <p:cNvSpPr txBox="1"/>
              <p:nvPr/>
            </p:nvSpPr>
            <p:spPr>
              <a:xfrm>
                <a:off x="9076695" y="4843462"/>
                <a:ext cx="2558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A58AE0-9D05-B348-ADA1-6F989F9D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695" y="4843462"/>
                <a:ext cx="2558842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D17D6-3874-D349-B192-ED015DC88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05675" cy="38179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regression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features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represented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D17D6-3874-D349-B192-ED015DC88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05675" cy="381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7B80A048-C1C2-CD44-BDE2-BD714E71C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595" y="3642519"/>
            <a:ext cx="6132687" cy="11636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7B6B6D-1468-B144-AE2C-FF05A7B70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1595" y="2378075"/>
            <a:ext cx="5618884" cy="327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8F54C-3EE3-B74F-8100-C7CAC8345E6B}"/>
                  </a:ext>
                </a:extLst>
              </p:cNvPr>
              <p:cNvSpPr txBox="1"/>
              <p:nvPr/>
            </p:nvSpPr>
            <p:spPr>
              <a:xfrm>
                <a:off x="1207294" y="3099634"/>
                <a:ext cx="2515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Also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write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8F54C-3EE3-B74F-8100-C7CAC834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294" y="3099634"/>
                <a:ext cx="2515112" cy="369332"/>
              </a:xfrm>
              <a:prstGeom prst="rect">
                <a:avLst/>
              </a:prstGeom>
              <a:blipFill>
                <a:blip r:embed="rId7"/>
                <a:stretch>
                  <a:fillRect l="-2513" t="-6667" r="-1005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9395C-685B-EC43-8B04-2B79AC7F1EF5}"/>
              </a:ext>
            </a:extLst>
          </p:cNvPr>
          <p:cNvCxnSpPr/>
          <p:nvPr/>
        </p:nvCxnSpPr>
        <p:spPr>
          <a:xfrm>
            <a:off x="4491037" y="4806157"/>
            <a:ext cx="256901" cy="72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CBC114-47F6-3C4B-9048-589ADEA7767D}"/>
              </a:ext>
            </a:extLst>
          </p:cNvPr>
          <p:cNvCxnSpPr>
            <a:cxnSpLocks/>
          </p:cNvCxnSpPr>
          <p:nvPr/>
        </p:nvCxnSpPr>
        <p:spPr>
          <a:xfrm>
            <a:off x="3477001" y="3940176"/>
            <a:ext cx="4016793" cy="466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AA8473-6EF0-814C-996F-779F15FDC158}"/>
              </a:ext>
            </a:extLst>
          </p:cNvPr>
          <p:cNvCxnSpPr>
            <a:cxnSpLocks/>
          </p:cNvCxnSpPr>
          <p:nvPr/>
        </p:nvCxnSpPr>
        <p:spPr>
          <a:xfrm>
            <a:off x="4747938" y="3957638"/>
            <a:ext cx="2745856" cy="54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D21AC4-C2B0-BA4D-B789-D7F7B285E716}"/>
              </a:ext>
            </a:extLst>
          </p:cNvPr>
          <p:cNvCxnSpPr>
            <a:cxnSpLocks/>
          </p:cNvCxnSpPr>
          <p:nvPr/>
        </p:nvCxnSpPr>
        <p:spPr>
          <a:xfrm>
            <a:off x="6717279" y="3957638"/>
            <a:ext cx="776515" cy="40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E698-31FB-7843-B2C3-3B3F64F750B7}"/>
                  </a:ext>
                </a:extLst>
              </p:cNvPr>
              <p:cNvSpPr txBox="1"/>
              <p:nvPr/>
            </p:nvSpPr>
            <p:spPr>
              <a:xfrm>
                <a:off x="7558920" y="4267885"/>
                <a:ext cx="2411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𝑐𝑜𝑒𝑓𝑖𝑐𝑖𝑒𝑛𝑡𝑠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E698-31FB-7843-B2C3-3B3F64F75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20" y="4267885"/>
                <a:ext cx="2411622" cy="276999"/>
              </a:xfrm>
              <a:prstGeom prst="rect">
                <a:avLst/>
              </a:prstGeom>
              <a:blipFill>
                <a:blip r:embed="rId8"/>
                <a:stretch>
                  <a:fillRect l="-2618" t="-9091" r="-26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9C2385-9291-9B48-942E-F108E91027C1}"/>
                  </a:ext>
                </a:extLst>
              </p:cNvPr>
              <p:cNvSpPr txBox="1"/>
              <p:nvPr/>
            </p:nvSpPr>
            <p:spPr>
              <a:xfrm>
                <a:off x="4442117" y="5529263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9C2385-9291-9B48-942E-F108E910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17" y="5529263"/>
                <a:ext cx="1659942" cy="276999"/>
              </a:xfrm>
              <a:prstGeom prst="rect">
                <a:avLst/>
              </a:prstGeom>
              <a:blipFill>
                <a:blip r:embed="rId9"/>
                <a:stretch>
                  <a:fillRect l="-3053" t="-4348" r="-7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57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9795-4E4F-1A4F-AF79-2EFD9B18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746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the derivation from the least squares equation, we can now minimize the total residual error, and write: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1C88BFA-3BDE-E840-8202-9F65A7497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2954" y="3645736"/>
            <a:ext cx="1350376" cy="450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84EFBE-687D-E340-8366-83E4E7CBA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129" y="2188559"/>
            <a:ext cx="2782026" cy="446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8E544B-7515-FA43-9DED-597E1E4AF5AD}"/>
                  </a:ext>
                </a:extLst>
              </p:cNvPr>
              <p:cNvSpPr txBox="1"/>
              <p:nvPr/>
            </p:nvSpPr>
            <p:spPr>
              <a:xfrm>
                <a:off x="838200" y="3032850"/>
                <a:ext cx="10137859" cy="746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Knowing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square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estimates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multiple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regression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now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estimated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8E544B-7515-FA43-9DED-597E1E4AF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2850"/>
                <a:ext cx="10137859" cy="746125"/>
              </a:xfrm>
              <a:prstGeom prst="rect">
                <a:avLst/>
              </a:prstGeom>
              <a:blipFill>
                <a:blip r:embed="rId6"/>
                <a:stretch>
                  <a:fillRect l="-876" t="-1667" r="-112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5CC5FD-32E7-914B-9584-87BC819265B5}"/>
              </a:ext>
            </a:extLst>
          </p:cNvPr>
          <p:cNvCxnSpPr/>
          <p:nvPr/>
        </p:nvCxnSpPr>
        <p:spPr>
          <a:xfrm flipH="1">
            <a:off x="6247559" y="4204277"/>
            <a:ext cx="322166" cy="418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C15E9-E42C-7645-B935-AB46618EC79E}"/>
                  </a:ext>
                </a:extLst>
              </p:cNvPr>
              <p:cNvSpPr txBox="1"/>
              <p:nvPr/>
            </p:nvSpPr>
            <p:spPr>
              <a:xfrm>
                <a:off x="5010512" y="4623266"/>
                <a:ext cx="2902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C15E9-E42C-7645-B935-AB46618E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12" y="4623266"/>
                <a:ext cx="2902718" cy="276999"/>
              </a:xfrm>
              <a:prstGeom prst="rect">
                <a:avLst/>
              </a:prstGeom>
              <a:blipFill>
                <a:blip r:embed="rId7"/>
                <a:stretch>
                  <a:fillRect l="-1310" t="-4348" r="-87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3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235200"/>
                <a:ext cx="9144000" cy="2387600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8800" i="1" dirty="0"/>
                  <a:t> </a:t>
                </a:r>
                <a14:m>
                  <m:oMath xmlns:m="http://schemas.openxmlformats.org/officeDocument/2006/math">
                    <m:r>
                      <a:rPr lang="en-US" sz="1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sz="4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𝑓𝑢𝑛𝑑𝑎𝑚𝑒𝑛𝑡𝑎𝑙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𝑎𝑙𝑔𝑒𝑏𝑟𝑎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235200"/>
                <a:ext cx="9144000" cy="2387600"/>
              </a:xfr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52211551-0431-0940-8441-4AB49BB13F7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43139" y="4281573"/>
                <a:ext cx="10901363" cy="884237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first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combination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columns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instead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multiplication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Solving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combinations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columns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(columns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52211551-0431-0940-8441-4AB49BB13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43139" y="4281573"/>
                <a:ext cx="10901363" cy="884237"/>
              </a:xfrm>
              <a:blipFill>
                <a:blip r:embed="rId3"/>
                <a:stretch>
                  <a:fillRect b="-1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evice&#10;&#10;Description automatically generated">
            <a:extLst>
              <a:ext uri="{FF2B5EF4-FFF2-40B4-BE49-F238E27FC236}">
                <a16:creationId xmlns:a16="http://schemas.microsoft.com/office/drawing/2014/main" id="{CAC92E53-79D1-6F4D-A36B-7739C5F1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9" y="1189260"/>
            <a:ext cx="11685318" cy="24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5312175-72A9-5643-B97B-BC4722E9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16" y="0"/>
            <a:ext cx="488561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E95559-3174-EC47-BA48-0670B10045AE}"/>
                  </a:ext>
                </a:extLst>
              </p:cNvPr>
              <p:cNvSpPr/>
              <p:nvPr/>
            </p:nvSpPr>
            <p:spPr>
              <a:xfrm>
                <a:off x="507703" y="1134887"/>
                <a:ext cx="6407447" cy="2306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combinations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rows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columns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column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dimensions</m:t>
                      </m:r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obey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important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laws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algebra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2400" b="0" i="1" dirty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E95559-3174-EC47-BA48-0670B1004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03" y="1134887"/>
                <a:ext cx="6407447" cy="2306337"/>
              </a:xfrm>
              <a:prstGeom prst="rect">
                <a:avLst/>
              </a:prstGeom>
              <a:blipFill>
                <a:blip r:embed="rId4"/>
                <a:stretch>
                  <a:fillRect l="-198" r="-83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A89384-E14B-E341-B7F8-537CDD3DB1CF}"/>
                  </a:ext>
                </a:extLst>
              </p:cNvPr>
              <p:cNvSpPr txBox="1"/>
              <p:nvPr/>
            </p:nvSpPr>
            <p:spPr>
              <a:xfrm>
                <a:off x="551811" y="4086389"/>
                <a:ext cx="631923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other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subspace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𝑛𝑢𝑙𝑙𝑠𝑝𝑎𝑐𝑒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A89384-E14B-E341-B7F8-537CDD3D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1" y="4086389"/>
                <a:ext cx="6319230" cy="1107996"/>
              </a:xfrm>
              <a:prstGeom prst="rect">
                <a:avLst/>
              </a:prstGeom>
              <a:blipFill>
                <a:blip r:embed="rId5"/>
                <a:stretch>
                  <a:fillRect l="-160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1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E95559-3174-EC47-BA48-0670B10045AE}"/>
                  </a:ext>
                </a:extLst>
              </p:cNvPr>
              <p:cNvSpPr/>
              <p:nvPr/>
            </p:nvSpPr>
            <p:spPr>
              <a:xfrm>
                <a:off x="565984" y="1106402"/>
                <a:ext cx="640744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combinations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rows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columns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column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E95559-3174-EC47-BA48-0670B1004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4" y="1106402"/>
                <a:ext cx="6407447" cy="1200329"/>
              </a:xfrm>
              <a:prstGeom prst="rect">
                <a:avLst/>
              </a:prstGeom>
              <a:blipFill>
                <a:blip r:embed="rId3"/>
                <a:stretch>
                  <a:fillRect l="-198" r="-831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A89384-E14B-E341-B7F8-537CDD3DB1CF}"/>
                  </a:ext>
                </a:extLst>
              </p:cNvPr>
              <p:cNvSpPr txBox="1"/>
              <p:nvPr/>
            </p:nvSpPr>
            <p:spPr>
              <a:xfrm>
                <a:off x="565984" y="3631332"/>
                <a:ext cx="368359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𝑛𝑢𝑙𝑙𝑠𝑝𝑎𝑐𝑒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of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orthogonal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transposing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orthogonal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err="1" smtClean="0">
                          <a:latin typeface="Cambria Math" panose="02040503050406030204" pitchFamily="18" charset="0"/>
                        </a:rPr>
                        <m:t>nullspace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A89384-E14B-E341-B7F8-537CDD3D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4" y="3631332"/>
                <a:ext cx="3683598" cy="1477328"/>
              </a:xfrm>
              <a:prstGeom prst="rect">
                <a:avLst/>
              </a:prstGeom>
              <a:blipFill>
                <a:blip r:embed="rId4"/>
                <a:stretch>
                  <a:fillRect l="-2749" t="-855" r="-67010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94164E-1414-A249-8A64-619AC5BBD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212" y="0"/>
            <a:ext cx="5578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r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3999" y="1812753"/>
                <a:ext cx="9420225" cy="297355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en-US" sz="3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sz="3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panose="02040503050406030204" pitchFamily="18" charset="0"/>
                        </a:rPr>
                        <m:t>solved</m:t>
                      </m:r>
                      <m:r>
                        <a:rPr lang="en-US" sz="32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3999" y="1812753"/>
                <a:ext cx="9420225" cy="2973559"/>
              </a:xfr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C85AF21-C099-FF4A-AD21-E6B8D8712D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814" y="168275"/>
            <a:ext cx="4600574" cy="3546476"/>
          </a:xfrm>
          <a:prstGeom prst="rect">
            <a:avLst/>
          </a:prstGeom>
          <a:effectLst>
            <a:outerShdw blurRad="50800" dist="50800" dir="5400000" sx="87000" sy="87000" algn="ctr" rotWithShape="0">
              <a:srgbClr val="000000">
                <a:alpha val="49000"/>
              </a:srgb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1438ED-D09F-9A42-9C9E-9F97B43C51C5}"/>
              </a:ext>
            </a:extLst>
          </p:cNvPr>
          <p:cNvSpPr/>
          <p:nvPr/>
        </p:nvSpPr>
        <p:spPr>
          <a:xfrm>
            <a:off x="8943975" y="3829050"/>
            <a:ext cx="600075" cy="1714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94892" y="2820362"/>
                <a:ext cx="5226003" cy="1537926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dirty="0"/>
                        <m:t>+</m:t>
                      </m:r>
                      <m:r>
                        <m:rPr>
                          <m:nor/>
                        </m:rPr>
                        <a:rPr lang="en-US" sz="4000" b="0" dirty="0"/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4000" i="0" dirty="0">
                    <a:latin typeface="Cambria Math" panose="02040503050406030204" pitchFamily="18" charset="0"/>
                  </a:rPr>
                </a:br>
                <a:br>
                  <a:rPr lang="en-US" sz="400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homogeneous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solution</m:t>
                      </m:r>
                    </m:oMath>
                    <m:oMath xmlns:m="http://schemas.openxmlformats.org/officeDocument/2006/math"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	             (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b="0" i="0" dirty="0" err="1" smtClean="0">
                          <a:latin typeface="Cambria Math" panose="02040503050406030204" pitchFamily="18" charset="0"/>
                        </a:rPr>
                        <m:t>nullspace</m:t>
                      </m:r>
                      <m:r>
                        <a:rPr lang="en-US" sz="31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100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3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3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31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1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1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100" i="0" dirty="0" smtClean="0">
                        <a:latin typeface="Cambria Math" panose="02040503050406030204" pitchFamily="18" charset="0"/>
                      </a:rPr>
                      <m:t>particular</m:t>
                    </m:r>
                    <m:r>
                      <a:rPr lang="en-US" sz="31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100" i="0" dirty="0" smtClean="0"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br>
                  <a:rPr lang="en-US" sz="310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10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31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31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i="0" dirty="0" smtClean="0">
                          <a:latin typeface="Cambria Math" panose="02040503050406030204" pitchFamily="18" charset="0"/>
                        </a:rPr>
                        <m:t>row</m:t>
                      </m:r>
                      <m:r>
                        <a:rPr lang="en-US" sz="31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100" i="0" dirty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sz="31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94892" y="2820362"/>
                <a:ext cx="5226003" cy="1537926"/>
              </a:xfrm>
              <a:blipFill>
                <a:blip r:embed="rId2"/>
                <a:stretch>
                  <a:fillRect l="-6796" t="-77869" r="-4369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9B4A6FE-7584-9B41-A5B7-5C2C42DE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06" y="1456750"/>
            <a:ext cx="5465261" cy="42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890BDDE8-6C9F-FC45-BED7-484646C4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85" y="800100"/>
            <a:ext cx="8920524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09674" y="349165"/>
                <a:ext cx="9420225" cy="14858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𝑆𝑞𝑎𝑟𝑒𝑠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0" i="1" dirty="0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finding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9BF8B8-C163-5E4D-A423-B5FCD51A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09674" y="349165"/>
                <a:ext cx="9420225" cy="1485899"/>
              </a:xfrm>
              <a:blipFill>
                <a:blip r:embed="rId2"/>
                <a:stretch>
                  <a:fillRect t="-847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53850-D925-B349-B0B1-1C5B62FC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9" y="5122948"/>
            <a:ext cx="1735052" cy="1735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4E05B1-D16E-194B-B4EB-467D834C931C}"/>
                  </a:ext>
                </a:extLst>
              </p:cNvPr>
              <p:cNvSpPr txBox="1"/>
              <p:nvPr/>
            </p:nvSpPr>
            <p:spPr>
              <a:xfrm>
                <a:off x="718387" y="2555676"/>
                <a:ext cx="1012591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𝑒𝑥𝑡𝑟𝑒𝑚𝑒𝑙𝑦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𝑚𝑎𝑐h𝑖𝑛𝑒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𝑢𝑛𝑘𝑛𝑜𝑤𝑛𝑠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The data may lay close to the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𝑝𝑎𝑟𝑎𝑏𝑜𝑙𝑎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𝑐𝑙𝑜𝑠𝑒𝑟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4E05B1-D16E-194B-B4EB-467D834C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87" y="2555676"/>
                <a:ext cx="10125914" cy="615553"/>
              </a:xfrm>
              <a:prstGeom prst="rect">
                <a:avLst/>
              </a:prstGeom>
              <a:blipFill>
                <a:blip r:embed="rId4"/>
                <a:stretch>
                  <a:fillRect l="-1504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98BD0C7-F4E1-B44A-8A41-02A2A3D0E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660" y="3167960"/>
            <a:ext cx="5172953" cy="3690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CCE27-5432-C044-8766-FFA0C679F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87" y="3686772"/>
            <a:ext cx="5787966" cy="13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531</Words>
  <Application>Microsoft Macintosh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The fundamental theorem of Linear Algebra and the machine learning application</vt:lpstr>
      <vt:lpstr> Ax=b the fundamental equation of interest in Linear algebra</vt:lpstr>
      <vt:lpstr>PowerPoint Presentation</vt:lpstr>
      <vt:lpstr>PowerPoint Presentation</vt:lpstr>
      <vt:lpstr>PowerPoint Presentation</vt:lpstr>
      <vt:lpstr>Ax=b  can be solved with b in the column space</vt:lpstr>
      <vt:lpstr>x=x_r "+ " x_n    where〖 x〗_n  is a homogeneous solution               (in the nullspace) and x_r is a particular solution (in the row space)</vt:lpstr>
      <vt:lpstr>PowerPoint Presentation</vt:lpstr>
      <vt:lpstr>Least Sqares Equation finding a solution when b is not in the column space</vt:lpstr>
      <vt:lpstr>The solution</vt:lpstr>
      <vt:lpstr>PowerPoint Presentation</vt:lpstr>
      <vt:lpstr>PowerPoint Presentation</vt:lpstr>
      <vt:lpstr>PowerPoint Presentation</vt:lpstr>
      <vt:lpstr>The practical example  in machine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 theorem of Linear Algebra</dc:title>
  <dc:creator>Anđela Todorović</dc:creator>
  <cp:lastModifiedBy>Anđela Todorović</cp:lastModifiedBy>
  <cp:revision>29</cp:revision>
  <dcterms:created xsi:type="dcterms:W3CDTF">2019-04-08T08:00:51Z</dcterms:created>
  <dcterms:modified xsi:type="dcterms:W3CDTF">2019-04-09T09:25:39Z</dcterms:modified>
</cp:coreProperties>
</file>