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394" r:id="rId3"/>
    <p:sldId id="429" r:id="rId4"/>
    <p:sldId id="430" r:id="rId5"/>
    <p:sldId id="431" r:id="rId6"/>
    <p:sldId id="432" r:id="rId7"/>
    <p:sldId id="433" r:id="rId8"/>
    <p:sldId id="434" r:id="rId9"/>
    <p:sldId id="438" r:id="rId10"/>
    <p:sldId id="439" r:id="rId11"/>
    <p:sldId id="440" r:id="rId12"/>
    <p:sldId id="441" r:id="rId13"/>
    <p:sldId id="443" r:id="rId14"/>
    <p:sldId id="464" r:id="rId15"/>
    <p:sldId id="468" r:id="rId16"/>
    <p:sldId id="453" r:id="rId17"/>
    <p:sldId id="465" r:id="rId18"/>
    <p:sldId id="454" r:id="rId19"/>
    <p:sldId id="469" r:id="rId20"/>
    <p:sldId id="466" r:id="rId21"/>
    <p:sldId id="467" r:id="rId22"/>
    <p:sldId id="455" r:id="rId23"/>
    <p:sldId id="456" r:id="rId24"/>
    <p:sldId id="481" r:id="rId25"/>
    <p:sldId id="457" r:id="rId26"/>
    <p:sldId id="458" r:id="rId27"/>
    <p:sldId id="470" r:id="rId28"/>
    <p:sldId id="471" r:id="rId29"/>
    <p:sldId id="472" r:id="rId30"/>
    <p:sldId id="459" r:id="rId31"/>
    <p:sldId id="460" r:id="rId32"/>
    <p:sldId id="473" r:id="rId33"/>
    <p:sldId id="461" r:id="rId34"/>
    <p:sldId id="474" r:id="rId35"/>
    <p:sldId id="463" r:id="rId36"/>
    <p:sldId id="475" r:id="rId37"/>
    <p:sldId id="476" r:id="rId38"/>
    <p:sldId id="477" r:id="rId39"/>
    <p:sldId id="478" r:id="rId40"/>
    <p:sldId id="479" r:id="rId41"/>
    <p:sldId id="451" r:id="rId42"/>
    <p:sldId id="480" r:id="rId43"/>
    <p:sldId id="428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7F7FB4"/>
    <a:srgbClr val="FFCCFF"/>
    <a:srgbClr val="FFFFFF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0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162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" y="677863"/>
            <a:ext cx="6297613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208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" y="677863"/>
            <a:ext cx="6297613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710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" y="677863"/>
            <a:ext cx="6297613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728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" y="677863"/>
            <a:ext cx="6297613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85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0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edBlack.html" TargetMode="External"/><Relationship Id="rId2" Type="http://schemas.openxmlformats.org/officeDocument/2006/relationships/hyperlink" Target="https://en.wikipedia.org/wiki/Red%E2%80%93black_tre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AA_tre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36.pn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 fontScale="90000"/>
          </a:bodyPr>
          <a:lstStyle/>
          <a:p>
            <a:r>
              <a:rPr lang="en-US" dirty="0"/>
              <a:t>Trees and Tree-Like Structures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Trees, </a:t>
            </a:r>
            <a:r>
              <a:rPr lang="en-US" sz="3200" dirty="0" smtClean="0"/>
              <a:t>Tr</a:t>
            </a:r>
            <a:r>
              <a:rPr lang="en-US" sz="3200" dirty="0"/>
              <a:t>e</a:t>
            </a:r>
            <a:r>
              <a:rPr lang="en-US" sz="3200" dirty="0" smtClean="0"/>
              <a:t>e</a:t>
            </a:r>
            <a:r>
              <a:rPr lang="en-US" sz="3200" dirty="0"/>
              <a:t>-Like Structures, Binary </a:t>
            </a:r>
            <a:r>
              <a:rPr lang="en-US" sz="3200" dirty="0" smtClean="0"/>
              <a:t>Search Trees, Balanced </a:t>
            </a:r>
            <a:r>
              <a:rPr lang="en-US" sz="3200" dirty="0"/>
              <a:t>Trees, </a:t>
            </a:r>
            <a:r>
              <a:rPr lang="en-US" sz="3200" dirty="0" smtClean="0"/>
              <a:t>Implementations</a:t>
            </a:r>
            <a:endParaRPr lang="en-US" sz="3200" dirty="0"/>
          </a:p>
        </p:txBody>
      </p:sp>
      <p:pic>
        <p:nvPicPr>
          <p:cNvPr id="15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93" y="4038553"/>
            <a:ext cx="4411277" cy="2254925"/>
          </a:xfrm>
          <a:prstGeom prst="roundRect">
            <a:avLst>
              <a:gd name="adj" fmla="val 1363"/>
            </a:avLst>
          </a:prstGeom>
          <a:noFill/>
          <a:effectLst>
            <a:softEdge rad="31750"/>
          </a:effectLst>
        </p:spPr>
      </p:pic>
      <p:pic>
        <p:nvPicPr>
          <p:cNvPr id="16" name="Picture 15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 smtClean="0"/>
              <a:t> Structure –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44022" y="2359745"/>
            <a:ext cx="2336191" cy="52528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8389" y="3581400"/>
            <a:ext cx="2336191" cy="5334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44022" y="3581400"/>
            <a:ext cx="2336191" cy="5334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89655" y="3581400"/>
            <a:ext cx="2336191" cy="5334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3934580" y="2885025"/>
            <a:ext cx="1626432" cy="81351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  <a:stCxn id="6" idx="2"/>
          </p:cNvCxnSpPr>
          <p:nvPr/>
        </p:nvCxnSpPr>
        <p:spPr bwMode="auto">
          <a:xfrm flipH="1">
            <a:off x="5940954" y="2885025"/>
            <a:ext cx="75884" cy="696375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6399212" y="2885025"/>
            <a:ext cx="1090443" cy="81351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7555860" y="2441473"/>
            <a:ext cx="2362200" cy="557164"/>
          </a:xfrm>
          <a:prstGeom prst="wedgeRoundRectCallout">
            <a:avLst>
              <a:gd name="adj1" fmla="val -72060"/>
              <a:gd name="adj2" fmla="val -199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Tree&lt;int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2654" y="4800600"/>
            <a:ext cx="2336191" cy="4572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04683" y="5638800"/>
            <a:ext cx="2336191" cy="5334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28286" y="4800600"/>
            <a:ext cx="2336191" cy="4572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75412" y="4800600"/>
            <a:ext cx="2336191" cy="4572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216405" y="4800600"/>
            <a:ext cx="2336191" cy="4572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>
            <a:off x="8380412" y="4114800"/>
            <a:ext cx="152400" cy="68580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  <a:endCxn id="35" idx="0"/>
          </p:cNvCxnSpPr>
          <p:nvPr/>
        </p:nvCxnSpPr>
        <p:spPr bwMode="auto">
          <a:xfrm>
            <a:off x="9371012" y="4114800"/>
            <a:ext cx="150114" cy="6858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flipH="1">
            <a:off x="2513012" y="4114800"/>
            <a:ext cx="101112" cy="68580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3198812" y="4114800"/>
            <a:ext cx="76200" cy="15240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endCxn id="29" idx="0"/>
          </p:cNvCxnSpPr>
          <p:nvPr/>
        </p:nvCxnSpPr>
        <p:spPr bwMode="auto">
          <a:xfrm>
            <a:off x="3656012" y="4114800"/>
            <a:ext cx="176995" cy="6858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813564" y="2136673"/>
            <a:ext cx="2234618" cy="557164"/>
          </a:xfrm>
          <a:prstGeom prst="wedgeRoundRectCallout">
            <a:avLst>
              <a:gd name="adj1" fmla="val 77529"/>
              <a:gd name="adj2" fmla="val 358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4544022" y="1398896"/>
            <a:ext cx="5374038" cy="557164"/>
          </a:xfrm>
          <a:prstGeom prst="wedgeRoundRectCallout">
            <a:avLst>
              <a:gd name="adj1" fmla="val -21368"/>
              <a:gd name="adj2" fmla="val 1425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IList&lt;Tree&lt;int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348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12" y="1143000"/>
            <a:ext cx="10944000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T Value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IList&lt;Tree&lt;T&gt;&gt; Children { get; private set;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Tree(T value, params Tree&lt;T&gt;[] children)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this.Value = value;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this.Children = new List&lt;Tree&lt;T&gt;&gt;();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foreach (var child in children)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this.Children.Add(child);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2466" name="Picture 2" descr="http://people.scs.carleton.ca/~lanthier/teaching/COMP1406/Notes/COMP1406_5/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4694777"/>
            <a:ext cx="1500294" cy="1553623"/>
          </a:xfrm>
          <a:prstGeom prst="roundRect">
            <a:avLst>
              <a:gd name="adj" fmla="val 38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847012" y="3276600"/>
            <a:ext cx="3378570" cy="1033890"/>
          </a:xfrm>
          <a:prstGeom prst="wedgeRoundRectCallout">
            <a:avLst>
              <a:gd name="adj1" fmla="val -62737"/>
              <a:gd name="adj2" fmla="val -47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Flexible constructor for building trees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Constructing a tree by nested constructors: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055" y="1907262"/>
            <a:ext cx="1045360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375028" y="2338101"/>
            <a:ext cx="4519984" cy="3525271"/>
            <a:chOff x="4114800" y="2007160"/>
            <a:chExt cx="3677696" cy="304452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9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Printing a tree at the console – recursive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Tree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2017216"/>
            <a:ext cx="10210802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indent 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 ', 2 * indent));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Console.WriteLine(this.Value);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child in this.Children)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child.Print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56" y="2261901"/>
            <a:ext cx="1538790" cy="368169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917744"/>
            <a:ext cx="10363200" cy="820600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 and Trees Traversal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05" y="1040434"/>
            <a:ext cx="4925112" cy="3014461"/>
          </a:xfrm>
          <a:prstGeom prst="roundRect">
            <a:avLst>
              <a:gd name="adj" fmla="val 2088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05" y="736996"/>
            <a:ext cx="4554107" cy="362133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82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4634350"/>
            <a:ext cx="10363200" cy="834450"/>
          </a:xfrm>
        </p:spPr>
        <p:txBody>
          <a:bodyPr/>
          <a:lstStyle/>
          <a:p>
            <a:r>
              <a:rPr lang="en-US" dirty="0" smtClean="0"/>
              <a:t>Binary Trees and Traversals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5529366"/>
            <a:ext cx="10363200" cy="719034"/>
          </a:xfrm>
        </p:spPr>
        <p:txBody>
          <a:bodyPr/>
          <a:lstStyle/>
          <a:p>
            <a:r>
              <a:rPr lang="en-US" dirty="0" smtClean="0"/>
              <a:t>Preorder, In-Order, Post-Order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06" y="1485296"/>
            <a:ext cx="3505198" cy="2781904"/>
          </a:xfrm>
          <a:prstGeom prst="roundRect">
            <a:avLst>
              <a:gd name="adj" fmla="val 1949"/>
            </a:avLst>
          </a:prstGeom>
        </p:spPr>
      </p:pic>
      <p:pic>
        <p:nvPicPr>
          <p:cNvPr id="2052" name="Picture 4" descr="http://2.bp.blogspot.com/-0R8Tt6yqrY4/UrcKpRJ4oJI/AAAAAAAAAIk/pHKlA8tL3SE/s1600/inorder+traversal+of+binary+tre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48"/>
          <a:stretch/>
        </p:blipFill>
        <p:spPr bwMode="auto">
          <a:xfrm>
            <a:off x="774060" y="1637696"/>
            <a:ext cx="3124200" cy="2477104"/>
          </a:xfrm>
          <a:prstGeom prst="roundRect">
            <a:avLst>
              <a:gd name="adj" fmla="val 2635"/>
            </a:avLst>
          </a:prstGeom>
          <a:solidFill>
            <a:schemeClr val="tx1"/>
          </a:solidFill>
        </p:spPr>
      </p:pic>
      <p:pic>
        <p:nvPicPr>
          <p:cNvPr id="2054" name="Picture 6" descr="http://flylib.com/books/2/264/1/html/2/images/fig21-1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8" t="-4009" r="-2458" b="-4009"/>
          <a:stretch/>
        </p:blipFill>
        <p:spPr bwMode="auto">
          <a:xfrm>
            <a:off x="8400809" y="1637696"/>
            <a:ext cx="2965052" cy="2477104"/>
          </a:xfrm>
          <a:prstGeom prst="roundRect">
            <a:avLst>
              <a:gd name="adj" fmla="val 2635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667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the most widespread form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children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left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right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8331147" y="4994601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0761" y="3275338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4289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1520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2212" y="5124736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0316" y="5126327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58854" y="3797905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6087" y="4741196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6698" y="4801872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0078" y="3863545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5772" y="5031422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6161" y="4801872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8075096" y="4752299"/>
            <a:ext cx="381516" cy="34423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0240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0387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3795" y="3789013"/>
            <a:ext cx="1404195" cy="963286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Left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subtree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6612" y="3405236"/>
            <a:ext cx="2209225" cy="557164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Right child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9505571" y="4319636"/>
            <a:ext cx="1999041" cy="557164"/>
          </a:xfrm>
          <a:prstGeom prst="wedgeRoundRectCallout">
            <a:avLst>
              <a:gd name="adj1" fmla="val -68579"/>
              <a:gd name="adj2" fmla="val 681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Right child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5187" y="5943600"/>
            <a:ext cx="2209225" cy="557164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Left child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Binary trees can be traversed in 3 ways: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Pre-order</a:t>
            </a:r>
            <a:r>
              <a:rPr lang="en-US" dirty="0"/>
              <a:t>: root, left, right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In-order</a:t>
            </a:r>
            <a:r>
              <a:rPr lang="en-US" dirty="0" smtClean="0"/>
              <a:t>: left, root, child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Post-order</a:t>
            </a:r>
            <a:r>
              <a:rPr lang="en-US" dirty="0" smtClean="0"/>
              <a:t>: left, right, root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Arithmetic expression stored</a:t>
            </a:r>
            <a:br>
              <a:rPr lang="en-US" dirty="0" smtClean="0"/>
            </a:br>
            <a:r>
              <a:rPr lang="en-US" dirty="0" smtClean="0"/>
              <a:t>as binary tree: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(3 + 2) * (9 - 6)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29494" y="1295400"/>
            <a:ext cx="3602436" cy="2805768"/>
            <a:chOff x="4623619" y="2007160"/>
            <a:chExt cx="2931132" cy="2423139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5778290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577489" y="2887373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018202" y="2881786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183940" y="386453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6976253" y="384888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5508741" y="2488255"/>
              <a:ext cx="372000" cy="47251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6499042" y="3420189"/>
              <a:ext cx="261142" cy="44434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6992759" y="3420189"/>
              <a:ext cx="206532" cy="44434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6290070" y="2488255"/>
              <a:ext cx="408393" cy="47251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5406949" y="3841086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623619" y="3841086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4919537" y="3420189"/>
              <a:ext cx="234315" cy="44434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5431313" y="3420189"/>
              <a:ext cx="216258" cy="43762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932612" y="4601897"/>
            <a:ext cx="4605422" cy="19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Pre-order: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indent="2730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prstClr val="white"/>
                </a:solidFill>
              </a:rPr>
              <a:t>In-order</a:t>
            </a:r>
            <a:r>
              <a:rPr lang="en-US" sz="3200" dirty="0">
                <a:solidFill>
                  <a:prstClr val="white"/>
                </a:solidFill>
              </a:rPr>
              <a:t>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indent="2730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prstClr val="white"/>
                </a:solidFill>
              </a:rPr>
              <a:t>Post-order</a:t>
            </a:r>
            <a:r>
              <a:rPr lang="en-US" sz="3200" dirty="0">
                <a:solidFill>
                  <a:prstClr val="white"/>
                </a:solidFill>
              </a:rPr>
              <a:t>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Binary Trees and Traversal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388246"/>
            <a:ext cx="4030467" cy="289585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450272"/>
            <a:ext cx="5705474" cy="2501729"/>
          </a:xfrm>
          <a:prstGeom prst="roundRect">
            <a:avLst>
              <a:gd name="adj" fmla="val 4239"/>
            </a:avLst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410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in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the left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in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the right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Balanced trees have for each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node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Nearly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equal number of nodes in its subtrees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 trees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height of ~ log(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968404" y="2171700"/>
            <a:ext cx="2595009" cy="3467100"/>
            <a:chOff x="8913812" y="1485900"/>
            <a:chExt cx="2595009" cy="34671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812" y="1485900"/>
              <a:ext cx="2595009" cy="3467100"/>
            </a:xfrm>
            <a:prstGeom prst="roundRect">
              <a:avLst>
                <a:gd name="adj" fmla="val 3641"/>
              </a:avLst>
            </a:prstGeom>
            <a:effectLst>
              <a:softEdge rad="31750"/>
            </a:effectLst>
          </p:spPr>
        </p:pic>
        <p:pic>
          <p:nvPicPr>
            <p:cNvPr id="1026" name="Picture 2" descr="http://encrypt3d.files.wordpress.com/2010/09/nodes-in-binary-search-t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2602" y="2819400"/>
              <a:ext cx="2297428" cy="1914524"/>
            </a:xfrm>
            <a:prstGeom prst="rect">
              <a:avLst/>
            </a:prstGeom>
            <a:noFill/>
            <a:effectLst>
              <a:glow rad="228600">
                <a:srgbClr val="FFFFFF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2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Tree-like Data Structures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Trees and Related Terminology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Implementing Trees</a:t>
            </a:r>
            <a:endParaRPr lang="bg-BG" sz="3000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Binary Trees and Traversals</a:t>
            </a:r>
            <a:endParaRPr lang="bg-BG" sz="3000" dirty="0" smtClean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 smtClean="0"/>
              <a:t>Pre-order (node, left, right)</a:t>
            </a:r>
            <a:endParaRPr lang="bg-BG" sz="2800" dirty="0" smtClean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 smtClean="0"/>
              <a:t>In-order (left, node, right)</a:t>
            </a:r>
            <a:endParaRPr lang="bg-BG" sz="2800" dirty="0" smtClean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 smtClean="0"/>
              <a:t>Post-order (left, right, node)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Balanced Search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Graphs</a:t>
            </a:r>
            <a:endParaRPr lang="bg-BG" sz="3000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95" y="3657600"/>
            <a:ext cx="3041817" cy="239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2" y="838200"/>
            <a:ext cx="5423811" cy="20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of balanced binary search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the tree is balanced, add / search / delete operations take approximately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log(n)</a:t>
            </a:r>
            <a:r>
              <a:rPr lang="en-US" dirty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6700" y="1905000"/>
            <a:ext cx="4983712" cy="3352800"/>
            <a:chOff x="1939268" y="2057401"/>
            <a:chExt cx="4499280" cy="30820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4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4648200"/>
            <a:ext cx="10972798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4" y="5529366"/>
            <a:ext cx="10972798" cy="719034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2187" y="1287304"/>
            <a:ext cx="3562784" cy="2903695"/>
          </a:xfrm>
          <a:prstGeom prst="roundRect">
            <a:avLst>
              <a:gd name="adj" fmla="val 210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6703854" y="1287201"/>
            <a:ext cx="3555863" cy="2901660"/>
          </a:xfrm>
          <a:prstGeom prst="roundRect">
            <a:avLst>
              <a:gd name="adj" fmla="val 2101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29391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Ordered Binary Trees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 smtClean="0"/>
              <a:t> the left subtree has values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≤ x </a:t>
            </a:r>
            <a:r>
              <a:rPr lang="en-US" dirty="0" smtClean="0"/>
              <a:t>and the right subtree has values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 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its subtrees contain nearly equal number of nodes </a:t>
            </a:r>
            <a:r>
              <a:rPr lang="en-US" dirty="0" smtClean="0">
                <a:sym typeface="Wingdings" pitchFamily="2" charset="2"/>
              </a:rPr>
              <a:t> nearly the same height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Ordered binary search trees that have height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(n)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Searching costs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(n)</a:t>
            </a:r>
            <a:r>
              <a:rPr lang="en-US" dirty="0" smtClean="0"/>
              <a:t> comparisons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Balanced BST characteristics: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has a maximum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children </a:t>
            </a:r>
            <a:r>
              <a:rPr lang="en-US" dirty="0"/>
              <a:t>per node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 and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)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It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of rules </a:t>
            </a:r>
            <a:r>
              <a:rPr lang="en-US" dirty="0"/>
              <a:t>for determining when a branch is too deep or too wide after insertion or </a:t>
            </a:r>
            <a:r>
              <a:rPr lang="en-US" dirty="0" smtClean="0"/>
              <a:t>deletion</a:t>
            </a: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It has a </a:t>
            </a:r>
            <a:r>
              <a:rPr lang="en-US" dirty="0" smtClean="0"/>
              <a:t>procedure </a:t>
            </a:r>
            <a:r>
              <a:rPr lang="en-US" dirty="0"/>
              <a:t>for rearranging the tree when the rules are violated </a:t>
            </a:r>
            <a:r>
              <a:rPr lang="en-US" dirty="0" smtClean="0"/>
              <a:t>(i.e.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rebalancing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 (2)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90867" y="4797884"/>
            <a:ext cx="3144194" cy="1546846"/>
            <a:chOff x="502438" y="1145273"/>
            <a:chExt cx="9551557" cy="5130881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2665411" y="1717931"/>
              <a:ext cx="1641071" cy="37251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H="1">
              <a:off x="1559648" y="2594555"/>
              <a:ext cx="515704" cy="69983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770777" y="2605698"/>
              <a:ext cx="609128" cy="68868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018837" y="1706787"/>
              <a:ext cx="1876906" cy="383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6170611" y="2627800"/>
              <a:ext cx="624389" cy="70122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246791" y="1145273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708390" y="2011929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27779" y="2011929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047457" y="3269394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3072127" y="3277653"/>
              <a:ext cx="815508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635941" y="3329023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687679" y="4614690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7963383" y="3334104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7436636" y="2632054"/>
              <a:ext cx="720089" cy="78797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7145928" y="4677496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8813351" y="4700306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27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8619765" y="4025389"/>
              <a:ext cx="520068" cy="67491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7700194" y="4030883"/>
              <a:ext cx="427818" cy="66942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585473" y="4030883"/>
              <a:ext cx="384421" cy="58380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502438" y="454706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194852" y="5969672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483951" y="595851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81001" y="4483657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746129" y="4483657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260756" y="4584700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6334011" y="459420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9484673" y="5953793"/>
              <a:ext cx="569322" cy="30648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6649296" y="5914475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7789898" y="5926989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8594816" y="5938394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803642" y="3951263"/>
              <a:ext cx="421701" cy="59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1523050" y="5327611"/>
              <a:ext cx="383648" cy="63090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275914" y="5338770"/>
              <a:ext cx="480751" cy="61974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3000503" y="3975110"/>
              <a:ext cx="267128" cy="5064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3706247" y="3951262"/>
              <a:ext cx="482738" cy="5323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>
              <a:off x="5514550" y="4025389"/>
              <a:ext cx="332278" cy="55930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6206957" y="4025389"/>
              <a:ext cx="394700" cy="5770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>
              <a:off x="6908022" y="5376178"/>
              <a:ext cx="405590" cy="50124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7700195" y="5400009"/>
              <a:ext cx="368392" cy="54879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>
              <a:off x="8864624" y="5461795"/>
              <a:ext cx="239359" cy="49671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19965" y="5384662"/>
              <a:ext cx="404428" cy="58501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195497" y="4541330"/>
            <a:ext cx="2172708" cy="1647127"/>
            <a:chOff x="2845389" y="3634852"/>
            <a:chExt cx="3185524" cy="2530704"/>
          </a:xfrm>
        </p:grpSpPr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1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0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14282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36383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Binary Search Tree – Example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547517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912812" y="1109518"/>
            <a:ext cx="2007081" cy="1425858"/>
          </a:xfrm>
          <a:prstGeom prst="wedgeRoundRectCallout">
            <a:avLst>
              <a:gd name="adj1" fmla="val 45862"/>
              <a:gd name="adj2" fmla="val 845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800" dirty="0" smtClean="0">
                <a:solidFill>
                  <a:srgbClr val="FFFFFF"/>
                </a:solidFill>
              </a:rPr>
              <a:t> subtree has 7 nodes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9316749" y="1213356"/>
            <a:ext cx="2007081" cy="1425858"/>
          </a:xfrm>
          <a:prstGeom prst="wedgeRoundRectCallout">
            <a:avLst>
              <a:gd name="adj1" fmla="val -59535"/>
              <a:gd name="adj2" fmla="val 97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800" dirty="0" smtClean="0">
                <a:solidFill>
                  <a:srgbClr val="FFFFFF"/>
                </a:solidFill>
              </a:rPr>
              <a:t> subtree has </a:t>
            </a:r>
            <a:r>
              <a:rPr lang="en-US" sz="2800" dirty="0">
                <a:solidFill>
                  <a:srgbClr val="FFFFFF"/>
                </a:solidFill>
              </a:rPr>
              <a:t>6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nodes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Rebalancing the tree after insert / delete is complex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Rotations change the structure without interfering the nodes' order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Well-known implementations of balanced binary search trees: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AVL Trees </a:t>
            </a:r>
            <a:r>
              <a:rPr lang="en-US" dirty="0" smtClean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Red-black Trees </a:t>
            </a:r>
            <a:r>
              <a:rPr lang="en-US" dirty="0" smtClean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AA-Trees</a:t>
            </a:r>
            <a:r>
              <a:rPr lang="en-US" dirty="0" smtClean="0"/>
              <a:t> – relatively simple to implement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Find / insert / delete operations need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log(n)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AVL tree</a:t>
            </a:r>
            <a:r>
              <a:rPr lang="en-US" dirty="0"/>
              <a:t> </a:t>
            </a:r>
            <a:r>
              <a:rPr lang="en-US" noProof="1"/>
              <a:t>is a </a:t>
            </a:r>
            <a:r>
              <a:rPr lang="en-US" dirty="0"/>
              <a:t>self-balancing binary-search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visualization</a:t>
            </a:r>
            <a:endParaRPr lang="en-US" dirty="0"/>
          </a:p>
          <a:p>
            <a:pPr lvl="1"/>
            <a:r>
              <a:rPr lang="en-US" dirty="0"/>
              <a:t>Named </a:t>
            </a:r>
            <a:r>
              <a:rPr lang="en-US" noProof="1"/>
              <a:t>after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noProof="1" smtClean="0"/>
              <a:t>delson-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 smtClean="0"/>
              <a:t>elskii </a:t>
            </a:r>
            <a:r>
              <a:rPr lang="en-US" noProof="1"/>
              <a:t>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noProof="1"/>
              <a:t>andis</a:t>
            </a:r>
          </a:p>
          <a:p>
            <a:pPr lvl="1"/>
            <a:r>
              <a:rPr lang="en-US" noProof="1"/>
              <a:t>Height of two subtrees can </a:t>
            </a:r>
            <a:r>
              <a:rPr lang="en-US" noProof="1" smtClean="0"/>
              <a:t>differ</a:t>
            </a:r>
            <a:br>
              <a:rPr lang="en-US" noProof="1" smtClean="0"/>
            </a:br>
            <a:r>
              <a:rPr lang="en-US" noProof="1" smtClean="0"/>
              <a:t>by </a:t>
            </a:r>
            <a:r>
              <a:rPr lang="en-US" noProof="1"/>
              <a:t>at most 1</a:t>
            </a:r>
            <a:endParaRPr lang="en-US" dirty="0"/>
          </a:p>
          <a:p>
            <a:r>
              <a:rPr lang="en-US" dirty="0"/>
              <a:t>Balance is preserved with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balance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BF</a:t>
            </a:r>
            <a:r>
              <a:rPr lang="en-US" dirty="0"/>
              <a:t>) in each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dirty="0"/>
              <a:t>BF of any node is in the range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</a:t>
            </a:r>
          </a:p>
          <a:p>
            <a:pPr lvl="1"/>
            <a:r>
              <a:rPr lang="en-US" dirty="0"/>
              <a:t>If BF becomes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-&gt; rebalance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– Example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593704" y="1735609"/>
            <a:ext cx="3905546" cy="2960790"/>
            <a:chOff x="2845389" y="3634852"/>
            <a:chExt cx="3185524" cy="2530704"/>
          </a:xfrm>
        </p:grpSpPr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561533" y="26693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1016149" y="406512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202972" y="35430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46745" y="347615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987267" y="258778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10271119" y="4660766"/>
            <a:ext cx="176001" cy="423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9743834" y="506173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FFA72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51" name="TextBox 50"/>
          <p:cNvSpPr txBox="1"/>
          <p:nvPr/>
        </p:nvSpPr>
        <p:spPr>
          <a:xfrm>
            <a:off x="11030876" y="4077919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 useBgFill="1">
        <p:nvSpPr>
          <p:cNvPr id="52" name="TextBox 51"/>
          <p:cNvSpPr txBox="1"/>
          <p:nvPr/>
        </p:nvSpPr>
        <p:spPr>
          <a:xfrm>
            <a:off x="11581473" y="2669378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62155" y="1421841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 useBgFill="1">
        <p:nvSpPr>
          <p:cNvPr id="54" name="TextBox 53"/>
          <p:cNvSpPr txBox="1"/>
          <p:nvPr/>
        </p:nvSpPr>
        <p:spPr>
          <a:xfrm>
            <a:off x="10287032" y="1424930"/>
            <a:ext cx="4895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Red-Black tree</a:t>
            </a:r>
            <a:r>
              <a:rPr lang="en-US" dirty="0" smtClean="0"/>
              <a:t> – binary search tree with red and black nodes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 perfectly balanced, but has height of O(log(n))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in C# and Java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See the </a:t>
            </a:r>
            <a:r>
              <a:rPr lang="en-US" dirty="0" smtClean="0">
                <a:hlinkClick r:id="rId3"/>
              </a:rPr>
              <a:t>visualization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AVL vs. Red-Black</a:t>
            </a:r>
            <a:endParaRPr lang="bg-BG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AVL has faster search</a:t>
            </a:r>
            <a:br>
              <a:rPr lang="en-US" dirty="0" smtClean="0"/>
            </a:br>
            <a:r>
              <a:rPr lang="en-US" dirty="0" smtClean="0"/>
              <a:t>(it is better balanced)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Red-Black has faster</a:t>
            </a:r>
            <a:br>
              <a:rPr lang="en-US" dirty="0" smtClean="0"/>
            </a:br>
            <a:r>
              <a:rPr lang="en-US" dirty="0" smtClean="0"/>
              <a:t>insert / delete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– 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75212" y="2667000"/>
            <a:ext cx="6969952" cy="3429000"/>
            <a:chOff x="502438" y="1145273"/>
            <a:chExt cx="9551557" cy="5130881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2665411" y="1717931"/>
              <a:ext cx="1641071" cy="37251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H="1">
              <a:off x="1559648" y="2594555"/>
              <a:ext cx="515704" cy="69983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770777" y="2605698"/>
              <a:ext cx="609128" cy="68868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018837" y="1706787"/>
              <a:ext cx="1876906" cy="383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6170611" y="2627800"/>
              <a:ext cx="624389" cy="70122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246791" y="1145273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708390" y="2011929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27779" y="2011929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047457" y="3269394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3072127" y="3277653"/>
              <a:ext cx="815508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635941" y="3329023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687679" y="4614690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7963383" y="3334104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7436636" y="2632054"/>
              <a:ext cx="720089" cy="78797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7145928" y="4677496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8813351" y="4700306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27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8619765" y="4025389"/>
              <a:ext cx="520068" cy="67491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7700194" y="4030883"/>
              <a:ext cx="427818" cy="66942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585473" y="4030883"/>
              <a:ext cx="384421" cy="58380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502438" y="454706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194852" y="5969672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483951" y="595851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81001" y="4483657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746129" y="4483657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260756" y="4584700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6334011" y="459420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9484673" y="5953793"/>
              <a:ext cx="569322" cy="30648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6649296" y="5914475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7789898" y="5926989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8594816" y="5938394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803642" y="3951263"/>
              <a:ext cx="421701" cy="59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1523050" y="5327611"/>
              <a:ext cx="383648" cy="63090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275914" y="5338770"/>
              <a:ext cx="480751" cy="61974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3000503" y="3975110"/>
              <a:ext cx="267128" cy="5064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3706247" y="3951262"/>
              <a:ext cx="482738" cy="5323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>
              <a:off x="5514550" y="4025389"/>
              <a:ext cx="332278" cy="55930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6206957" y="4025389"/>
              <a:ext cx="394700" cy="5770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>
              <a:off x="6908022" y="5376178"/>
              <a:ext cx="405590" cy="50124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7700195" y="5400009"/>
              <a:ext cx="368392" cy="54879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>
              <a:off x="8864624" y="5461795"/>
              <a:ext cx="239359" cy="49671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19965" y="5384662"/>
              <a:ext cx="404428" cy="58501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3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AA tree</a:t>
            </a:r>
            <a:r>
              <a:rPr lang="en-US" dirty="0" smtClean="0"/>
              <a:t> (</a:t>
            </a:r>
            <a:r>
              <a:rPr lang="en-US" dirty="0"/>
              <a:t>Arne </a:t>
            </a:r>
            <a:r>
              <a:rPr lang="en-US" noProof="1" smtClean="0"/>
              <a:t>Andersson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Simple self-balancing </a:t>
            </a:r>
            <a:r>
              <a:rPr lang="en-US" dirty="0"/>
              <a:t>binary-search </a:t>
            </a:r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Simplified Red-Black tree</a:t>
            </a:r>
          </a:p>
          <a:p>
            <a:pPr lvl="1"/>
            <a:r>
              <a:rPr lang="en-US" dirty="0" smtClean="0"/>
              <a:t>Easier to implement</a:t>
            </a:r>
            <a:br>
              <a:rPr lang="en-US" dirty="0" smtClean="0"/>
            </a:br>
            <a:r>
              <a:rPr lang="en-US" dirty="0" smtClean="0"/>
              <a:t>than AVL and Red-Black</a:t>
            </a:r>
          </a:p>
          <a:p>
            <a:pPr lvl="2"/>
            <a:r>
              <a:rPr lang="en-US" dirty="0" smtClean="0"/>
              <a:t>Some Red-Black</a:t>
            </a:r>
            <a:br>
              <a:rPr lang="en-US" dirty="0" smtClean="0"/>
            </a:br>
            <a:r>
              <a:rPr lang="en-US" dirty="0" smtClean="0"/>
              <a:t>rotations are</a:t>
            </a:r>
            <a:br>
              <a:rPr lang="en-US" dirty="0" smtClean="0"/>
            </a:br>
            <a:r>
              <a:rPr lang="en-US" dirty="0" smtClean="0"/>
              <a:t>not needed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 Tree –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3239730"/>
            <a:ext cx="6386400" cy="3090194"/>
          </a:xfrm>
          <a:prstGeom prst="roundRect">
            <a:avLst>
              <a:gd name="adj" fmla="val 2173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577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 smtClean="0"/>
              <a:t> are generalization of the concept of ordered binary search trees – see the </a:t>
            </a:r>
            <a:r>
              <a:rPr lang="en-US" dirty="0" smtClean="0">
                <a:hlinkClick r:id="rId3"/>
              </a:rPr>
              <a:t>visualization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B-tree of order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 smtClean="0"/>
              <a:t> has between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 smtClean="0"/>
              <a:t> keys in a node and between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 smtClean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the B-tree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balanced</a:t>
            </a:r>
            <a:r>
              <a:rPr lang="en-US" dirty="0" smtClean="0"/>
              <a:t>, its search / insert / add operations take about log(n)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B-trees can be efficiently stored on the disk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 descr="C:\Trash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183" y="1143000"/>
            <a:ext cx="4825066" cy="3124200"/>
          </a:xfrm>
          <a:prstGeom prst="roundRect">
            <a:avLst>
              <a:gd name="adj" fmla="val 1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Trees, Balanced Trees, Graphs,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66" y="1662752"/>
            <a:ext cx="2617546" cy="2128316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760411" y="1635459"/>
            <a:ext cx="2438398" cy="2133604"/>
            <a:chOff x="369731" y="1524566"/>
            <a:chExt cx="2752881" cy="220382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512291" y="1524566"/>
              <a:ext cx="651970" cy="5820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21540" y="3076829"/>
              <a:ext cx="657056" cy="5820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370012" y="2494735"/>
              <a:ext cx="667768" cy="5820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431684" y="1923424"/>
              <a:ext cx="667768" cy="5820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69731" y="1729609"/>
              <a:ext cx="633638" cy="5820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163854" y="3146297"/>
              <a:ext cx="642709" cy="5820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stCxn id="29" idx="6"/>
              <a:endCxn id="25" idx="2"/>
            </p:cNvCxnSpPr>
            <p:nvPr/>
          </p:nvCxnSpPr>
          <p:spPr bwMode="auto">
            <a:xfrm flipV="1">
              <a:off x="1003369" y="1815614"/>
              <a:ext cx="508923" cy="205043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2" name="Straight Arrow Connector 31"/>
            <p:cNvCxnSpPr>
              <a:cxnSpLocks noChangeShapeType="1"/>
              <a:stCxn id="26" idx="7"/>
              <a:endCxn id="27" idx="3"/>
            </p:cNvCxnSpPr>
            <p:nvPr/>
          </p:nvCxnSpPr>
          <p:spPr bwMode="auto">
            <a:xfrm flipV="1">
              <a:off x="982373" y="2991583"/>
              <a:ext cx="485432" cy="170492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3" name="Straight Arrow Connector 32"/>
            <p:cNvCxnSpPr>
              <a:cxnSpLocks noChangeShapeType="1"/>
              <a:stCxn id="25" idx="4"/>
              <a:endCxn id="27" idx="0"/>
            </p:cNvCxnSpPr>
            <p:nvPr/>
          </p:nvCxnSpPr>
          <p:spPr bwMode="auto">
            <a:xfrm flipH="1">
              <a:off x="1703896" y="2106661"/>
              <a:ext cx="134380" cy="388074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4" name="Straight Arrow Connector 33"/>
            <p:cNvCxnSpPr>
              <a:cxnSpLocks noChangeShapeType="1"/>
              <a:stCxn id="27" idx="5"/>
              <a:endCxn id="30" idx="1"/>
            </p:cNvCxnSpPr>
            <p:nvPr/>
          </p:nvCxnSpPr>
          <p:spPr bwMode="auto">
            <a:xfrm>
              <a:off x="1939988" y="2991583"/>
              <a:ext cx="317989" cy="239960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5" name="Straight Arrow Connector 34"/>
            <p:cNvCxnSpPr>
              <a:cxnSpLocks noChangeShapeType="1"/>
              <a:stCxn id="27" idx="7"/>
            </p:cNvCxnSpPr>
            <p:nvPr/>
          </p:nvCxnSpPr>
          <p:spPr bwMode="auto">
            <a:xfrm rot="5400000" flipH="1" flipV="1">
              <a:off x="2060220" y="2192064"/>
              <a:ext cx="267686" cy="508150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6" name="Straight Arrow Connector 35"/>
            <p:cNvCxnSpPr>
              <a:cxnSpLocks noChangeShapeType="1"/>
              <a:stCxn id="29" idx="5"/>
              <a:endCxn id="27" idx="1"/>
            </p:cNvCxnSpPr>
            <p:nvPr/>
          </p:nvCxnSpPr>
          <p:spPr bwMode="auto">
            <a:xfrm>
              <a:off x="910575" y="2226458"/>
              <a:ext cx="557229" cy="353523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7" name="Straight Arrow Connector 36"/>
            <p:cNvCxnSpPr>
              <a:cxnSpLocks noChangeShapeType="1"/>
              <a:stCxn id="26" idx="0"/>
              <a:endCxn id="29" idx="4"/>
            </p:cNvCxnSpPr>
            <p:nvPr/>
          </p:nvCxnSpPr>
          <p:spPr bwMode="auto">
            <a:xfrm flipH="1" flipV="1">
              <a:off x="686550" y="2311704"/>
              <a:ext cx="63519" cy="765125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8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2802946" y="2164644"/>
              <a:ext cx="17248" cy="563893"/>
            </a:xfrm>
            <a:prstGeom prst="curvedConnector4">
              <a:avLst>
                <a:gd name="adj1" fmla="val 1799165"/>
                <a:gd name="adj2" fmla="val 108648"/>
              </a:avLst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9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3044549" y="2360358"/>
              <a:ext cx="78063" cy="134377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B-Tree of order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 smtClean="0">
                <a:latin typeface="+mj-lt"/>
                <a:cs typeface="Consolas" pitchFamily="49" charset="0"/>
              </a:rPr>
              <a:t>(max number of child nodes)</a:t>
            </a:r>
            <a:endParaRPr lang="en-US" sz="3200" dirty="0" smtClean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Example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31812" y="1905000"/>
            <a:ext cx="11135416" cy="4352544"/>
            <a:chOff x="521596" y="1802698"/>
            <a:chExt cx="11135416" cy="4352544"/>
          </a:xfrm>
        </p:grpSpPr>
        <p:grpSp>
          <p:nvGrpSpPr>
            <p:cNvPr id="181" name="Group 180"/>
            <p:cNvGrpSpPr/>
            <p:nvPr/>
          </p:nvGrpSpPr>
          <p:grpSpPr>
            <a:xfrm>
              <a:off x="5252530" y="1802698"/>
              <a:ext cx="1493780" cy="682752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3933026" y="2346766"/>
              <a:ext cx="1568467" cy="1141475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97347" y="2357434"/>
              <a:ext cx="1506229" cy="1130808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5444929" y="2918485"/>
              <a:ext cx="1120138" cy="19383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3273270" y="3509578"/>
              <a:ext cx="1294610" cy="682752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>
              <a:endCxn id="65" idx="0"/>
            </p:cNvCxnSpPr>
            <p:nvPr/>
          </p:nvCxnSpPr>
          <p:spPr>
            <a:xfrm flipH="1">
              <a:off x="1099184" y="4070857"/>
              <a:ext cx="2388540" cy="1387418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318059" y="4064315"/>
              <a:ext cx="1614973" cy="138356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3404325" y="4063758"/>
              <a:ext cx="947789" cy="1408172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5339667" y="3509578"/>
              <a:ext cx="1294610" cy="682752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7350054" y="3509578"/>
              <a:ext cx="1304973" cy="682752"/>
              <a:chOff x="5386395" y="3505200"/>
              <a:chExt cx="998530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86395" y="3886200"/>
                <a:ext cx="998530" cy="228600"/>
                <a:chOff x="5386395" y="3886200"/>
                <a:chExt cx="99853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86395" y="3886200"/>
                  <a:ext cx="338131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580345" y="4064317"/>
              <a:ext cx="1074682" cy="1407613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8016022" y="4064313"/>
              <a:ext cx="1854967" cy="142376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8439261" y="4064314"/>
              <a:ext cx="2669852" cy="138357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521596" y="5458275"/>
              <a:ext cx="1170458" cy="682752"/>
              <a:chOff x="544538" y="5181600"/>
              <a:chExt cx="1189015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44538" y="5181600"/>
                <a:ext cx="1189015" cy="381000"/>
                <a:chOff x="1234102" y="4114800"/>
                <a:chExt cx="975699" cy="38100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234102" y="4114800"/>
                  <a:ext cx="32193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54445" y="4114800"/>
                  <a:ext cx="322273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76719" y="4114800"/>
                  <a:ext cx="33308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44539" y="5562600"/>
                <a:ext cx="1189011" cy="228600"/>
                <a:chOff x="533400" y="5105400"/>
                <a:chExt cx="1066800" cy="2286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816997" y="5458275"/>
              <a:ext cx="949989" cy="682752"/>
              <a:chOff x="1962151" y="5181600"/>
              <a:chExt cx="558211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38435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656948" y="4800600"/>
                  <a:ext cx="35503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31" name="Group 130"/>
            <p:cNvGrpSpPr/>
            <p:nvPr/>
          </p:nvGrpSpPr>
          <p:grpSpPr>
            <a:xfrm>
              <a:off x="2883797" y="5458275"/>
              <a:ext cx="1077015" cy="682752"/>
              <a:chOff x="1962151" y="5181600"/>
              <a:chExt cx="558211" cy="60960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2260687" y="4800600"/>
                  <a:ext cx="36546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40" name="Group 139"/>
            <p:cNvGrpSpPr/>
            <p:nvPr/>
          </p:nvGrpSpPr>
          <p:grpSpPr>
            <a:xfrm>
              <a:off x="8141597" y="5465915"/>
              <a:ext cx="1077015" cy="682752"/>
              <a:chOff x="1962151" y="5181600"/>
              <a:chExt cx="558211" cy="609600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9360797" y="5471933"/>
              <a:ext cx="1077015" cy="682752"/>
              <a:chOff x="1962151" y="5181600"/>
              <a:chExt cx="558211" cy="609600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1962151" y="5181600"/>
                <a:ext cx="558210" cy="381000"/>
                <a:chOff x="2260688" y="4800600"/>
                <a:chExt cx="751290" cy="38100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2260688" y="4800600"/>
                  <a:ext cx="36455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60" name="Group 159"/>
            <p:cNvGrpSpPr/>
            <p:nvPr/>
          </p:nvGrpSpPr>
          <p:grpSpPr>
            <a:xfrm>
              <a:off x="10579997" y="5472490"/>
              <a:ext cx="1077015" cy="682752"/>
              <a:chOff x="1962151" y="5181600"/>
              <a:chExt cx="558211" cy="609600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>
              <a:off x="4255397" y="5462712"/>
              <a:ext cx="1077015" cy="682752"/>
              <a:chOff x="1962151" y="5181600"/>
              <a:chExt cx="558211" cy="609600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5474597" y="5462712"/>
              <a:ext cx="1077015" cy="682752"/>
              <a:chOff x="1962151" y="5181600"/>
              <a:chExt cx="558211" cy="609600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6693797" y="5462155"/>
              <a:ext cx="1077015" cy="682752"/>
              <a:chOff x="1962151" y="5181600"/>
              <a:chExt cx="558211" cy="609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210" name="Straight Arrow Connector 209"/>
            <p:cNvCxnSpPr/>
            <p:nvPr/>
          </p:nvCxnSpPr>
          <p:spPr>
            <a:xfrm flipH="1">
              <a:off x="4813090" y="4070857"/>
              <a:ext cx="763043" cy="138412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5988287" y="4067828"/>
              <a:ext cx="15426" cy="142024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6410105" y="4075000"/>
              <a:ext cx="812808" cy="137288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8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4724400"/>
            <a:ext cx="10972798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4" y="5605566"/>
            <a:ext cx="10972798" cy="719034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2187" y="1363504"/>
            <a:ext cx="3562784" cy="2903695"/>
          </a:xfrm>
          <a:prstGeom prst="roundRect">
            <a:avLst>
              <a:gd name="adj" fmla="val 210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6703854" y="1363401"/>
            <a:ext cx="3555863" cy="2901660"/>
          </a:xfrm>
          <a:prstGeom prst="roundRect">
            <a:avLst>
              <a:gd name="adj" fmla="val 2101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81532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SortedDictionary&lt;K,</a:t>
            </a:r>
            <a:r>
              <a:rPr lang="en-US" dirty="0"/>
              <a:t> </a:t>
            </a: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V&gt;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dictionary (map) of key-value pairs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set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External libraries like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Wintellect Power Collections for .NET</a:t>
            </a:r>
            <a:r>
              <a:rPr lang="en-US" dirty="0" smtClean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http://powercollections.codeplex.com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 .NET Framework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 smtClean="0"/>
              <a:t> is based on red-black tree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Holds an ordered set of non-repeating 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Insert / delete / find / subset has O(log(n)) running time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SortedSet&lt;T&gt;</a:t>
            </a:r>
            <a:r>
              <a:rPr lang="en-US" dirty="0" smtClean="0"/>
              <a:t>: Red-Black Tree in .NET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055" y="3124200"/>
            <a:ext cx="1045360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set = new SortedSet&lt;int&gt;();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set.Add(5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set.Add(8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set.Add(-2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-2, 5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set.Add(30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-2, 5,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8, 30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set.Add(20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-2, 5,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8, 20, 30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set.GetViewBetween(5, 20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subset.ToList().ForEach(Console.WriteLine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5, 8, 20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6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Nodes Connected with Edges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36812" y="1066800"/>
            <a:ext cx="7315200" cy="3505200"/>
            <a:chOff x="1552575" y="3914760"/>
            <a:chExt cx="4933950" cy="228601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0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6"/>
              <a:endCxn id="9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4" name="Straight Connector 23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2" name="Straight Arrow Connector 31"/>
            <p:cNvCxnSpPr>
              <a:cxnSpLocks noChangeShapeType="1"/>
              <a:stCxn id="31" idx="7"/>
              <a:endCxn id="27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25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Graph </a:t>
            </a:r>
            <a:r>
              <a:rPr lang="en-US" sz="3000" dirty="0" smtClean="0"/>
              <a:t>(denoted as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G(V,</a:t>
            </a:r>
            <a:r>
              <a:rPr lang="en-US" sz="3000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E)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</a:t>
            </a:r>
            <a:r>
              <a:rPr lang="en-US" sz="2800" dirty="0"/>
              <a:t>of nodes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800" dirty="0" smtClean="0"/>
              <a:t> with </a:t>
            </a:r>
            <a:r>
              <a:rPr lang="en-US" sz="2800" dirty="0"/>
              <a:t>many-to-many relationship between them </a:t>
            </a:r>
            <a:r>
              <a:rPr lang="en-US" sz="2800" dirty="0" smtClean="0"/>
              <a:t>(edges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800" dirty="0" smtClean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vertex</a:t>
            </a:r>
            <a:r>
              <a:rPr lang="en-US" sz="2800" dirty="0" smtClean="0"/>
              <a:t>) </a:t>
            </a:r>
            <a:r>
              <a:rPr lang="en-US" sz="2800" dirty="0"/>
              <a:t>has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multiple </a:t>
            </a:r>
            <a:r>
              <a:rPr lang="en-US" sz="2800" dirty="0" smtClean="0"/>
              <a:t>predecessors and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multiple </a:t>
            </a:r>
            <a:r>
              <a:rPr lang="en-US" sz="2800" dirty="0" smtClean="0"/>
              <a:t>successors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Edges</a:t>
            </a:r>
            <a:r>
              <a:rPr lang="en-US" sz="2800" dirty="0" smtClean="0"/>
              <a:t> connect two nodes (vertices)</a:t>
            </a:r>
            <a:endParaRPr lang="en-US" sz="28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</a:t>
            </a:r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22662" y="4114786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53553" y="3671003"/>
            <a:ext cx="3216813" cy="1082488"/>
          </a:xfrm>
          <a:prstGeom prst="wedgeRoundRectCallout">
            <a:avLst>
              <a:gd name="adj1" fmla="val 62585"/>
              <a:gd name="adj2" fmla="val 46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 with multiple predecessors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7923212" y="2942590"/>
            <a:ext cx="3643200" cy="1010761"/>
          </a:xfrm>
          <a:prstGeom prst="wedgeRoundRectCallout">
            <a:avLst>
              <a:gd name="adj1" fmla="val -61550"/>
              <a:gd name="adj2" fmla="val 55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 with multiple successors</a:t>
            </a:r>
            <a:endParaRPr lang="bg-BG" sz="2800" dirty="0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456487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759258" y="5486400"/>
            <a:ext cx="2745354" cy="675244"/>
          </a:xfrm>
          <a:prstGeom prst="wedgeRoundRectCallout">
            <a:avLst>
              <a:gd name="adj1" fmla="val -62998"/>
              <a:gd name="adj2" fmla="val -58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Self-relationship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1385609" y="5705476"/>
            <a:ext cx="1447800" cy="607919"/>
          </a:xfrm>
          <a:prstGeom prst="wedgeRoundRectCallout">
            <a:avLst>
              <a:gd name="adj1" fmla="val 84903"/>
              <a:gd name="adj2" fmla="val -342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065494" y="3485798"/>
            <a:ext cx="1447800" cy="607919"/>
          </a:xfrm>
          <a:prstGeom prst="wedgeRoundRectCallout">
            <a:avLst>
              <a:gd name="adj1" fmla="val 40967"/>
              <a:gd name="adj2" fmla="val 965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Edge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 animBg="1"/>
      <p:bldP spid="39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vertex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 of </a:t>
            </a:r>
            <a:r>
              <a:rPr lang="en-US" dirty="0" smtClean="0"/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or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Keeps a list </a:t>
            </a:r>
            <a:r>
              <a:rPr lang="en-US" dirty="0"/>
              <a:t>of adjacent nodes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Connection between two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directed / undirected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weighted / unweighted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/ value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99412" y="2057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951912" y="1388055"/>
            <a:ext cx="1333500" cy="516945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847012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951912" y="3879466"/>
            <a:ext cx="1104900" cy="516945"/>
          </a:xfrm>
          <a:prstGeom prst="wedgeRoundRectCallout">
            <a:avLst>
              <a:gd name="adj1" fmla="val -54357"/>
              <a:gd name="adj2" fmla="val 137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Edge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523412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8456612" y="5029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8654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308906" y="2636874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315804" y="2362200"/>
            <a:ext cx="4092809" cy="41910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1217612" y="1066800"/>
            <a:ext cx="4191000" cy="13318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Directed graph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Edges have direction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(2)</a:t>
            </a:r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07117" y="1066799"/>
            <a:ext cx="4635692" cy="13318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lvl="1" indent="-23160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8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Undirected graph</a:t>
            </a:r>
          </a:p>
          <a:p>
            <a:pPr lvl="1"/>
            <a:r>
              <a:rPr lang="en-US" dirty="0" smtClean="0"/>
              <a:t>Edges have no direction</a:t>
            </a:r>
            <a:endParaRPr lang="en-US" dirty="0"/>
          </a:p>
        </p:txBody>
      </p:sp>
      <p:grpSp>
        <p:nvGrpSpPr>
          <p:cNvPr id="275" name="Group 274"/>
          <p:cNvGrpSpPr/>
          <p:nvPr/>
        </p:nvGrpSpPr>
        <p:grpSpPr>
          <a:xfrm>
            <a:off x="1713063" y="2654057"/>
            <a:ext cx="3301222" cy="3581400"/>
            <a:chOff x="724051" y="2654057"/>
            <a:chExt cx="3301222" cy="35814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095651" y="26540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rot="10800000">
              <a:off x="2653673" y="2932085"/>
              <a:ext cx="661178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314851" y="2806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725278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876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Weighted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Weight (cost) </a:t>
            </a:r>
            <a:r>
              <a:rPr lang="en-US" dirty="0" smtClean="0"/>
              <a:t>is associated </a:t>
            </a:r>
            <a:r>
              <a:rPr lang="en-US" dirty="0"/>
              <a:t>with each </a:t>
            </a:r>
            <a:r>
              <a:rPr lang="en-US" dirty="0" smtClean="0"/>
              <a:t>edge:</a:t>
            </a: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(3)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436812" y="2638426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2587" y="5086351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47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55325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Typically graphs are stored as lists of descendant nodes</a:t>
            </a:r>
          </a:p>
          <a:p>
            <a:pPr lvl="1"/>
            <a:r>
              <a:rPr lang="en-US" sz="3000" dirty="0" smtClean="0"/>
              <a:t>Instead of nodes, usually their index (number) is stored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Implementation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2012" y="990600"/>
            <a:ext cx="4953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childNodes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Graph(List&lt;int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this.childNodes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nodes;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3657600"/>
            <a:ext cx="839052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 g = new Graph(new List&lt;int&gt;[]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{3, 6}, // successors 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{2, 3, 4, 5, 6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},// 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4, 5}, 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5}, 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6}, 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3}, 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4}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90013" y="3946525"/>
            <a:ext cx="2743199" cy="2378075"/>
            <a:chOff x="6387407" y="1779589"/>
            <a:chExt cx="2625969" cy="2378075"/>
          </a:xfrm>
        </p:grpSpPr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4" name="AutoShape 12"/>
            <p:cNvCxnSpPr>
              <a:cxnSpLocks noChangeAspect="1" noChangeShapeType="1"/>
              <a:stCxn id="8" idx="2"/>
              <a:endCxn id="9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/>
            <p:cNvCxnSpPr>
              <a:cxnSpLocks noChangeAspect="1" noChangeShapeType="1"/>
              <a:stCxn id="8" idx="6"/>
              <a:endCxn id="25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/>
            <p:cNvCxnSpPr>
              <a:cxnSpLocks noChangeAspect="1" noChangeShapeType="1"/>
              <a:stCxn id="25" idx="4"/>
              <a:endCxn id="12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/>
            <p:cNvCxnSpPr>
              <a:cxnSpLocks noChangeAspect="1"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/>
            <p:cNvCxnSpPr>
              <a:cxnSpLocks noChangeAspect="1" noChangeShapeType="1"/>
              <a:stCxn id="9" idx="4"/>
              <a:endCxn id="10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7"/>
            <p:cNvCxnSpPr>
              <a:cxnSpLocks noChangeAspect="1" noChangeShapeType="1"/>
              <a:stCxn id="10" idx="5"/>
              <a:endCxn id="13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5"/>
            <p:cNvCxnSpPr>
              <a:cxnSpLocks noChangeAspect="1" noChangeShapeType="1"/>
              <a:stCxn id="25" idx="2"/>
              <a:endCxn id="11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6"/>
            <p:cNvCxnSpPr>
              <a:cxnSpLocks noChangeAspect="1" noChangeShapeType="1"/>
              <a:stCxn id="11" idx="4"/>
              <a:endCxn id="13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7"/>
            <p:cNvCxnSpPr>
              <a:cxnSpLocks noChangeAspect="1" noChangeShapeType="1"/>
              <a:stCxn id="12" idx="3"/>
              <a:endCxn id="13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8"/>
            <p:cNvCxnSpPr>
              <a:cxnSpLocks noChangeAspect="1" noChangeShapeType="1"/>
              <a:stCxn id="10" idx="6"/>
              <a:endCxn id="11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9"/>
            <p:cNvCxnSpPr>
              <a:cxnSpLocks noChangeAspect="1" noChangeShapeType="1"/>
              <a:stCxn id="11" idx="5"/>
              <a:endCxn id="12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Tree-like data structures are:</a:t>
            </a:r>
          </a:p>
          <a:p>
            <a:pPr lvl="1"/>
            <a:r>
              <a:rPr lang="en-US" dirty="0" smtClean="0"/>
              <a:t>Branched recursive data structures</a:t>
            </a:r>
          </a:p>
          <a:p>
            <a:pPr lvl="2"/>
            <a:r>
              <a:rPr lang="en-US" dirty="0" smtClean="0"/>
              <a:t>Consisting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nodes</a:t>
            </a:r>
          </a:p>
          <a:p>
            <a:pPr lvl="2"/>
            <a:r>
              <a:rPr lang="en-US" dirty="0" smtClean="0"/>
              <a:t>Each node connected to other nodes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 of tree-like structures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Trees</a:t>
            </a:r>
            <a:r>
              <a:rPr lang="en-US" dirty="0" smtClean="0"/>
              <a:t>: binary, balanced, ordered,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Graphs</a:t>
            </a:r>
            <a:r>
              <a:rPr lang="en-US" dirty="0" smtClean="0"/>
              <a:t>: directed / undirected, weighted,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Networks</a:t>
            </a:r>
            <a:r>
              <a:rPr lang="en-US" dirty="0" smtClean="0"/>
              <a:t>: graphs with multiple relations between nodes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pic>
        <p:nvPicPr>
          <p:cNvPr id="74754" name="Picture 2" descr="http://www.thotwave.com/images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4812" y="3654097"/>
            <a:ext cx="2119200" cy="1984703"/>
          </a:xfrm>
          <a:prstGeom prst="roundRect">
            <a:avLst>
              <a:gd name="adj" fmla="val 23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59" y="1371600"/>
            <a:ext cx="3243353" cy="1682642"/>
          </a:xfrm>
          <a:prstGeom prst="roundRect">
            <a:avLst>
              <a:gd name="adj" fmla="val 2878"/>
            </a:avLst>
          </a:prstGeom>
        </p:spPr>
      </p:pic>
    </p:spTree>
    <p:extLst>
      <p:ext uri="{BB962C8B-B14F-4D97-AF65-F5344CB8AC3E}">
        <p14:creationId xmlns:p14="http://schemas.microsoft.com/office/powerpoint/2010/main" val="42753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Trees</a:t>
            </a:r>
            <a:r>
              <a:rPr lang="en-US" sz="3200" dirty="0" smtClean="0"/>
              <a:t> are recursive data structures</a:t>
            </a:r>
          </a:p>
          <a:p>
            <a:pPr lvl="1"/>
            <a:r>
              <a:rPr lang="en-US" sz="3000" dirty="0" smtClean="0"/>
              <a:t>A tree is a node holding a set of children (which are also nodes)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Binary search trees </a:t>
            </a:r>
            <a:r>
              <a:rPr lang="en-US" sz="3200" dirty="0" smtClean="0"/>
              <a:t>are ordered binary trees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Balanced trees </a:t>
            </a:r>
            <a:r>
              <a:rPr lang="en-US" sz="3200" dirty="0" smtClean="0"/>
              <a:t>have weight of log(n)</a:t>
            </a:r>
          </a:p>
          <a:p>
            <a:pPr lvl="1"/>
            <a:r>
              <a:rPr lang="en-US" sz="3000" dirty="0" smtClean="0"/>
              <a:t>AVL trees, Red-Black trees and AA trees are self-balancing binary search trees, used to implement ordered sets, bags and dictionaries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Graph</a:t>
            </a:r>
            <a:r>
              <a:rPr lang="en-US" sz="3200" dirty="0" smtClean="0"/>
              <a:t> == set of nodes with many-to-many relationships</a:t>
            </a:r>
          </a:p>
          <a:p>
            <a:pPr lvl="1"/>
            <a:r>
              <a:rPr lang="en-US" dirty="0" smtClean="0"/>
              <a:t>Can be directed / undirected, weighted / unweighted, connected / not connected,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 and Tree-Like Structures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129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3212" y="1313879"/>
            <a:ext cx="5855454" cy="4020121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89200" y="1498750"/>
            <a:ext cx="1004715" cy="578882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4951412" y="4679055"/>
            <a:ext cx="1195560" cy="578882"/>
          </a:xfrm>
          <a:prstGeom prst="wedgeRoundRectCallout">
            <a:avLst>
              <a:gd name="adj1" fmla="val 82332"/>
              <a:gd name="adj2" fmla="val 43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Graph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13980" y="3710436"/>
            <a:ext cx="5826803" cy="2842764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6141143" y="533400"/>
            <a:ext cx="4220469" cy="3171824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239632" y="1186162"/>
              <a:ext cx="56786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719525" y="1483344"/>
              <a:ext cx="56786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100494" y="2166908"/>
              <a:ext cx="862717" cy="24243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935102" y="2461627"/>
              <a:ext cx="64720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278715" y="2496408"/>
              <a:ext cx="48852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284912" y="1937754"/>
              <a:ext cx="61458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164189" y="1718117"/>
              <a:ext cx="64720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4547977" y="1117534"/>
            <a:ext cx="1601258" cy="578882"/>
          </a:xfrm>
          <a:prstGeom prst="wedgeRoundRectCallout">
            <a:avLst>
              <a:gd name="adj1" fmla="val 75114"/>
              <a:gd name="adj2" fmla="val 55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Network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http://www.austinutilities.com/images/3tre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828" y="1250772"/>
            <a:ext cx="3879238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270198"/>
            <a:ext cx="10363200" cy="8206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 smtClean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148366"/>
            <a:ext cx="10363200" cy="1365365"/>
          </a:xfrm>
        </p:spPr>
        <p:txBody>
          <a:bodyPr/>
          <a:lstStyle/>
          <a:p>
            <a:r>
              <a:rPr lang="en-US" dirty="0" smtClean="0"/>
              <a:t>Node, Edge, Root, Children, Parent, Leaf, Binary Search Tree, </a:t>
            </a:r>
            <a:r>
              <a:rPr lang="en-US" smtClean="0"/>
              <a:t>Balanced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66" y="1450798"/>
            <a:ext cx="2617546" cy="212831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84212" y="1532282"/>
            <a:ext cx="3429000" cy="1899716"/>
            <a:chOff x="608012" y="1670160"/>
            <a:chExt cx="3429000" cy="1635521"/>
          </a:xfrm>
        </p:grpSpPr>
        <p:cxnSp>
          <p:nvCxnSpPr>
            <p:cNvPr id="10" name="Straight Connector 9"/>
            <p:cNvCxnSpPr>
              <a:cxnSpLocks noChangeShapeType="1"/>
              <a:stCxn id="14" idx="0"/>
              <a:endCxn id="13" idx="3"/>
            </p:cNvCxnSpPr>
            <p:nvPr/>
          </p:nvCxnSpPr>
          <p:spPr bwMode="auto">
            <a:xfrm flipV="1">
              <a:off x="1144113" y="2218019"/>
              <a:ext cx="604427" cy="34732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" name="Straight Connector 10"/>
            <p:cNvCxnSpPr>
              <a:cxnSpLocks noChangeShapeType="1"/>
              <a:stCxn id="15" idx="0"/>
              <a:endCxn id="13" idx="4"/>
            </p:cNvCxnSpPr>
            <p:nvPr/>
          </p:nvCxnSpPr>
          <p:spPr bwMode="auto">
            <a:xfrm flipV="1">
              <a:off x="2334147" y="2312017"/>
              <a:ext cx="4118" cy="31195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" name="Straight Connector 11"/>
            <p:cNvCxnSpPr>
              <a:cxnSpLocks noChangeShapeType="1"/>
              <a:stCxn id="13" idx="5"/>
              <a:endCxn id="16" idx="0"/>
            </p:cNvCxnSpPr>
            <p:nvPr/>
          </p:nvCxnSpPr>
          <p:spPr bwMode="auto">
            <a:xfrm>
              <a:off x="2927990" y="2218019"/>
              <a:ext cx="569704" cy="35586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04268" y="1670160"/>
              <a:ext cx="1667994" cy="64185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08012" y="2565343"/>
              <a:ext cx="1072201" cy="725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30228" y="2623976"/>
              <a:ext cx="1007838" cy="6817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958375" y="2573883"/>
              <a:ext cx="1078637" cy="7059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Node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, edge, root, child, children, siblings, parent, ancestor, descendant, predecessor, successor, internal node, leaf, depth,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height, subtree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Data Structure – Terminology</a:t>
            </a:r>
            <a:endParaRPr lang="en-US" dirty="0"/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2943536" y="3187940"/>
            <a:ext cx="422915" cy="296236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1065211" y="4405952"/>
            <a:ext cx="16897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8228012" y="330562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8228012" y="4395163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8228012" y="551905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65266" y="3200401"/>
            <a:ext cx="3905546" cy="2960790"/>
            <a:chOff x="2845389" y="3634852"/>
            <a:chExt cx="3185524" cy="2530704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63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704" y="967473"/>
            <a:ext cx="5806022" cy="3440965"/>
          </a:xfrm>
          <a:prstGeom prst="roundRect">
            <a:avLst>
              <a:gd name="adj" fmla="val 26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744" y="4784671"/>
            <a:ext cx="10969943" cy="834450"/>
          </a:xfrm>
        </p:spPr>
        <p:txBody>
          <a:bodyPr/>
          <a:lstStyle/>
          <a:p>
            <a:pPr marL="442913" indent="-442913"/>
            <a:r>
              <a:rPr lang="en-US" dirty="0" smtClean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744" y="5686896"/>
            <a:ext cx="10969943" cy="713904"/>
          </a:xfrm>
        </p:spPr>
        <p:txBody>
          <a:bodyPr/>
          <a:lstStyle/>
          <a:p>
            <a:r>
              <a:rPr lang="en-US" dirty="0" smtClean="0"/>
              <a:t>Recursive 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recursive definition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 </a:t>
            </a:r>
            <a:r>
              <a:rPr lang="en-US" dirty="0" smtClean="0"/>
              <a:t>data structure: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 nodes can have zero or multiple children that are also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 node definition in C#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2812" y="3967590"/>
            <a:ext cx="103632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IList&lt;Tree&lt;T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children;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08612" y="3733800"/>
            <a:ext cx="2895441" cy="1033890"/>
          </a:xfrm>
          <a:prstGeom prst="wedgeRoundRectCallout">
            <a:avLst>
              <a:gd name="adj1" fmla="val -91945"/>
              <a:gd name="adj2" fmla="val 68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value </a:t>
            </a:r>
            <a:r>
              <a:rPr lang="en-US" sz="2800" dirty="0" smtClean="0">
                <a:solidFill>
                  <a:srgbClr val="FFFFFF"/>
                </a:solidFill>
              </a:rPr>
              <a:t>stored</a:t>
            </a:r>
            <a:r>
              <a:rPr lang="bg-BG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in </a:t>
            </a:r>
            <a:r>
              <a:rPr lang="en-US" sz="2800" dirty="0">
                <a:solidFill>
                  <a:srgbClr val="FFFFFF"/>
                </a:solidFill>
              </a:rPr>
              <a:t>the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78677" y="5567790"/>
            <a:ext cx="4216135" cy="103389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child nodes, which are of the same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2345</Words>
  <Application>Microsoft Office PowerPoint</Application>
  <PresentationFormat>Custom</PresentationFormat>
  <Paragraphs>627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Trees and Tree-Like Structures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 Data Structure – Terminology</vt:lpstr>
      <vt:lpstr>Implementing Trees</vt:lpstr>
      <vt:lpstr>Recursive Tree Definition</vt:lpstr>
      <vt:lpstr>Tree&lt;int&gt; Structure – Example</vt:lpstr>
      <vt:lpstr>Implementing Tree&lt;T&gt;</vt:lpstr>
      <vt:lpstr>Building a Tree</vt:lpstr>
      <vt:lpstr>Printing a Tree</vt:lpstr>
      <vt:lpstr>Lab Exercise</vt:lpstr>
      <vt:lpstr>Binary Trees and Traversals</vt:lpstr>
      <vt:lpstr>Binary Trees</vt:lpstr>
      <vt:lpstr>Binary Trees Traversal</vt:lpstr>
      <vt:lpstr>Lab Exercise</vt:lpstr>
      <vt:lpstr>Binary Search Trees</vt:lpstr>
      <vt:lpstr>Binary Search Trees (2)</vt:lpstr>
      <vt:lpstr>Balanced Search Trees</vt:lpstr>
      <vt:lpstr>Balanced Binary Search Trees</vt:lpstr>
      <vt:lpstr>Balanced Binary Search Trees (2)</vt:lpstr>
      <vt:lpstr>Balanced Binary Search Tree – Example</vt:lpstr>
      <vt:lpstr>Balanced Binary Search Trees</vt:lpstr>
      <vt:lpstr>AVL Tree – Example</vt:lpstr>
      <vt:lpstr>Red-Black Tree – Example</vt:lpstr>
      <vt:lpstr>AA Tree – Example</vt:lpstr>
      <vt:lpstr>B-Trees</vt:lpstr>
      <vt:lpstr>B-Tree – Example</vt:lpstr>
      <vt:lpstr>Balanced Search Trees</vt:lpstr>
      <vt:lpstr>Balanced Trees in .NET</vt:lpstr>
      <vt:lpstr>SortedSet&lt;T&gt;: Red-Black Tree in .NET</vt:lpstr>
      <vt:lpstr>Graphs</vt:lpstr>
      <vt:lpstr>Graph Data Structure</vt:lpstr>
      <vt:lpstr>Graph Definitions</vt:lpstr>
      <vt:lpstr>Graph Definitions (2)</vt:lpstr>
      <vt:lpstr>Graph Definitions (3)</vt:lpstr>
      <vt:lpstr>Graphs – Implementation</vt:lpstr>
      <vt:lpstr>Summary</vt:lpstr>
      <vt:lpstr>Trees and Tree-Like Structures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2016-02-25T18:26:27Z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