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1"/>
  </p:notesMasterIdLst>
  <p:handoutMasterIdLst>
    <p:handoutMasterId r:id="rId42"/>
  </p:handoutMasterIdLst>
  <p:sldIdLst>
    <p:sldId id="394" r:id="rId3"/>
    <p:sldId id="395" r:id="rId4"/>
    <p:sldId id="469" r:id="rId5"/>
    <p:sldId id="470" r:id="rId6"/>
    <p:sldId id="497" r:id="rId7"/>
    <p:sldId id="471" r:id="rId8"/>
    <p:sldId id="472" r:id="rId9"/>
    <p:sldId id="473" r:id="rId10"/>
    <p:sldId id="498" r:id="rId11"/>
    <p:sldId id="474" r:id="rId12"/>
    <p:sldId id="475" r:id="rId13"/>
    <p:sldId id="499" r:id="rId14"/>
    <p:sldId id="503" r:id="rId15"/>
    <p:sldId id="500" r:id="rId16"/>
    <p:sldId id="477" r:id="rId17"/>
    <p:sldId id="501" r:id="rId18"/>
    <p:sldId id="478" r:id="rId19"/>
    <p:sldId id="479" r:id="rId20"/>
    <p:sldId id="480" r:id="rId21"/>
    <p:sldId id="481" r:id="rId22"/>
    <p:sldId id="482" r:id="rId23"/>
    <p:sldId id="483" r:id="rId24"/>
    <p:sldId id="484" r:id="rId25"/>
    <p:sldId id="485" r:id="rId26"/>
    <p:sldId id="486" r:id="rId27"/>
    <p:sldId id="487" r:id="rId28"/>
    <p:sldId id="488" r:id="rId29"/>
    <p:sldId id="489" r:id="rId30"/>
    <p:sldId id="490" r:id="rId31"/>
    <p:sldId id="491" r:id="rId32"/>
    <p:sldId id="492" r:id="rId33"/>
    <p:sldId id="493" r:id="rId34"/>
    <p:sldId id="494" r:id="rId35"/>
    <p:sldId id="495" r:id="rId36"/>
    <p:sldId id="496" r:id="rId37"/>
    <p:sldId id="502" r:id="rId38"/>
    <p:sldId id="423" r:id="rId39"/>
    <p:sldId id="393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92" d="100"/>
          <a:sy n="92" d="100"/>
        </p:scale>
        <p:origin x="240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4/12/2016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84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55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34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41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556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95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4/12/2016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803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bble_sor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isualgo.net/sorting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sorting.html" TargetMode="External"/><Relationship Id="rId2" Type="http://schemas.openxmlformats.org/officeDocument/2006/relationships/hyperlink" Target="https://en.wikipedia.org/wiki/Insertion_sor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sorting.html" TargetMode="External"/><Relationship Id="rId2" Type="http://schemas.openxmlformats.org/officeDocument/2006/relationships/hyperlink" Target="https://en.wikipedia.org/wiki/Quicksor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sorting.html" TargetMode="External"/><Relationship Id="rId2" Type="http://schemas.openxmlformats.org/officeDocument/2006/relationships/hyperlink" Target="http://en.wikipedia.org/wiki/Merge_sor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heap.html" TargetMode="External"/><Relationship Id="rId2" Type="http://schemas.openxmlformats.org/officeDocument/2006/relationships/hyperlink" Target="https://en.wikipedia.org/wiki/Binary_hea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HeapSort.html" TargetMode="External"/><Relationship Id="rId2" Type="http://schemas.openxmlformats.org/officeDocument/2006/relationships/hyperlink" Target="https://en.wikipedia.org/wiki/Heapsor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sorting.html" TargetMode="External"/><Relationship Id="rId2" Type="http://schemas.openxmlformats.org/officeDocument/2006/relationships/hyperlink" Target="http://en.wikipedia.org/wiki/Counting_s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en.wikipedia.org/wiki/Bucket_s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ogosort" TargetMode="External"/><Relationship Id="rId3" Type="http://schemas.openxmlformats.org/officeDocument/2006/relationships/hyperlink" Target="https://en.wikipedia.org/wiki/Bubble_sort" TargetMode="External"/><Relationship Id="rId7" Type="http://schemas.openxmlformats.org/officeDocument/2006/relationships/hyperlink" Target="https://en.wikipedia.org/wiki/Heapsort" TargetMode="External"/><Relationship Id="rId2" Type="http://schemas.openxmlformats.org/officeDocument/2006/relationships/hyperlink" Target="https://en.wikipedia.org/wiki/Selection_s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erge_sort" TargetMode="External"/><Relationship Id="rId5" Type="http://schemas.openxmlformats.org/officeDocument/2006/relationships/hyperlink" Target="https://en.wikipedia.org/wiki/Quicksort" TargetMode="External"/><Relationship Id="rId4" Type="http://schemas.openxmlformats.org/officeDocument/2006/relationships/hyperlink" Target="https://en.wikipedia.org/wiki/Insertion_sort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sfca.edu/~galles/visualization/Search.html" TargetMode="External"/><Relationship Id="rId2" Type="http://schemas.openxmlformats.org/officeDocument/2006/relationships/hyperlink" Target="https://en.wikipedia.org/wiki/Linear_search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25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.wikipedia.org/wiki/Binary_search_algorith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hyperlink" Target="http://www.cs.armstrong.edu/liang/animation/web/BinarySearch.html" TargetMode="Externa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be.com/watch?v=l1ed_bTv7Hw" TargetMode="External"/><Relationship Id="rId2" Type="http://schemas.openxmlformats.org/officeDocument/2006/relationships/hyperlink" Target="https://en.wikipedia.org/wiki/Interpolation_search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://en.wikipedia.org/wiki/Shuffling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bost.ocks.org/mike/shuffle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39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35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trainings/1331/algorithms-april-2016" TargetMode="External"/><Relationship Id="rId10" Type="http://schemas.openxmlformats.org/officeDocument/2006/relationships/image" Target="../media/image34.png"/><Relationship Id="rId19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8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sorting.html" TargetMode="External"/><Relationship Id="rId2" Type="http://schemas.openxmlformats.org/officeDocument/2006/relationships/hyperlink" Target="https://en.wikipedia.org/wiki/Selection_sor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48025" y="609600"/>
            <a:ext cx="7547529" cy="1828802"/>
          </a:xfrm>
        </p:spPr>
        <p:txBody>
          <a:bodyPr>
            <a:normAutofit/>
          </a:bodyPr>
          <a:lstStyle/>
          <a:p>
            <a:r>
              <a:rPr lang="en-US" dirty="0"/>
              <a:t>Sorting and</a:t>
            </a:r>
            <a:br>
              <a:rPr lang="en-US" dirty="0"/>
            </a:br>
            <a:r>
              <a:rPr lang="en-US" dirty="0"/>
              <a:t>Searching Algorithms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48026" y="2647359"/>
            <a:ext cx="7547528" cy="781641"/>
          </a:xfrm>
        </p:spPr>
        <p:txBody>
          <a:bodyPr>
            <a:normAutofit/>
          </a:bodyPr>
          <a:lstStyle/>
          <a:p>
            <a:r>
              <a:rPr lang="en-US" dirty="0" smtClean="0"/>
              <a:t>Sorting, Searching, Shuffling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0998"/>
            <a:ext cx="3187613" cy="525135"/>
          </a:xfrm>
        </p:spPr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0897"/>
            <a:ext cx="3187614" cy="444343"/>
          </a:xfrm>
        </p:spPr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576003"/>
            <a:ext cx="3187613" cy="363552"/>
          </a:xfrm>
        </p:spPr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17165"/>
            <a:ext cx="3187613" cy="331235"/>
          </a:xfrm>
        </p:spPr>
        <p:txBody>
          <a:bodyPr/>
          <a:lstStyle/>
          <a:p>
            <a:r>
              <a:rPr lang="en-US" smtClean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310050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84612" y="3897601"/>
            <a:ext cx="2133598" cy="23414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76164">
            <a:off x="5360581" y="3711117"/>
            <a:ext cx="1720343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Sorting and</a:t>
            </a:r>
            <a:b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Searching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4587" y="4267200"/>
            <a:ext cx="4371450" cy="2153739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3" name="Picture 12" title="Software University Foundation">
            <a:hlinkClick r:id="rId8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204055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18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0414" y="3772450"/>
            <a:ext cx="1066799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swapped =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for i = 1 to indexOfLastUnsortedElement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if leftElement &gt; rightElement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  Swap(leftElement, rightElement)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  swapped =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swapped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hlinkClick r:id="rId3"/>
              </a:rPr>
              <a:t>Bubble sort</a:t>
            </a:r>
            <a:r>
              <a:rPr lang="en-US" sz="3200" dirty="0" smtClean="0"/>
              <a:t> – simple, but inefficient algorithm (</a:t>
            </a:r>
            <a:r>
              <a:rPr lang="en-US" sz="3200" dirty="0" smtClean="0">
                <a:hlinkClick r:id="rId4"/>
              </a:rPr>
              <a:t>visualize</a:t>
            </a:r>
            <a:r>
              <a:rPr lang="en-US" sz="3200" dirty="0" smtClean="0"/>
              <a:t>)</a:t>
            </a:r>
          </a:p>
          <a:p>
            <a:pPr lvl="1"/>
            <a:r>
              <a:rPr lang="en-US" sz="3000" dirty="0" smtClean="0"/>
              <a:t>Swaps to neighbor elements when not in order until sorted</a:t>
            </a:r>
          </a:p>
          <a:p>
            <a:pPr lvl="1"/>
            <a:r>
              <a:rPr lang="en-US" sz="3000" dirty="0" smtClean="0"/>
              <a:t>Best case: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O(n)</a:t>
            </a:r>
            <a:r>
              <a:rPr lang="en-US" sz="3000" dirty="0" smtClean="0"/>
              <a:t>; worst &amp; average: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O(n</a:t>
            </a:r>
            <a:r>
              <a:rPr lang="en-US" sz="3000" b="1" baseline="300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3000" b="1" baseline="30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000" dirty="0" smtClean="0"/>
              <a:t>Memory: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O(1)</a:t>
            </a:r>
            <a:endParaRPr lang="en-US" sz="3000" dirty="0" smtClean="0"/>
          </a:p>
          <a:p>
            <a:pPr marL="377887" lvl="1" indent="0">
              <a:buFont typeface="Wingdings" panose="05000000000000000000" pitchFamily="2" charset="2"/>
              <a:buNone/>
            </a:pPr>
            <a:endParaRPr lang="en-US" sz="28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7694612" y="2428436"/>
            <a:ext cx="4165374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prstClr val="white"/>
                </a:solidFill>
              </a:rPr>
              <a:t>Stable: </a:t>
            </a:r>
            <a:r>
              <a:rPr lang="en-US" sz="3000" dirty="0" smtClean="0">
                <a:solidFill>
                  <a:prstClr val="white"/>
                </a:solidFill>
              </a:rPr>
              <a:t>Yes</a:t>
            </a:r>
            <a:endParaRPr lang="en-US" sz="3000" dirty="0">
              <a:solidFill>
                <a:prstClr val="white"/>
              </a:solidFill>
            </a:endParaRPr>
          </a:p>
          <a:p>
            <a: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prstClr val="white"/>
                </a:solidFill>
              </a:rPr>
              <a:t>Method</a:t>
            </a:r>
            <a:r>
              <a:rPr lang="en-US" sz="3000" dirty="0">
                <a:solidFill>
                  <a:prstClr val="white"/>
                </a:solidFill>
              </a:rPr>
              <a:t>: </a:t>
            </a:r>
            <a:r>
              <a:rPr lang="en-US" sz="3000" dirty="0" smtClean="0">
                <a:solidFill>
                  <a:prstClr val="white"/>
                </a:solidFill>
              </a:rPr>
              <a:t>Exchanging</a:t>
            </a:r>
            <a:endParaRPr lang="en-US" sz="3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87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hlinkClick r:id="rId2"/>
              </a:rPr>
              <a:t>Insertion sort</a:t>
            </a:r>
            <a:r>
              <a:rPr lang="en-US" sz="3200" dirty="0" smtClean="0"/>
              <a:t> – simple, but inefficient algorithm (</a:t>
            </a:r>
            <a:r>
              <a:rPr lang="en-US" sz="3200" dirty="0" smtClean="0">
                <a:hlinkClick r:id="rId3"/>
              </a:rPr>
              <a:t>visualize</a:t>
            </a:r>
            <a:r>
              <a:rPr lang="en-US" sz="3200" dirty="0" smtClean="0"/>
              <a:t>)</a:t>
            </a:r>
          </a:p>
          <a:p>
            <a:pPr lvl="1"/>
            <a:r>
              <a:rPr lang="en-US" sz="3000" dirty="0" smtClean="0"/>
              <a:t>Move the first unsorted element left to its place</a:t>
            </a:r>
          </a:p>
          <a:p>
            <a:pPr lvl="1"/>
            <a:r>
              <a:rPr lang="en-US" sz="3000" dirty="0" smtClean="0"/>
              <a:t>Best </a:t>
            </a:r>
            <a:r>
              <a:rPr lang="en-US" sz="3000" dirty="0"/>
              <a:t>case: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O(n)</a:t>
            </a:r>
            <a:r>
              <a:rPr lang="en-US" sz="3000" dirty="0"/>
              <a:t>; worst &amp; average: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O(n</a:t>
            </a:r>
            <a:r>
              <a:rPr lang="en-US" sz="3000" b="1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3000" b="1" baseline="30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000" dirty="0" smtClean="0"/>
              <a:t>Memory: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O(1)</a:t>
            </a:r>
            <a:endParaRPr lang="en-US" sz="3000" dirty="0" smtClean="0"/>
          </a:p>
          <a:p>
            <a:pPr marL="377887" lvl="1" indent="0">
              <a:buFont typeface="Wingdings" panose="05000000000000000000" pitchFamily="2" charset="2"/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306" y="3810000"/>
            <a:ext cx="1064110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firstUnsortedIndex 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to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length(arr) – 1 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 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firstUnsortedIndex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0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arr[i-1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&gt;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arr[i]) 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Swap(arr[i], arr[i-1])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i--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075612" y="2428436"/>
            <a:ext cx="3784374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prstClr val="white"/>
                </a:solidFill>
              </a:rPr>
              <a:t>Stable: </a:t>
            </a:r>
            <a:r>
              <a:rPr lang="en-US" sz="3000" dirty="0" smtClean="0">
                <a:solidFill>
                  <a:prstClr val="white"/>
                </a:solidFill>
              </a:rPr>
              <a:t>Yes</a:t>
            </a:r>
            <a:endParaRPr lang="en-US" sz="3000" dirty="0">
              <a:solidFill>
                <a:prstClr val="white"/>
              </a:solidFill>
            </a:endParaRPr>
          </a:p>
          <a:p>
            <a: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prstClr val="white"/>
                </a:solidFill>
              </a:rPr>
              <a:t>Method</a:t>
            </a:r>
            <a:r>
              <a:rPr lang="en-US" sz="3000" dirty="0">
                <a:solidFill>
                  <a:prstClr val="white"/>
                </a:solidFill>
              </a:rPr>
              <a:t>: </a:t>
            </a:r>
            <a:r>
              <a:rPr lang="en-US" sz="3000" dirty="0" smtClean="0">
                <a:solidFill>
                  <a:prstClr val="white"/>
                </a:solidFill>
              </a:rPr>
              <a:t>Insertion</a:t>
            </a:r>
            <a:endParaRPr lang="en-US" sz="3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84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 smtClean="0">
                <a:hlinkClick r:id="rId2"/>
              </a:rPr>
              <a:t>QuickSort</a:t>
            </a:r>
            <a:r>
              <a:rPr lang="en-US" sz="3200" dirty="0" smtClean="0"/>
              <a:t> – efficient sorting algorithm (</a:t>
            </a:r>
            <a:r>
              <a:rPr lang="en-US" sz="3200" dirty="0" smtClean="0">
                <a:hlinkClick r:id="rId3"/>
              </a:rPr>
              <a:t>visualize</a:t>
            </a:r>
            <a:r>
              <a:rPr lang="en-US" sz="3200" dirty="0" smtClean="0"/>
              <a:t>)</a:t>
            </a:r>
          </a:p>
          <a:p>
            <a:pPr lvl="1"/>
            <a:r>
              <a:rPr lang="en-US" sz="2900" dirty="0" smtClean="0"/>
              <a:t>Choose </a:t>
            </a:r>
            <a:r>
              <a:rPr lang="en-US" sz="2900" dirty="0"/>
              <a:t>a </a:t>
            </a:r>
            <a:r>
              <a:rPr lang="en-US" sz="2900" dirty="0" smtClean="0"/>
              <a:t>pivot; </a:t>
            </a:r>
            <a:r>
              <a:rPr lang="en-US" sz="2900" dirty="0"/>
              <a:t>move smaller elements </a:t>
            </a:r>
            <a:r>
              <a:rPr lang="en-US" sz="2900" dirty="0" smtClean="0"/>
              <a:t>left &amp; </a:t>
            </a:r>
            <a:r>
              <a:rPr lang="en-US" sz="2900" dirty="0"/>
              <a:t>larger right; sort left &amp; right</a:t>
            </a:r>
          </a:p>
          <a:p>
            <a:pPr lvl="1"/>
            <a:r>
              <a:rPr lang="en-US" sz="2900" dirty="0"/>
              <a:t>Best &amp; average case: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O(n*log(n))</a:t>
            </a:r>
            <a:r>
              <a:rPr lang="en-US" sz="2900" dirty="0"/>
              <a:t>; Worst: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O(n</a:t>
            </a:r>
            <a:r>
              <a:rPr lang="en-US" sz="2900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2900" baseline="30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2900" dirty="0" smtClean="0"/>
              <a:t>Memory: </a:t>
            </a:r>
            <a:r>
              <a:rPr lang="en-US" sz="2900" dirty="0" smtClean="0">
                <a:solidFill>
                  <a:schemeClr val="tx2">
                    <a:lumMod val="75000"/>
                  </a:schemeClr>
                </a:solidFill>
              </a:rPr>
              <a:t>O(log(n))</a:t>
            </a:r>
            <a:r>
              <a:rPr lang="en-US" sz="2900" dirty="0" smtClean="0"/>
              <a:t> </a:t>
            </a:r>
            <a:r>
              <a:rPr lang="en-US" sz="2900" dirty="0"/>
              <a:t>stack </a:t>
            </a:r>
            <a:r>
              <a:rPr lang="en-US" sz="2900" dirty="0" smtClean="0"/>
              <a:t>space (for recursion)</a:t>
            </a:r>
            <a:endParaRPr lang="en-US" sz="2900" dirty="0"/>
          </a:p>
          <a:p>
            <a:pPr marL="377887" lvl="1" indent="0">
              <a:buFont typeface="Wingdings" panose="05000000000000000000" pitchFamily="2" charset="2"/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QuickSort</a:t>
            </a:r>
            <a:endParaRPr lang="en-US" noProof="1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306" y="3962400"/>
            <a:ext cx="10641106" cy="21849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QuickSort(arr,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lo, hi)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lo &lt; hi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Partition(arr,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lo, hi)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QuickSort(arr,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lo,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p)      </a:t>
            </a:r>
            <a:r>
              <a:rPr lang="en-US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sort the left partition</a:t>
            </a:r>
            <a:endParaRPr lang="en-US" sz="25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QuickSort(arr, p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+ 1, hi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</a:t>
            </a:r>
            <a:r>
              <a:rPr lang="en-US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sort thr right partition</a:t>
            </a:r>
            <a:endParaRPr lang="en-US" sz="25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51812" y="2414989"/>
            <a:ext cx="3581400" cy="1183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900" dirty="0">
                <a:solidFill>
                  <a:prstClr val="white"/>
                </a:solidFill>
              </a:rPr>
              <a:t>Stable: </a:t>
            </a:r>
            <a:r>
              <a:rPr lang="en-US" sz="2900" dirty="0" smtClean="0">
                <a:solidFill>
                  <a:prstClr val="white"/>
                </a:solidFill>
              </a:rPr>
              <a:t>Depends</a:t>
            </a:r>
            <a:endParaRPr lang="en-US" sz="2900" dirty="0">
              <a:solidFill>
                <a:prstClr val="white"/>
              </a:solidFill>
            </a:endParaRPr>
          </a:p>
          <a:p>
            <a: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900" dirty="0" smtClean="0">
                <a:solidFill>
                  <a:prstClr val="white"/>
                </a:solidFill>
              </a:rPr>
              <a:t>Method</a:t>
            </a:r>
            <a:r>
              <a:rPr lang="en-US" sz="2900" dirty="0">
                <a:solidFill>
                  <a:prstClr val="white"/>
                </a:solidFill>
              </a:rPr>
              <a:t>: </a:t>
            </a:r>
            <a:r>
              <a:rPr lang="en-US" sz="2900" dirty="0"/>
              <a:t>Partitioning</a:t>
            </a:r>
            <a:endParaRPr lang="en-US" sz="29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99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QuickSort: Lomuto Partitioning</a:t>
            </a:r>
            <a:endParaRPr lang="en-US" noProof="1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295400"/>
            <a:ext cx="10641106" cy="39518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Partition(arr,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lo, hi)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pivot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arr[lo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store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lo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store; i &lt;= hi; i++)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(arr[i] &lt;= pivot) 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Swap(arr[i], arr[store])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store++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Swap(arr[lo], arr[store])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store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52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QuickSort</a:t>
            </a:r>
            <a:r>
              <a:rPr lang="en-US" dirty="0" smtClean="0"/>
              <a:t>: </a:t>
            </a:r>
            <a:r>
              <a:rPr lang="en-US" dirty="0" smtClean="0"/>
              <a:t>Hoare Partitioning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306" y="1121688"/>
            <a:ext cx="10641106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Partition(arr,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lo, hi)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pivot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arr[lo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lo - 1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hi + 1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(true)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right--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while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arr[right]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pivot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left++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while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arr[left]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pivot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Swap(arr[left], arr[right])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7313612" y="4038600"/>
            <a:ext cx="4531144" cy="1012172"/>
          </a:xfrm>
          <a:prstGeom prst="wedgeRoundRectCallout">
            <a:avLst>
              <a:gd name="adj1" fmla="val -41850"/>
              <a:gd name="adj2" fmla="val 69726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index returned is not necessarily the pivot's location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 smtClean="0">
                <a:hlinkClick r:id="rId2"/>
              </a:rPr>
              <a:t>Merge sort</a:t>
            </a:r>
            <a:r>
              <a:rPr lang="en-US" sz="3500" dirty="0" smtClean="0"/>
              <a:t> is efficient sorting algorithm</a:t>
            </a:r>
            <a:r>
              <a:rPr lang="en-US" sz="3500" dirty="0"/>
              <a:t> (</a:t>
            </a:r>
            <a:r>
              <a:rPr lang="en-US" sz="3500" dirty="0">
                <a:hlinkClick r:id="rId3"/>
              </a:rPr>
              <a:t>visualize</a:t>
            </a:r>
            <a:r>
              <a:rPr lang="en-US" sz="3500" dirty="0"/>
              <a:t>)</a:t>
            </a:r>
            <a:endParaRPr lang="en-US" sz="3500" dirty="0" smtClean="0"/>
          </a:p>
          <a:p>
            <a:pPr marL="806450" lvl="1" indent="-428625">
              <a:buFont typeface="+mj-lt"/>
              <a:buAutoNum type="arabicPeriod"/>
            </a:pPr>
            <a:r>
              <a:rPr lang="en-US" dirty="0" smtClean="0"/>
              <a:t>Divide the list into sub-lists (typically 2 sub-lists)</a:t>
            </a:r>
          </a:p>
          <a:p>
            <a:pPr marL="806450" lvl="1" indent="-428625">
              <a:buFont typeface="+mj-lt"/>
              <a:buAutoNum type="arabicPeriod"/>
            </a:pPr>
            <a:r>
              <a:rPr lang="en-US" dirty="0" smtClean="0"/>
              <a:t>Sort each sub-list (recursively call merge-sort)</a:t>
            </a:r>
          </a:p>
          <a:p>
            <a:pPr marL="806450" lvl="1" indent="-428625">
              <a:buFont typeface="+mj-lt"/>
              <a:buAutoNum type="arabicPeriod"/>
            </a:pPr>
            <a:r>
              <a:rPr lang="en-US" dirty="0" smtClean="0"/>
              <a:t>Merge the sorted sub-lists into a single list</a:t>
            </a:r>
          </a:p>
          <a:p>
            <a:r>
              <a:rPr lang="en-US" sz="3500" dirty="0" smtClean="0"/>
              <a:t>Best, average and worst case: </a:t>
            </a:r>
            <a:r>
              <a:rPr lang="en-US" sz="3500" dirty="0" smtClean="0">
                <a:solidFill>
                  <a:schemeClr val="tx2">
                    <a:lumMod val="75000"/>
                  </a:schemeClr>
                </a:solidFill>
              </a:rPr>
              <a:t>O(n*log(n))</a:t>
            </a:r>
          </a:p>
          <a:p>
            <a:r>
              <a:rPr lang="en-US" sz="3500" dirty="0" smtClean="0"/>
              <a:t>Memory: </a:t>
            </a:r>
          </a:p>
          <a:p>
            <a:pPr lvl="1"/>
            <a:r>
              <a:rPr lang="en-US" sz="3300" dirty="0" smtClean="0"/>
              <a:t>Typically </a:t>
            </a:r>
            <a:r>
              <a:rPr lang="en-US" sz="3300" dirty="0" smtClean="0">
                <a:solidFill>
                  <a:schemeClr val="tx2">
                    <a:lumMod val="75000"/>
                  </a:schemeClr>
                </a:solidFill>
              </a:rPr>
              <a:t>O(n)</a:t>
            </a:r>
          </a:p>
          <a:p>
            <a:pPr lvl="1"/>
            <a:r>
              <a:rPr lang="en-US" sz="3300" dirty="0" smtClean="0"/>
              <a:t>With in-place merge can be </a:t>
            </a:r>
            <a:r>
              <a:rPr lang="en-US" sz="3300" dirty="0" smtClean="0">
                <a:solidFill>
                  <a:schemeClr val="tx2">
                    <a:lumMod val="75000"/>
                  </a:schemeClr>
                </a:solidFill>
              </a:rPr>
              <a:t>O(1)</a:t>
            </a:r>
            <a:endParaRPr lang="en-US" sz="3300" dirty="0" smtClean="0"/>
          </a:p>
          <a:p>
            <a:r>
              <a:rPr lang="en-US" sz="3500" dirty="0" smtClean="0"/>
              <a:t>Highly </a:t>
            </a:r>
            <a:r>
              <a:rPr lang="en-US" sz="3500" dirty="0" smtClean="0">
                <a:solidFill>
                  <a:schemeClr val="tx2">
                    <a:lumMod val="75000"/>
                  </a:schemeClr>
                </a:solidFill>
              </a:rPr>
              <a:t>parallelizable</a:t>
            </a:r>
            <a:r>
              <a:rPr lang="en-US" sz="3500" dirty="0" smtClean="0"/>
              <a:t> on multiple cores / machines </a:t>
            </a:r>
            <a:r>
              <a:rPr lang="en-US" sz="3500" dirty="0" smtClean="0">
                <a:sym typeface="Wingdings" panose="05000000000000000000" pitchFamily="2" charset="2"/>
              </a:rPr>
              <a:t> </a:t>
            </a:r>
            <a:r>
              <a:rPr lang="en-US" sz="3500" dirty="0" smtClean="0"/>
              <a:t>up to </a:t>
            </a:r>
            <a:r>
              <a:rPr lang="en-US" sz="3500" dirty="0" smtClean="0">
                <a:solidFill>
                  <a:schemeClr val="tx2">
                    <a:lumMod val="75000"/>
                  </a:schemeClr>
                </a:solidFill>
              </a:rPr>
              <a:t>O(log(n</a:t>
            </a:r>
            <a:r>
              <a:rPr lang="en-US" sz="3500" dirty="0" smtClean="0">
                <a:solidFill>
                  <a:schemeClr val="tx2">
                    <a:lumMod val="75000"/>
                  </a:schemeClr>
                </a:solidFill>
              </a:rPr>
              <a:t>))</a:t>
            </a:r>
            <a:endParaRPr lang="en-US" sz="35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Merge Sort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6412" y="4358449"/>
            <a:ext cx="4343400" cy="1280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white"/>
                </a:solidFill>
              </a:rPr>
              <a:t>Stable: Yes</a:t>
            </a:r>
          </a:p>
          <a:p>
            <a:pPr marL="304747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white"/>
                </a:solidFill>
              </a:rPr>
              <a:t>Method: Merging</a:t>
            </a:r>
          </a:p>
        </p:txBody>
      </p:sp>
    </p:spTree>
    <p:extLst>
      <p:ext uri="{BB962C8B-B14F-4D97-AF65-F5344CB8AC3E}">
        <p14:creationId xmlns:p14="http://schemas.microsoft.com/office/powerpoint/2010/main" val="226872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Sort: Hot It Works?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012" y="1161038"/>
            <a:ext cx="5492048" cy="523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7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Sort: Pseudocode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371600"/>
            <a:ext cx="10520080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MergeSort(list)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len = length(list)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len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list  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List already sorted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middle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left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SubList(list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0,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middle)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right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SubList(list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middle + 1, len-1)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MergeSort(left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MergeSort(right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Merge(left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right)</a:t>
            </a:r>
          </a:p>
        </p:txBody>
      </p:sp>
    </p:spTree>
    <p:extLst>
      <p:ext uri="{BB962C8B-B14F-4D97-AF65-F5344CB8AC3E}">
        <p14:creationId xmlns:p14="http://schemas.microsoft.com/office/powerpoint/2010/main" val="43013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r>
              <a:rPr lang="en-US" smtClean="0"/>
              <a:t>: Pseudocode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215509"/>
            <a:ext cx="10820400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Merge(leftList, rightList)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mergedlist = new list[length(leftList) + length(rightList)]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leftIndex, rightIndex, mergedIndex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(leftIndex &lt; length(left) &amp;&amp; rightIndex &lt; length(rightList)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(leftList[leftIndex] &lt; rightList[rightIndex])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mergedList[mergedIndex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++] = leftList[leftIndex++];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mergedList[mergedIndex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++] = rightList[rightIndex++];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(leftIndex &lt; leftList.Length)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mergedList[mergedIndex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++] = leftList[leftIndex++];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(rightIndex &lt; rightList.Length)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mergedList[mergedIndex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++] = rightList[rightIndex++];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mergedList;</a:t>
            </a:r>
          </a:p>
        </p:txBody>
      </p:sp>
    </p:spTree>
    <p:extLst>
      <p:ext uri="{BB962C8B-B14F-4D97-AF65-F5344CB8AC3E}">
        <p14:creationId xmlns:p14="http://schemas.microsoft.com/office/powerpoint/2010/main" val="333171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Heap</a:t>
            </a:r>
            <a:r>
              <a:rPr lang="en-US" sz="3200" dirty="0" smtClean="0"/>
              <a:t> == tree-based data structure that satisfies the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heap property</a:t>
            </a:r>
            <a:r>
              <a:rPr lang="en-US" sz="3200" dirty="0" smtClean="0"/>
              <a:t>:</a:t>
            </a:r>
          </a:p>
          <a:p>
            <a:pPr lvl="1"/>
            <a:r>
              <a:rPr lang="en-US" sz="3000" dirty="0" smtClean="0"/>
              <a:t>Parent nodes are always greater than or equal to the children</a:t>
            </a:r>
          </a:p>
          <a:p>
            <a:pPr lvl="1"/>
            <a:r>
              <a:rPr lang="en-US" sz="3000" dirty="0" smtClean="0"/>
              <a:t>No implied ordering between siblings or cousins</a:t>
            </a:r>
          </a:p>
          <a:p>
            <a:endParaRPr lang="en-US" sz="3200" dirty="0" smtClean="0"/>
          </a:p>
          <a:p>
            <a:endParaRPr lang="en-US" sz="3200" dirty="0" smtClean="0">
              <a:hlinkClick r:id=""/>
            </a:endParaRPr>
          </a:p>
          <a:p>
            <a:endParaRPr lang="en-US" sz="3200" dirty="0" smtClean="0">
              <a:hlinkClick r:id=""/>
            </a:endParaRPr>
          </a:p>
          <a:p>
            <a:endParaRPr lang="en-US" sz="3200" dirty="0" smtClean="0">
              <a:hlinkClick r:id=""/>
            </a:endParaRPr>
          </a:p>
          <a:p>
            <a:r>
              <a:rPr lang="en-US" sz="3200" noProof="1" smtClean="0"/>
              <a:t>Binary heap visualization</a:t>
            </a:r>
            <a:r>
              <a:rPr lang="en-US" sz="3200" noProof="1"/>
              <a:t>: </a:t>
            </a:r>
            <a:r>
              <a:rPr lang="en-US" sz="3200" noProof="1">
                <a:hlinkClick r:id="rId3"/>
              </a:rPr>
              <a:t>http://</a:t>
            </a:r>
            <a:r>
              <a:rPr lang="en-US" sz="3200" noProof="1" smtClean="0">
                <a:hlinkClick r:id="rId3"/>
              </a:rPr>
              <a:t>visualgo.net/heap.html</a:t>
            </a:r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Data Structure</a:t>
            </a:r>
            <a:endParaRPr lang="en-US" dirty="0"/>
          </a:p>
        </p:txBody>
      </p:sp>
      <p:pic>
        <p:nvPicPr>
          <p:cNvPr id="4098" name="Picture 2" descr="File:Max-Heap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989" y="3249706"/>
            <a:ext cx="3087023" cy="2286000"/>
          </a:xfrm>
          <a:prstGeom prst="roundRect">
            <a:avLst>
              <a:gd name="adj" fmla="val 11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667813"/>
              </p:ext>
            </p:extLst>
          </p:nvPr>
        </p:nvGraphicFramePr>
        <p:xfrm>
          <a:off x="1368424" y="3249706"/>
          <a:ext cx="4876800" cy="228600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438400"/>
                <a:gridCol w="24384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Find-max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l-GR" dirty="0" smtClean="0"/>
                        <a:t>(1</a:t>
                      </a:r>
                      <a:r>
                        <a:rPr lang="el-GR" dirty="0"/>
                        <a:t>)</a:t>
                      </a:r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Delete-max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l-GR" dirty="0" smtClean="0"/>
                        <a:t>(</a:t>
                      </a:r>
                      <a:r>
                        <a:rPr lang="en-US" dirty="0"/>
                        <a:t>log n)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l-GR" dirty="0" smtClean="0"/>
                        <a:t>(</a:t>
                      </a:r>
                      <a:r>
                        <a:rPr lang="en-US" dirty="0"/>
                        <a:t>log n)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Decrease-key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l-GR" dirty="0" smtClean="0"/>
                        <a:t>(</a:t>
                      </a:r>
                      <a:r>
                        <a:rPr lang="en-US" dirty="0"/>
                        <a:t>log n)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Merge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l-GR" dirty="0" smtClean="0"/>
                        <a:t>(</a:t>
                      </a:r>
                      <a:r>
                        <a:rPr lang="en-US" dirty="0"/>
                        <a:t>n)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10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Sorting</a:t>
            </a:r>
          </a:p>
          <a:p>
            <a:pPr lvl="1"/>
            <a:r>
              <a:rPr lang="en-US" dirty="0" smtClean="0"/>
              <a:t>Types of Sorting Algorithms</a:t>
            </a:r>
            <a:endParaRPr lang="en-US" dirty="0"/>
          </a:p>
          <a:p>
            <a:pPr lvl="1"/>
            <a:r>
              <a:rPr lang="en-US" dirty="0" smtClean="0"/>
              <a:t>Popular Sorting Algorithms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Searching</a:t>
            </a:r>
          </a:p>
          <a:p>
            <a:pPr lvl="1"/>
            <a:r>
              <a:rPr lang="en-US" dirty="0"/>
              <a:t>Linear </a:t>
            </a:r>
            <a:r>
              <a:rPr lang="en-US" dirty="0" smtClean="0"/>
              <a:t>Search</a:t>
            </a:r>
            <a:endParaRPr lang="en-US" dirty="0"/>
          </a:p>
          <a:p>
            <a:pPr lvl="1"/>
            <a:r>
              <a:rPr lang="en-US" dirty="0"/>
              <a:t>Binary </a:t>
            </a:r>
            <a:r>
              <a:rPr lang="en-US" dirty="0" smtClean="0"/>
              <a:t>Search</a:t>
            </a:r>
            <a:endParaRPr lang="en-US" dirty="0"/>
          </a:p>
          <a:p>
            <a:pPr lvl="1"/>
            <a:r>
              <a:rPr lang="en-US" dirty="0"/>
              <a:t>Interpolation </a:t>
            </a:r>
            <a:r>
              <a:rPr lang="en-US" dirty="0" smtClean="0"/>
              <a:t>Search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Shuffling Algorithms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141" y="3209954"/>
            <a:ext cx="2268871" cy="2925544"/>
          </a:xfrm>
          <a:prstGeom prst="rect">
            <a:avLst/>
          </a:prstGeom>
        </p:spPr>
      </p:pic>
      <p:pic>
        <p:nvPicPr>
          <p:cNvPr id="1026" name="Picture 2" descr="https://upload.wikimedia.org/wikipedia/commons/a/a5/Smoothsort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1185576"/>
            <a:ext cx="28098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arcy.rsgc.on.ca/ACES/ICS3U/images/SequentialSearchAnimation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37" y="3353458"/>
            <a:ext cx="1748825" cy="168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arcy.rsgc.on.ca/ACES/ICS3U/images/BinarySearchAnimation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361" y="3892828"/>
            <a:ext cx="2365975" cy="227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panthema.net/2013/sound-of-sorting/thumb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1224" y="1383575"/>
            <a:ext cx="2062707" cy="151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4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 smtClean="0">
                <a:hlinkClick r:id="rId2"/>
              </a:rPr>
              <a:t>HeapSort</a:t>
            </a:r>
            <a:r>
              <a:rPr lang="en-US" dirty="0" smtClean="0"/>
              <a:t> works in two phases </a:t>
            </a:r>
            <a:r>
              <a:rPr lang="en-US" sz="3200" dirty="0"/>
              <a:t>(</a:t>
            </a:r>
            <a:r>
              <a:rPr lang="en-US" sz="3200" dirty="0">
                <a:hlinkClick r:id="rId3"/>
              </a:rPr>
              <a:t>visualize</a:t>
            </a:r>
            <a:r>
              <a:rPr lang="en-US" sz="3200" dirty="0" smtClean="0"/>
              <a:t>)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heap</a:t>
            </a:r>
            <a:r>
              <a:rPr lang="en-US" dirty="0" smtClean="0"/>
              <a:t> is built out of the array elements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O(n)</a:t>
            </a:r>
          </a:p>
          <a:p>
            <a:pPr lvl="1"/>
            <a:r>
              <a:rPr lang="en-US" dirty="0" smtClean="0"/>
              <a:t>A sorted array is created by removing the largest element from the heap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times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n * O(log n)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Best, average and worst case: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O(n*log(n))</a:t>
            </a:r>
          </a:p>
          <a:p>
            <a:r>
              <a:rPr lang="en-US" dirty="0" smtClean="0"/>
              <a:t>Memory: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O(1) </a:t>
            </a:r>
            <a:r>
              <a:rPr lang="en-US" dirty="0" smtClean="0"/>
              <a:t>– if the </a:t>
            </a:r>
            <a:r>
              <a:rPr lang="en-US" dirty="0"/>
              <a:t>array and heap share </a:t>
            </a:r>
            <a:r>
              <a:rPr lang="en-US" dirty="0" smtClean="0"/>
              <a:t>the same memory</a:t>
            </a:r>
            <a:endParaRPr lang="en-US" dirty="0"/>
          </a:p>
          <a:p>
            <a:r>
              <a:rPr lang="en-US" dirty="0" smtClean="0"/>
              <a:t>Stable: No</a:t>
            </a:r>
          </a:p>
          <a:p>
            <a:r>
              <a:rPr lang="en-US" dirty="0" smtClean="0"/>
              <a:t>Method: Selection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HeapSort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52967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8000"/>
              </a:lnSpc>
            </a:pPr>
            <a:r>
              <a:rPr lang="en-US" sz="3200" dirty="0" smtClean="0">
                <a:hlinkClick r:id="rId2"/>
              </a:rPr>
              <a:t>Counting sort</a:t>
            </a:r>
            <a:r>
              <a:rPr lang="en-US" sz="3200" dirty="0" smtClean="0"/>
              <a:t> is </a:t>
            </a:r>
            <a:r>
              <a:rPr lang="en-US" sz="3200" dirty="0" smtClean="0"/>
              <a:t>a very </a:t>
            </a:r>
            <a:r>
              <a:rPr lang="en-US" sz="3200" dirty="0" smtClean="0"/>
              <a:t>efficient sorting algorithm </a:t>
            </a:r>
            <a:r>
              <a:rPr lang="en-US" sz="3200" dirty="0"/>
              <a:t>(</a:t>
            </a:r>
            <a:r>
              <a:rPr lang="en-US" sz="3200" dirty="0">
                <a:hlinkClick r:id="rId3"/>
              </a:rPr>
              <a:t>visualize</a:t>
            </a:r>
            <a:r>
              <a:rPr lang="en-US" sz="3200" dirty="0" smtClean="0"/>
              <a:t>)</a:t>
            </a:r>
          </a:p>
          <a:p>
            <a:pPr lvl="1">
              <a:lnSpc>
                <a:spcPct val="98000"/>
              </a:lnSpc>
            </a:pPr>
            <a:r>
              <a:rPr lang="en-US" sz="3000" dirty="0" smtClean="0"/>
              <a:t>Sorts small integers by counting their occurrences</a:t>
            </a:r>
          </a:p>
          <a:p>
            <a:pPr lvl="1">
              <a:lnSpc>
                <a:spcPct val="98000"/>
              </a:lnSpc>
            </a:pPr>
            <a:r>
              <a:rPr lang="en-US" sz="3000" dirty="0" smtClean="0"/>
              <a:t>Not a comparison-based sort</a:t>
            </a:r>
          </a:p>
          <a:p>
            <a:pPr>
              <a:lnSpc>
                <a:spcPct val="98000"/>
              </a:lnSpc>
            </a:pPr>
            <a:r>
              <a:rPr lang="en-US" sz="3200" dirty="0" smtClean="0"/>
              <a:t>Best, average and worst case: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O(n +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k)</a:t>
            </a:r>
            <a:endParaRPr lang="en-US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98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en-US" sz="3000" dirty="0" smtClean="0"/>
              <a:t> </a:t>
            </a:r>
            <a:r>
              <a:rPr lang="en-US" sz="3000" dirty="0" smtClean="0"/>
              <a:t>is the range of numbers to be sorted</a:t>
            </a:r>
          </a:p>
          <a:p>
            <a:pPr lvl="1">
              <a:lnSpc>
                <a:spcPct val="98000"/>
              </a:lnSpc>
            </a:pPr>
            <a:r>
              <a:rPr lang="en-US" sz="3000" dirty="0" smtClean="0"/>
              <a:t>E.g. [-1000 ... 1000] </a:t>
            </a:r>
            <a:r>
              <a:rPr lang="en-US" sz="3000" dirty="0" smtClean="0">
                <a:sym typeface="Wingdings" panose="05000000000000000000" pitchFamily="2" charset="2"/>
              </a:rPr>
              <a:t> </a:t>
            </a:r>
            <a:r>
              <a:rPr lang="en-US" sz="3000" dirty="0" smtClean="0">
                <a:sym typeface="Wingdings" panose="05000000000000000000" pitchFamily="2" charset="2"/>
              </a:rPr>
              <a:t>k </a:t>
            </a:r>
            <a:r>
              <a:rPr lang="en-US" sz="3000" dirty="0" smtClean="0">
                <a:sym typeface="Wingdings" panose="05000000000000000000" pitchFamily="2" charset="2"/>
              </a:rPr>
              <a:t>= 2001</a:t>
            </a:r>
            <a:endParaRPr lang="en-US" sz="3000" dirty="0" smtClean="0"/>
          </a:p>
          <a:p>
            <a:pPr>
              <a:lnSpc>
                <a:spcPct val="98000"/>
              </a:lnSpc>
            </a:pPr>
            <a:r>
              <a:rPr lang="en-US" sz="3200" dirty="0" smtClean="0"/>
              <a:t>Memory: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O(n +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k) </a:t>
            </a:r>
            <a:r>
              <a:rPr lang="en-US" sz="3200" dirty="0" smtClean="0"/>
              <a:t>Space: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O(k)</a:t>
            </a:r>
            <a:endParaRPr lang="en-US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98000"/>
              </a:lnSpc>
            </a:pPr>
            <a:r>
              <a:rPr lang="en-US" sz="3200" dirty="0"/>
              <a:t>Stable: </a:t>
            </a:r>
            <a:r>
              <a:rPr lang="en-US" sz="3200" dirty="0" smtClean="0"/>
              <a:t>Yes</a:t>
            </a:r>
          </a:p>
          <a:p>
            <a:pPr>
              <a:lnSpc>
                <a:spcPct val="98000"/>
              </a:lnSpc>
            </a:pPr>
            <a:r>
              <a:rPr lang="en-US" sz="3200" dirty="0"/>
              <a:t>Method: </a:t>
            </a:r>
            <a:r>
              <a:rPr lang="en-US" sz="3200" dirty="0" smtClean="0"/>
              <a:t>Counting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Sort</a:t>
            </a:r>
            <a:endParaRPr lang="en-US" dirty="0"/>
          </a:p>
        </p:txBody>
      </p:sp>
      <p:pic>
        <p:nvPicPr>
          <p:cNvPr id="6146" name="Picture 2" descr="http://www.cs.rit.edu/%7Evcss233/Labs/lab05/images/count_sort_exp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610" y="3810000"/>
            <a:ext cx="4455088" cy="2514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78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Bucket </a:t>
            </a:r>
            <a:r>
              <a:rPr lang="en-US" dirty="0" smtClean="0">
                <a:hlinkClick r:id="rId2"/>
              </a:rPr>
              <a:t>sort</a:t>
            </a:r>
            <a:r>
              <a:rPr lang="en-US" dirty="0" smtClean="0"/>
              <a:t> partitions an array into a number of buckets</a:t>
            </a:r>
          </a:p>
          <a:p>
            <a:pPr lvl="1"/>
            <a:r>
              <a:rPr lang="en-US" dirty="0" smtClean="0"/>
              <a:t>Each bucket is then sorted </a:t>
            </a:r>
            <a:r>
              <a:rPr lang="en-US" dirty="0" smtClean="0"/>
              <a:t>individually with a different algorithm</a:t>
            </a:r>
            <a:endParaRPr lang="en-US" dirty="0" smtClean="0"/>
          </a:p>
          <a:p>
            <a:pPr lvl="1"/>
            <a:r>
              <a:rPr lang="en-US" dirty="0" smtClean="0"/>
              <a:t>Not a comparison-based sort</a:t>
            </a:r>
          </a:p>
          <a:p>
            <a:r>
              <a:rPr lang="en-US" dirty="0" smtClean="0"/>
              <a:t>Average case: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O(n + k)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dirty="0" smtClean="0"/>
              <a:t> = the number of buckets</a:t>
            </a:r>
          </a:p>
          <a:p>
            <a:r>
              <a:rPr lang="en-US" dirty="0" smtClean="0"/>
              <a:t>Worst case: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O(n * log 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  </a:t>
            </a:r>
            <a:endParaRPr lang="en-US" dirty="0" smtClean="0"/>
          </a:p>
          <a:p>
            <a:r>
              <a:rPr lang="en-US" dirty="0" smtClean="0"/>
              <a:t>Stable: </a:t>
            </a:r>
            <a:r>
              <a:rPr lang="en-US" dirty="0" smtClean="0"/>
              <a:t>Yes (depends on algorithm)</a:t>
            </a:r>
            <a:endParaRPr lang="en-US" dirty="0" smtClean="0"/>
          </a:p>
          <a:p>
            <a:r>
              <a:rPr lang="en-US" dirty="0" smtClean="0"/>
              <a:t>Memory: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O(n)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en-US" dirty="0" smtClean="0"/>
              <a:t> </a:t>
            </a:r>
            <a:r>
              <a:rPr lang="en-US" dirty="0" smtClean="0"/>
              <a:t>buckets holding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elements totally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 Sort</a:t>
            </a:r>
            <a:endParaRPr lang="en-US" dirty="0"/>
          </a:p>
        </p:txBody>
      </p:sp>
      <p:pic>
        <p:nvPicPr>
          <p:cNvPr id="4098" name="Picture 2" descr="http://upload.wikimedia.org/wikipedia/commons/6/61/Bucket_sort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2665171"/>
            <a:ext cx="3465225" cy="14596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ile:Bucket sort 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4191000"/>
            <a:ext cx="3465225" cy="14707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1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of Sorting Algorithms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433473"/>
              </p:ext>
            </p:extLst>
          </p:nvPr>
        </p:nvGraphicFramePr>
        <p:xfrm>
          <a:off x="433200" y="1219200"/>
          <a:ext cx="11274297" cy="5161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843"/>
                <a:gridCol w="1481455"/>
                <a:gridCol w="1481455"/>
                <a:gridCol w="1481455"/>
                <a:gridCol w="1530667"/>
                <a:gridCol w="1435417"/>
                <a:gridCol w="1822005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Best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Worst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Memory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Stable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Method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70954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hlinkClick r:id="rId2"/>
                        </a:rPr>
                        <a:t>SelectionSort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Selection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653614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hlinkClick r:id="rId3"/>
                        </a:rPr>
                        <a:t>BubbleSort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Exchanging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636274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hlinkClick r:id="rId4"/>
                        </a:rPr>
                        <a:t>InsertionSort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Insertion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618934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hlinkClick r:id="rId5"/>
                        </a:rPr>
                        <a:t>QuickSort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log(n)</a:t>
                      </a:r>
                      <a:endParaRPr lang="en-US" sz="2600" b="1" kern="1200" noProof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Depends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Partitioning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676466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hlinkClick r:id="rId6"/>
                        </a:rPr>
                        <a:t>MergeSort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1 (or</a:t>
                      </a:r>
                      <a:r>
                        <a:rPr lang="en-US" sz="2600" baseline="0" noProof="1" smtClean="0">
                          <a:solidFill>
                            <a:schemeClr val="tx1"/>
                          </a:solidFill>
                        </a:rPr>
                        <a:t> n)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Merging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hlinkClick r:id="rId7"/>
                        </a:rPr>
                        <a:t>HeapSort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Selection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hlinkClick r:id="rId8"/>
                        </a:rPr>
                        <a:t>BogoSort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n*n!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n*n!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Luck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73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codingeek.com/wp-content/uploads/2015/04/Linearse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187" y="1371600"/>
            <a:ext cx="7346850" cy="459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89012" y="5486400"/>
            <a:ext cx="10363200" cy="820600"/>
          </a:xfrm>
        </p:spPr>
        <p:txBody>
          <a:bodyPr/>
          <a:lstStyle/>
          <a:p>
            <a:r>
              <a:rPr lang="en-US" dirty="0" smtClean="0"/>
              <a:t>Searching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9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Search algorithm</a:t>
            </a:r>
            <a:r>
              <a:rPr lang="en-US" dirty="0" smtClean="0"/>
              <a:t> == an algorithm for finding an item with specified properties among a collection of items</a:t>
            </a:r>
          </a:p>
          <a:p>
            <a:r>
              <a:rPr lang="en-US" dirty="0" smtClean="0"/>
              <a:t>Different types of searching algorithms</a:t>
            </a:r>
          </a:p>
          <a:p>
            <a:pPr lvl="1"/>
            <a:r>
              <a:rPr lang="en-US" dirty="0" smtClean="0"/>
              <a:t>For virtual search spaces</a:t>
            </a:r>
          </a:p>
          <a:p>
            <a:pPr lvl="2"/>
            <a:r>
              <a:rPr lang="en-US" dirty="0" smtClean="0"/>
              <a:t>Satisfy specific mathematical equations</a:t>
            </a:r>
          </a:p>
          <a:p>
            <a:pPr lvl="2"/>
            <a:r>
              <a:rPr lang="en-US" dirty="0" smtClean="0"/>
              <a:t>Try to exploit partial knowledge about a structure</a:t>
            </a:r>
          </a:p>
          <a:p>
            <a:pPr lvl="1"/>
            <a:r>
              <a:rPr lang="en-US" dirty="0" smtClean="0"/>
              <a:t>For sub-structures of a given structure</a:t>
            </a:r>
          </a:p>
          <a:p>
            <a:pPr lvl="2"/>
            <a:r>
              <a:rPr lang="en-US" dirty="0" smtClean="0"/>
              <a:t>A graph, a string, a finite group</a:t>
            </a:r>
          </a:p>
          <a:p>
            <a:pPr lvl="1"/>
            <a:r>
              <a:rPr lang="en-US" dirty="0" smtClean="0"/>
              <a:t>Search for the min / max of a function,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 Algorithm </a:t>
            </a:r>
            <a:endParaRPr lang="en-US" dirty="0"/>
          </a:p>
        </p:txBody>
      </p:sp>
      <p:pic>
        <p:nvPicPr>
          <p:cNvPr id="4098" name="Picture 2" descr="http://www.papernot.fr/images/sear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129" y="3886200"/>
            <a:ext cx="267388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41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Linear search</a:t>
            </a:r>
            <a:r>
              <a:rPr lang="en-US" dirty="0" smtClean="0"/>
              <a:t> finds a particular value in a list (</a:t>
            </a:r>
            <a:r>
              <a:rPr lang="en-US" dirty="0" smtClean="0">
                <a:hlinkClick r:id="rId3"/>
              </a:rPr>
              <a:t>visualize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Checking every one of the elements</a:t>
            </a:r>
          </a:p>
          <a:p>
            <a:pPr lvl="1"/>
            <a:r>
              <a:rPr lang="en-US" dirty="0" smtClean="0"/>
              <a:t>One at a time, in sequence</a:t>
            </a:r>
          </a:p>
          <a:p>
            <a:pPr lvl="1"/>
            <a:r>
              <a:rPr lang="en-US" dirty="0" smtClean="0"/>
              <a:t>Until the desired one is found</a:t>
            </a:r>
          </a:p>
          <a:p>
            <a:r>
              <a:rPr lang="en-US" dirty="0" smtClean="0"/>
              <a:t>Worst &amp; average performance: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O(n)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 Search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3859" y="4754940"/>
            <a:ext cx="107061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each item in the list: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that item has the desired 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item's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location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nothing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098" name="Picture 2" descr="linear-searc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506" y="2222734"/>
            <a:ext cx="4152900" cy="14337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darcy.rsgc.on.ca/ACES/ICS3U/images/SequentialSearchAnimation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507" y="4136654"/>
            <a:ext cx="4152900" cy="220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89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Binary search</a:t>
            </a:r>
            <a:r>
              <a:rPr lang="en-US" dirty="0" smtClean="0"/>
              <a:t> finds an item within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ordered data structure</a:t>
            </a:r>
          </a:p>
          <a:p>
            <a:r>
              <a:rPr lang="en-US" dirty="0" smtClean="0"/>
              <a:t>At each step, compare the input with the middle element</a:t>
            </a:r>
          </a:p>
          <a:p>
            <a:pPr lvl="1"/>
            <a:r>
              <a:rPr lang="en-US" dirty="0" smtClean="0"/>
              <a:t>The algorithm repeats its action to the left or right sub-structure</a:t>
            </a:r>
          </a:p>
          <a:p>
            <a:r>
              <a:rPr lang="en-US" dirty="0" smtClean="0"/>
              <a:t>Average performance: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O(log(n))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Search</a:t>
            </a:r>
            <a:endParaRPr lang="en-US" dirty="0"/>
          </a:p>
        </p:txBody>
      </p:sp>
      <p:pic>
        <p:nvPicPr>
          <p:cNvPr id="3074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4156534"/>
            <a:ext cx="3170296" cy="22001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7612" y="4156534"/>
            <a:ext cx="2590800" cy="22001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6932612" y="3190117"/>
            <a:ext cx="4087914" cy="641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 smtClean="0">
                <a:solidFill>
                  <a:prstClr val="white"/>
                </a:solidFill>
              </a:rPr>
              <a:t>See the </a:t>
            </a:r>
            <a:r>
              <a:rPr lang="en-US" sz="3400" dirty="0" smtClean="0">
                <a:solidFill>
                  <a:prstClr val="white"/>
                </a:solidFill>
                <a:hlinkClick r:id="rId5"/>
              </a:rPr>
              <a:t>visualization</a:t>
            </a:r>
            <a:endParaRPr lang="en-US" sz="3400" dirty="0">
              <a:solidFill>
                <a:srgbClr val="FBEEC9">
                  <a:lumMod val="75000"/>
                </a:srgbClr>
              </a:solidFill>
            </a:endParaRPr>
          </a:p>
        </p:txBody>
      </p:sp>
      <p:pic>
        <p:nvPicPr>
          <p:cNvPr id="11" name="Picture 6" descr="http://darcy.rsgc.on.ca/ACES/ICS3U/images/BinarySearchAnimation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708" y="4156534"/>
            <a:ext cx="3770082" cy="22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85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(Recursive)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41092" y="1219200"/>
            <a:ext cx="10511120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BinarySearch(int arr[],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key, int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start,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end) {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(end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start)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KEY_NOT_FOUND;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{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mid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(start + end) / 2;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(arr[mid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&gt; key)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BinarySearch(arr,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key,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start, mid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(arr[mid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&lt; key)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BinarySearch(arr,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key,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end);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mid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826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(</a:t>
            </a:r>
            <a:r>
              <a:rPr lang="en-US" smtClean="0"/>
              <a:t>Iterative)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3" y="1327116"/>
            <a:ext cx="10515600" cy="49212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BinarySearch(int arr[],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key, int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start,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end) {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(end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start) {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mid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(start + end) / 2;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(arr[mid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&lt;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start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(arr[mid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&gt;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end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mid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KEY_NOT_FOUND;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517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5530894"/>
            <a:ext cx="10363200" cy="820600"/>
          </a:xfrm>
        </p:spPr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pic>
        <p:nvPicPr>
          <p:cNvPr id="4" name="Picture 2" descr="https://upload.wikimedia.org/wikipedia/commons/a/a5/Smoothsort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1" y="1219200"/>
            <a:ext cx="5181602" cy="396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18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hlinkClick r:id="rId2"/>
              </a:rPr>
              <a:t>Interpolation search</a:t>
            </a:r>
            <a:r>
              <a:rPr lang="en-US" dirty="0" smtClean="0"/>
              <a:t> == an algorithm 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searching</a:t>
            </a:r>
            <a:r>
              <a:rPr lang="en-US" dirty="0" smtClean="0"/>
              <a:t> for a given key in an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ordered indexed array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Parallels how humans search through a telephone book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Calculates where in the remaining search space the item might be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Binary search always chooses the middle element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Can we have a better hit, e.g.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Angel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in the phonebook should be at the start, not at the middle</a:t>
            </a:r>
            <a:r>
              <a:rPr lang="en-US" smtClean="0"/>
              <a:t>, OK?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Average case: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log(log(n))</a:t>
            </a:r>
            <a:r>
              <a:rPr lang="en-US" dirty="0" smtClean="0"/>
              <a:t>, Worst case: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O(n)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hlinkClick r:id="rId3"/>
              </a:rPr>
              <a:t>http://youtube.com/watch?v=l1ed_bTv7Hw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Interpolation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2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Interpolation Search – Sample Implementation</a:t>
            </a:r>
            <a:endParaRPr lang="en-US" sz="3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5" y="1066800"/>
            <a:ext cx="10515598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InterpolationSearch(int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sortedArray, int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key) {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low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high =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sortedArray.Length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(sortedArray[low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&lt;=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sortedArray[high] &gt;=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key)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mid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low +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((key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sortedArray[low]) * (high - low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 (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sortedArray[high] - sortedArray[low]);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(sortedArray[mid] &lt;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key)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low = mid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(sortedArray[mid] &gt;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key)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high = mid 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mid;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(sortedArray[low] ==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key)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low;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return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KEY_NOT_FOUND;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52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1" y="5580200"/>
            <a:ext cx="10363200" cy="820600"/>
          </a:xfrm>
        </p:spPr>
        <p:txBody>
          <a:bodyPr/>
          <a:lstStyle/>
          <a:p>
            <a:r>
              <a:rPr lang="en-US" smtClean="0"/>
              <a:t>Shuffling Algorithms</a:t>
            </a:r>
            <a:endParaRPr lang="en-US" dirty="0"/>
          </a:p>
        </p:txBody>
      </p:sp>
      <p:pic>
        <p:nvPicPr>
          <p:cNvPr id="5122" name="Picture 2" descr="http://i.ytimg.com/vi/uW8zMwJF5ys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0" y="1005718"/>
            <a:ext cx="6400802" cy="425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39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Shuffling</a:t>
            </a:r>
            <a:r>
              <a:rPr lang="en-US" dirty="0" smtClean="0"/>
              <a:t> == randomizing the order of items in a collection</a:t>
            </a:r>
          </a:p>
          <a:p>
            <a:pPr lvl="1"/>
            <a:r>
              <a:rPr lang="en-US" dirty="0" smtClean="0"/>
              <a:t>Generate a random permutation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http://en.wikipedia.org/wiki/Shuffling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Shuffling</a:t>
            </a:r>
            <a:endParaRPr lang="en-US" dirty="0"/>
          </a:p>
        </p:txBody>
      </p:sp>
      <p:pic>
        <p:nvPicPr>
          <p:cNvPr id="4098" name="Picture 2" descr="http://cardshuffles.com/img/shuffl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424" y="2693894"/>
            <a:ext cx="4114800" cy="3086102"/>
          </a:xfrm>
          <a:prstGeom prst="roundRect">
            <a:avLst>
              <a:gd name="adj" fmla="val 293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65710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Fisher–Yates Shuffle Algorithm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1219200"/>
            <a:ext cx="108966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IEnumerable&lt;T&gt; Shuffle&lt;T&gt;(this IEnumerable&lt;T&gt; source)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Random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rnd = new Random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 = source.ToArray();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array.Length;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 = 0;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Exchange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array[i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with random element in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array[i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n-1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 = i +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rnd.Next(0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 - 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temp = array[i];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array[i] = array[r];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array[r] = temp;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23012" y="5654477"/>
            <a:ext cx="5257801" cy="7353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sz="2800" b="0" dirty="0">
                <a:latin typeface="+mn-lt"/>
              </a:rPr>
              <a:t>Shuffle algorithms: </a:t>
            </a:r>
            <a:r>
              <a:rPr lang="en-US" sz="2800" b="0" dirty="0">
                <a:latin typeface="+mn-lt"/>
                <a:hlinkClick r:id="rId2"/>
              </a:rPr>
              <a:t>visualization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850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Slow sorting algorithms: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Selection sort, Bubble sort, Insertion sort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Fast sorting algorithms: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Quick sort, Merge sort, Heap sort,</a:t>
            </a:r>
            <a:br>
              <a:rPr lang="en-US" sz="3000" dirty="0" smtClean="0"/>
            </a:br>
            <a:r>
              <a:rPr lang="en-US" sz="3000" dirty="0" smtClean="0"/>
              <a:t>Counting sort, Bucket sort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Searching algorithms: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Unsorted list </a:t>
            </a:r>
            <a:r>
              <a:rPr lang="en-US" sz="3000" dirty="0" smtClean="0">
                <a:sym typeface="Wingdings" panose="05000000000000000000" pitchFamily="2" charset="2"/>
              </a:rPr>
              <a:t> linear search (slow)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>
                <a:sym typeface="Wingdings" panose="05000000000000000000" pitchFamily="2" charset="2"/>
              </a:rPr>
              <a:t>Sorted list  binary search / interpolation search (fast)</a:t>
            </a: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200" dirty="0"/>
              <a:t>Fisher–Yates </a:t>
            </a:r>
            <a:r>
              <a:rPr lang="en-US" sz="3200" dirty="0" smtClean="0"/>
              <a:t>algorithm shuffles array in linear time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300" y="2573610"/>
            <a:ext cx="4338112" cy="321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72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Sorting and </a:t>
            </a:r>
            <a:r>
              <a:rPr lang="en-US" smtClean="0"/>
              <a:t>Searching Algorithms</a:t>
            </a:r>
            <a:endParaRPr lang="en-US" dirty="0"/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15"/>
              </a:rPr>
              <a:t>https://</a:t>
            </a:r>
            <a:r>
              <a:rPr lang="en-US" dirty="0" smtClean="0">
                <a:hlinkClick r:id="rId15"/>
              </a:rPr>
              <a:t>softuni.bg/trainings/1331/algorithms-april-2016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96368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smtClean="0"/>
              <a:t>This course (slides, examples, labs, videos, homework, etc.)</a:t>
            </a:r>
            <a:br>
              <a:rPr lang="en-US" smtClean="0"/>
            </a:br>
            <a:r>
              <a:rPr lang="en-US" smtClean="0"/>
              <a:t>is licensed under the "</a:t>
            </a:r>
            <a:r>
              <a:rPr lang="en-US" smtClean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smtClean="0">
                <a:hlinkClick r:id="rId3"/>
              </a:rPr>
              <a:t> 4.0 International</a:t>
            </a:r>
            <a:r>
              <a:rPr lang="en-US" smtClean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Data Structures and Algorithms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14470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Sorting algorithm</a:t>
            </a:r>
          </a:p>
          <a:p>
            <a:pPr lvl="1"/>
            <a:r>
              <a:rPr lang="en-US" dirty="0" smtClean="0"/>
              <a:t>An algorithm that rearranges elements in a list</a:t>
            </a:r>
          </a:p>
          <a:p>
            <a:pPr lvl="2"/>
            <a:r>
              <a:rPr lang="en-US" dirty="0" smtClean="0"/>
              <a:t>In non-decreasing order</a:t>
            </a:r>
          </a:p>
          <a:p>
            <a:pPr lvl="1"/>
            <a:r>
              <a:rPr lang="en-US" dirty="0" smtClean="0"/>
              <a:t>Elements must be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comparable</a:t>
            </a:r>
          </a:p>
          <a:p>
            <a:r>
              <a:rPr lang="en-US" dirty="0" smtClean="0"/>
              <a:t>More formally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dirty="0" smtClean="0"/>
              <a:t> is a sequence / list of elements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output</a:t>
            </a:r>
            <a:r>
              <a:rPr lang="en-US" dirty="0" smtClean="0"/>
              <a:t> is an rearrangement /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permutation</a:t>
            </a:r>
            <a:r>
              <a:rPr lang="en-US" dirty="0" smtClean="0"/>
              <a:t> of elements</a:t>
            </a:r>
          </a:p>
          <a:p>
            <a:pPr lvl="2"/>
            <a:r>
              <a:rPr lang="en-US" dirty="0" smtClean="0"/>
              <a:t>In non-decreasing order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Sorting Algorithm?</a:t>
            </a:r>
            <a:endParaRPr lang="en-US" dirty="0"/>
          </a:p>
        </p:txBody>
      </p:sp>
      <p:pic>
        <p:nvPicPr>
          <p:cNvPr id="5" name="Picture 8" descr="http://panthema.net/2013/sound-of-sorting/thum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725" y="2590800"/>
            <a:ext cx="2971800" cy="217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44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Efficient sorting algorithms are important for</a:t>
            </a:r>
          </a:p>
          <a:p>
            <a:pPr lvl="1"/>
            <a:r>
              <a:rPr lang="en-US" dirty="0" smtClean="0"/>
              <a:t>Producing human-readable output</a:t>
            </a:r>
          </a:p>
          <a:p>
            <a:pPr lvl="1"/>
            <a:r>
              <a:rPr lang="en-US" noProof="1" smtClean="0"/>
              <a:t>Canonicalizing</a:t>
            </a:r>
            <a:r>
              <a:rPr lang="en-US" dirty="0" smtClean="0"/>
              <a:t> data – making data uniquely arranged</a:t>
            </a:r>
          </a:p>
          <a:p>
            <a:pPr lvl="1"/>
            <a:r>
              <a:rPr lang="en-US" dirty="0" smtClean="0"/>
              <a:t>In conjunction with other algorithms, like binary searching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Example of sorting: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– Example</a:t>
            </a:r>
            <a:endParaRPr lang="en-US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400366"/>
              </p:ext>
            </p:extLst>
          </p:nvPr>
        </p:nvGraphicFramePr>
        <p:xfrm>
          <a:off x="1979612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/>
                <a:gridCol w="533028"/>
                <a:gridCol w="533028"/>
                <a:gridCol w="533028"/>
                <a:gridCol w="533028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4412" y="4782312"/>
            <a:ext cx="2045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Unsorted list</a:t>
            </a:r>
            <a:endParaRPr lang="en-US" sz="2800" dirty="0"/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464193"/>
              </p:ext>
            </p:extLst>
          </p:nvPr>
        </p:nvGraphicFramePr>
        <p:xfrm>
          <a:off x="7476964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/>
                <a:gridCol w="533028"/>
                <a:gridCol w="533028"/>
                <a:gridCol w="533028"/>
                <a:gridCol w="533028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81764" y="4782312"/>
            <a:ext cx="1649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Sorted list</a:t>
            </a:r>
            <a:endParaRPr lang="en-US" sz="2800" dirty="0"/>
          </a:p>
        </p:txBody>
      </p:sp>
      <p:pic>
        <p:nvPicPr>
          <p:cNvPr id="2050" name="Picture 2" descr="http://www.magister.fi/wp-content/uploads/2012/10/process_automa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032" y="5087112"/>
            <a:ext cx="1085088" cy="10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4886164" y="5620512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91164" y="5615346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1012" y="4746314"/>
            <a:ext cx="970810" cy="354604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sorting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86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Sorting algorithms are often classified by</a:t>
            </a:r>
          </a:p>
          <a:p>
            <a:pPr lvl="1"/>
            <a:r>
              <a:rPr lang="en-US" dirty="0" smtClean="0"/>
              <a:t>Computational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complexity</a:t>
            </a:r>
            <a:r>
              <a:rPr lang="en-US" dirty="0" smtClean="0"/>
              <a:t> and memory usage</a:t>
            </a:r>
          </a:p>
          <a:p>
            <a:pPr lvl="2"/>
            <a:r>
              <a:rPr lang="en-US" dirty="0" smtClean="0"/>
              <a:t>Worst, average and best case behavior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Recursive</a:t>
            </a:r>
            <a:r>
              <a:rPr lang="en-US" dirty="0" smtClean="0"/>
              <a:t> / non-recursive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Stability</a:t>
            </a:r>
            <a:r>
              <a:rPr lang="en-US" dirty="0" smtClean="0"/>
              <a:t> – stable / unstable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Comparison-based</a:t>
            </a:r>
            <a:r>
              <a:rPr lang="en-US" dirty="0" smtClean="0"/>
              <a:t> sort / non-comparison based</a:t>
            </a:r>
          </a:p>
          <a:p>
            <a:pPr lvl="1"/>
            <a:r>
              <a:rPr lang="en-US" dirty="0" smtClean="0"/>
              <a:t>Sorting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method</a:t>
            </a:r>
            <a:r>
              <a:rPr lang="en-US" dirty="0" smtClean="0"/>
              <a:t>: insertion, exchange (bubble sort and quicksort), selection (heapsort), merging, serial / parallel, etc.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Sorting Algorithms: </a:t>
            </a:r>
            <a:r>
              <a:rPr lang="en-US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9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037599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Stable</a:t>
            </a:r>
            <a:r>
              <a:rPr lang="en-US" dirty="0" smtClean="0"/>
              <a:t> sorting algorithms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Maintain the order of equal elements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If two items compare as equal, their relative order is preserved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Unstable</a:t>
            </a:r>
            <a:r>
              <a:rPr lang="en-US" dirty="0" smtClean="0"/>
              <a:t> sorting algorithms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Rearrange the equal elements in unpredictable order</a:t>
            </a:r>
            <a:endParaRPr lang="bg-BG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Often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different elements </a:t>
            </a:r>
            <a:r>
              <a:rPr lang="en-US" dirty="0" smtClean="0"/>
              <a:t>have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dirty="0" smtClean="0"/>
              <a:t> used for equality comparing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Stability of Sorting</a:t>
            </a:r>
            <a:endParaRPr lang="en-US" dirty="0"/>
          </a:p>
        </p:txBody>
      </p:sp>
      <p:pic>
        <p:nvPicPr>
          <p:cNvPr id="1026" name="Picture 2" descr="File:Sorting stability playing card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398494"/>
            <a:ext cx="2950464" cy="4876800"/>
          </a:xfrm>
          <a:prstGeom prst="roundRect">
            <a:avLst>
              <a:gd name="adj" fmla="val 97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75795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Selection </a:t>
            </a:r>
            <a:r>
              <a:rPr lang="en-US" sz="3200" dirty="0" smtClean="0">
                <a:hlinkClick r:id="rId2"/>
              </a:rPr>
              <a:t>sort</a:t>
            </a:r>
            <a:r>
              <a:rPr lang="en-US" sz="3200" dirty="0" smtClean="0"/>
              <a:t> – simple, but inefficient algorithm (</a:t>
            </a:r>
            <a:r>
              <a:rPr lang="en-US" sz="3200" dirty="0" smtClean="0">
                <a:hlinkClick r:id="rId3"/>
              </a:rPr>
              <a:t>visualize</a:t>
            </a:r>
            <a:r>
              <a:rPr lang="en-US" sz="3200" dirty="0" smtClean="0"/>
              <a:t>)</a:t>
            </a:r>
          </a:p>
          <a:p>
            <a:pPr lvl="1"/>
            <a:r>
              <a:rPr lang="en-US" sz="3000" dirty="0" smtClean="0"/>
              <a:t>Swap the first with min element on the right, then the second, etc.</a:t>
            </a:r>
          </a:p>
          <a:p>
            <a:pPr lvl="1"/>
            <a:r>
              <a:rPr lang="en-US" sz="3000" dirty="0" smtClean="0"/>
              <a:t>Best, worst and average case: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O(n</a:t>
            </a:r>
            <a:r>
              <a:rPr lang="en-US" sz="3000" b="1" baseline="300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3000" b="1" baseline="30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000" dirty="0" smtClean="0"/>
              <a:t>Memory: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O(1)</a:t>
            </a:r>
            <a:endParaRPr lang="en-US" sz="3000" dirty="0" smtClean="0"/>
          </a:p>
          <a:p>
            <a:pPr marL="377887" lvl="1" indent="0">
              <a:buNone/>
            </a:pP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6124" y="3772450"/>
            <a:ext cx="106822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(left </a:t>
            </a: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left &lt; n-1; </a:t>
            </a: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left++) </a:t>
            </a: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i="1" spc="-3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Find </a:t>
            </a:r>
            <a:r>
              <a:rPr lang="en-US" b="1" i="1" spc="-3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min element in the unsorted range </a:t>
            </a:r>
            <a:r>
              <a:rPr lang="en-US" b="1" i="1" spc="-3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arr[left … </a:t>
            </a:r>
            <a:r>
              <a:rPr lang="en-US" b="1" i="1" spc="-3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n-1</a:t>
            </a:r>
            <a:r>
              <a:rPr lang="en-US" b="1" i="1" spc="-3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endParaRPr lang="en-US" b="1" i="1" spc="-3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minIndex </a:t>
            </a: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left;</a:t>
            </a:r>
            <a:endParaRPr lang="en-US" b="1" spc="-3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</a:t>
            </a: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 + 1</a:t>
            </a: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n; i</a:t>
            </a: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arr[i</a:t>
            </a: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&lt; </a:t>
            </a: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arr[minIndex]) minIndex </a:t>
            </a: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(minIndex </a:t>
            </a: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 </a:t>
            </a: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left) Swap(arr[left], arr[minIndex]);</a:t>
            </a:r>
            <a:endParaRPr lang="en-US" b="1" spc="-3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389812" y="2429435"/>
            <a:ext cx="4470174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prstClr val="white"/>
                </a:solidFill>
              </a:rPr>
              <a:t>Stable: </a:t>
            </a:r>
            <a:r>
              <a:rPr lang="en-US" sz="3000" dirty="0" smtClean="0">
                <a:solidFill>
                  <a:prstClr val="white"/>
                </a:solidFill>
              </a:rPr>
              <a:t>No</a:t>
            </a:r>
            <a:endParaRPr lang="en-US" sz="3000" dirty="0">
              <a:solidFill>
                <a:prstClr val="white"/>
              </a:solidFill>
            </a:endParaRPr>
          </a:p>
          <a:p>
            <a: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prstClr val="white"/>
                </a:solidFill>
              </a:rPr>
              <a:t>Method</a:t>
            </a:r>
            <a:r>
              <a:rPr lang="en-US" sz="3000" dirty="0">
                <a:solidFill>
                  <a:prstClr val="white"/>
                </a:solidFill>
              </a:rPr>
              <a:t>: Selection</a:t>
            </a:r>
          </a:p>
        </p:txBody>
      </p:sp>
    </p:spTree>
    <p:extLst>
      <p:ext uri="{BB962C8B-B14F-4D97-AF65-F5344CB8AC3E}">
        <p14:creationId xmlns:p14="http://schemas.microsoft.com/office/powerpoint/2010/main" val="282816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/>
            <a:r>
              <a:rPr lang="en-US" dirty="0"/>
              <a:t>Why</a:t>
            </a:r>
            <a:r>
              <a:rPr lang="en-US" dirty="0" smtClean="0"/>
              <a:t> the "selection sort"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unstable</a:t>
            </a:r>
            <a:r>
              <a:rPr lang="en-US" dirty="0" smtClean="0"/>
              <a:t>?</a:t>
            </a:r>
          </a:p>
          <a:p>
            <a:pPr marL="806450" lvl="1" indent="-428625">
              <a:buFont typeface="+mj-lt"/>
              <a:buAutoNum type="arabicPeriod"/>
            </a:pPr>
            <a:r>
              <a:rPr lang="en-US" dirty="0" smtClean="0"/>
              <a:t>Swaps the first element with the min element on the right</a:t>
            </a:r>
          </a:p>
          <a:p>
            <a:pPr marL="806450" lvl="1" indent="-428625">
              <a:buFont typeface="+mj-lt"/>
              <a:buAutoNum type="arabicPeriod"/>
            </a:pPr>
            <a:r>
              <a:rPr lang="en-US" dirty="0" smtClean="0"/>
              <a:t>Swaps the second element with the min element on the right</a:t>
            </a:r>
          </a:p>
          <a:p>
            <a:pPr marL="806450" lvl="1" indent="-428625">
              <a:buFont typeface="+mj-lt"/>
              <a:buAutoNum type="arabicPeriod"/>
            </a:pPr>
            <a:r>
              <a:rPr lang="en-US" dirty="0" smtClean="0"/>
              <a:t>…</a:t>
            </a:r>
          </a:p>
          <a:p>
            <a:pPr marL="363538" indent="-363538"/>
            <a:r>
              <a:rPr lang="en-US" dirty="0" smtClean="0"/>
              <a:t>During the swaps equal elements can jump over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</a:t>
            </a:r>
            <a:r>
              <a:rPr lang="en-US" dirty="0" smtClean="0"/>
              <a:t>Sort: Why Unstable?</a:t>
            </a:r>
            <a:endParaRPr lang="en-US" dirty="0"/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27484"/>
              </p:ext>
            </p:extLst>
          </p:nvPr>
        </p:nvGraphicFramePr>
        <p:xfrm>
          <a:off x="826691" y="5791200"/>
          <a:ext cx="2895599" cy="496824"/>
        </p:xfrm>
        <a:graphic>
          <a:graphicData uri="http://schemas.openxmlformats.org/drawingml/2006/table">
            <a:tbl>
              <a:tblPr/>
              <a:tblGrid>
                <a:gridCol w="580735"/>
                <a:gridCol w="578716"/>
                <a:gridCol w="578716"/>
                <a:gridCol w="578716"/>
                <a:gridCol w="578716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3♥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5♠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4♥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2♣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417491" y="51816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9938" y="4670612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min</a:t>
            </a:r>
            <a:endParaRPr lang="en-US" sz="2800" dirty="0"/>
          </a:p>
        </p:txBody>
      </p:sp>
      <p:graphicFrame>
        <p:nvGraphicFramePr>
          <p:cNvPr id="1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349098"/>
              </p:ext>
            </p:extLst>
          </p:nvPr>
        </p:nvGraphicFramePr>
        <p:xfrm>
          <a:off x="4646612" y="5791200"/>
          <a:ext cx="2895599" cy="496824"/>
        </p:xfrm>
        <a:graphic>
          <a:graphicData uri="http://schemas.openxmlformats.org/drawingml/2006/table">
            <a:tbl>
              <a:tblPr/>
              <a:tblGrid>
                <a:gridCol w="580735"/>
                <a:gridCol w="578716"/>
                <a:gridCol w="578716"/>
                <a:gridCol w="578716"/>
                <a:gridCol w="578716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3♥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5♠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4♥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2♣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Freeform 9"/>
          <p:cNvSpPr>
            <a:spLocks/>
          </p:cNvSpPr>
          <p:nvPr/>
        </p:nvSpPr>
        <p:spPr bwMode="auto">
          <a:xfrm>
            <a:off x="4875212" y="5193833"/>
            <a:ext cx="2362200" cy="444968"/>
          </a:xfrm>
          <a:custGeom>
            <a:avLst/>
            <a:gdLst>
              <a:gd name="connsiteX0" fmla="*/ 0 w 9918"/>
              <a:gd name="connsiteY0" fmla="*/ 10366 h 10366"/>
              <a:gd name="connsiteX1" fmla="*/ 1614 w 9918"/>
              <a:gd name="connsiteY1" fmla="*/ 2738 h 10366"/>
              <a:gd name="connsiteX2" fmla="*/ 4602 w 9918"/>
              <a:gd name="connsiteY2" fmla="*/ 4 h 10366"/>
              <a:gd name="connsiteX3" fmla="*/ 7918 w 9918"/>
              <a:gd name="connsiteY3" fmla="*/ 3313 h 10366"/>
              <a:gd name="connsiteX4" fmla="*/ 9918 w 9918"/>
              <a:gd name="connsiteY4" fmla="*/ 9932 h 10366"/>
              <a:gd name="connsiteX0" fmla="*/ 0 w 10000"/>
              <a:gd name="connsiteY0" fmla="*/ 9752 h 9752"/>
              <a:gd name="connsiteX1" fmla="*/ 1627 w 10000"/>
              <a:gd name="connsiteY1" fmla="*/ 2641 h 9752"/>
              <a:gd name="connsiteX2" fmla="*/ 4640 w 10000"/>
              <a:gd name="connsiteY2" fmla="*/ 4 h 9752"/>
              <a:gd name="connsiteX3" fmla="*/ 7983 w 10000"/>
              <a:gd name="connsiteY3" fmla="*/ 3196 h 9752"/>
              <a:gd name="connsiteX4" fmla="*/ 10000 w 10000"/>
              <a:gd name="connsiteY4" fmla="*/ 9581 h 9752"/>
              <a:gd name="connsiteX0" fmla="*/ 0 w 10000"/>
              <a:gd name="connsiteY0" fmla="*/ 10000 h 10000"/>
              <a:gd name="connsiteX1" fmla="*/ 1627 w 10000"/>
              <a:gd name="connsiteY1" fmla="*/ 2708 h 10000"/>
              <a:gd name="connsiteX2" fmla="*/ 4888 w 10000"/>
              <a:gd name="connsiteY2" fmla="*/ 4 h 10000"/>
              <a:gd name="connsiteX3" fmla="*/ 7983 w 10000"/>
              <a:gd name="connsiteY3" fmla="*/ 3277 h 10000"/>
              <a:gd name="connsiteX4" fmla="*/ 10000 w 10000"/>
              <a:gd name="connsiteY4" fmla="*/ 9825 h 10000"/>
              <a:gd name="connsiteX0" fmla="*/ 0 w 10000"/>
              <a:gd name="connsiteY0" fmla="*/ 9997 h 9997"/>
              <a:gd name="connsiteX1" fmla="*/ 1461 w 10000"/>
              <a:gd name="connsiteY1" fmla="*/ 3214 h 9997"/>
              <a:gd name="connsiteX2" fmla="*/ 4888 w 10000"/>
              <a:gd name="connsiteY2" fmla="*/ 1 h 9997"/>
              <a:gd name="connsiteX3" fmla="*/ 7983 w 10000"/>
              <a:gd name="connsiteY3" fmla="*/ 3274 h 9997"/>
              <a:gd name="connsiteX4" fmla="*/ 10000 w 10000"/>
              <a:gd name="connsiteY4" fmla="*/ 9822 h 9997"/>
              <a:gd name="connsiteX0" fmla="*/ 0 w 10000"/>
              <a:gd name="connsiteY0" fmla="*/ 10000 h 10000"/>
              <a:gd name="connsiteX1" fmla="*/ 1461 w 10000"/>
              <a:gd name="connsiteY1" fmla="*/ 3215 h 10000"/>
              <a:gd name="connsiteX2" fmla="*/ 4888 w 10000"/>
              <a:gd name="connsiteY2" fmla="*/ 1 h 10000"/>
              <a:gd name="connsiteX3" fmla="*/ 8149 w 10000"/>
              <a:gd name="connsiteY3" fmla="*/ 3275 h 10000"/>
              <a:gd name="connsiteX4" fmla="*/ 10000 w 10000"/>
              <a:gd name="connsiteY4" fmla="*/ 9825 h 10000"/>
              <a:gd name="connsiteX0" fmla="*/ 0 w 10000"/>
              <a:gd name="connsiteY0" fmla="*/ 9745 h 9825"/>
              <a:gd name="connsiteX1" fmla="*/ 1461 w 10000"/>
              <a:gd name="connsiteY1" fmla="*/ 3215 h 9825"/>
              <a:gd name="connsiteX2" fmla="*/ 4888 w 10000"/>
              <a:gd name="connsiteY2" fmla="*/ 1 h 9825"/>
              <a:gd name="connsiteX3" fmla="*/ 8149 w 10000"/>
              <a:gd name="connsiteY3" fmla="*/ 3275 h 9825"/>
              <a:gd name="connsiteX4" fmla="*/ 10000 w 10000"/>
              <a:gd name="connsiteY4" fmla="*/ 9825 h 9825"/>
              <a:gd name="connsiteX0" fmla="*/ 0 w 10083"/>
              <a:gd name="connsiteY0" fmla="*/ 9919 h 9919"/>
              <a:gd name="connsiteX1" fmla="*/ 1461 w 10083"/>
              <a:gd name="connsiteY1" fmla="*/ 3272 h 9919"/>
              <a:gd name="connsiteX2" fmla="*/ 4888 w 10083"/>
              <a:gd name="connsiteY2" fmla="*/ 1 h 9919"/>
              <a:gd name="connsiteX3" fmla="*/ 8149 w 10083"/>
              <a:gd name="connsiteY3" fmla="*/ 3333 h 9919"/>
              <a:gd name="connsiteX4" fmla="*/ 10083 w 10083"/>
              <a:gd name="connsiteY4" fmla="*/ 9870 h 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3" h="9919">
                <a:moveTo>
                  <a:pt x="0" y="9919"/>
                </a:moveTo>
                <a:cubicBezTo>
                  <a:pt x="280" y="8977"/>
                  <a:pt x="646" y="4925"/>
                  <a:pt x="1461" y="3272"/>
                </a:cubicBezTo>
                <a:cubicBezTo>
                  <a:pt x="2276" y="1619"/>
                  <a:pt x="3773" y="-9"/>
                  <a:pt x="4888" y="1"/>
                </a:cubicBezTo>
                <a:cubicBezTo>
                  <a:pt x="6003" y="11"/>
                  <a:pt x="7256" y="1667"/>
                  <a:pt x="8149" y="3333"/>
                </a:cubicBezTo>
                <a:cubicBezTo>
                  <a:pt x="9043" y="5001"/>
                  <a:pt x="9675" y="8494"/>
                  <a:pt x="10083" y="9870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7754" y="4658380"/>
            <a:ext cx="937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swap</a:t>
            </a:r>
            <a:endParaRPr lang="en-US" sz="2800" dirty="0"/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9877518" y="5181600"/>
            <a:ext cx="1143000" cy="444968"/>
          </a:xfrm>
          <a:custGeom>
            <a:avLst/>
            <a:gdLst>
              <a:gd name="connsiteX0" fmla="*/ 0 w 9918"/>
              <a:gd name="connsiteY0" fmla="*/ 10366 h 10366"/>
              <a:gd name="connsiteX1" fmla="*/ 1614 w 9918"/>
              <a:gd name="connsiteY1" fmla="*/ 2738 h 10366"/>
              <a:gd name="connsiteX2" fmla="*/ 4602 w 9918"/>
              <a:gd name="connsiteY2" fmla="*/ 4 h 10366"/>
              <a:gd name="connsiteX3" fmla="*/ 7918 w 9918"/>
              <a:gd name="connsiteY3" fmla="*/ 3313 h 10366"/>
              <a:gd name="connsiteX4" fmla="*/ 9918 w 9918"/>
              <a:gd name="connsiteY4" fmla="*/ 9932 h 10366"/>
              <a:gd name="connsiteX0" fmla="*/ 0 w 10000"/>
              <a:gd name="connsiteY0" fmla="*/ 9752 h 9752"/>
              <a:gd name="connsiteX1" fmla="*/ 1627 w 10000"/>
              <a:gd name="connsiteY1" fmla="*/ 2641 h 9752"/>
              <a:gd name="connsiteX2" fmla="*/ 4640 w 10000"/>
              <a:gd name="connsiteY2" fmla="*/ 4 h 9752"/>
              <a:gd name="connsiteX3" fmla="*/ 7983 w 10000"/>
              <a:gd name="connsiteY3" fmla="*/ 3196 h 9752"/>
              <a:gd name="connsiteX4" fmla="*/ 10000 w 10000"/>
              <a:gd name="connsiteY4" fmla="*/ 9581 h 9752"/>
              <a:gd name="connsiteX0" fmla="*/ 0 w 10000"/>
              <a:gd name="connsiteY0" fmla="*/ 10000 h 10000"/>
              <a:gd name="connsiteX1" fmla="*/ 1627 w 10000"/>
              <a:gd name="connsiteY1" fmla="*/ 2708 h 10000"/>
              <a:gd name="connsiteX2" fmla="*/ 4888 w 10000"/>
              <a:gd name="connsiteY2" fmla="*/ 4 h 10000"/>
              <a:gd name="connsiteX3" fmla="*/ 7983 w 10000"/>
              <a:gd name="connsiteY3" fmla="*/ 3277 h 10000"/>
              <a:gd name="connsiteX4" fmla="*/ 10000 w 10000"/>
              <a:gd name="connsiteY4" fmla="*/ 9825 h 10000"/>
              <a:gd name="connsiteX0" fmla="*/ 0 w 10000"/>
              <a:gd name="connsiteY0" fmla="*/ 9997 h 9997"/>
              <a:gd name="connsiteX1" fmla="*/ 1461 w 10000"/>
              <a:gd name="connsiteY1" fmla="*/ 3214 h 9997"/>
              <a:gd name="connsiteX2" fmla="*/ 4888 w 10000"/>
              <a:gd name="connsiteY2" fmla="*/ 1 h 9997"/>
              <a:gd name="connsiteX3" fmla="*/ 7983 w 10000"/>
              <a:gd name="connsiteY3" fmla="*/ 3274 h 9997"/>
              <a:gd name="connsiteX4" fmla="*/ 10000 w 10000"/>
              <a:gd name="connsiteY4" fmla="*/ 9822 h 9997"/>
              <a:gd name="connsiteX0" fmla="*/ 0 w 10000"/>
              <a:gd name="connsiteY0" fmla="*/ 10000 h 10000"/>
              <a:gd name="connsiteX1" fmla="*/ 1461 w 10000"/>
              <a:gd name="connsiteY1" fmla="*/ 3215 h 10000"/>
              <a:gd name="connsiteX2" fmla="*/ 4888 w 10000"/>
              <a:gd name="connsiteY2" fmla="*/ 1 h 10000"/>
              <a:gd name="connsiteX3" fmla="*/ 8149 w 10000"/>
              <a:gd name="connsiteY3" fmla="*/ 3275 h 10000"/>
              <a:gd name="connsiteX4" fmla="*/ 10000 w 10000"/>
              <a:gd name="connsiteY4" fmla="*/ 9825 h 10000"/>
              <a:gd name="connsiteX0" fmla="*/ 0 w 10000"/>
              <a:gd name="connsiteY0" fmla="*/ 9745 h 9825"/>
              <a:gd name="connsiteX1" fmla="*/ 1461 w 10000"/>
              <a:gd name="connsiteY1" fmla="*/ 3215 h 9825"/>
              <a:gd name="connsiteX2" fmla="*/ 4888 w 10000"/>
              <a:gd name="connsiteY2" fmla="*/ 1 h 9825"/>
              <a:gd name="connsiteX3" fmla="*/ 8149 w 10000"/>
              <a:gd name="connsiteY3" fmla="*/ 3275 h 9825"/>
              <a:gd name="connsiteX4" fmla="*/ 10000 w 10000"/>
              <a:gd name="connsiteY4" fmla="*/ 9825 h 9825"/>
              <a:gd name="connsiteX0" fmla="*/ 0 w 10083"/>
              <a:gd name="connsiteY0" fmla="*/ 9919 h 9919"/>
              <a:gd name="connsiteX1" fmla="*/ 1461 w 10083"/>
              <a:gd name="connsiteY1" fmla="*/ 3272 h 9919"/>
              <a:gd name="connsiteX2" fmla="*/ 4888 w 10083"/>
              <a:gd name="connsiteY2" fmla="*/ 1 h 9919"/>
              <a:gd name="connsiteX3" fmla="*/ 8149 w 10083"/>
              <a:gd name="connsiteY3" fmla="*/ 3333 h 9919"/>
              <a:gd name="connsiteX4" fmla="*/ 10083 w 10083"/>
              <a:gd name="connsiteY4" fmla="*/ 9870 h 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3" h="9919">
                <a:moveTo>
                  <a:pt x="0" y="9919"/>
                </a:moveTo>
                <a:cubicBezTo>
                  <a:pt x="280" y="8977"/>
                  <a:pt x="646" y="4925"/>
                  <a:pt x="1461" y="3272"/>
                </a:cubicBezTo>
                <a:cubicBezTo>
                  <a:pt x="2276" y="1619"/>
                  <a:pt x="3773" y="-9"/>
                  <a:pt x="4888" y="1"/>
                </a:cubicBezTo>
                <a:cubicBezTo>
                  <a:pt x="6003" y="11"/>
                  <a:pt x="7256" y="1667"/>
                  <a:pt x="8149" y="3333"/>
                </a:cubicBezTo>
                <a:cubicBezTo>
                  <a:pt x="9043" y="5001"/>
                  <a:pt x="9675" y="8494"/>
                  <a:pt x="10083" y="9870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72022" y="4689157"/>
            <a:ext cx="2108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equal elements</a:t>
            </a:r>
          </a:p>
          <a:p>
            <a:r>
              <a:rPr lang="en-US" dirty="0" smtClean="0"/>
              <a:t>changed order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95632" y="5187717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0412" y="4689157"/>
            <a:ext cx="670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left</a:t>
            </a:r>
            <a:endParaRPr lang="en-US" sz="2800" dirty="0"/>
          </a:p>
        </p:txBody>
      </p:sp>
      <p:graphicFrame>
        <p:nvGraphicFramePr>
          <p:cNvPr id="2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115637"/>
              </p:ext>
            </p:extLst>
          </p:nvPr>
        </p:nvGraphicFramePr>
        <p:xfrm>
          <a:off x="8456613" y="5791200"/>
          <a:ext cx="2895599" cy="496824"/>
        </p:xfrm>
        <a:graphic>
          <a:graphicData uri="http://schemas.openxmlformats.org/drawingml/2006/table">
            <a:tbl>
              <a:tblPr/>
              <a:tblGrid>
                <a:gridCol w="580735"/>
                <a:gridCol w="578716"/>
                <a:gridCol w="578716"/>
                <a:gridCol w="578716"/>
                <a:gridCol w="578716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2♣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5♠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4♥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3♥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3960812" y="601980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770812" y="601980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02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2352</Words>
  <Application>Microsoft Office PowerPoint</Application>
  <PresentationFormat>Custom</PresentationFormat>
  <Paragraphs>491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 16x9</vt:lpstr>
      <vt:lpstr>Sorting and Searching Algorithms</vt:lpstr>
      <vt:lpstr>Table of Contents</vt:lpstr>
      <vt:lpstr>Sorting</vt:lpstr>
      <vt:lpstr>What is a Sorting Algorithm?</vt:lpstr>
      <vt:lpstr>Sorting – Example</vt:lpstr>
      <vt:lpstr>Sorting Algorithms: Classification</vt:lpstr>
      <vt:lpstr>Stability of Sorting</vt:lpstr>
      <vt:lpstr>Selection Sort</vt:lpstr>
      <vt:lpstr>Selection Sort: Why Unstable?</vt:lpstr>
      <vt:lpstr>Bubble Sort</vt:lpstr>
      <vt:lpstr>Insertion Sort</vt:lpstr>
      <vt:lpstr>QuickSort</vt:lpstr>
      <vt:lpstr>QuickSort: Lomuto Partitioning</vt:lpstr>
      <vt:lpstr>QuickSort: Hoare Partitioning</vt:lpstr>
      <vt:lpstr>Merge Sort</vt:lpstr>
      <vt:lpstr>Merge Sort: Hot It Works?</vt:lpstr>
      <vt:lpstr>Merge Sort: Pseudocode</vt:lpstr>
      <vt:lpstr>Merge: Pseudocode</vt:lpstr>
      <vt:lpstr>Heap Data Structure</vt:lpstr>
      <vt:lpstr>HeapSort</vt:lpstr>
      <vt:lpstr>Counting Sort</vt:lpstr>
      <vt:lpstr>Bucket Sort</vt:lpstr>
      <vt:lpstr>Comparison of Sorting Algorithms</vt:lpstr>
      <vt:lpstr>Searching Algorithms</vt:lpstr>
      <vt:lpstr>Search Algorithm </vt:lpstr>
      <vt:lpstr>Linear Search</vt:lpstr>
      <vt:lpstr>Binary Search</vt:lpstr>
      <vt:lpstr>Binary Search (Recursive)</vt:lpstr>
      <vt:lpstr>Binary Search (Iterative)</vt:lpstr>
      <vt:lpstr>Interpolation Search</vt:lpstr>
      <vt:lpstr>Interpolation Search – Sample Implementation</vt:lpstr>
      <vt:lpstr>Shuffling Algorithms</vt:lpstr>
      <vt:lpstr>Shuffling</vt:lpstr>
      <vt:lpstr>Fisher–Yates Shuffle Algorithm</vt:lpstr>
      <vt:lpstr>Summary</vt:lpstr>
      <vt:lpstr>Sorting and Searching Algorithms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and Searching Algorithms</dc:title>
  <dc:subject>Software Development Course</dc:subject>
  <dc:creator/>
  <cp:keywords>algorithms, graphs, dynamic programming, combinatorics, recursion, sorting, searching, greedy,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2016-04-12T14:57:05Z</dcterms:modified>
  <cp:category>Algorithms,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