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8" r:id="rId2"/>
    <p:sldId id="328" r:id="rId3"/>
    <p:sldId id="329" r:id="rId4"/>
    <p:sldId id="303" r:id="rId5"/>
    <p:sldId id="280" r:id="rId6"/>
    <p:sldId id="319" r:id="rId7"/>
    <p:sldId id="320" r:id="rId8"/>
    <p:sldId id="321" r:id="rId9"/>
    <p:sldId id="322" r:id="rId10"/>
    <p:sldId id="325" r:id="rId11"/>
    <p:sldId id="317" r:id="rId12"/>
    <p:sldId id="326" r:id="rId13"/>
    <p:sldId id="32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60"/>
  </p:normalViewPr>
  <p:slideViewPr>
    <p:cSldViewPr>
      <p:cViewPr varScale="1">
        <p:scale>
          <a:sx n="98" d="100"/>
          <a:sy n="98" d="100"/>
        </p:scale>
        <p:origin x="-50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6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5159C-0D18-4CC2-B596-ACEC5154EF3C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51752-BA08-4CD9-B3F2-44149786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2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Only two categories. If there are three categories – number of transmission parameters will increase to accommodate the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15C349-C2A0-46C8-A029-16D490E2186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3.bin"/><Relationship Id="rId3" Type="http://schemas.openxmlformats.org/officeDocument/2006/relationships/image" Target="../media/image30.pn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7.wmf"/><Relationship Id="rId1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png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17.png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26.wmf"/><Relationship Id="rId4" Type="http://schemas.openxmlformats.org/officeDocument/2006/relationships/image" Target="../media/image16.pn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31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7.wmf"/><Relationship Id="rId18" Type="http://schemas.openxmlformats.org/officeDocument/2006/relationships/image" Target="../media/image6.wmf"/><Relationship Id="rId3" Type="http://schemas.openxmlformats.org/officeDocument/2006/relationships/image" Target="../media/image30.png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26.bin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pn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6.wmf"/><Relationship Id="rId5" Type="http://schemas.openxmlformats.org/officeDocument/2006/relationships/image" Target="../media/image31.png"/><Relationship Id="rId15" Type="http://schemas.openxmlformats.org/officeDocument/2006/relationships/image" Target="../media/image17.png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24.png"/><Relationship Id="rId9" Type="http://schemas.openxmlformats.org/officeDocument/2006/relationships/image" Target="../media/image35.wmf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8.wmf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10" y="0"/>
            <a:ext cx="57283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29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0"/>
            <a:ext cx="6858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40" y="3331233"/>
            <a:ext cx="1876425" cy="1573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15" y="180352"/>
            <a:ext cx="1876425" cy="1573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439" y="1754205"/>
            <a:ext cx="1883664" cy="15799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36740" y="4920961"/>
            <a:ext cx="197866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056867"/>
              </p:ext>
            </p:extLst>
          </p:nvPr>
        </p:nvGraphicFramePr>
        <p:xfrm>
          <a:off x="42037" y="2577084"/>
          <a:ext cx="2472563" cy="59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" name="Equation" r:id="rId7" imgW="3263760" imgH="787320" progId="Equation.DSMT4">
                  <p:embed/>
                </p:oleObj>
              </mc:Choice>
              <mc:Fallback>
                <p:oleObj name="Equation" r:id="rId7" imgW="3263760" imgH="7873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" y="2577084"/>
                        <a:ext cx="2472563" cy="595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541936"/>
              </p:ext>
            </p:extLst>
          </p:nvPr>
        </p:nvGraphicFramePr>
        <p:xfrm>
          <a:off x="42037" y="1990462"/>
          <a:ext cx="1922352" cy="596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5" name="Equation" r:id="rId9" imgW="2539800" imgH="787320" progId="Equation.DSMT4">
                  <p:embed/>
                </p:oleObj>
              </mc:Choice>
              <mc:Fallback>
                <p:oleObj name="Equation" r:id="rId9" imgW="2539800" imgH="7873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" y="1990462"/>
                        <a:ext cx="1922352" cy="596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689144"/>
              </p:ext>
            </p:extLst>
          </p:nvPr>
        </p:nvGraphicFramePr>
        <p:xfrm>
          <a:off x="42037" y="1404806"/>
          <a:ext cx="1923319" cy="59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6" name="Equation" r:id="rId11" imgW="2539800" imgH="787320" progId="Equation.DSMT4">
                  <p:embed/>
                </p:oleObj>
              </mc:Choice>
              <mc:Fallback>
                <p:oleObj name="Equation" r:id="rId11" imgW="2539800" imgH="787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" y="1404806"/>
                        <a:ext cx="1923319" cy="595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701213"/>
              </p:ext>
            </p:extLst>
          </p:nvPr>
        </p:nvGraphicFramePr>
        <p:xfrm>
          <a:off x="42037" y="819150"/>
          <a:ext cx="2433884" cy="59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Equation" r:id="rId13" imgW="3213000" imgH="787320" progId="Equation.DSMT4">
                  <p:embed/>
                </p:oleObj>
              </mc:Choice>
              <mc:Fallback>
                <p:oleObj name="Equation" r:id="rId13" imgW="3213000" imgH="7873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" y="819150"/>
                        <a:ext cx="2433884" cy="595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387838"/>
              </p:ext>
            </p:extLst>
          </p:nvPr>
        </p:nvGraphicFramePr>
        <p:xfrm>
          <a:off x="152400" y="57150"/>
          <a:ext cx="2235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Equation" r:id="rId15" imgW="2234880" imgH="685800" progId="Equation.DSMT4">
                  <p:embed/>
                </p:oleObj>
              </mc:Choice>
              <mc:Fallback>
                <p:oleObj name="Equation" r:id="rId15" imgW="223488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7150"/>
                        <a:ext cx="2235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3181350"/>
            <a:ext cx="1972552" cy="197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08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019071"/>
              </p:ext>
            </p:extLst>
          </p:nvPr>
        </p:nvGraphicFramePr>
        <p:xfrm>
          <a:off x="304800" y="2800350"/>
          <a:ext cx="4059463" cy="198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9" name="Equation" r:id="rId3" imgW="3263760" imgH="1600200" progId="Equation.DSMT4">
                  <p:embed/>
                </p:oleObj>
              </mc:Choice>
              <mc:Fallback>
                <p:oleObj name="Equation" r:id="rId3" imgW="3263760" imgH="1600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00350"/>
                        <a:ext cx="4059463" cy="1987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949892"/>
              </p:ext>
            </p:extLst>
          </p:nvPr>
        </p:nvGraphicFramePr>
        <p:xfrm>
          <a:off x="381000" y="742950"/>
          <a:ext cx="3155877" cy="198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0" name="Equation" r:id="rId5" imgW="2539800" imgH="1600200" progId="Equation.DSMT4">
                  <p:embed/>
                </p:oleObj>
              </mc:Choice>
              <mc:Fallback>
                <p:oleObj name="Equation" r:id="rId5" imgW="2539800" imgH="1600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42950"/>
                        <a:ext cx="3155877" cy="1987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034610"/>
              </p:ext>
            </p:extLst>
          </p:nvPr>
        </p:nvGraphicFramePr>
        <p:xfrm>
          <a:off x="5029200" y="742950"/>
          <a:ext cx="399573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1" name="Equation" r:id="rId7" imgW="3213100" imgH="1600200" progId="Equation.DSMT4">
                  <p:embed/>
                </p:oleObj>
              </mc:Choice>
              <mc:Fallback>
                <p:oleObj name="Equation" r:id="rId7" imgW="3213100" imgH="160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742950"/>
                        <a:ext cx="3995738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37915"/>
              </p:ext>
            </p:extLst>
          </p:nvPr>
        </p:nvGraphicFramePr>
        <p:xfrm>
          <a:off x="5029200" y="2800350"/>
          <a:ext cx="3157538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2" name="Equation" r:id="rId9" imgW="2540000" imgH="1600200" progId="Equation.DSMT4">
                  <p:embed/>
                </p:oleObj>
              </mc:Choice>
              <mc:Fallback>
                <p:oleObj name="Equation" r:id="rId9" imgW="2540000" imgH="1600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00350"/>
                        <a:ext cx="3157538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705600" y="71628"/>
            <a:ext cx="2235200" cy="685800"/>
            <a:chOff x="2743200" y="57150"/>
            <a:chExt cx="2235200" cy="68580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2431946"/>
                </p:ext>
              </p:extLst>
            </p:nvPr>
          </p:nvGraphicFramePr>
          <p:xfrm>
            <a:off x="2743200" y="57150"/>
            <a:ext cx="22352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3" name="Equation" r:id="rId11" imgW="2234880" imgH="685800" progId="Equation.DSMT4">
                    <p:embed/>
                  </p:oleObj>
                </mc:Choice>
                <mc:Fallback>
                  <p:oleObj name="Equation" r:id="rId11" imgW="2234880" imgH="685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43200" y="57150"/>
                          <a:ext cx="2235200" cy="685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2743200" y="57150"/>
              <a:ext cx="2209800" cy="685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48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137936"/>
              </p:ext>
            </p:extLst>
          </p:nvPr>
        </p:nvGraphicFramePr>
        <p:xfrm>
          <a:off x="5029200" y="742950"/>
          <a:ext cx="399573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4" name="Equation" r:id="rId4" imgW="3213000" imgH="1600200" progId="Equation.DSMT4">
                  <p:embed/>
                </p:oleObj>
              </mc:Choice>
              <mc:Fallback>
                <p:oleObj name="Equation" r:id="rId4" imgW="32130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742950"/>
                        <a:ext cx="3995738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55551"/>
              </p:ext>
            </p:extLst>
          </p:nvPr>
        </p:nvGraphicFramePr>
        <p:xfrm>
          <a:off x="5029200" y="2800350"/>
          <a:ext cx="3157538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5" name="Equation" r:id="rId6" imgW="2539800" imgH="1600200" progId="Equation.DSMT4">
                  <p:embed/>
                </p:oleObj>
              </mc:Choice>
              <mc:Fallback>
                <p:oleObj name="Equation" r:id="rId6" imgW="25398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00350"/>
                        <a:ext cx="3157538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705600" y="71628"/>
            <a:ext cx="2235200" cy="685800"/>
            <a:chOff x="2743200" y="57150"/>
            <a:chExt cx="2235200" cy="685800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5418260"/>
                </p:ext>
              </p:extLst>
            </p:nvPr>
          </p:nvGraphicFramePr>
          <p:xfrm>
            <a:off x="2743200" y="57150"/>
            <a:ext cx="22352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6" name="Equation" r:id="rId8" imgW="2234880" imgH="685800" progId="Equation.DSMT4">
                    <p:embed/>
                  </p:oleObj>
                </mc:Choice>
                <mc:Fallback>
                  <p:oleObj name="Equation" r:id="rId8" imgW="2234880" imgH="685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743200" y="57150"/>
                          <a:ext cx="2235200" cy="685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2743200" y="57150"/>
              <a:ext cx="2209800" cy="685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9180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00600" cy="3600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-95250"/>
            <a:ext cx="4229100" cy="422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3600450"/>
            <a:ext cx="1972552" cy="155345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762480"/>
              </p:ext>
            </p:extLst>
          </p:nvPr>
        </p:nvGraphicFramePr>
        <p:xfrm>
          <a:off x="4613910" y="4610198"/>
          <a:ext cx="2209800" cy="533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Equation" r:id="rId6" imgW="3263760" imgH="787320" progId="Equation.DSMT4">
                  <p:embed/>
                </p:oleObj>
              </mc:Choice>
              <mc:Fallback>
                <p:oleObj name="Equation" r:id="rId6" imgW="3263760" imgH="7873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910" y="4610198"/>
                        <a:ext cx="2209800" cy="533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426398"/>
              </p:ext>
            </p:extLst>
          </p:nvPr>
        </p:nvGraphicFramePr>
        <p:xfrm>
          <a:off x="4613910" y="4110525"/>
          <a:ext cx="1717631" cy="533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Equation" r:id="rId8" imgW="2539800" imgH="787320" progId="Equation.DSMT4">
                  <p:embed/>
                </p:oleObj>
              </mc:Choice>
              <mc:Fallback>
                <p:oleObj name="Equation" r:id="rId8" imgW="2539800" imgH="787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910" y="4110525"/>
                        <a:ext cx="1717631" cy="533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668871"/>
              </p:ext>
            </p:extLst>
          </p:nvPr>
        </p:nvGraphicFramePr>
        <p:xfrm>
          <a:off x="2286000" y="4476750"/>
          <a:ext cx="1719049" cy="531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Equation" r:id="rId10" imgW="2539800" imgH="787320" progId="Equation.DSMT4">
                  <p:embed/>
                </p:oleObj>
              </mc:Choice>
              <mc:Fallback>
                <p:oleObj name="Equation" r:id="rId10" imgW="2539800" imgH="787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76750"/>
                        <a:ext cx="1719049" cy="531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462299"/>
              </p:ext>
            </p:extLst>
          </p:nvPr>
        </p:nvGraphicFramePr>
        <p:xfrm>
          <a:off x="2209800" y="3845292"/>
          <a:ext cx="2175759" cy="531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name="Equation" r:id="rId12" imgW="3213000" imgH="787320" progId="Equation.DSMT4">
                  <p:embed/>
                </p:oleObj>
              </mc:Choice>
              <mc:Fallback>
                <p:oleObj name="Equation" r:id="rId12" imgW="3213000" imgH="787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45292"/>
                        <a:ext cx="2175759" cy="531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20" y="2332907"/>
            <a:ext cx="1312477" cy="11008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51" y="118596"/>
            <a:ext cx="1312477" cy="11008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24" y="1219437"/>
            <a:ext cx="1317540" cy="110508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838950" y="4248150"/>
            <a:ext cx="2235200" cy="685800"/>
            <a:chOff x="2743200" y="57150"/>
            <a:chExt cx="2235200" cy="685800"/>
          </a:xfrm>
        </p:grpSpPr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9004162"/>
                </p:ext>
              </p:extLst>
            </p:nvPr>
          </p:nvGraphicFramePr>
          <p:xfrm>
            <a:off x="2743200" y="57150"/>
            <a:ext cx="22352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5" name="Equation" r:id="rId17" imgW="2234880" imgH="685800" progId="Equation.DSMT4">
                    <p:embed/>
                  </p:oleObj>
                </mc:Choice>
                <mc:Fallback>
                  <p:oleObj name="Equation" r:id="rId17" imgW="2234880" imgH="685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743200" y="57150"/>
                          <a:ext cx="2235200" cy="685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19"/>
            <p:cNvSpPr/>
            <p:nvPr/>
          </p:nvSpPr>
          <p:spPr>
            <a:xfrm>
              <a:off x="2743200" y="57150"/>
              <a:ext cx="2209800" cy="685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688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71450"/>
            <a:ext cx="8229600" cy="857250"/>
          </a:xfrm>
        </p:spPr>
        <p:txBody>
          <a:bodyPr/>
          <a:lstStyle/>
          <a:p>
            <a:pPr eaLnBrk="1" hangingPunct="1"/>
            <a:r>
              <a:rPr lang="en-US" sz="4000" smtClean="0"/>
              <a:t>A Simple EMOSA Sexuality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57300"/>
            <a:ext cx="8305800" cy="362664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Rowe, Rodgers, &amp; </a:t>
            </a:r>
            <a:r>
              <a:rPr lang="en-US" sz="2400" dirty="0" err="1" smtClean="0"/>
              <a:t>Meseck-Bushey</a:t>
            </a:r>
            <a:r>
              <a:rPr lang="en-US" sz="2400" dirty="0" smtClean="0"/>
              <a:t>, 1989, </a:t>
            </a:r>
            <a:r>
              <a:rPr lang="en-US" sz="2400" u="sng" dirty="0" smtClean="0"/>
              <a:t>Social Biology</a:t>
            </a:r>
            <a:r>
              <a:rPr lang="en-US" sz="2400" dirty="0" smtClean="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P</a:t>
            </a:r>
            <a:r>
              <a:rPr lang="en-US" sz="2400" baseline="-25000" dirty="0" smtClean="0"/>
              <a:t>t+1</a:t>
            </a:r>
            <a:r>
              <a:rPr lang="en-US" sz="2400" dirty="0" smtClean="0"/>
              <a:t>  =   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 +            T  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) (1-P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)      +        k   (1-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) (1-P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	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 	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      Carry-Over   Epidemic       Non-epidemic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err="1" smtClean="0"/>
              <a:t>P</a:t>
            </a:r>
            <a:r>
              <a:rPr lang="en-US" sz="2800" baseline="-25000" dirty="0" err="1" smtClean="0"/>
              <a:t>t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is prevalence at time 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T is the epidemic transmission parameter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k is the non-epidemic transmission parameter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V="1">
            <a:off x="1905000" y="23431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 flipV="1">
            <a:off x="7086600" y="23431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>
            <a:off x="1143000" y="28575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>
            <a:off x="3429000" y="28575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Line 10"/>
          <p:cNvSpPr>
            <a:spLocks noChangeShapeType="1"/>
          </p:cNvSpPr>
          <p:nvPr/>
        </p:nvSpPr>
        <p:spPr bwMode="auto">
          <a:xfrm>
            <a:off x="5943600" y="28575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 flipV="1">
            <a:off x="4114800" y="23431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13"/>
          <p:cNvSpPr>
            <a:spLocks noChangeShapeType="1"/>
          </p:cNvSpPr>
          <p:nvPr/>
        </p:nvSpPr>
        <p:spPr bwMode="auto">
          <a:xfrm>
            <a:off x="1752600" y="228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14"/>
          <p:cNvSpPr>
            <a:spLocks noChangeShapeType="1"/>
          </p:cNvSpPr>
          <p:nvPr/>
        </p:nvSpPr>
        <p:spPr bwMode="auto">
          <a:xfrm>
            <a:off x="3352800" y="2286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15"/>
          <p:cNvSpPr>
            <a:spLocks noChangeShapeType="1"/>
          </p:cNvSpPr>
          <p:nvPr/>
        </p:nvSpPr>
        <p:spPr bwMode="auto">
          <a:xfrm>
            <a:off x="6019800" y="2286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52495"/>
              </p:ext>
            </p:extLst>
          </p:nvPr>
        </p:nvGraphicFramePr>
        <p:xfrm>
          <a:off x="304800" y="2800350"/>
          <a:ext cx="4059463" cy="198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Equation" r:id="rId3" imgW="3263760" imgH="1600200" progId="Equation.DSMT4">
                  <p:embed/>
                </p:oleObj>
              </mc:Choice>
              <mc:Fallback>
                <p:oleObj name="Equation" r:id="rId3" imgW="326376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00350"/>
                        <a:ext cx="4059463" cy="1987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42304"/>
              </p:ext>
            </p:extLst>
          </p:nvPr>
        </p:nvGraphicFramePr>
        <p:xfrm>
          <a:off x="381000" y="742950"/>
          <a:ext cx="3155877" cy="198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5" imgW="2539800" imgH="1600200" progId="Equation.DSMT4">
                  <p:embed/>
                </p:oleObj>
              </mc:Choice>
              <mc:Fallback>
                <p:oleObj name="Equation" r:id="rId5" imgW="25398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42950"/>
                        <a:ext cx="3155877" cy="1987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240686"/>
              </p:ext>
            </p:extLst>
          </p:nvPr>
        </p:nvGraphicFramePr>
        <p:xfrm>
          <a:off x="5029200" y="742950"/>
          <a:ext cx="399573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Equation" r:id="rId7" imgW="3213100" imgH="1600200" progId="Equation.DSMT4">
                  <p:embed/>
                </p:oleObj>
              </mc:Choice>
              <mc:Fallback>
                <p:oleObj name="Equation" r:id="rId7" imgW="32131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742950"/>
                        <a:ext cx="3995738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996943"/>
              </p:ext>
            </p:extLst>
          </p:nvPr>
        </p:nvGraphicFramePr>
        <p:xfrm>
          <a:off x="5029200" y="2800350"/>
          <a:ext cx="3157538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Equation" r:id="rId9" imgW="2540000" imgH="1600200" progId="Equation.DSMT4">
                  <p:embed/>
                </p:oleObj>
              </mc:Choice>
              <mc:Fallback>
                <p:oleObj name="Equation" r:id="rId9" imgW="25400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00350"/>
                        <a:ext cx="3157538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705600" y="71628"/>
            <a:ext cx="2235200" cy="685800"/>
            <a:chOff x="2743200" y="57150"/>
            <a:chExt cx="2235200" cy="68580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0257757"/>
                </p:ext>
              </p:extLst>
            </p:nvPr>
          </p:nvGraphicFramePr>
          <p:xfrm>
            <a:off x="2743200" y="57150"/>
            <a:ext cx="22352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6" name="Equation" r:id="rId11" imgW="2234880" imgH="685800" progId="Equation.DSMT4">
                    <p:embed/>
                  </p:oleObj>
                </mc:Choice>
                <mc:Fallback>
                  <p:oleObj name="Equation" r:id="rId11" imgW="2234880" imgH="685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43200" y="57150"/>
                          <a:ext cx="2235200" cy="685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2743200" y="57150"/>
              <a:ext cx="2209800" cy="685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3835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9976"/>
            <a:ext cx="1981200" cy="123298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144287"/>
              </p:ext>
            </p:extLst>
          </p:nvPr>
        </p:nvGraphicFramePr>
        <p:xfrm>
          <a:off x="2362200" y="0"/>
          <a:ext cx="311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7" name="Equation" r:id="rId4" imgW="3111480" imgH="1396800" progId="Equation.DSMT4">
                  <p:embed/>
                </p:oleObj>
              </mc:Choice>
              <mc:Fallback>
                <p:oleObj name="Equation" r:id="rId4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11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38267"/>
              </p:ext>
            </p:extLst>
          </p:nvPr>
        </p:nvGraphicFramePr>
        <p:xfrm>
          <a:off x="76200" y="1613416"/>
          <a:ext cx="2133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8" name="Equation" r:id="rId6" imgW="2755800" imgH="2311200" progId="Equation.DSMT4">
                  <p:embed/>
                </p:oleObj>
              </mc:Choice>
              <mc:Fallback>
                <p:oleObj name="Equation" r:id="rId6" imgW="275580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13416"/>
                        <a:ext cx="2133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407630"/>
              </p:ext>
            </p:extLst>
          </p:nvPr>
        </p:nvGraphicFramePr>
        <p:xfrm>
          <a:off x="4476750" y="742950"/>
          <a:ext cx="2000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9" name="Equation" r:id="rId8" imgW="2857320" imgH="888840" progId="Equation.DSMT4">
                  <p:embed/>
                </p:oleObj>
              </mc:Choice>
              <mc:Fallback>
                <p:oleObj name="Equation" r:id="rId8" imgW="2857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6750" y="742950"/>
                        <a:ext cx="200025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9976"/>
            <a:ext cx="2203937" cy="1219691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110481"/>
              </p:ext>
            </p:extLst>
          </p:nvPr>
        </p:nvGraphicFramePr>
        <p:xfrm>
          <a:off x="86764" y="3638550"/>
          <a:ext cx="1665836" cy="140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0" name="Equation" r:id="rId11" imgW="2197080" imgH="1854000" progId="Equation.DSMT4">
                  <p:embed/>
                </p:oleObj>
              </mc:Choice>
              <mc:Fallback>
                <p:oleObj name="Equation" r:id="rId11" imgW="219708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4" y="3638550"/>
                        <a:ext cx="1665836" cy="140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" y="1342957"/>
            <a:ext cx="110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 Transitions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856" y="3406973"/>
            <a:ext cx="88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 Pairings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971800" y="1529992"/>
            <a:ext cx="4981157" cy="3447190"/>
            <a:chOff x="2685395" y="1513654"/>
            <a:chExt cx="4981157" cy="344719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1322" y="3247465"/>
              <a:ext cx="4829301" cy="171337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395" y="1513654"/>
              <a:ext cx="4981157" cy="1783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2617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31676" y="514631"/>
            <a:ext cx="3384729" cy="2104629"/>
            <a:chOff x="-2743201" y="1423076"/>
            <a:chExt cx="2628312" cy="1586824"/>
          </a:xfrm>
        </p:grpSpPr>
        <p:sp>
          <p:nvSpPr>
            <p:cNvPr id="6" name="Rectangle 5"/>
            <p:cNvSpPr/>
            <p:nvPr/>
          </p:nvSpPr>
          <p:spPr>
            <a:xfrm>
              <a:off x="-2743201" y="1423076"/>
              <a:ext cx="2623113" cy="158682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-2715628" y="1666874"/>
              <a:ext cx="2600739" cy="1238252"/>
              <a:chOff x="851689" y="634999"/>
              <a:chExt cx="2966052" cy="1238252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2045528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14400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>
                <a:stCxn id="9" idx="2"/>
                <a:endCxn id="14" idx="1"/>
              </p:cNvCxnSpPr>
              <p:nvPr/>
            </p:nvCxnSpPr>
            <p:spPr>
              <a:xfrm>
                <a:off x="1181100" y="793751"/>
                <a:ext cx="1995556" cy="1000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/>
              <p:cNvSpPr/>
              <p:nvPr/>
            </p:nvSpPr>
            <p:spPr>
              <a:xfrm>
                <a:off x="3176656" y="6349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045528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914400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176656" y="17144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8" idx="2"/>
                <a:endCxn id="12" idx="0"/>
              </p:cNvCxnSpPr>
              <p:nvPr/>
            </p:nvCxnSpPr>
            <p:spPr>
              <a:xfrm>
                <a:off x="2312228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8" idx="2"/>
              </p:cNvCxnSpPr>
              <p:nvPr/>
            </p:nvCxnSpPr>
            <p:spPr>
              <a:xfrm flipH="1">
                <a:off x="1314450" y="793750"/>
                <a:ext cx="997778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8" idx="2"/>
              </p:cNvCxnSpPr>
              <p:nvPr/>
            </p:nvCxnSpPr>
            <p:spPr>
              <a:xfrm>
                <a:off x="2312229" y="793750"/>
                <a:ext cx="997777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9" idx="2"/>
                <a:endCxn id="13" idx="0"/>
              </p:cNvCxnSpPr>
              <p:nvPr/>
            </p:nvCxnSpPr>
            <p:spPr>
              <a:xfrm>
                <a:off x="1181100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2"/>
              </p:cNvCxnSpPr>
              <p:nvPr/>
            </p:nvCxnSpPr>
            <p:spPr>
              <a:xfrm>
                <a:off x="1181100" y="793751"/>
                <a:ext cx="965614" cy="920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2"/>
                <a:endCxn id="14" idx="0"/>
              </p:cNvCxnSpPr>
              <p:nvPr/>
            </p:nvCxnSpPr>
            <p:spPr>
              <a:xfrm>
                <a:off x="3443356" y="793750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1" idx="2"/>
              </p:cNvCxnSpPr>
              <p:nvPr/>
            </p:nvCxnSpPr>
            <p:spPr>
              <a:xfrm flipH="1">
                <a:off x="2578928" y="793749"/>
                <a:ext cx="864429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1" idx="2"/>
                <a:endCxn id="13" idx="3"/>
              </p:cNvCxnSpPr>
              <p:nvPr/>
            </p:nvCxnSpPr>
            <p:spPr>
              <a:xfrm flipH="1">
                <a:off x="1447800" y="793750"/>
                <a:ext cx="1995555" cy="1000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47"/>
              <p:cNvSpPr txBox="1"/>
              <p:nvPr/>
            </p:nvSpPr>
            <p:spPr>
              <a:xfrm>
                <a:off x="851689" y="1045380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.36</a:t>
                </a:r>
                <a:endParaRPr lang="en-US" dirty="0"/>
              </a:p>
            </p:txBody>
          </p:sp>
          <p:sp>
            <p:nvSpPr>
              <p:cNvPr id="24" name="TextBox 48"/>
              <p:cNvSpPr txBox="1"/>
              <p:nvPr/>
            </p:nvSpPr>
            <p:spPr>
              <a:xfrm>
                <a:off x="1773143" y="1258195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.18</a:t>
                </a:r>
                <a:endParaRPr lang="en-US" dirty="0"/>
              </a:p>
            </p:txBody>
          </p:sp>
          <p:sp>
            <p:nvSpPr>
              <p:cNvPr id="25" name="TextBox 49"/>
              <p:cNvSpPr txBox="1"/>
              <p:nvPr/>
            </p:nvSpPr>
            <p:spPr>
              <a:xfrm>
                <a:off x="2760493" y="1434622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.06</a:t>
                </a:r>
                <a:endParaRPr lang="en-US" dirty="0"/>
              </a:p>
            </p:txBody>
          </p:sp>
          <p:sp>
            <p:nvSpPr>
              <p:cNvPr id="26" name="TextBox 50"/>
              <p:cNvSpPr txBox="1"/>
              <p:nvPr/>
            </p:nvSpPr>
            <p:spPr>
              <a:xfrm>
                <a:off x="1254293" y="1270019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.18</a:t>
                </a:r>
                <a:endParaRPr lang="en-US" dirty="0"/>
              </a:p>
            </p:txBody>
          </p:sp>
          <p:sp>
            <p:nvSpPr>
              <p:cNvPr id="27" name="TextBox 51"/>
              <p:cNvSpPr txBox="1"/>
              <p:nvPr/>
            </p:nvSpPr>
            <p:spPr>
              <a:xfrm>
                <a:off x="2993941" y="1252987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.03</a:t>
                </a:r>
                <a:endParaRPr lang="en-US" dirty="0"/>
              </a:p>
            </p:txBody>
          </p:sp>
          <p:sp>
            <p:nvSpPr>
              <p:cNvPr id="28" name="TextBox 52"/>
              <p:cNvSpPr txBox="1"/>
              <p:nvPr/>
            </p:nvSpPr>
            <p:spPr>
              <a:xfrm>
                <a:off x="1506329" y="1420094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.06</a:t>
                </a:r>
                <a:endParaRPr lang="en-US" dirty="0"/>
              </a:p>
            </p:txBody>
          </p:sp>
          <p:sp>
            <p:nvSpPr>
              <p:cNvPr id="29" name="TextBox 53"/>
              <p:cNvSpPr txBox="1"/>
              <p:nvPr/>
            </p:nvSpPr>
            <p:spPr>
              <a:xfrm>
                <a:off x="2502778" y="1257253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.03</a:t>
                </a:r>
                <a:endParaRPr lang="en-US" dirty="0"/>
              </a:p>
            </p:txBody>
          </p:sp>
          <p:sp>
            <p:nvSpPr>
              <p:cNvPr id="30" name="TextBox 54"/>
              <p:cNvSpPr txBox="1"/>
              <p:nvPr/>
            </p:nvSpPr>
            <p:spPr>
              <a:xfrm>
                <a:off x="3395833" y="974522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.01</a:t>
                </a:r>
                <a:endParaRPr lang="en-US" dirty="0"/>
              </a:p>
            </p:txBody>
          </p:sp>
          <p:sp>
            <p:nvSpPr>
              <p:cNvPr id="31" name="TextBox 55"/>
              <p:cNvSpPr txBox="1"/>
              <p:nvPr/>
            </p:nvSpPr>
            <p:spPr>
              <a:xfrm>
                <a:off x="2178878" y="1024125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.09</a:t>
                </a:r>
                <a:endParaRPr lang="en-US" dirty="0"/>
              </a:p>
            </p:txBody>
          </p:sp>
        </p:grpSp>
      </p:grpSp>
      <p:sp>
        <p:nvSpPr>
          <p:cNvPr id="32" name="TextBox 47"/>
          <p:cNvSpPr txBox="1"/>
          <p:nvPr/>
        </p:nvSpPr>
        <p:spPr>
          <a:xfrm>
            <a:off x="4236755" y="5146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.6</a:t>
            </a:r>
            <a:endParaRPr lang="en-US" dirty="0"/>
          </a:p>
        </p:txBody>
      </p:sp>
      <p:sp>
        <p:nvSpPr>
          <p:cNvPr id="34" name="TextBox 47"/>
          <p:cNvSpPr txBox="1"/>
          <p:nvPr/>
        </p:nvSpPr>
        <p:spPr>
          <a:xfrm>
            <a:off x="5540996" y="51202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.3</a:t>
            </a:r>
            <a:endParaRPr lang="en-US" dirty="0"/>
          </a:p>
        </p:txBody>
      </p:sp>
      <p:sp>
        <p:nvSpPr>
          <p:cNvPr id="35" name="TextBox 47"/>
          <p:cNvSpPr txBox="1"/>
          <p:nvPr/>
        </p:nvSpPr>
        <p:spPr>
          <a:xfrm>
            <a:off x="6813958" y="51202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.1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228600" y="512026"/>
            <a:ext cx="3378034" cy="2104629"/>
            <a:chOff x="-2743201" y="1423076"/>
            <a:chExt cx="2623113" cy="1586824"/>
          </a:xfrm>
        </p:grpSpPr>
        <p:sp>
          <p:nvSpPr>
            <p:cNvPr id="37" name="Rectangle 36"/>
            <p:cNvSpPr/>
            <p:nvPr/>
          </p:nvSpPr>
          <p:spPr>
            <a:xfrm>
              <a:off x="-2743201" y="1423076"/>
              <a:ext cx="2623113" cy="158682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-2743201" y="1666874"/>
              <a:ext cx="2623113" cy="1238252"/>
              <a:chOff x="820243" y="634999"/>
              <a:chExt cx="2991568" cy="1238252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2045528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914400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/>
              <p:cNvCxnSpPr>
                <a:stCxn id="40" idx="2"/>
                <a:endCxn id="45" idx="1"/>
              </p:cNvCxnSpPr>
              <p:nvPr/>
            </p:nvCxnSpPr>
            <p:spPr>
              <a:xfrm>
                <a:off x="1181100" y="793751"/>
                <a:ext cx="1995556" cy="1000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ounded Rectangle 41"/>
              <p:cNvSpPr/>
              <p:nvPr/>
            </p:nvSpPr>
            <p:spPr>
              <a:xfrm>
                <a:off x="3176656" y="6349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045528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914400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176656" y="17144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traight Arrow Connector 45"/>
              <p:cNvCxnSpPr>
                <a:stCxn id="39" idx="2"/>
                <a:endCxn id="43" idx="0"/>
              </p:cNvCxnSpPr>
              <p:nvPr/>
            </p:nvCxnSpPr>
            <p:spPr>
              <a:xfrm>
                <a:off x="2312228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9" idx="2"/>
              </p:cNvCxnSpPr>
              <p:nvPr/>
            </p:nvCxnSpPr>
            <p:spPr>
              <a:xfrm flipH="1">
                <a:off x="1314450" y="793750"/>
                <a:ext cx="997778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9" idx="2"/>
              </p:cNvCxnSpPr>
              <p:nvPr/>
            </p:nvCxnSpPr>
            <p:spPr>
              <a:xfrm>
                <a:off x="2312229" y="793750"/>
                <a:ext cx="997777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0" idx="2"/>
                <a:endCxn id="44" idx="0"/>
              </p:cNvCxnSpPr>
              <p:nvPr/>
            </p:nvCxnSpPr>
            <p:spPr>
              <a:xfrm>
                <a:off x="1181100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0" idx="2"/>
              </p:cNvCxnSpPr>
              <p:nvPr/>
            </p:nvCxnSpPr>
            <p:spPr>
              <a:xfrm>
                <a:off x="1181100" y="793751"/>
                <a:ext cx="965614" cy="920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2" idx="2"/>
                <a:endCxn id="45" idx="0"/>
              </p:cNvCxnSpPr>
              <p:nvPr/>
            </p:nvCxnSpPr>
            <p:spPr>
              <a:xfrm>
                <a:off x="3443356" y="793750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2" idx="2"/>
              </p:cNvCxnSpPr>
              <p:nvPr/>
            </p:nvCxnSpPr>
            <p:spPr>
              <a:xfrm flipH="1">
                <a:off x="2578928" y="793749"/>
                <a:ext cx="864429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2" idx="2"/>
                <a:endCxn id="44" idx="3"/>
              </p:cNvCxnSpPr>
              <p:nvPr/>
            </p:nvCxnSpPr>
            <p:spPr>
              <a:xfrm flipH="1">
                <a:off x="1447800" y="793750"/>
                <a:ext cx="1995555" cy="1000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47"/>
              <p:cNvSpPr txBox="1"/>
              <p:nvPr/>
            </p:nvSpPr>
            <p:spPr>
              <a:xfrm>
                <a:off x="820243" y="1184692"/>
                <a:ext cx="35848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gg</a:t>
                </a:r>
                <a:endParaRPr lang="en-US" dirty="0"/>
              </a:p>
            </p:txBody>
          </p:sp>
          <p:sp>
            <p:nvSpPr>
              <p:cNvPr id="55" name="TextBox 48"/>
              <p:cNvSpPr txBox="1"/>
              <p:nvPr/>
            </p:nvSpPr>
            <p:spPr>
              <a:xfrm>
                <a:off x="1908912" y="1254123"/>
                <a:ext cx="30692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gi</a:t>
                </a:r>
                <a:endParaRPr lang="en-US" dirty="0"/>
              </a:p>
            </p:txBody>
          </p:sp>
          <p:sp>
            <p:nvSpPr>
              <p:cNvPr id="56" name="TextBox 49"/>
              <p:cNvSpPr txBox="1"/>
              <p:nvPr/>
            </p:nvSpPr>
            <p:spPr>
              <a:xfrm>
                <a:off x="2760493" y="1434622"/>
                <a:ext cx="354221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ga</a:t>
                </a:r>
                <a:endParaRPr lang="en-US" dirty="0"/>
              </a:p>
            </p:txBody>
          </p:sp>
          <p:sp>
            <p:nvSpPr>
              <p:cNvPr id="57" name="TextBox 50"/>
              <p:cNvSpPr txBox="1"/>
              <p:nvPr/>
            </p:nvSpPr>
            <p:spPr>
              <a:xfrm>
                <a:off x="1294340" y="1294604"/>
                <a:ext cx="30692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ig</a:t>
                </a:r>
                <a:endParaRPr lang="en-US" dirty="0"/>
              </a:p>
            </p:txBody>
          </p:sp>
          <p:sp>
            <p:nvSpPr>
              <p:cNvPr id="58" name="TextBox 51"/>
              <p:cNvSpPr txBox="1"/>
              <p:nvPr/>
            </p:nvSpPr>
            <p:spPr>
              <a:xfrm>
                <a:off x="3114191" y="1280236"/>
                <a:ext cx="308339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ia</a:t>
                </a:r>
                <a:endParaRPr lang="en-US" dirty="0"/>
              </a:p>
            </p:txBody>
          </p:sp>
          <p:sp>
            <p:nvSpPr>
              <p:cNvPr id="59" name="TextBox 52"/>
              <p:cNvSpPr txBox="1"/>
              <p:nvPr/>
            </p:nvSpPr>
            <p:spPr>
              <a:xfrm>
                <a:off x="1560130" y="1417311"/>
                <a:ext cx="358026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ag</a:t>
                </a:r>
                <a:endParaRPr lang="en-US" dirty="0"/>
              </a:p>
            </p:txBody>
          </p:sp>
          <p:sp>
            <p:nvSpPr>
              <p:cNvPr id="60" name="TextBox 53"/>
              <p:cNvSpPr txBox="1"/>
              <p:nvPr/>
            </p:nvSpPr>
            <p:spPr>
              <a:xfrm>
                <a:off x="2454284" y="1254123"/>
                <a:ext cx="308339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ai</a:t>
                </a:r>
                <a:endParaRPr lang="en-US" dirty="0"/>
              </a:p>
            </p:txBody>
          </p:sp>
          <p:sp>
            <p:nvSpPr>
              <p:cNvPr id="61" name="TextBox 54"/>
              <p:cNvSpPr txBox="1"/>
              <p:nvPr/>
            </p:nvSpPr>
            <p:spPr>
              <a:xfrm>
                <a:off x="3452366" y="1118962"/>
                <a:ext cx="359445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</a:t>
                </a:r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2178451" y="1021588"/>
                <a:ext cx="257233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ii</a:t>
                </a:r>
                <a:endParaRPr lang="en-US" dirty="0"/>
              </a:p>
            </p:txBody>
          </p:sp>
        </p:grpSp>
      </p:grpSp>
      <p:sp>
        <p:nvSpPr>
          <p:cNvPr id="63" name="TextBox 47"/>
          <p:cNvSpPr txBox="1"/>
          <p:nvPr/>
        </p:nvSpPr>
        <p:spPr>
          <a:xfrm>
            <a:off x="3998549" y="25968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.36</a:t>
            </a:r>
            <a:endParaRPr lang="en-US" dirty="0"/>
          </a:p>
        </p:txBody>
      </p:sp>
      <p:sp>
        <p:nvSpPr>
          <p:cNvPr id="64" name="TextBox 50"/>
          <p:cNvSpPr txBox="1"/>
          <p:nvPr/>
        </p:nvSpPr>
        <p:spPr>
          <a:xfrm>
            <a:off x="4735270" y="28254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.36</a:t>
            </a:r>
            <a:endParaRPr lang="en-US" dirty="0"/>
          </a:p>
        </p:txBody>
      </p:sp>
      <p:sp>
        <p:nvSpPr>
          <p:cNvPr id="65" name="TextBox 52"/>
          <p:cNvSpPr txBox="1"/>
          <p:nvPr/>
        </p:nvSpPr>
        <p:spPr>
          <a:xfrm>
            <a:off x="5390567" y="31302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.12</a:t>
            </a:r>
            <a:endParaRPr lang="en-US" dirty="0"/>
          </a:p>
        </p:txBody>
      </p:sp>
      <p:sp>
        <p:nvSpPr>
          <p:cNvPr id="66" name="TextBox 55"/>
          <p:cNvSpPr txBox="1"/>
          <p:nvPr/>
        </p:nvSpPr>
        <p:spPr>
          <a:xfrm>
            <a:off x="5423978" y="25968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.09</a:t>
            </a:r>
            <a:endParaRPr lang="en-US" dirty="0"/>
          </a:p>
        </p:txBody>
      </p:sp>
      <p:sp>
        <p:nvSpPr>
          <p:cNvPr id="68" name="TextBox 49"/>
          <p:cNvSpPr txBox="1"/>
          <p:nvPr/>
        </p:nvSpPr>
        <p:spPr>
          <a:xfrm>
            <a:off x="6203982" y="283712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.06</a:t>
            </a:r>
            <a:endParaRPr lang="en-US" dirty="0"/>
          </a:p>
        </p:txBody>
      </p:sp>
      <p:sp>
        <p:nvSpPr>
          <p:cNvPr id="69" name="TextBox 54"/>
          <p:cNvSpPr txBox="1"/>
          <p:nvPr/>
        </p:nvSpPr>
        <p:spPr>
          <a:xfrm>
            <a:off x="6920760" y="25968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.01</a:t>
            </a:r>
            <a:endParaRPr lang="en-US" dirty="0"/>
          </a:p>
        </p:txBody>
      </p:sp>
      <p:sp>
        <p:nvSpPr>
          <p:cNvPr id="79" name="TextBox 55"/>
          <p:cNvSpPr txBox="1"/>
          <p:nvPr/>
        </p:nvSpPr>
        <p:spPr>
          <a:xfrm>
            <a:off x="5418913" y="37631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.46</a:t>
            </a:r>
            <a:endParaRPr lang="en-US" dirty="0"/>
          </a:p>
        </p:txBody>
      </p:sp>
      <p:sp>
        <p:nvSpPr>
          <p:cNvPr id="80" name="TextBox 55"/>
          <p:cNvSpPr txBox="1"/>
          <p:nvPr/>
        </p:nvSpPr>
        <p:spPr>
          <a:xfrm>
            <a:off x="5423978" y="40446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.54</a:t>
            </a:r>
            <a:endParaRPr lang="en-US" dirty="0"/>
          </a:p>
        </p:txBody>
      </p:sp>
      <p:sp>
        <p:nvSpPr>
          <p:cNvPr id="81" name="TextBox 55"/>
          <p:cNvSpPr txBox="1"/>
          <p:nvPr/>
        </p:nvSpPr>
        <p:spPr>
          <a:xfrm>
            <a:off x="5529507" y="4654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503" y="13335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Numerical Example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41719" y="2753794"/>
            <a:ext cx="3378034" cy="2104629"/>
            <a:chOff x="-2743201" y="1423076"/>
            <a:chExt cx="2623113" cy="1586824"/>
          </a:xfrm>
        </p:grpSpPr>
        <p:sp>
          <p:nvSpPr>
            <p:cNvPr id="71" name="Rectangle 70"/>
            <p:cNvSpPr/>
            <p:nvPr/>
          </p:nvSpPr>
          <p:spPr>
            <a:xfrm>
              <a:off x="-2743201" y="1423076"/>
              <a:ext cx="2623113" cy="158682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-2715391" y="1666874"/>
              <a:ext cx="2579569" cy="1238252"/>
              <a:chOff x="851959" y="634999"/>
              <a:chExt cx="2941908" cy="1238252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45528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914400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Arrow Connector 74"/>
              <p:cNvCxnSpPr>
                <a:stCxn id="74" idx="2"/>
                <a:endCxn id="82" idx="1"/>
              </p:cNvCxnSpPr>
              <p:nvPr/>
            </p:nvCxnSpPr>
            <p:spPr>
              <a:xfrm>
                <a:off x="1181100" y="793751"/>
                <a:ext cx="1995556" cy="1000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ounded Rectangle 75"/>
              <p:cNvSpPr/>
              <p:nvPr/>
            </p:nvSpPr>
            <p:spPr>
              <a:xfrm>
                <a:off x="3176656" y="6349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2045528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914400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176656" y="17144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/>
              <p:cNvCxnSpPr>
                <a:stCxn id="73" idx="2"/>
                <a:endCxn id="77" idx="0"/>
              </p:cNvCxnSpPr>
              <p:nvPr/>
            </p:nvCxnSpPr>
            <p:spPr>
              <a:xfrm>
                <a:off x="2312228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3" idx="2"/>
              </p:cNvCxnSpPr>
              <p:nvPr/>
            </p:nvCxnSpPr>
            <p:spPr>
              <a:xfrm flipH="1">
                <a:off x="1314450" y="793750"/>
                <a:ext cx="997778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3" idx="2"/>
              </p:cNvCxnSpPr>
              <p:nvPr/>
            </p:nvCxnSpPr>
            <p:spPr>
              <a:xfrm>
                <a:off x="2312229" y="793750"/>
                <a:ext cx="997777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2"/>
                <a:endCxn id="78" idx="0"/>
              </p:cNvCxnSpPr>
              <p:nvPr/>
            </p:nvCxnSpPr>
            <p:spPr>
              <a:xfrm>
                <a:off x="1181100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4" idx="2"/>
              </p:cNvCxnSpPr>
              <p:nvPr/>
            </p:nvCxnSpPr>
            <p:spPr>
              <a:xfrm>
                <a:off x="1181100" y="793751"/>
                <a:ext cx="965614" cy="920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6" idx="2"/>
                <a:endCxn id="82" idx="0"/>
              </p:cNvCxnSpPr>
              <p:nvPr/>
            </p:nvCxnSpPr>
            <p:spPr>
              <a:xfrm>
                <a:off x="3443356" y="793750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76" idx="2"/>
              </p:cNvCxnSpPr>
              <p:nvPr/>
            </p:nvCxnSpPr>
            <p:spPr>
              <a:xfrm flipH="1">
                <a:off x="2578928" y="793749"/>
                <a:ext cx="864429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6" idx="2"/>
                <a:endCxn id="78" idx="3"/>
              </p:cNvCxnSpPr>
              <p:nvPr/>
            </p:nvCxnSpPr>
            <p:spPr>
              <a:xfrm flipH="1">
                <a:off x="1447800" y="793750"/>
                <a:ext cx="1995555" cy="1000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47"/>
              <p:cNvSpPr txBox="1"/>
              <p:nvPr/>
            </p:nvSpPr>
            <p:spPr>
              <a:xfrm>
                <a:off x="851959" y="1032223"/>
                <a:ext cx="35848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gg</a:t>
                </a:r>
                <a:endParaRPr lang="en-US" dirty="0"/>
              </a:p>
            </p:txBody>
          </p:sp>
          <p:sp>
            <p:nvSpPr>
              <p:cNvPr id="92" name="TextBox 48"/>
              <p:cNvSpPr txBox="1"/>
              <p:nvPr/>
            </p:nvSpPr>
            <p:spPr>
              <a:xfrm>
                <a:off x="1784938" y="887560"/>
                <a:ext cx="30692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gi</a:t>
                </a:r>
                <a:endParaRPr lang="en-US" dirty="0"/>
              </a:p>
            </p:txBody>
          </p:sp>
          <p:sp>
            <p:nvSpPr>
              <p:cNvPr id="93" name="TextBox 49"/>
              <p:cNvSpPr txBox="1"/>
              <p:nvPr/>
            </p:nvSpPr>
            <p:spPr>
              <a:xfrm>
                <a:off x="2862631" y="725706"/>
                <a:ext cx="354221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ga</a:t>
                </a:r>
                <a:endParaRPr lang="en-US" dirty="0"/>
              </a:p>
            </p:txBody>
          </p:sp>
          <p:sp>
            <p:nvSpPr>
              <p:cNvPr id="94" name="TextBox 50"/>
              <p:cNvSpPr txBox="1"/>
              <p:nvPr/>
            </p:nvSpPr>
            <p:spPr>
              <a:xfrm>
                <a:off x="1181100" y="939687"/>
                <a:ext cx="30692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ig</a:t>
                </a:r>
                <a:endParaRPr lang="en-US" dirty="0"/>
              </a:p>
            </p:txBody>
          </p:sp>
          <p:sp>
            <p:nvSpPr>
              <p:cNvPr id="95" name="TextBox 51"/>
              <p:cNvSpPr txBox="1"/>
              <p:nvPr/>
            </p:nvSpPr>
            <p:spPr>
              <a:xfrm>
                <a:off x="3135017" y="918205"/>
                <a:ext cx="308339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ia</a:t>
                </a:r>
                <a:endParaRPr lang="en-US" dirty="0"/>
              </a:p>
            </p:txBody>
          </p:sp>
          <p:sp>
            <p:nvSpPr>
              <p:cNvPr id="96" name="TextBox 52"/>
              <p:cNvSpPr txBox="1"/>
              <p:nvPr/>
            </p:nvSpPr>
            <p:spPr>
              <a:xfrm>
                <a:off x="1447799" y="743123"/>
                <a:ext cx="358026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ag</a:t>
                </a:r>
                <a:endParaRPr lang="en-US" dirty="0"/>
              </a:p>
            </p:txBody>
          </p:sp>
          <p:sp>
            <p:nvSpPr>
              <p:cNvPr id="97" name="TextBox 53"/>
              <p:cNvSpPr txBox="1"/>
              <p:nvPr/>
            </p:nvSpPr>
            <p:spPr>
              <a:xfrm>
                <a:off x="2526505" y="892991"/>
                <a:ext cx="308339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ai</a:t>
                </a:r>
                <a:endParaRPr lang="en-US" dirty="0"/>
              </a:p>
            </p:txBody>
          </p:sp>
          <p:sp>
            <p:nvSpPr>
              <p:cNvPr id="98" name="TextBox 54"/>
              <p:cNvSpPr txBox="1"/>
              <p:nvPr/>
            </p:nvSpPr>
            <p:spPr>
              <a:xfrm>
                <a:off x="3434422" y="1013021"/>
                <a:ext cx="359445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</a:t>
                </a:r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99" name="TextBox 55"/>
              <p:cNvSpPr txBox="1"/>
              <p:nvPr/>
            </p:nvSpPr>
            <p:spPr>
              <a:xfrm>
                <a:off x="2178451" y="1021588"/>
                <a:ext cx="257233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ii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6548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3250"/>
            <a:ext cx="9144000" cy="200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77" y="1207648"/>
            <a:ext cx="1962150" cy="196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" y="1207648"/>
            <a:ext cx="1962150" cy="1962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77" y="1207648"/>
            <a:ext cx="1962150" cy="196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0"/>
            <a:ext cx="3181350" cy="3181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6288" y="830818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834785"/>
            <a:ext cx="107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Irregulars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845931"/>
            <a:ext cx="115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Absentees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09550"/>
            <a:ext cx="6090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Observed prevalences attendance categories</a:t>
            </a:r>
          </a:p>
        </p:txBody>
      </p:sp>
    </p:spTree>
    <p:extLst>
      <p:ext uri="{BB962C8B-B14F-4D97-AF65-F5344CB8AC3E}">
        <p14:creationId xmlns:p14="http://schemas.microsoft.com/office/powerpoint/2010/main" val="329722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3250"/>
            <a:ext cx="9144000" cy="200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77" y="1207648"/>
            <a:ext cx="1962150" cy="196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" y="1207648"/>
            <a:ext cx="1962150" cy="1962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77" y="1207648"/>
            <a:ext cx="1962150" cy="196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0"/>
            <a:ext cx="3181350" cy="3181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6288" y="830818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834785"/>
            <a:ext cx="107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Irregulars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845931"/>
            <a:ext cx="115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Absentees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09550"/>
            <a:ext cx="6090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Observed prevalences attendance categories</a:t>
            </a:r>
          </a:p>
        </p:txBody>
      </p:sp>
    </p:spTree>
    <p:extLst>
      <p:ext uri="{BB962C8B-B14F-4D97-AF65-F5344CB8AC3E}">
        <p14:creationId xmlns:p14="http://schemas.microsoft.com/office/powerpoint/2010/main" val="139345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3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3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8622</TotalTime>
  <Words>155</Words>
  <Application>Microsoft Office PowerPoint</Application>
  <PresentationFormat>On-screen Show (16:9)</PresentationFormat>
  <Paragraphs>81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PowerPoint Presentation</vt:lpstr>
      <vt:lpstr>A Simple EMOSA Sexuality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inspirion</dc:creator>
  <cp:lastModifiedBy>Andriy Koval</cp:lastModifiedBy>
  <cp:revision>90</cp:revision>
  <dcterms:created xsi:type="dcterms:W3CDTF">2006-08-16T00:00:00Z</dcterms:created>
  <dcterms:modified xsi:type="dcterms:W3CDTF">2013-03-14T18:09:55Z</dcterms:modified>
</cp:coreProperties>
</file>