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59" r:id="rId3"/>
    <p:sldId id="260" r:id="rId4"/>
    <p:sldId id="265" r:id="rId5"/>
    <p:sldId id="272" r:id="rId6"/>
    <p:sldId id="269" r:id="rId7"/>
    <p:sldId id="261" r:id="rId8"/>
    <p:sldId id="264" r:id="rId9"/>
    <p:sldId id="263" r:id="rId10"/>
    <p:sldId id="271" r:id="rId11"/>
    <p:sldId id="258" r:id="rId12"/>
    <p:sldId id="262" r:id="rId13"/>
    <p:sldId id="257" r:id="rId14"/>
    <p:sldId id="256" r:id="rId15"/>
    <p:sldId id="267" r:id="rId16"/>
    <p:sldId id="268" r:id="rId17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80C1A5-A610-4C95-A94A-2D5A5C649B13}">
          <p14:sldIdLst>
            <p14:sldId id="266"/>
            <p14:sldId id="259"/>
            <p14:sldId id="260"/>
            <p14:sldId id="265"/>
            <p14:sldId id="272"/>
            <p14:sldId id="269"/>
            <p14:sldId id="261"/>
            <p14:sldId id="264"/>
            <p14:sldId id="263"/>
            <p14:sldId id="271"/>
          </p14:sldIdLst>
        </p14:section>
        <p14:section name="Production Materials" id="{BDF06BA1-E4FC-4A2A-AE42-CAE3978F4A47}">
          <p14:sldIdLst>
            <p14:sldId id="258"/>
            <p14:sldId id="262"/>
            <p14:sldId id="257"/>
            <p14:sldId id="25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724" autoAdjust="0"/>
    <p:restoredTop sz="86502" autoAdjust="0"/>
  </p:normalViewPr>
  <p:slideViewPr>
    <p:cSldViewPr>
      <p:cViewPr varScale="1">
        <p:scale>
          <a:sx n="87" d="100"/>
          <a:sy n="87" d="100"/>
        </p:scale>
        <p:origin x="2850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63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4.wmf"/><Relationship Id="rId18" Type="http://schemas.openxmlformats.org/officeDocument/2006/relationships/image" Target="../media/image59.wmf"/><Relationship Id="rId3" Type="http://schemas.openxmlformats.org/officeDocument/2006/relationships/image" Target="../media/image44.wmf"/><Relationship Id="rId21" Type="http://schemas.openxmlformats.org/officeDocument/2006/relationships/image" Target="../media/image62.wmf"/><Relationship Id="rId7" Type="http://schemas.openxmlformats.org/officeDocument/2006/relationships/image" Target="../media/image48.wmf"/><Relationship Id="rId12" Type="http://schemas.openxmlformats.org/officeDocument/2006/relationships/image" Target="../media/image53.wmf"/><Relationship Id="rId17" Type="http://schemas.openxmlformats.org/officeDocument/2006/relationships/image" Target="../media/image58.wmf"/><Relationship Id="rId2" Type="http://schemas.openxmlformats.org/officeDocument/2006/relationships/image" Target="../media/image43.wmf"/><Relationship Id="rId16" Type="http://schemas.openxmlformats.org/officeDocument/2006/relationships/image" Target="../media/image57.wmf"/><Relationship Id="rId20" Type="http://schemas.openxmlformats.org/officeDocument/2006/relationships/image" Target="../media/image61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56.wmf"/><Relationship Id="rId10" Type="http://schemas.openxmlformats.org/officeDocument/2006/relationships/image" Target="../media/image51.wmf"/><Relationship Id="rId19" Type="http://schemas.openxmlformats.org/officeDocument/2006/relationships/image" Target="../media/image60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Relationship Id="rId14" Type="http://schemas.openxmlformats.org/officeDocument/2006/relationships/image" Target="../media/image5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6.wmf"/><Relationship Id="rId7" Type="http://schemas.openxmlformats.org/officeDocument/2006/relationships/image" Target="../media/image87.wmf"/><Relationship Id="rId2" Type="http://schemas.openxmlformats.org/officeDocument/2006/relationships/image" Target="../media/image5.wmf"/><Relationship Id="rId1" Type="http://schemas.openxmlformats.org/officeDocument/2006/relationships/image" Target="../media/image85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86.wmf"/><Relationship Id="rId9" Type="http://schemas.openxmlformats.org/officeDocument/2006/relationships/image" Target="../media/image8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32EFB-465F-470A-A10C-E5E289C29FFB}" type="datetimeFigureOut">
              <a:rPr lang="en-US" smtClean="0"/>
              <a:pPr/>
              <a:t>2021-09-10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D6297-FBF7-4BEB-98A7-436F0AEADA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Black</a:t>
            </a:r>
            <a:r>
              <a:rPr lang="en-US" baseline="0" dirty="0" smtClean="0"/>
              <a:t> and white 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D6297-FBF7-4BEB-98A7-436F0AEADA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5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pPr/>
              <a:t>2021-09-10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8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pPr/>
              <a:t>2021-09-10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pPr/>
              <a:t>2021-09-10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pPr/>
              <a:t>2021-09-10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2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pPr/>
              <a:t>2021-09-10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0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pPr/>
              <a:t>2021-09-10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0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pPr/>
              <a:t>2021-09-10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8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pPr/>
              <a:t>2021-09-10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pPr/>
              <a:t>2021-09-10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pPr/>
              <a:t>2021-09-10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E1AA-2E76-4310-BAFB-9AAEC2BD515C}" type="datetimeFigureOut">
              <a:rPr lang="en-US" smtClean="0"/>
              <a:pPr/>
              <a:t>2021-09-10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CC1E-5365-40D1-A408-7EB0EDBB9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0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E1AA-2E76-4310-BAFB-9AAEC2BD515C}" type="datetimeFigureOut">
              <a:rPr lang="en-US" smtClean="0"/>
              <a:pPr/>
              <a:t>2021-09-10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CC1E-5365-40D1-A408-7EB0EDBB9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49.bin"/><Relationship Id="rId18" Type="http://schemas.openxmlformats.org/officeDocument/2006/relationships/oleObject" Target="../embeddings/oleObject52.bin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83.wmf"/><Relationship Id="rId22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57.bin"/><Relationship Id="rId21" Type="http://schemas.openxmlformats.org/officeDocument/2006/relationships/image" Target="../media/image90.png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9.wmf"/><Relationship Id="rId22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9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2.wm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oleObject" Target="../embeddings/oleObject1.bin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2.pn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0.wmf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31.png"/><Relationship Id="rId29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2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1.wmf"/><Relationship Id="rId31" Type="http://schemas.openxmlformats.org/officeDocument/2006/relationships/image" Target="../media/image1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4.wmf"/><Relationship Id="rId30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.bin"/><Relationship Id="rId18" Type="http://schemas.openxmlformats.org/officeDocument/2006/relationships/image" Target="../media/image47.wmf"/><Relationship Id="rId26" Type="http://schemas.openxmlformats.org/officeDocument/2006/relationships/image" Target="../media/image51.wmf"/><Relationship Id="rId39" Type="http://schemas.openxmlformats.org/officeDocument/2006/relationships/oleObject" Target="../embeddings/oleObject32.bin"/><Relationship Id="rId21" Type="http://schemas.openxmlformats.org/officeDocument/2006/relationships/oleObject" Target="../embeddings/oleObject23.bin"/><Relationship Id="rId34" Type="http://schemas.openxmlformats.org/officeDocument/2006/relationships/image" Target="../media/image55.wmf"/><Relationship Id="rId42" Type="http://schemas.openxmlformats.org/officeDocument/2006/relationships/image" Target="../media/image59.wmf"/><Relationship Id="rId47" Type="http://schemas.openxmlformats.org/officeDocument/2006/relationships/image" Target="../media/image61.wmf"/><Relationship Id="rId50" Type="http://schemas.openxmlformats.org/officeDocument/2006/relationships/oleObject" Target="../embeddings/oleObject38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29" Type="http://schemas.openxmlformats.org/officeDocument/2006/relationships/oleObject" Target="../embeddings/oleObject27.bin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50.wmf"/><Relationship Id="rId32" Type="http://schemas.openxmlformats.org/officeDocument/2006/relationships/image" Target="../media/image54.wmf"/><Relationship Id="rId37" Type="http://schemas.openxmlformats.org/officeDocument/2006/relationships/oleObject" Target="../embeddings/oleObject31.bin"/><Relationship Id="rId40" Type="http://schemas.openxmlformats.org/officeDocument/2006/relationships/image" Target="../media/image58.wmf"/><Relationship Id="rId45" Type="http://schemas.openxmlformats.org/officeDocument/2006/relationships/image" Target="../media/image60.wmf"/><Relationship Id="rId53" Type="http://schemas.openxmlformats.org/officeDocument/2006/relationships/oleObject" Target="../embeddings/oleObject41.bin"/><Relationship Id="rId5" Type="http://schemas.openxmlformats.org/officeDocument/2006/relationships/image" Target="../media/image65.png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28.bin"/><Relationship Id="rId44" Type="http://schemas.openxmlformats.org/officeDocument/2006/relationships/oleObject" Target="../embeddings/oleObject35.bin"/><Relationship Id="rId52" Type="http://schemas.openxmlformats.org/officeDocument/2006/relationships/oleObject" Target="../embeddings/oleObject40.bin"/><Relationship Id="rId4" Type="http://schemas.openxmlformats.org/officeDocument/2006/relationships/image" Target="../media/image64.pn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30.bin"/><Relationship Id="rId43" Type="http://schemas.openxmlformats.org/officeDocument/2006/relationships/oleObject" Target="../embeddings/oleObject34.bin"/><Relationship Id="rId48" Type="http://schemas.openxmlformats.org/officeDocument/2006/relationships/oleObject" Target="../embeddings/oleObject37.bin"/><Relationship Id="rId8" Type="http://schemas.openxmlformats.org/officeDocument/2006/relationships/image" Target="../media/image42.wmf"/><Relationship Id="rId51" Type="http://schemas.openxmlformats.org/officeDocument/2006/relationships/oleObject" Target="../embeddings/oleObject39.bin"/><Relationship Id="rId3" Type="http://schemas.openxmlformats.org/officeDocument/2006/relationships/image" Target="../media/image63.png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33" Type="http://schemas.openxmlformats.org/officeDocument/2006/relationships/oleObject" Target="../embeddings/oleObject29.bin"/><Relationship Id="rId38" Type="http://schemas.openxmlformats.org/officeDocument/2006/relationships/image" Target="../media/image57.wmf"/><Relationship Id="rId46" Type="http://schemas.openxmlformats.org/officeDocument/2006/relationships/oleObject" Target="../embeddings/oleObject36.bin"/><Relationship Id="rId20" Type="http://schemas.openxmlformats.org/officeDocument/2006/relationships/image" Target="../media/image48.wmf"/><Relationship Id="rId41" Type="http://schemas.openxmlformats.org/officeDocument/2006/relationships/oleObject" Target="../embeddings/oleObject33.bin"/><Relationship Id="rId54" Type="http://schemas.openxmlformats.org/officeDocument/2006/relationships/oleObject" Target="../embeddings/oleObject4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66.png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52.wmf"/><Relationship Id="rId36" Type="http://schemas.openxmlformats.org/officeDocument/2006/relationships/image" Target="../media/image56.wmf"/><Relationship Id="rId49" Type="http://schemas.openxmlformats.org/officeDocument/2006/relationships/image" Target="../media/image6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>
          <a:xfrm>
            <a:off x="457200" y="3047048"/>
            <a:ext cx="5943600" cy="3049905"/>
            <a:chOff x="0" y="0"/>
            <a:chExt cx="5943600" cy="30502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43600" cy="3050274"/>
            </a:xfrm>
            <a:prstGeom prst="rect">
              <a:avLst/>
            </a:prstGeom>
          </p:spPr>
        </p:pic>
        <p:cxnSp>
          <p:nvCxnSpPr>
            <p:cNvPr id="6" name="AutoShape 5"/>
            <p:cNvCxnSpPr>
              <a:cxnSpLocks noChangeShapeType="1"/>
            </p:cNvCxnSpPr>
            <p:nvPr/>
          </p:nvCxnSpPr>
          <p:spPr bwMode="auto">
            <a:xfrm>
              <a:off x="0" y="3050274"/>
              <a:ext cx="59436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" name="TextBox 6"/>
          <p:cNvSpPr txBox="1"/>
          <p:nvPr/>
        </p:nvSpPr>
        <p:spPr>
          <a:xfrm>
            <a:off x="381000" y="6096000"/>
            <a:ext cx="624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Figure 1:  </a:t>
            </a:r>
            <a:r>
              <a:rPr lang="en-US" sz="1100" b="1" dirty="0"/>
              <a:t>EMOSA models of sexuality onset (1a) and cigarette smoking categories (1b)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28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6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12026"/>
            <a:ext cx="3378034" cy="2104629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12174" y="835380"/>
            <a:ext cx="602307" cy="2105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p(I)</a:t>
            </a:r>
            <a:r>
              <a:rPr lang="en-US" sz="1200" baseline="-25000" dirty="0" smtClean="0">
                <a:solidFill>
                  <a:schemeClr val="tx1"/>
                </a:solidFill>
              </a:rPr>
              <a:t>t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921" y="835380"/>
            <a:ext cx="602307" cy="210554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p</a:t>
            </a:r>
            <a:r>
              <a:rPr lang="en-US" sz="1100" dirty="0" smtClean="0">
                <a:solidFill>
                  <a:schemeClr val="tx1"/>
                </a:solidFill>
              </a:rPr>
              <a:t>(G)</a:t>
            </a:r>
            <a:r>
              <a:rPr lang="en-US" sz="1100" baseline="-25000" dirty="0" smtClean="0">
                <a:solidFill>
                  <a:schemeClr val="tx1"/>
                </a:solidFill>
              </a:rPr>
              <a:t>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  <a:endCxn id="13" idx="1"/>
          </p:cNvCxnSpPr>
          <p:nvPr/>
        </p:nvCxnSpPr>
        <p:spPr>
          <a:xfrm>
            <a:off x="636074" y="1045934"/>
            <a:ext cx="2253352" cy="132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889426" y="835379"/>
            <a:ext cx="602307" cy="21055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p(A)</a:t>
            </a:r>
            <a:r>
              <a:rPr lang="en-US" sz="1200" baseline="-25000" dirty="0" smtClean="0">
                <a:solidFill>
                  <a:schemeClr val="tx1"/>
                </a:solidFill>
              </a:rPr>
              <a:t>t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12174" y="2267138"/>
            <a:ext cx="602307" cy="2105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p(I)</a:t>
            </a:r>
            <a:r>
              <a:rPr lang="en-US" sz="1200" baseline="-25000" dirty="0" smtClean="0">
                <a:solidFill>
                  <a:schemeClr val="tx1"/>
                </a:solidFill>
              </a:rPr>
              <a:t>t+1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4921" y="2267138"/>
            <a:ext cx="602307" cy="210554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p</a:t>
            </a:r>
            <a:r>
              <a:rPr lang="en-US" sz="1100" dirty="0" smtClean="0">
                <a:solidFill>
                  <a:schemeClr val="tx1"/>
                </a:solidFill>
              </a:rPr>
              <a:t>(G)</a:t>
            </a:r>
            <a:r>
              <a:rPr lang="en-US" sz="1100" baseline="-25000" dirty="0" smtClean="0">
                <a:solidFill>
                  <a:schemeClr val="tx1"/>
                </a:solidFill>
              </a:rPr>
              <a:t>t+1</a:t>
            </a:r>
            <a:endParaRPr 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89426" y="2267137"/>
            <a:ext cx="602307" cy="21055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p(A)</a:t>
            </a:r>
            <a:r>
              <a:rPr lang="en-US" sz="1200" baseline="-25000" dirty="0" smtClean="0">
                <a:solidFill>
                  <a:schemeClr val="tx1"/>
                </a:solidFill>
              </a:rPr>
              <a:t>t+1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2"/>
            <a:endCxn id="11" idx="0"/>
          </p:cNvCxnSpPr>
          <p:nvPr/>
        </p:nvCxnSpPr>
        <p:spPr>
          <a:xfrm>
            <a:off x="1913327" y="1045934"/>
            <a:ext cx="0" cy="122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 flipH="1">
            <a:off x="786651" y="1045933"/>
            <a:ext cx="1126676" cy="12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1913328" y="1045933"/>
            <a:ext cx="1126675" cy="12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2" idx="0"/>
          </p:cNvCxnSpPr>
          <p:nvPr/>
        </p:nvCxnSpPr>
        <p:spPr>
          <a:xfrm>
            <a:off x="636074" y="1045934"/>
            <a:ext cx="0" cy="122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</p:cNvCxnSpPr>
          <p:nvPr/>
        </p:nvCxnSpPr>
        <p:spPr>
          <a:xfrm>
            <a:off x="636074" y="1045934"/>
            <a:ext cx="1090357" cy="122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3" idx="0"/>
          </p:cNvCxnSpPr>
          <p:nvPr/>
        </p:nvCxnSpPr>
        <p:spPr>
          <a:xfrm>
            <a:off x="3190580" y="1045933"/>
            <a:ext cx="0" cy="122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</p:cNvCxnSpPr>
          <p:nvPr/>
        </p:nvCxnSpPr>
        <p:spPr>
          <a:xfrm flipH="1">
            <a:off x="2214481" y="1045932"/>
            <a:ext cx="976100" cy="12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2" idx="3"/>
          </p:cNvCxnSpPr>
          <p:nvPr/>
        </p:nvCxnSpPr>
        <p:spPr>
          <a:xfrm flipH="1">
            <a:off x="937228" y="1045933"/>
            <a:ext cx="2253351" cy="132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47"/>
          <p:cNvSpPr txBox="1"/>
          <p:nvPr/>
        </p:nvSpPr>
        <p:spPr>
          <a:xfrm>
            <a:off x="281010" y="1500633"/>
            <a:ext cx="4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gg</a:t>
            </a:r>
            <a:endParaRPr lang="en-US" dirty="0"/>
          </a:p>
        </p:txBody>
      </p:sp>
      <p:sp>
        <p:nvSpPr>
          <p:cNvPr id="23" name="TextBox 48"/>
          <p:cNvSpPr txBox="1"/>
          <p:nvPr/>
        </p:nvSpPr>
        <p:spPr>
          <a:xfrm>
            <a:off x="1524000" y="1894820"/>
            <a:ext cx="3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</a:t>
            </a:r>
            <a:endParaRPr lang="en-US" dirty="0"/>
          </a:p>
        </p:txBody>
      </p:sp>
      <p:sp>
        <p:nvSpPr>
          <p:cNvPr id="24" name="TextBox 49"/>
          <p:cNvSpPr txBox="1"/>
          <p:nvPr/>
        </p:nvSpPr>
        <p:spPr>
          <a:xfrm>
            <a:off x="2495619" y="1894820"/>
            <a:ext cx="3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</a:t>
            </a:r>
            <a:endParaRPr lang="en-US" dirty="0"/>
          </a:p>
        </p:txBody>
      </p:sp>
      <p:sp>
        <p:nvSpPr>
          <p:cNvPr id="25" name="TextBox 50"/>
          <p:cNvSpPr txBox="1"/>
          <p:nvPr/>
        </p:nvSpPr>
        <p:spPr>
          <a:xfrm>
            <a:off x="763943" y="1721883"/>
            <a:ext cx="3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ig</a:t>
            </a:r>
            <a:endParaRPr lang="en-US" dirty="0"/>
          </a:p>
        </p:txBody>
      </p:sp>
      <p:sp>
        <p:nvSpPr>
          <p:cNvPr id="26" name="TextBox 51"/>
          <p:cNvSpPr txBox="1"/>
          <p:nvPr/>
        </p:nvSpPr>
        <p:spPr>
          <a:xfrm>
            <a:off x="2667000" y="172188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</a:t>
            </a:r>
            <a:endParaRPr lang="en-US" dirty="0"/>
          </a:p>
        </p:txBody>
      </p:sp>
      <p:sp>
        <p:nvSpPr>
          <p:cNvPr id="27" name="TextBox 52"/>
          <p:cNvSpPr txBox="1"/>
          <p:nvPr/>
        </p:nvSpPr>
        <p:spPr>
          <a:xfrm>
            <a:off x="1064069" y="189482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</a:t>
            </a:r>
            <a:endParaRPr lang="en-US" dirty="0"/>
          </a:p>
        </p:txBody>
      </p:sp>
      <p:sp>
        <p:nvSpPr>
          <p:cNvPr id="28" name="TextBox 53"/>
          <p:cNvSpPr txBox="1"/>
          <p:nvPr/>
        </p:nvSpPr>
        <p:spPr>
          <a:xfrm>
            <a:off x="2057400" y="189482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29" name="TextBox 54"/>
          <p:cNvSpPr txBox="1"/>
          <p:nvPr/>
        </p:nvSpPr>
        <p:spPr>
          <a:xfrm>
            <a:off x="3124200" y="150063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55"/>
          <p:cNvSpPr txBox="1"/>
          <p:nvPr/>
        </p:nvSpPr>
        <p:spPr>
          <a:xfrm>
            <a:off x="1766936" y="172188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41719" y="2753794"/>
            <a:ext cx="3378034" cy="2104629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625293" y="3077148"/>
            <a:ext cx="602307" cy="2105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dirty="0" smtClean="0">
                <a:solidFill>
                  <a:schemeClr val="tx1"/>
                </a:solidFill>
              </a:rPr>
              <a:t>(I)</a:t>
            </a:r>
            <a:r>
              <a:rPr lang="en-US" sz="1200" baseline="-25000" dirty="0" smtClean="0">
                <a:solidFill>
                  <a:schemeClr val="tx1"/>
                </a:solidFill>
              </a:rPr>
              <a:t>t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48040" y="3077148"/>
            <a:ext cx="602307" cy="210554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p(G)</a:t>
            </a:r>
            <a:r>
              <a:rPr lang="en-US" sz="1100" baseline="-25000" dirty="0" smtClean="0">
                <a:solidFill>
                  <a:schemeClr val="tx1"/>
                </a:solidFill>
              </a:rPr>
              <a:t>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5" idx="2"/>
            <a:endCxn id="40" idx="1"/>
          </p:cNvCxnSpPr>
          <p:nvPr/>
        </p:nvCxnSpPr>
        <p:spPr>
          <a:xfrm>
            <a:off x="649194" y="3287702"/>
            <a:ext cx="2253352" cy="132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902546" y="3077147"/>
            <a:ext cx="602307" cy="21055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p(A)</a:t>
            </a:r>
            <a:r>
              <a:rPr lang="en-US" sz="1200" baseline="-25000" dirty="0" smtClean="0">
                <a:solidFill>
                  <a:schemeClr val="tx1"/>
                </a:solidFill>
              </a:rPr>
              <a:t>t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625293" y="4508906"/>
            <a:ext cx="602307" cy="2105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p(I)</a:t>
            </a:r>
            <a:r>
              <a:rPr lang="en-US" sz="1200" baseline="-25000" dirty="0" smtClean="0">
                <a:solidFill>
                  <a:schemeClr val="tx1"/>
                </a:solidFill>
              </a:rPr>
              <a:t>t+1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48040" y="4508906"/>
            <a:ext cx="602307" cy="210554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p(G)</a:t>
            </a:r>
            <a:r>
              <a:rPr lang="en-US" sz="1100" baseline="-25000" dirty="0" smtClean="0">
                <a:solidFill>
                  <a:schemeClr val="tx1"/>
                </a:solidFill>
              </a:rPr>
              <a:t>t+1</a:t>
            </a:r>
            <a:endParaRPr 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902546" y="4508905"/>
            <a:ext cx="602307" cy="21055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p(A)</a:t>
            </a:r>
            <a:r>
              <a:rPr lang="en-US" sz="1200" baseline="-25000" dirty="0" smtClean="0">
                <a:solidFill>
                  <a:schemeClr val="tx1"/>
                </a:solidFill>
              </a:rPr>
              <a:t>t+1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4" idx="2"/>
            <a:endCxn id="38" idx="0"/>
          </p:cNvCxnSpPr>
          <p:nvPr/>
        </p:nvCxnSpPr>
        <p:spPr>
          <a:xfrm>
            <a:off x="1926447" y="3287702"/>
            <a:ext cx="0" cy="122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2"/>
          </p:cNvCxnSpPr>
          <p:nvPr/>
        </p:nvCxnSpPr>
        <p:spPr>
          <a:xfrm flipH="1">
            <a:off x="799771" y="3287701"/>
            <a:ext cx="1126676" cy="12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2"/>
          </p:cNvCxnSpPr>
          <p:nvPr/>
        </p:nvCxnSpPr>
        <p:spPr>
          <a:xfrm>
            <a:off x="1926448" y="3287701"/>
            <a:ext cx="1126675" cy="12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2"/>
            <a:endCxn id="39" idx="0"/>
          </p:cNvCxnSpPr>
          <p:nvPr/>
        </p:nvCxnSpPr>
        <p:spPr>
          <a:xfrm>
            <a:off x="649194" y="3287702"/>
            <a:ext cx="0" cy="122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</p:cNvCxnSpPr>
          <p:nvPr/>
        </p:nvCxnSpPr>
        <p:spPr>
          <a:xfrm>
            <a:off x="649194" y="3287702"/>
            <a:ext cx="1090357" cy="122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2"/>
            <a:endCxn id="40" idx="0"/>
          </p:cNvCxnSpPr>
          <p:nvPr/>
        </p:nvCxnSpPr>
        <p:spPr>
          <a:xfrm>
            <a:off x="3203699" y="3287701"/>
            <a:ext cx="0" cy="122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2"/>
          </p:cNvCxnSpPr>
          <p:nvPr/>
        </p:nvCxnSpPr>
        <p:spPr>
          <a:xfrm flipH="1">
            <a:off x="2227600" y="3287700"/>
            <a:ext cx="976100" cy="12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2"/>
            <a:endCxn id="39" idx="3"/>
          </p:cNvCxnSpPr>
          <p:nvPr/>
        </p:nvCxnSpPr>
        <p:spPr>
          <a:xfrm flipH="1">
            <a:off x="950348" y="3287701"/>
            <a:ext cx="2253351" cy="132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7"/>
          <p:cNvSpPr txBox="1"/>
          <p:nvPr/>
        </p:nvSpPr>
        <p:spPr>
          <a:xfrm>
            <a:off x="304800" y="3657600"/>
            <a:ext cx="4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gg</a:t>
            </a:r>
            <a:endParaRPr lang="en-US" dirty="0"/>
          </a:p>
        </p:txBody>
      </p:sp>
      <p:sp>
        <p:nvSpPr>
          <p:cNvPr id="50" name="TextBox 48"/>
          <p:cNvSpPr txBox="1"/>
          <p:nvPr/>
        </p:nvSpPr>
        <p:spPr>
          <a:xfrm>
            <a:off x="695575" y="3501251"/>
            <a:ext cx="3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</a:t>
            </a:r>
            <a:endParaRPr lang="en-US" dirty="0"/>
          </a:p>
        </p:txBody>
      </p:sp>
      <p:sp>
        <p:nvSpPr>
          <p:cNvPr id="51" name="TextBox 49"/>
          <p:cNvSpPr txBox="1"/>
          <p:nvPr/>
        </p:nvSpPr>
        <p:spPr>
          <a:xfrm>
            <a:off x="1047819" y="3288268"/>
            <a:ext cx="3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</a:t>
            </a:r>
            <a:endParaRPr lang="en-US" dirty="0"/>
          </a:p>
        </p:txBody>
      </p:sp>
      <p:sp>
        <p:nvSpPr>
          <p:cNvPr id="52" name="TextBox 50"/>
          <p:cNvSpPr txBox="1"/>
          <p:nvPr/>
        </p:nvSpPr>
        <p:spPr>
          <a:xfrm>
            <a:off x="1468347" y="3277927"/>
            <a:ext cx="3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ig</a:t>
            </a:r>
            <a:endParaRPr lang="en-US" dirty="0"/>
          </a:p>
        </p:txBody>
      </p:sp>
      <p:sp>
        <p:nvSpPr>
          <p:cNvPr id="53" name="TextBox 51"/>
          <p:cNvSpPr txBox="1"/>
          <p:nvPr/>
        </p:nvSpPr>
        <p:spPr>
          <a:xfrm>
            <a:off x="2040395" y="327792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</a:t>
            </a:r>
            <a:endParaRPr lang="en-US" dirty="0"/>
          </a:p>
        </p:txBody>
      </p:sp>
      <p:sp>
        <p:nvSpPr>
          <p:cNvPr id="54" name="TextBox 52"/>
          <p:cNvSpPr txBox="1"/>
          <p:nvPr/>
        </p:nvSpPr>
        <p:spPr>
          <a:xfrm>
            <a:off x="2438400" y="328826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</a:t>
            </a:r>
            <a:endParaRPr lang="en-US" dirty="0"/>
          </a:p>
        </p:txBody>
      </p:sp>
      <p:sp>
        <p:nvSpPr>
          <p:cNvPr id="55" name="TextBox 53"/>
          <p:cNvSpPr txBox="1"/>
          <p:nvPr/>
        </p:nvSpPr>
        <p:spPr>
          <a:xfrm>
            <a:off x="2776028" y="350520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6" name="TextBox 54"/>
          <p:cNvSpPr txBox="1"/>
          <p:nvPr/>
        </p:nvSpPr>
        <p:spPr>
          <a:xfrm>
            <a:off x="3124200" y="3657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7" name="TextBox 55"/>
          <p:cNvSpPr txBox="1"/>
          <p:nvPr/>
        </p:nvSpPr>
        <p:spPr>
          <a:xfrm>
            <a:off x="1775388" y="350125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ii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330168"/>
              </p:ext>
            </p:extLst>
          </p:nvPr>
        </p:nvGraphicFramePr>
        <p:xfrm>
          <a:off x="4800600" y="1125024"/>
          <a:ext cx="1422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1422400" imgH="2057400" progId="Equation.DSMT4">
                  <p:embed/>
                </p:oleObj>
              </mc:Choice>
              <mc:Fallback>
                <p:oleObj name="Equation" r:id="rId3" imgW="1422400" imgH="20574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125024"/>
                        <a:ext cx="14224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54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41719" y="2819400"/>
            <a:ext cx="3378034" cy="25146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625293" y="2913978"/>
            <a:ext cx="602307" cy="3495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48040" y="2913978"/>
            <a:ext cx="602307" cy="349517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5" idx="2"/>
            <a:endCxn id="40" idx="1"/>
          </p:cNvCxnSpPr>
          <p:nvPr/>
        </p:nvCxnSpPr>
        <p:spPr>
          <a:xfrm>
            <a:off x="649194" y="3263495"/>
            <a:ext cx="2253352" cy="174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902546" y="2913977"/>
            <a:ext cx="602307" cy="34951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625293" y="4832082"/>
            <a:ext cx="602307" cy="3495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48040" y="4832082"/>
            <a:ext cx="602307" cy="349517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902546" y="4832081"/>
            <a:ext cx="602307" cy="34951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4" idx="2"/>
            <a:endCxn id="38" idx="0"/>
          </p:cNvCxnSpPr>
          <p:nvPr/>
        </p:nvCxnSpPr>
        <p:spPr>
          <a:xfrm>
            <a:off x="1926447" y="3263495"/>
            <a:ext cx="0" cy="156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2"/>
          </p:cNvCxnSpPr>
          <p:nvPr/>
        </p:nvCxnSpPr>
        <p:spPr>
          <a:xfrm flipH="1">
            <a:off x="868859" y="3263495"/>
            <a:ext cx="1057588" cy="156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2"/>
          </p:cNvCxnSpPr>
          <p:nvPr/>
        </p:nvCxnSpPr>
        <p:spPr>
          <a:xfrm>
            <a:off x="1926447" y="3263495"/>
            <a:ext cx="1088725" cy="156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2"/>
            <a:endCxn id="39" idx="0"/>
          </p:cNvCxnSpPr>
          <p:nvPr/>
        </p:nvCxnSpPr>
        <p:spPr>
          <a:xfrm>
            <a:off x="649194" y="3263495"/>
            <a:ext cx="0" cy="156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62" idx="1"/>
          </p:cNvCxnSpPr>
          <p:nvPr/>
        </p:nvCxnSpPr>
        <p:spPr>
          <a:xfrm>
            <a:off x="649194" y="3263495"/>
            <a:ext cx="963951" cy="171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2"/>
            <a:endCxn id="40" idx="0"/>
          </p:cNvCxnSpPr>
          <p:nvPr/>
        </p:nvCxnSpPr>
        <p:spPr>
          <a:xfrm>
            <a:off x="3203700" y="3263494"/>
            <a:ext cx="0" cy="156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2"/>
            <a:endCxn id="38" idx="3"/>
          </p:cNvCxnSpPr>
          <p:nvPr/>
        </p:nvCxnSpPr>
        <p:spPr>
          <a:xfrm flipH="1">
            <a:off x="2227600" y="3263494"/>
            <a:ext cx="976100" cy="174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2"/>
            <a:endCxn id="39" idx="3"/>
          </p:cNvCxnSpPr>
          <p:nvPr/>
        </p:nvCxnSpPr>
        <p:spPr>
          <a:xfrm flipH="1">
            <a:off x="950347" y="3263494"/>
            <a:ext cx="2253353" cy="174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7"/>
          <p:cNvSpPr txBox="1"/>
          <p:nvPr/>
        </p:nvSpPr>
        <p:spPr>
          <a:xfrm>
            <a:off x="304800" y="3886200"/>
            <a:ext cx="4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gg</a:t>
            </a:r>
            <a:endParaRPr lang="en-US" dirty="0"/>
          </a:p>
        </p:txBody>
      </p:sp>
      <p:sp>
        <p:nvSpPr>
          <p:cNvPr id="50" name="TextBox 48"/>
          <p:cNvSpPr txBox="1"/>
          <p:nvPr/>
        </p:nvSpPr>
        <p:spPr>
          <a:xfrm>
            <a:off x="685800" y="3659688"/>
            <a:ext cx="3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</a:t>
            </a:r>
            <a:endParaRPr lang="en-US" dirty="0"/>
          </a:p>
        </p:txBody>
      </p:sp>
      <p:sp>
        <p:nvSpPr>
          <p:cNvPr id="51" name="TextBox 49"/>
          <p:cNvSpPr txBox="1"/>
          <p:nvPr/>
        </p:nvSpPr>
        <p:spPr>
          <a:xfrm>
            <a:off x="971619" y="3281770"/>
            <a:ext cx="3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</a:t>
            </a:r>
            <a:endParaRPr lang="en-US" dirty="0"/>
          </a:p>
        </p:txBody>
      </p:sp>
      <p:sp>
        <p:nvSpPr>
          <p:cNvPr id="52" name="TextBox 50"/>
          <p:cNvSpPr txBox="1"/>
          <p:nvPr/>
        </p:nvSpPr>
        <p:spPr>
          <a:xfrm>
            <a:off x="1468347" y="3281770"/>
            <a:ext cx="3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ig</a:t>
            </a:r>
            <a:endParaRPr lang="en-US" dirty="0"/>
          </a:p>
        </p:txBody>
      </p:sp>
      <p:sp>
        <p:nvSpPr>
          <p:cNvPr id="53" name="TextBox 51"/>
          <p:cNvSpPr txBox="1"/>
          <p:nvPr/>
        </p:nvSpPr>
        <p:spPr>
          <a:xfrm>
            <a:off x="2014028" y="328177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</a:t>
            </a:r>
            <a:endParaRPr lang="en-US" dirty="0"/>
          </a:p>
        </p:txBody>
      </p:sp>
      <p:sp>
        <p:nvSpPr>
          <p:cNvPr id="54" name="TextBox 52"/>
          <p:cNvSpPr txBox="1"/>
          <p:nvPr/>
        </p:nvSpPr>
        <p:spPr>
          <a:xfrm>
            <a:off x="2514600" y="328177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</a:t>
            </a:r>
            <a:endParaRPr lang="en-US" dirty="0"/>
          </a:p>
        </p:txBody>
      </p:sp>
      <p:sp>
        <p:nvSpPr>
          <p:cNvPr id="55" name="TextBox 53"/>
          <p:cNvSpPr txBox="1"/>
          <p:nvPr/>
        </p:nvSpPr>
        <p:spPr>
          <a:xfrm>
            <a:off x="2814039" y="365968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6" name="TextBox 54"/>
          <p:cNvSpPr txBox="1"/>
          <p:nvPr/>
        </p:nvSpPr>
        <p:spPr>
          <a:xfrm>
            <a:off x="3124200" y="38862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7" name="TextBox 55"/>
          <p:cNvSpPr txBox="1"/>
          <p:nvPr/>
        </p:nvSpPr>
        <p:spPr>
          <a:xfrm>
            <a:off x="1786559" y="365968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ii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64256"/>
              </p:ext>
            </p:extLst>
          </p:nvPr>
        </p:nvGraphicFramePr>
        <p:xfrm>
          <a:off x="4800600" y="1125024"/>
          <a:ext cx="1422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" name="Equation" r:id="rId3" imgW="1422360" imgH="2057400" progId="Equation.DSMT4">
                  <p:embed/>
                </p:oleObj>
              </mc:Choice>
              <mc:Fallback>
                <p:oleObj name="Equation" r:id="rId3" imgW="1422360" imgH="2057400" progId="Equation.DSMT4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125024"/>
                        <a:ext cx="14224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743024"/>
              </p:ext>
            </p:extLst>
          </p:nvPr>
        </p:nvGraphicFramePr>
        <p:xfrm>
          <a:off x="395833" y="2918773"/>
          <a:ext cx="518567" cy="29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" name="Equation" r:id="rId5" imgW="406224" imgH="228501" progId="Equation.DSMT4">
                  <p:embed/>
                </p:oleObj>
              </mc:Choice>
              <mc:Fallback>
                <p:oleObj name="Equation" r:id="rId5" imgW="406224" imgH="228501" progId="Equation.DSMT4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833" y="2918773"/>
                        <a:ext cx="518567" cy="291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85482"/>
              </p:ext>
            </p:extLst>
          </p:nvPr>
        </p:nvGraphicFramePr>
        <p:xfrm>
          <a:off x="1676400" y="2918773"/>
          <a:ext cx="469951" cy="29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" name="Equation" r:id="rId7" imgW="368300" imgH="228600" progId="Equation.DSMT4">
                  <p:embed/>
                </p:oleObj>
              </mc:Choice>
              <mc:Fallback>
                <p:oleObj name="Equation" r:id="rId7" imgW="368300" imgH="228600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18773"/>
                        <a:ext cx="469951" cy="291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805336"/>
              </p:ext>
            </p:extLst>
          </p:nvPr>
        </p:nvGraphicFramePr>
        <p:xfrm>
          <a:off x="2926638" y="2918773"/>
          <a:ext cx="502362" cy="29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" name="Equation" r:id="rId9" imgW="393480" imgH="228600" progId="Equation.DSMT4">
                  <p:embed/>
                </p:oleObj>
              </mc:Choice>
              <mc:Fallback>
                <p:oleObj name="Equation" r:id="rId9" imgW="393480" imgH="228600" progId="Equation.DSMT4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638" y="2918773"/>
                        <a:ext cx="502362" cy="291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094261"/>
              </p:ext>
            </p:extLst>
          </p:nvPr>
        </p:nvGraphicFramePr>
        <p:xfrm>
          <a:off x="1613145" y="4832082"/>
          <a:ext cx="583388" cy="29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" name="Equation" r:id="rId11" imgW="457200" imgH="228600" progId="Equation.DSMT4">
                  <p:embed/>
                </p:oleObj>
              </mc:Choice>
              <mc:Fallback>
                <p:oleObj name="Equation" r:id="rId11" imgW="457200" imgH="228600" progId="Equation.DSMT4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145" y="4832082"/>
                        <a:ext cx="583388" cy="291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286638"/>
              </p:ext>
            </p:extLst>
          </p:nvPr>
        </p:nvGraphicFramePr>
        <p:xfrm>
          <a:off x="329184" y="4832082"/>
          <a:ext cx="632004" cy="29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" name="Equation" r:id="rId13" imgW="495000" imgH="228600" progId="Equation.DSMT4">
                  <p:embed/>
                </p:oleObj>
              </mc:Choice>
              <mc:Fallback>
                <p:oleObj name="Equation" r:id="rId13" imgW="495000" imgH="228600" progId="Equation.DSMT4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84" y="4832082"/>
                        <a:ext cx="632004" cy="291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997090"/>
              </p:ext>
            </p:extLst>
          </p:nvPr>
        </p:nvGraphicFramePr>
        <p:xfrm>
          <a:off x="2889402" y="4832082"/>
          <a:ext cx="615798" cy="29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" name="Equation" r:id="rId15" imgW="482400" imgH="228600" progId="Equation.DSMT4">
                  <p:embed/>
                </p:oleObj>
              </mc:Choice>
              <mc:Fallback>
                <p:oleObj name="Equation" r:id="rId15" imgW="482400" imgH="228600" progId="Equation.DSMT4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402" y="4832082"/>
                        <a:ext cx="615798" cy="291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Rectangle 118"/>
          <p:cNvSpPr/>
          <p:nvPr/>
        </p:nvSpPr>
        <p:spPr>
          <a:xfrm>
            <a:off x="228600" y="5562600"/>
            <a:ext cx="3378034" cy="2514600"/>
          </a:xfrm>
          <a:prstGeom prst="rect">
            <a:avLst/>
          </a:prstGeom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1612174" y="5657178"/>
            <a:ext cx="602307" cy="3495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334921" y="5657178"/>
            <a:ext cx="602307" cy="349517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121" idx="2"/>
            <a:endCxn id="126" idx="1"/>
          </p:cNvCxnSpPr>
          <p:nvPr/>
        </p:nvCxnSpPr>
        <p:spPr>
          <a:xfrm>
            <a:off x="636075" y="6006695"/>
            <a:ext cx="2253352" cy="174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2889427" y="5657177"/>
            <a:ext cx="602307" cy="34951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612174" y="7575282"/>
            <a:ext cx="602307" cy="3495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334921" y="7575282"/>
            <a:ext cx="602307" cy="349517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 baseline="-25000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2889427" y="7575281"/>
            <a:ext cx="602307" cy="34951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baseline="-250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>
            <a:stCxn id="120" idx="2"/>
            <a:endCxn id="124" idx="0"/>
          </p:cNvCxnSpPr>
          <p:nvPr/>
        </p:nvCxnSpPr>
        <p:spPr>
          <a:xfrm>
            <a:off x="1913328" y="6006695"/>
            <a:ext cx="0" cy="156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0" idx="2"/>
          </p:cNvCxnSpPr>
          <p:nvPr/>
        </p:nvCxnSpPr>
        <p:spPr>
          <a:xfrm flipH="1">
            <a:off x="855740" y="6006695"/>
            <a:ext cx="1057588" cy="156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0" idx="2"/>
          </p:cNvCxnSpPr>
          <p:nvPr/>
        </p:nvCxnSpPr>
        <p:spPr>
          <a:xfrm>
            <a:off x="1913328" y="6006695"/>
            <a:ext cx="1088725" cy="156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1" idx="2"/>
            <a:endCxn id="125" idx="0"/>
          </p:cNvCxnSpPr>
          <p:nvPr/>
        </p:nvCxnSpPr>
        <p:spPr>
          <a:xfrm>
            <a:off x="636075" y="6006695"/>
            <a:ext cx="0" cy="156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1" idx="2"/>
            <a:endCxn id="147" idx="1"/>
          </p:cNvCxnSpPr>
          <p:nvPr/>
        </p:nvCxnSpPr>
        <p:spPr>
          <a:xfrm>
            <a:off x="636075" y="6006695"/>
            <a:ext cx="963951" cy="171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3" idx="2"/>
            <a:endCxn id="126" idx="0"/>
          </p:cNvCxnSpPr>
          <p:nvPr/>
        </p:nvCxnSpPr>
        <p:spPr>
          <a:xfrm>
            <a:off x="3190581" y="6006694"/>
            <a:ext cx="0" cy="156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2"/>
            <a:endCxn id="124" idx="3"/>
          </p:cNvCxnSpPr>
          <p:nvPr/>
        </p:nvCxnSpPr>
        <p:spPr>
          <a:xfrm flipH="1">
            <a:off x="2214481" y="6006694"/>
            <a:ext cx="976100" cy="174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3" idx="2"/>
            <a:endCxn id="125" idx="3"/>
          </p:cNvCxnSpPr>
          <p:nvPr/>
        </p:nvCxnSpPr>
        <p:spPr>
          <a:xfrm flipH="1">
            <a:off x="937228" y="6006694"/>
            <a:ext cx="2253353" cy="174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47"/>
          <p:cNvSpPr txBox="1"/>
          <p:nvPr/>
        </p:nvSpPr>
        <p:spPr>
          <a:xfrm>
            <a:off x="291681" y="6629400"/>
            <a:ext cx="4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gg</a:t>
            </a:r>
            <a:endParaRPr lang="en-US" dirty="0"/>
          </a:p>
        </p:txBody>
      </p:sp>
      <p:sp>
        <p:nvSpPr>
          <p:cNvPr id="136" name="TextBox 48"/>
          <p:cNvSpPr txBox="1"/>
          <p:nvPr/>
        </p:nvSpPr>
        <p:spPr>
          <a:xfrm>
            <a:off x="1397653" y="7205949"/>
            <a:ext cx="3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</a:t>
            </a:r>
            <a:endParaRPr lang="en-US" dirty="0"/>
          </a:p>
        </p:txBody>
      </p:sp>
      <p:sp>
        <p:nvSpPr>
          <p:cNvPr id="137" name="TextBox 49"/>
          <p:cNvSpPr txBox="1"/>
          <p:nvPr/>
        </p:nvSpPr>
        <p:spPr>
          <a:xfrm>
            <a:off x="2453551" y="7205949"/>
            <a:ext cx="3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ga</a:t>
            </a:r>
            <a:endParaRPr lang="en-US" dirty="0"/>
          </a:p>
        </p:txBody>
      </p:sp>
      <p:sp>
        <p:nvSpPr>
          <p:cNvPr id="138" name="TextBox 50"/>
          <p:cNvSpPr txBox="1"/>
          <p:nvPr/>
        </p:nvSpPr>
        <p:spPr>
          <a:xfrm>
            <a:off x="762000" y="6945868"/>
            <a:ext cx="34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ig</a:t>
            </a:r>
            <a:endParaRPr lang="en-US" dirty="0"/>
          </a:p>
        </p:txBody>
      </p:sp>
      <p:sp>
        <p:nvSpPr>
          <p:cNvPr id="139" name="TextBox 51"/>
          <p:cNvSpPr txBox="1"/>
          <p:nvPr/>
        </p:nvSpPr>
        <p:spPr>
          <a:xfrm>
            <a:off x="2699828" y="694586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</a:t>
            </a:r>
            <a:endParaRPr lang="en-US" dirty="0"/>
          </a:p>
        </p:txBody>
      </p:sp>
      <p:sp>
        <p:nvSpPr>
          <p:cNvPr id="140" name="TextBox 52"/>
          <p:cNvSpPr txBox="1"/>
          <p:nvPr/>
        </p:nvSpPr>
        <p:spPr>
          <a:xfrm>
            <a:off x="967322" y="7205949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</a:t>
            </a:r>
            <a:endParaRPr lang="en-US" dirty="0"/>
          </a:p>
        </p:txBody>
      </p:sp>
      <p:sp>
        <p:nvSpPr>
          <p:cNvPr id="141" name="TextBox 53"/>
          <p:cNvSpPr txBox="1"/>
          <p:nvPr/>
        </p:nvSpPr>
        <p:spPr>
          <a:xfrm>
            <a:off x="2078661" y="720594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142" name="TextBox 54"/>
          <p:cNvSpPr txBox="1"/>
          <p:nvPr/>
        </p:nvSpPr>
        <p:spPr>
          <a:xfrm>
            <a:off x="3111081" y="6629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3" name="TextBox 55"/>
          <p:cNvSpPr txBox="1"/>
          <p:nvPr/>
        </p:nvSpPr>
        <p:spPr>
          <a:xfrm>
            <a:off x="1773440" y="6934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ii</a:t>
            </a:r>
            <a:endParaRPr lang="en-US" dirty="0"/>
          </a:p>
        </p:txBody>
      </p:sp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211480"/>
              </p:ext>
            </p:extLst>
          </p:nvPr>
        </p:nvGraphicFramePr>
        <p:xfrm>
          <a:off x="382714" y="5661973"/>
          <a:ext cx="518567" cy="29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" name="Equation" r:id="rId17" imgW="406224" imgH="228501" progId="Equation.DSMT4">
                  <p:embed/>
                </p:oleObj>
              </mc:Choice>
              <mc:Fallback>
                <p:oleObj name="Equation" r:id="rId17" imgW="406224" imgH="228501" progId="Equation.DSMT4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14" y="5661973"/>
                        <a:ext cx="518567" cy="291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119681"/>
              </p:ext>
            </p:extLst>
          </p:nvPr>
        </p:nvGraphicFramePr>
        <p:xfrm>
          <a:off x="1663281" y="5661973"/>
          <a:ext cx="469951" cy="29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" name="Equation" r:id="rId18" imgW="368300" imgH="228600" progId="Equation.DSMT4">
                  <p:embed/>
                </p:oleObj>
              </mc:Choice>
              <mc:Fallback>
                <p:oleObj name="Equation" r:id="rId18" imgW="368300" imgH="228600" progId="Equation.DSMT4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281" y="5661973"/>
                        <a:ext cx="469951" cy="291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915278"/>
              </p:ext>
            </p:extLst>
          </p:nvPr>
        </p:nvGraphicFramePr>
        <p:xfrm>
          <a:off x="2913519" y="5661973"/>
          <a:ext cx="502362" cy="29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" name="Equation" r:id="rId19" imgW="393480" imgH="228600" progId="Equation.DSMT4">
                  <p:embed/>
                </p:oleObj>
              </mc:Choice>
              <mc:Fallback>
                <p:oleObj name="Equation" r:id="rId19" imgW="393480" imgH="228600" progId="Equation.DSMT4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519" y="5661973"/>
                        <a:ext cx="502362" cy="291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527361"/>
              </p:ext>
            </p:extLst>
          </p:nvPr>
        </p:nvGraphicFramePr>
        <p:xfrm>
          <a:off x="1600026" y="7575282"/>
          <a:ext cx="583388" cy="29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" name="Equation" r:id="rId20" imgW="457200" imgH="228600" progId="Equation.DSMT4">
                  <p:embed/>
                </p:oleObj>
              </mc:Choice>
              <mc:Fallback>
                <p:oleObj name="Equation" r:id="rId20" imgW="457200" imgH="228600" progId="Equation.DSMT4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026" y="7575282"/>
                        <a:ext cx="583388" cy="291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461279"/>
              </p:ext>
            </p:extLst>
          </p:nvPr>
        </p:nvGraphicFramePr>
        <p:xfrm>
          <a:off x="316065" y="7575282"/>
          <a:ext cx="632004" cy="29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" name="Equation" r:id="rId21" imgW="495000" imgH="228600" progId="Equation.DSMT4">
                  <p:embed/>
                </p:oleObj>
              </mc:Choice>
              <mc:Fallback>
                <p:oleObj name="Equation" r:id="rId21" imgW="495000" imgH="228600" progId="Equation.DSMT4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65" y="7575282"/>
                        <a:ext cx="632004" cy="291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357178"/>
              </p:ext>
            </p:extLst>
          </p:nvPr>
        </p:nvGraphicFramePr>
        <p:xfrm>
          <a:off x="2876283" y="7575282"/>
          <a:ext cx="615798" cy="29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" name="Equation" r:id="rId22" imgW="482400" imgH="228600" progId="Equation.DSMT4">
                  <p:embed/>
                </p:oleObj>
              </mc:Choice>
              <mc:Fallback>
                <p:oleObj name="Equation" r:id="rId22" imgW="482400" imgH="228600" progId="Equation.DSMT4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283" y="7575282"/>
                        <a:ext cx="615798" cy="291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146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/>
          <p:cNvSpPr/>
          <p:nvPr/>
        </p:nvSpPr>
        <p:spPr>
          <a:xfrm>
            <a:off x="304800" y="584775"/>
            <a:ext cx="2743200" cy="2691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57600" y="584775"/>
            <a:ext cx="2743200" cy="2691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-492489" y="-350520"/>
            <a:ext cx="4383345" cy="4617720"/>
            <a:chOff x="3086446" y="-1114500"/>
            <a:chExt cx="7305576" cy="7696200"/>
          </a:xfrm>
        </p:grpSpPr>
        <p:sp>
          <p:nvSpPr>
            <p:cNvPr id="120" name="Rectangle 119"/>
            <p:cNvSpPr/>
            <p:nvPr/>
          </p:nvSpPr>
          <p:spPr>
            <a:xfrm>
              <a:off x="4876799" y="1127617"/>
              <a:ext cx="3733801" cy="337729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086446" y="-1114500"/>
              <a:ext cx="7305576" cy="7696200"/>
              <a:chOff x="412785" y="1981200"/>
              <a:chExt cx="5295899" cy="5838714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1974884" y="3871113"/>
                <a:ext cx="2233086" cy="2166632"/>
                <a:chOff x="1974884" y="3871113"/>
                <a:chExt cx="2233086" cy="21666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2195292" y="5471312"/>
                      <a:ext cx="620218" cy="41129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𝑎𝑔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5292" y="5471312"/>
                      <a:ext cx="620218" cy="411291"/>
                    </a:xfrm>
                    <a:prstGeom prst="rect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3529807" y="4099713"/>
                      <a:ext cx="612084" cy="41129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𝑔𝑎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26" name="Rectangle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9807" y="4099713"/>
                      <a:ext cx="612084" cy="411291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2861038" y="4079231"/>
                      <a:ext cx="571024" cy="41129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𝑔𝑖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27" name="Rectangle 1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1038" y="4079231"/>
                      <a:ext cx="571024" cy="411291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 b="-18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3490346" y="4709313"/>
                      <a:ext cx="572961" cy="38915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𝑖𝑎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28" name="Rectangle 1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0346" y="4709313"/>
                      <a:ext cx="572961" cy="389158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2861038" y="5468336"/>
                      <a:ext cx="574511" cy="38915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𝑎𝑖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29" name="Rectangle 1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1038" y="5468336"/>
                      <a:ext cx="574511" cy="389158"/>
                    </a:xfrm>
                    <a:prstGeom prst="rect">
                      <a:avLst/>
                    </a:prstGeom>
                    <a:blipFill rotWithShape="1">
                      <a:blip r:embed="rId6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175238" y="4709313"/>
                      <a:ext cx="577610" cy="41129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𝑖𝑔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30" name="Rectangle 1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5238" y="4709313"/>
                      <a:ext cx="577610" cy="411291"/>
                    </a:xfrm>
                    <a:prstGeom prst="rect">
                      <a:avLst/>
                    </a:prstGeom>
                    <a:blipFill rotWithShape="1">
                      <a:blip r:embed="rId7" cstate="print"/>
                      <a:stretch>
                        <a:fillRect b="-37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1" name="Oval 130"/>
                <p:cNvSpPr>
                  <a:spLocks noChangeAspect="1"/>
                </p:cNvSpPr>
                <p:nvPr/>
              </p:nvSpPr>
              <p:spPr>
                <a:xfrm>
                  <a:off x="1974884" y="3871113"/>
                  <a:ext cx="609600" cy="609600"/>
                </a:xfrm>
                <a:prstGeom prst="ellipse">
                  <a:avLst/>
                </a:prstGeom>
                <a:solidFill>
                  <a:srgbClr val="FF0000">
                    <a:alpha val="80000"/>
                  </a:srgb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Bell MT" pitchFamily="18" charset="0"/>
                    </a:rPr>
                    <a:t>G</a:t>
                  </a:r>
                  <a:endParaRPr lang="en-US" sz="1400" dirty="0">
                    <a:solidFill>
                      <a:schemeClr val="tx1"/>
                    </a:solidFill>
                    <a:latin typeface="Bell MT" pitchFamily="18" charset="0"/>
                  </a:endParaRPr>
                </a:p>
              </p:txBody>
            </p:sp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2789089" y="4641277"/>
                  <a:ext cx="609600" cy="6096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Bell MT" pitchFamily="18" charset="0"/>
                    </a:rPr>
                    <a:t>I</a:t>
                  </a:r>
                  <a:endParaRPr lang="en-US" sz="1400" dirty="0">
                    <a:solidFill>
                      <a:schemeClr val="tx1"/>
                    </a:solidFill>
                    <a:latin typeface="Bell MT" pitchFamily="18" charset="0"/>
                  </a:endParaRPr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3598370" y="5428145"/>
                  <a:ext cx="609600" cy="609600"/>
                </a:xfrm>
                <a:prstGeom prst="ellipse">
                  <a:avLst/>
                </a:prstGeom>
                <a:solidFill>
                  <a:srgbClr val="00B0F0">
                    <a:alpha val="50000"/>
                  </a:srgb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Bell MT" pitchFamily="18" charset="0"/>
                    </a:rPr>
                    <a:t>A</a:t>
                  </a:r>
                  <a:endParaRPr lang="en-US" dirty="0">
                    <a:solidFill>
                      <a:schemeClr val="tx1"/>
                    </a:solidFill>
                    <a:latin typeface="Bell MT" pitchFamily="18" charset="0"/>
                  </a:endParaRPr>
                </a:p>
              </p:txBody>
            </p:sp>
            <p:cxnSp>
              <p:nvCxnSpPr>
                <p:cNvPr id="134" name="Curved Connector 133"/>
                <p:cNvCxnSpPr>
                  <a:stCxn id="131" idx="6"/>
                  <a:endCxn id="132" idx="0"/>
                </p:cNvCxnSpPr>
                <p:nvPr/>
              </p:nvCxnSpPr>
              <p:spPr>
                <a:xfrm>
                  <a:off x="2584484" y="4175913"/>
                  <a:ext cx="509405" cy="465364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urved Connector 134"/>
                <p:cNvCxnSpPr>
                  <a:stCxn id="132" idx="6"/>
                  <a:endCxn id="133" idx="0"/>
                </p:cNvCxnSpPr>
                <p:nvPr/>
              </p:nvCxnSpPr>
              <p:spPr>
                <a:xfrm>
                  <a:off x="3398689" y="4946077"/>
                  <a:ext cx="504481" cy="482068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urved Connector 135"/>
                <p:cNvCxnSpPr>
                  <a:stCxn id="132" idx="2"/>
                  <a:endCxn id="131" idx="4"/>
                </p:cNvCxnSpPr>
                <p:nvPr/>
              </p:nvCxnSpPr>
              <p:spPr>
                <a:xfrm rot="10800000">
                  <a:off x="2279685" y="4480713"/>
                  <a:ext cx="509405" cy="465364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urved Connector 136"/>
                <p:cNvCxnSpPr>
                  <a:stCxn id="133" idx="2"/>
                  <a:endCxn id="132" idx="4"/>
                </p:cNvCxnSpPr>
                <p:nvPr/>
              </p:nvCxnSpPr>
              <p:spPr>
                <a:xfrm rot="10800000">
                  <a:off x="3093890" y="5250877"/>
                  <a:ext cx="504481" cy="482068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Arc 122"/>
              <p:cNvSpPr/>
              <p:nvPr/>
            </p:nvSpPr>
            <p:spPr>
              <a:xfrm>
                <a:off x="412785" y="3871113"/>
                <a:ext cx="3733800" cy="3948801"/>
              </a:xfrm>
              <a:prstGeom prst="arc">
                <a:avLst>
                  <a:gd name="adj1" fmla="val 16200000"/>
                  <a:gd name="adj2" fmla="val 20942793"/>
                </a:avLst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4" name="Arc 123"/>
              <p:cNvSpPr/>
              <p:nvPr/>
            </p:nvSpPr>
            <p:spPr>
              <a:xfrm rot="10800000">
                <a:off x="1995330" y="1981200"/>
                <a:ext cx="3713354" cy="4056544"/>
              </a:xfrm>
              <a:prstGeom prst="arc">
                <a:avLst>
                  <a:gd name="adj1" fmla="val 16200000"/>
                  <a:gd name="adj2" fmla="val 20942793"/>
                </a:avLst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2819400" y="-304800"/>
            <a:ext cx="4296944" cy="4557541"/>
            <a:chOff x="-996074" y="-838049"/>
            <a:chExt cx="6759387" cy="7330279"/>
          </a:xfrm>
        </p:grpSpPr>
        <p:sp>
          <p:nvSpPr>
            <p:cNvPr id="141" name="Rectangle 140"/>
            <p:cNvSpPr/>
            <p:nvPr/>
          </p:nvSpPr>
          <p:spPr>
            <a:xfrm>
              <a:off x="609600" y="1143000"/>
              <a:ext cx="3657600" cy="336818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-996074" y="-838049"/>
              <a:ext cx="6759387" cy="7330279"/>
              <a:chOff x="4146585" y="2147198"/>
              <a:chExt cx="5347062" cy="5727081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5708684" y="3925478"/>
                <a:ext cx="2233086" cy="2166632"/>
                <a:chOff x="5708684" y="3925478"/>
                <a:chExt cx="2233086" cy="21666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5929092" y="5531430"/>
                      <a:ext cx="678924" cy="42356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𝑎𝑔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46" name="Rectangle 1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092" y="5531430"/>
                      <a:ext cx="678924" cy="423567"/>
                    </a:xfrm>
                    <a:prstGeom prst="rect">
                      <a:avLst/>
                    </a:prstGeom>
                    <a:blipFill rotWithShape="1">
                      <a:blip r:embed="rId8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7263607" y="4154079"/>
                      <a:ext cx="670047" cy="42356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𝑔𝑎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47" name="Rectangle 1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3607" y="4154079"/>
                      <a:ext cx="670047" cy="423567"/>
                    </a:xfrm>
                    <a:prstGeom prst="rect">
                      <a:avLst/>
                    </a:prstGeom>
                    <a:blipFill rotWithShape="1">
                      <a:blip r:embed="rId9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6594838" y="4133596"/>
                      <a:ext cx="625241" cy="42356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𝑔𝑖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48" name="Rectangle 1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4838" y="4133596"/>
                      <a:ext cx="625241" cy="423567"/>
                    </a:xfrm>
                    <a:prstGeom prst="rect">
                      <a:avLst/>
                    </a:prstGeom>
                    <a:blipFill rotWithShape="1">
                      <a:blip r:embed="rId10" cstate="print"/>
                      <a:stretch>
                        <a:fillRect b="-18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7182704" y="4763678"/>
                      <a:ext cx="627355" cy="40077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𝑖𝑎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49" name="Rectangle 1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82704" y="4763678"/>
                      <a:ext cx="627355" cy="400771"/>
                    </a:xfrm>
                    <a:prstGeom prst="rect">
                      <a:avLst/>
                    </a:prstGeom>
                    <a:blipFill rotWithShape="1">
                      <a:blip r:embed="rId11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6594838" y="5522701"/>
                      <a:ext cx="629046" cy="40077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𝑎𝑖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50" name="Rectangle 1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4838" y="5522701"/>
                      <a:ext cx="629046" cy="400772"/>
                    </a:xfrm>
                    <a:prstGeom prst="rect">
                      <a:avLst/>
                    </a:prstGeom>
                    <a:blipFill rotWithShape="1">
                      <a:blip r:embed="rId1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5909038" y="4763678"/>
                      <a:ext cx="632428" cy="42356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𝑖𝑔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51" name="Rectangle 1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9038" y="4763678"/>
                      <a:ext cx="632428" cy="423567"/>
                    </a:xfrm>
                    <a:prstGeom prst="rect">
                      <a:avLst/>
                    </a:prstGeom>
                    <a:blipFill rotWithShape="1">
                      <a:blip r:embed="rId13" cstate="print"/>
                      <a:stretch>
                        <a:fillRect b="-37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2" name="Oval 151"/>
                <p:cNvSpPr>
                  <a:spLocks noChangeAspect="1"/>
                </p:cNvSpPr>
                <p:nvPr/>
              </p:nvSpPr>
              <p:spPr>
                <a:xfrm>
                  <a:off x="5708684" y="3925478"/>
                  <a:ext cx="609600" cy="609600"/>
                </a:xfrm>
                <a:prstGeom prst="ellipse">
                  <a:avLst/>
                </a:prstGeom>
                <a:solidFill>
                  <a:srgbClr val="FF0000">
                    <a:alpha val="80000"/>
                  </a:srgb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Bell MT" pitchFamily="18" charset="0"/>
                    </a:rPr>
                    <a:t>G</a:t>
                  </a:r>
                  <a:endParaRPr lang="en-US" sz="1400" dirty="0">
                    <a:solidFill>
                      <a:schemeClr val="tx1"/>
                    </a:solidFill>
                    <a:latin typeface="Bell MT" pitchFamily="18" charset="0"/>
                  </a:endParaRPr>
                </a:p>
              </p:txBody>
            </p:sp>
            <p:sp>
              <p:nvSpPr>
                <p:cNvPr id="153" name="Oval 152"/>
                <p:cNvSpPr>
                  <a:spLocks noChangeAspect="1"/>
                </p:cNvSpPr>
                <p:nvPr/>
              </p:nvSpPr>
              <p:spPr>
                <a:xfrm>
                  <a:off x="6522889" y="4695642"/>
                  <a:ext cx="601169" cy="6096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Bell MT" pitchFamily="18" charset="0"/>
                    </a:rPr>
                    <a:t>I</a:t>
                  </a:r>
                  <a:endParaRPr lang="en-US" sz="1400" dirty="0">
                    <a:solidFill>
                      <a:schemeClr val="tx1"/>
                    </a:solidFill>
                    <a:latin typeface="Bell MT" pitchFamily="18" charset="0"/>
                  </a:endParaRPr>
                </a:p>
              </p:txBody>
            </p:sp>
            <p:sp>
              <p:nvSpPr>
                <p:cNvPr id="154" name="Oval 153"/>
                <p:cNvSpPr>
                  <a:spLocks noChangeAspect="1"/>
                </p:cNvSpPr>
                <p:nvPr/>
              </p:nvSpPr>
              <p:spPr>
                <a:xfrm>
                  <a:off x="7332170" y="5482510"/>
                  <a:ext cx="609600" cy="609600"/>
                </a:xfrm>
                <a:prstGeom prst="ellipse">
                  <a:avLst/>
                </a:prstGeom>
                <a:solidFill>
                  <a:srgbClr val="00B0F0">
                    <a:alpha val="50000"/>
                  </a:srgb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Bell MT" pitchFamily="18" charset="0"/>
                    </a:rPr>
                    <a:t>A</a:t>
                  </a:r>
                  <a:endParaRPr lang="en-US" dirty="0">
                    <a:solidFill>
                      <a:schemeClr val="tx1"/>
                    </a:solidFill>
                    <a:latin typeface="Bell MT" pitchFamily="18" charset="0"/>
                  </a:endParaRPr>
                </a:p>
              </p:txBody>
            </p:sp>
            <p:cxnSp>
              <p:nvCxnSpPr>
                <p:cNvPr id="155" name="Curved Connector 154"/>
                <p:cNvCxnSpPr>
                  <a:stCxn id="152" idx="6"/>
                  <a:endCxn id="153" idx="0"/>
                </p:cNvCxnSpPr>
                <p:nvPr/>
              </p:nvCxnSpPr>
              <p:spPr>
                <a:xfrm>
                  <a:off x="6318285" y="4230278"/>
                  <a:ext cx="505189" cy="465364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urved Connector 155"/>
                <p:cNvCxnSpPr>
                  <a:stCxn id="153" idx="6"/>
                  <a:endCxn id="154" idx="0"/>
                </p:cNvCxnSpPr>
                <p:nvPr/>
              </p:nvCxnSpPr>
              <p:spPr>
                <a:xfrm>
                  <a:off x="7124058" y="5000442"/>
                  <a:ext cx="512912" cy="482068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Curved Connector 156"/>
                <p:cNvCxnSpPr>
                  <a:stCxn id="153" idx="2"/>
                  <a:endCxn id="152" idx="4"/>
                </p:cNvCxnSpPr>
                <p:nvPr/>
              </p:nvCxnSpPr>
              <p:spPr>
                <a:xfrm rot="10800000">
                  <a:off x="6013485" y="4535079"/>
                  <a:ext cx="509404" cy="465364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urved Connector 157"/>
                <p:cNvCxnSpPr>
                  <a:stCxn id="154" idx="2"/>
                  <a:endCxn id="153" idx="4"/>
                </p:cNvCxnSpPr>
                <p:nvPr/>
              </p:nvCxnSpPr>
              <p:spPr>
                <a:xfrm rot="10800000">
                  <a:off x="6823475" y="5305243"/>
                  <a:ext cx="508696" cy="482068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Arc 143"/>
              <p:cNvSpPr/>
              <p:nvPr/>
            </p:nvSpPr>
            <p:spPr>
              <a:xfrm>
                <a:off x="4146585" y="3925478"/>
                <a:ext cx="3733800" cy="3948801"/>
              </a:xfrm>
              <a:prstGeom prst="arc">
                <a:avLst>
                  <a:gd name="adj1" fmla="val 16200000"/>
                  <a:gd name="adj2" fmla="val 20942793"/>
                </a:avLst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Arc 144"/>
              <p:cNvSpPr/>
              <p:nvPr/>
            </p:nvSpPr>
            <p:spPr>
              <a:xfrm rot="10800000">
                <a:off x="5780293" y="2147198"/>
                <a:ext cx="3713354" cy="3948801"/>
              </a:xfrm>
              <a:prstGeom prst="arc">
                <a:avLst>
                  <a:gd name="adj1" fmla="val 16200000"/>
                  <a:gd name="adj2" fmla="val 20942793"/>
                </a:avLst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Title 1"/>
          <p:cNvSpPr txBox="1">
            <a:spLocks/>
          </p:cNvSpPr>
          <p:nvPr/>
        </p:nvSpPr>
        <p:spPr>
          <a:xfrm>
            <a:off x="533323" y="548657"/>
            <a:ext cx="23317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entury Schoolbook" pitchFamily="18" charset="0"/>
              </a:rPr>
              <a:t>Diffusion</a:t>
            </a:r>
            <a:endParaRPr lang="en-US" sz="1800" dirty="0">
              <a:latin typeface="Century Schoolbook" pitchFamily="18" charset="0"/>
            </a:endParaRPr>
          </a:p>
        </p:txBody>
      </p:sp>
      <p:sp>
        <p:nvSpPr>
          <p:cNvPr id="161" name="Title 1"/>
          <p:cNvSpPr txBox="1">
            <a:spLocks/>
          </p:cNvSpPr>
          <p:nvPr/>
        </p:nvSpPr>
        <p:spPr>
          <a:xfrm>
            <a:off x="3885717" y="541037"/>
            <a:ext cx="23317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entury Schoolbook" pitchFamily="18" charset="0"/>
              </a:rPr>
              <a:t>Contagion</a:t>
            </a:r>
            <a:endParaRPr lang="en-US" sz="1800" dirty="0">
              <a:latin typeface="Century Schoolbook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0" y="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Specifying EMOSA models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675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340522"/>
              </p:ext>
            </p:extLst>
          </p:nvPr>
        </p:nvGraphicFramePr>
        <p:xfrm>
          <a:off x="596900" y="7086600"/>
          <a:ext cx="2984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" name="Equation" r:id="rId3" imgW="2984400" imgH="1447560" progId="Equation.DSMT4">
                  <p:embed/>
                </p:oleObj>
              </mc:Choice>
              <mc:Fallback>
                <p:oleObj name="Equation" r:id="rId3" imgW="2984400" imgH="1447560" progId="Equation.DSMT4">
                  <p:embed/>
                  <p:pic>
                    <p:nvPicPr>
                      <p:cNvPr id="0" name="Picture 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7086600"/>
                        <a:ext cx="29845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255240"/>
              </p:ext>
            </p:extLst>
          </p:nvPr>
        </p:nvGraphicFramePr>
        <p:xfrm>
          <a:off x="3989388" y="7086600"/>
          <a:ext cx="2133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" name="Equation" r:id="rId5" imgW="2133360" imgH="1676160" progId="Equation.DSMT4">
                  <p:embed/>
                </p:oleObj>
              </mc:Choice>
              <mc:Fallback>
                <p:oleObj name="Equation" r:id="rId5" imgW="2133360" imgH="1676160" progId="Equation.DSMT4">
                  <p:embed/>
                  <p:pic>
                    <p:nvPicPr>
                      <p:cNvPr id="0" name="Picture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7086600"/>
                        <a:ext cx="21336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756660"/>
              </p:ext>
            </p:extLst>
          </p:nvPr>
        </p:nvGraphicFramePr>
        <p:xfrm>
          <a:off x="3970338" y="5334000"/>
          <a:ext cx="2082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" name="Equation" r:id="rId7" imgW="2082600" imgH="1676160" progId="Equation.DSMT4">
                  <p:embed/>
                </p:oleObj>
              </mc:Choice>
              <mc:Fallback>
                <p:oleObj name="Equation" r:id="rId7" imgW="2082600" imgH="1676160" progId="Equation.DSMT4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5334000"/>
                        <a:ext cx="20828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190244"/>
              </p:ext>
            </p:extLst>
          </p:nvPr>
        </p:nvGraphicFramePr>
        <p:xfrm>
          <a:off x="584200" y="5334000"/>
          <a:ext cx="2311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" name="Equation" r:id="rId9" imgW="2311200" imgH="1447560" progId="Equation.DSMT4">
                  <p:embed/>
                </p:oleObj>
              </mc:Choice>
              <mc:Fallback>
                <p:oleObj name="Equation" r:id="rId9" imgW="2311200" imgH="1447560" progId="Equation.DSMT4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5334000"/>
                        <a:ext cx="23114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48339"/>
              </p:ext>
            </p:extLst>
          </p:nvPr>
        </p:nvGraphicFramePr>
        <p:xfrm>
          <a:off x="622300" y="3886200"/>
          <a:ext cx="17399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" name="Equation" r:id="rId11" imgW="1739880" imgH="1371600" progId="Equation.DSMT4">
                  <p:embed/>
                </p:oleObj>
              </mc:Choice>
              <mc:Fallback>
                <p:oleObj name="Equation" r:id="rId11" imgW="1739880" imgH="137160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3886200"/>
                        <a:ext cx="17399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053005"/>
              </p:ext>
            </p:extLst>
          </p:nvPr>
        </p:nvGraphicFramePr>
        <p:xfrm>
          <a:off x="3962400" y="3886200"/>
          <a:ext cx="1803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2" name="Equation" r:id="rId13" imgW="1803240" imgH="1117440" progId="Equation.DSMT4">
                  <p:embed/>
                </p:oleObj>
              </mc:Choice>
              <mc:Fallback>
                <p:oleObj name="Equation" r:id="rId13" imgW="1803240" imgH="111744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86200"/>
                        <a:ext cx="18034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Objec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322681"/>
              </p:ext>
            </p:extLst>
          </p:nvPr>
        </p:nvGraphicFramePr>
        <p:xfrm>
          <a:off x="609600" y="2717800"/>
          <a:ext cx="5816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3" name="Equation" r:id="rId15" imgW="5816520" imgH="939600" progId="Equation.DSMT4">
                  <p:embed/>
                </p:oleObj>
              </mc:Choice>
              <mc:Fallback>
                <p:oleObj name="Equation" r:id="rId15" imgW="5816520" imgH="939600" progId="Equation.DSMT4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17800"/>
                        <a:ext cx="5816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412580"/>
              </p:ext>
            </p:extLst>
          </p:nvPr>
        </p:nvGraphicFramePr>
        <p:xfrm>
          <a:off x="2743200" y="1600200"/>
          <a:ext cx="1384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" name="Equation" r:id="rId17" imgW="1384200" imgH="914400" progId="Equation.DSMT4">
                  <p:embed/>
                </p:oleObj>
              </mc:Choice>
              <mc:Fallback>
                <p:oleObj name="Equation" r:id="rId17" imgW="1384200" imgH="914400" progId="Equation.DSMT4">
                  <p:embed/>
                  <p:pic>
                    <p:nvPicPr>
                      <p:cNvPr id="0" name="Picture 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00200"/>
                        <a:ext cx="1384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25043"/>
              </p:ext>
            </p:extLst>
          </p:nvPr>
        </p:nvGraphicFramePr>
        <p:xfrm>
          <a:off x="450850" y="457200"/>
          <a:ext cx="364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5" name="Equation" r:id="rId19" imgW="3644640" imgH="914400" progId="Equation.DSMT4">
                  <p:embed/>
                </p:oleObj>
              </mc:Choice>
              <mc:Fallback>
                <p:oleObj name="Equation" r:id="rId19" imgW="3644640" imgH="914400" progId="Equation.DSMT4">
                  <p:embed/>
                  <p:pic>
                    <p:nvPicPr>
                      <p:cNvPr id="0" name="Picture 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57200"/>
                        <a:ext cx="3644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381000" y="8827532"/>
            <a:ext cx="586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" y="8806190"/>
            <a:ext cx="624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Plate 2. </a:t>
            </a:r>
            <a:r>
              <a:rPr lang="en-US" sz="1100" dirty="0" smtClean="0"/>
              <a:t>Specification through accounting for transitions</a:t>
            </a:r>
            <a:endParaRPr lang="en-US" sz="1100" dirty="0"/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56724"/>
            <a:ext cx="1941338" cy="1210276"/>
          </a:xfrm>
          <a:prstGeom prst="rect">
            <a:avLst/>
          </a:prstGeom>
          <a:ln>
            <a:noFill/>
          </a:ln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56724"/>
            <a:ext cx="1941338" cy="121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351703"/>
              </p:ext>
            </p:extLst>
          </p:nvPr>
        </p:nvGraphicFramePr>
        <p:xfrm>
          <a:off x="685800" y="2667000"/>
          <a:ext cx="3314700" cy="584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3" imgW="3314520" imgH="5841720" progId="Equation.DSMT4">
                  <p:embed/>
                </p:oleObj>
              </mc:Choice>
              <mc:Fallback>
                <p:oleObj name="Equation" r:id="rId3" imgW="3314520" imgH="5841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3314700" cy="584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343400" y="2438400"/>
          <a:ext cx="800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5" imgW="799920" imgH="672840" progId="Equation.DSMT4">
                  <p:embed/>
                </p:oleObj>
              </mc:Choice>
              <mc:Fallback>
                <p:oleObj name="Equation" r:id="rId5" imgW="799920" imgH="6728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38400"/>
                        <a:ext cx="800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5715000" y="2438400"/>
          <a:ext cx="40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7" imgW="406080" imgH="685800" progId="Equation.DSMT4">
                  <p:embed/>
                </p:oleObj>
              </mc:Choice>
              <mc:Fallback>
                <p:oleObj name="Equation" r:id="rId7" imgW="406080" imgH="685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38400"/>
                        <a:ext cx="406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495800" y="12954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800600" y="1295400"/>
          <a:ext cx="1422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9" imgW="1422360" imgH="685800" progId="Equation.DSMT4">
                  <p:embed/>
                </p:oleObj>
              </mc:Choice>
              <mc:Fallback>
                <p:oleObj name="Equation" r:id="rId9" imgW="1422360" imgH="685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95400"/>
                        <a:ext cx="1422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762000" y="762000"/>
          <a:ext cx="1905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11" imgW="1904760" imgH="685800" progId="Equation.DSMT4">
                  <p:embed/>
                </p:oleObj>
              </mc:Choice>
              <mc:Fallback>
                <p:oleObj name="Equation" r:id="rId11" imgW="1904760" imgH="685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1905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4648200" y="3352800"/>
          <a:ext cx="495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13" imgW="495000" imgH="685800" progId="Equation.DSMT4">
                  <p:embed/>
                </p:oleObj>
              </mc:Choice>
              <mc:Fallback>
                <p:oleObj name="Equation" r:id="rId13" imgW="495000" imgH="685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352800"/>
                        <a:ext cx="495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915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248868" y="3029902"/>
            <a:ext cx="1172403" cy="1534125"/>
            <a:chOff x="1248868" y="3029902"/>
            <a:chExt cx="1172403" cy="1534125"/>
          </a:xfrm>
        </p:grpSpPr>
        <p:pic>
          <p:nvPicPr>
            <p:cNvPr id="4" name="Picture 3" descr="matri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1184865" y="3541332"/>
              <a:ext cx="810701" cy="682696"/>
            </a:xfrm>
            <a:prstGeom prst="rect">
              <a:avLst/>
            </a:prstGeom>
          </p:spPr>
        </p:pic>
        <p:pic>
          <p:nvPicPr>
            <p:cNvPr id="6" name="Picture 5" descr="this yea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700000">
              <a:off x="1863533" y="4006289"/>
              <a:ext cx="414494" cy="700982"/>
            </a:xfrm>
            <a:prstGeom prst="rect">
              <a:avLst/>
            </a:prstGeom>
          </p:spPr>
        </p:pic>
        <p:pic>
          <p:nvPicPr>
            <p:cNvPr id="8" name="Picture 7" descr="next yea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741473" y="3029902"/>
              <a:ext cx="505926" cy="82466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971800" y="3124200"/>
            <a:ext cx="1172403" cy="1534125"/>
            <a:chOff x="1248868" y="3029902"/>
            <a:chExt cx="1172403" cy="1534125"/>
          </a:xfrm>
        </p:grpSpPr>
        <p:pic>
          <p:nvPicPr>
            <p:cNvPr id="11" name="Picture 10" descr="matrix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1184865" y="3541332"/>
              <a:ext cx="810701" cy="682696"/>
            </a:xfrm>
            <a:prstGeom prst="rect">
              <a:avLst/>
            </a:prstGeom>
          </p:spPr>
        </p:pic>
        <p:pic>
          <p:nvPicPr>
            <p:cNvPr id="12" name="Picture 11" descr="this yea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2700000">
              <a:off x="1863533" y="4006289"/>
              <a:ext cx="414494" cy="700982"/>
            </a:xfrm>
            <a:prstGeom prst="rect">
              <a:avLst/>
            </a:prstGeom>
          </p:spPr>
        </p:pic>
        <p:pic>
          <p:nvPicPr>
            <p:cNvPr id="13" name="Picture 12" descr="next yea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741473" y="3029902"/>
              <a:ext cx="505926" cy="82466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04800" y="4932784"/>
            <a:ext cx="327353" cy="1841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311348" y="6555249"/>
            <a:ext cx="327353" cy="18413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solidFill>
              <a:schemeClr val="tx1"/>
            </a:solidFill>
          </a:ln>
          <a:effectLst>
            <a:outerShdw blurRad="2413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304800" y="8178328"/>
            <a:ext cx="327353" cy="184136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1197344" y="4940765"/>
            <a:ext cx="327353" cy="1841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197344" y="5354132"/>
            <a:ext cx="327353" cy="18413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solidFill>
              <a:schemeClr val="tx1"/>
            </a:solidFill>
          </a:ln>
          <a:effectLst>
            <a:outerShdw blurRad="2413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1197344" y="5757778"/>
            <a:ext cx="327353" cy="184136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197344" y="6149863"/>
            <a:ext cx="327353" cy="1841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1197344" y="6563230"/>
            <a:ext cx="327353" cy="18413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solidFill>
              <a:schemeClr val="tx1"/>
            </a:solidFill>
          </a:ln>
          <a:effectLst>
            <a:outerShdw blurRad="2413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1197344" y="6966876"/>
            <a:ext cx="327353" cy="184136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1205734" y="7369295"/>
            <a:ext cx="327353" cy="1841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1205734" y="7782662"/>
            <a:ext cx="327353" cy="18413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solidFill>
              <a:schemeClr val="tx1"/>
            </a:solidFill>
          </a:ln>
          <a:effectLst>
            <a:outerShdw blurRad="2413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1205734" y="8186309"/>
            <a:ext cx="327353" cy="184136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0" name="Straight Arrow Connector 19"/>
          <p:cNvCxnSpPr>
            <a:stCxn id="8" idx="3"/>
            <a:endCxn id="11" idx="1"/>
          </p:cNvCxnSpPr>
          <p:nvPr/>
        </p:nvCxnSpPr>
        <p:spPr>
          <a:xfrm>
            <a:off x="632153" y="5024852"/>
            <a:ext cx="565190" cy="806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2" idx="1"/>
          </p:cNvCxnSpPr>
          <p:nvPr/>
        </p:nvCxnSpPr>
        <p:spPr>
          <a:xfrm>
            <a:off x="632153" y="5024853"/>
            <a:ext cx="565190" cy="4256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13" idx="1"/>
          </p:cNvCxnSpPr>
          <p:nvPr/>
        </p:nvCxnSpPr>
        <p:spPr>
          <a:xfrm>
            <a:off x="632153" y="5024853"/>
            <a:ext cx="565190" cy="83332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4" idx="1"/>
          </p:cNvCxnSpPr>
          <p:nvPr/>
        </p:nvCxnSpPr>
        <p:spPr>
          <a:xfrm flipV="1">
            <a:off x="638702" y="6241931"/>
            <a:ext cx="558642" cy="40948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5" idx="1"/>
          </p:cNvCxnSpPr>
          <p:nvPr/>
        </p:nvCxnSpPr>
        <p:spPr>
          <a:xfrm>
            <a:off x="638702" y="6647317"/>
            <a:ext cx="558642" cy="806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6" idx="1"/>
          </p:cNvCxnSpPr>
          <p:nvPr/>
        </p:nvCxnSpPr>
        <p:spPr>
          <a:xfrm>
            <a:off x="638702" y="6647318"/>
            <a:ext cx="558642" cy="4157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7" idx="1"/>
          </p:cNvCxnSpPr>
          <p:nvPr/>
        </p:nvCxnSpPr>
        <p:spPr>
          <a:xfrm flipV="1">
            <a:off x="632153" y="7461364"/>
            <a:ext cx="573580" cy="8172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8" idx="1"/>
          </p:cNvCxnSpPr>
          <p:nvPr/>
        </p:nvCxnSpPr>
        <p:spPr>
          <a:xfrm flipV="1">
            <a:off x="632153" y="7874730"/>
            <a:ext cx="573580" cy="39966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9" idx="1"/>
          </p:cNvCxnSpPr>
          <p:nvPr/>
        </p:nvCxnSpPr>
        <p:spPr>
          <a:xfrm>
            <a:off x="632153" y="8270396"/>
            <a:ext cx="573580" cy="806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 noChangeAspect="1"/>
          </p:cNvSpPr>
          <p:nvPr/>
        </p:nvSpPr>
        <p:spPr>
          <a:xfrm>
            <a:off x="2451864" y="4946903"/>
            <a:ext cx="327353" cy="1841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2450493" y="5370297"/>
            <a:ext cx="327353" cy="18413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solidFill>
              <a:schemeClr val="tx1"/>
            </a:solidFill>
          </a:ln>
          <a:effectLst>
            <a:outerShdw blurRad="2413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ctangle 30"/>
          <p:cNvSpPr>
            <a:spLocks noChangeAspect="1"/>
          </p:cNvSpPr>
          <p:nvPr/>
        </p:nvSpPr>
        <p:spPr>
          <a:xfrm>
            <a:off x="2455097" y="5765758"/>
            <a:ext cx="327353" cy="184136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2442103" y="6149863"/>
            <a:ext cx="327353" cy="1841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2442103" y="6563230"/>
            <a:ext cx="327353" cy="18413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solidFill>
              <a:schemeClr val="tx1"/>
            </a:solidFill>
          </a:ln>
          <a:effectLst>
            <a:outerShdw blurRad="2413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2442103" y="6966876"/>
            <a:ext cx="327353" cy="184136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2450493" y="7369295"/>
            <a:ext cx="327353" cy="1841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2450493" y="7782662"/>
            <a:ext cx="327353" cy="18413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solidFill>
              <a:schemeClr val="tx1"/>
            </a:solidFill>
          </a:ln>
          <a:effectLst>
            <a:outerShdw blurRad="2413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2450493" y="8186309"/>
            <a:ext cx="327353" cy="184136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8" name="Straight Arrow Connector 37"/>
          <p:cNvCxnSpPr>
            <a:stCxn id="11" idx="3"/>
            <a:endCxn id="29" idx="1"/>
          </p:cNvCxnSpPr>
          <p:nvPr/>
        </p:nvCxnSpPr>
        <p:spPr>
          <a:xfrm>
            <a:off x="1524697" y="5032832"/>
            <a:ext cx="927167" cy="6201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  <a:endCxn id="30" idx="1"/>
          </p:cNvCxnSpPr>
          <p:nvPr/>
        </p:nvCxnSpPr>
        <p:spPr>
          <a:xfrm>
            <a:off x="1524697" y="5446200"/>
            <a:ext cx="925796" cy="16329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3"/>
            <a:endCxn id="31" idx="1"/>
          </p:cNvCxnSpPr>
          <p:nvPr/>
        </p:nvCxnSpPr>
        <p:spPr>
          <a:xfrm>
            <a:off x="1524697" y="5849846"/>
            <a:ext cx="930400" cy="8061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3"/>
            <a:endCxn id="32" idx="1"/>
          </p:cNvCxnSpPr>
          <p:nvPr/>
        </p:nvCxnSpPr>
        <p:spPr>
          <a:xfrm>
            <a:off x="1524697" y="6241931"/>
            <a:ext cx="917406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3"/>
            <a:endCxn id="33" idx="1"/>
          </p:cNvCxnSpPr>
          <p:nvPr/>
        </p:nvCxnSpPr>
        <p:spPr>
          <a:xfrm>
            <a:off x="1524697" y="6655298"/>
            <a:ext cx="917406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7" idx="3"/>
            <a:endCxn id="35" idx="1"/>
          </p:cNvCxnSpPr>
          <p:nvPr/>
        </p:nvCxnSpPr>
        <p:spPr>
          <a:xfrm>
            <a:off x="1533087" y="7461364"/>
            <a:ext cx="917406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3"/>
            <a:endCxn id="36" idx="1"/>
          </p:cNvCxnSpPr>
          <p:nvPr/>
        </p:nvCxnSpPr>
        <p:spPr>
          <a:xfrm>
            <a:off x="1533087" y="7874730"/>
            <a:ext cx="917406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3"/>
            <a:endCxn id="37" idx="1"/>
          </p:cNvCxnSpPr>
          <p:nvPr/>
        </p:nvCxnSpPr>
        <p:spPr>
          <a:xfrm>
            <a:off x="1533087" y="8278377"/>
            <a:ext cx="917406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3404" y="4328177"/>
            <a:ext cx="141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Century Schoolbook" pitchFamily="18" charset="0"/>
                <a:cs typeface="Estrangelo Edessa" pitchFamily="66" charset="0"/>
              </a:rPr>
              <a:t>meets</a:t>
            </a:r>
            <a:endParaRPr lang="en-US" sz="1200" i="1" dirty="0">
              <a:latin typeface="Century Schoolbook" pitchFamily="18" charset="0"/>
              <a:cs typeface="Estrangelo Edessa" pitchFamily="66" charset="0"/>
            </a:endParaRPr>
          </a:p>
        </p:txBody>
      </p:sp>
      <p:cxnSp>
        <p:nvCxnSpPr>
          <p:cNvPr id="47" name="Straight Arrow Connector 46"/>
          <p:cNvCxnSpPr>
            <a:stCxn id="16" idx="3"/>
            <a:endCxn id="34" idx="1"/>
          </p:cNvCxnSpPr>
          <p:nvPr/>
        </p:nvCxnSpPr>
        <p:spPr>
          <a:xfrm>
            <a:off x="1524697" y="7058945"/>
            <a:ext cx="917406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138287" y="4588761"/>
                <a:ext cx="261878" cy="20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87" y="4588761"/>
                <a:ext cx="261878" cy="20659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r="-9302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291884" y="4588237"/>
                <a:ext cx="376098" cy="20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884" y="4588237"/>
                <a:ext cx="376098" cy="20659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r="-19355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57573" y="4588237"/>
                <a:ext cx="261878" cy="20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73" y="4588237"/>
                <a:ext cx="261878" cy="206594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r="-11628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160414" y="5199911"/>
                <a:ext cx="1679138" cy="292068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𝑔𝑖</m:t>
                          </m:r>
                        </m:sub>
                      </m:sSub>
                      <m:r>
                        <a:rPr lang="en-US" sz="12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𝐺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i="1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14" y="5199911"/>
                <a:ext cx="1679138" cy="292068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160414" y="5593961"/>
                <a:ext cx="1679138" cy="292068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𝑔𝑎</m:t>
                          </m:r>
                        </m:sub>
                      </m:sSub>
                      <m:r>
                        <a:rPr lang="en-US" sz="12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𝐺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i="1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14" y="5593961"/>
                <a:ext cx="1679138" cy="292068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1127239" y="5999934"/>
                <a:ext cx="1761704" cy="292068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𝑖𝑔</m:t>
                          </m:r>
                        </m:sub>
                      </m:sSub>
                      <m:r>
                        <a:rPr lang="en-US" sz="12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𝐼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i="1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39" y="5999934"/>
                <a:ext cx="1761704" cy="292068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1108743" y="6828376"/>
                <a:ext cx="1807741" cy="276999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𝑖𝑎</m:t>
                          </m:r>
                        </m:sub>
                      </m:sSub>
                      <m:r>
                        <a:rPr lang="en-US" sz="12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𝐼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i="1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43" y="6828376"/>
                <a:ext cx="1807741" cy="276999"/>
              </a:xfrm>
              <a:prstGeom prst="rect">
                <a:avLst/>
              </a:prstGeom>
              <a:blipFill rotWithShape="1">
                <a:blip r:embed="rId9" cstate="print"/>
                <a:stretch>
                  <a:fillRect b="-869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132444" y="7201356"/>
                <a:ext cx="1748750" cy="292068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𝑎𝑔</m:t>
                          </m:r>
                        </m:sub>
                      </m:sSub>
                      <m:r>
                        <a:rPr lang="en-US" sz="12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𝐴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i="1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44" y="7201356"/>
                <a:ext cx="1748750" cy="292068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127239" y="7643913"/>
                <a:ext cx="1761704" cy="276999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𝑎𝑖</m:t>
                          </m:r>
                        </m:sub>
                      </m:sSub>
                      <m:r>
                        <a:rPr lang="en-US" sz="12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𝐴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i="1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39" y="7643913"/>
                <a:ext cx="1761704" cy="276999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 b="-1111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>
            <a:spLocks noChangeAspect="1"/>
          </p:cNvSpPr>
          <p:nvPr/>
        </p:nvSpPr>
        <p:spPr>
          <a:xfrm>
            <a:off x="3510638" y="4964844"/>
            <a:ext cx="327353" cy="1841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3517186" y="6587310"/>
            <a:ext cx="327353" cy="18413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solidFill>
              <a:schemeClr val="tx1"/>
            </a:solidFill>
          </a:ln>
          <a:effectLst>
            <a:outerShdw blurRad="2413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/>
          <p:cNvSpPr>
            <a:spLocks noChangeAspect="1"/>
          </p:cNvSpPr>
          <p:nvPr/>
        </p:nvSpPr>
        <p:spPr>
          <a:xfrm>
            <a:off x="3510638" y="8210388"/>
            <a:ext cx="327353" cy="184136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4403182" y="4972825"/>
            <a:ext cx="327353" cy="1841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4403182" y="5386192"/>
            <a:ext cx="327353" cy="18413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solidFill>
              <a:schemeClr val="tx1"/>
            </a:solidFill>
          </a:ln>
          <a:effectLst>
            <a:outerShdw blurRad="2413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4403182" y="5789838"/>
            <a:ext cx="327353" cy="184136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sp>
        <p:nvSpPr>
          <p:cNvPr id="63" name="Rectangle 62"/>
          <p:cNvSpPr>
            <a:spLocks noChangeAspect="1"/>
          </p:cNvSpPr>
          <p:nvPr/>
        </p:nvSpPr>
        <p:spPr>
          <a:xfrm>
            <a:off x="4403182" y="6181923"/>
            <a:ext cx="327353" cy="1841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>
            <a:off x="4403182" y="6595290"/>
            <a:ext cx="327353" cy="18413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solidFill>
              <a:schemeClr val="tx1"/>
            </a:solidFill>
          </a:ln>
          <a:effectLst>
            <a:outerShdw blurRad="2413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4403182" y="6998936"/>
            <a:ext cx="327353" cy="184136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sp>
        <p:nvSpPr>
          <p:cNvPr id="66" name="Rectangle 65"/>
          <p:cNvSpPr>
            <a:spLocks noChangeAspect="1"/>
          </p:cNvSpPr>
          <p:nvPr/>
        </p:nvSpPr>
        <p:spPr>
          <a:xfrm>
            <a:off x="4411572" y="7401356"/>
            <a:ext cx="327353" cy="1841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sp>
        <p:nvSpPr>
          <p:cNvPr id="67" name="Rectangle 66"/>
          <p:cNvSpPr>
            <a:spLocks noChangeAspect="1"/>
          </p:cNvSpPr>
          <p:nvPr/>
        </p:nvSpPr>
        <p:spPr>
          <a:xfrm>
            <a:off x="4411572" y="7814722"/>
            <a:ext cx="327353" cy="18413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solidFill>
              <a:schemeClr val="tx1"/>
            </a:solidFill>
          </a:ln>
          <a:effectLst>
            <a:outerShdw blurRad="2413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sp>
        <p:nvSpPr>
          <p:cNvPr id="68" name="Rectangle 67"/>
          <p:cNvSpPr>
            <a:spLocks noChangeAspect="1"/>
          </p:cNvSpPr>
          <p:nvPr/>
        </p:nvSpPr>
        <p:spPr>
          <a:xfrm>
            <a:off x="4411572" y="8218369"/>
            <a:ext cx="327353" cy="184136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cxnSp>
        <p:nvCxnSpPr>
          <p:cNvPr id="69" name="Straight Arrow Connector 68"/>
          <p:cNvCxnSpPr>
            <a:stCxn id="57" idx="3"/>
            <a:endCxn id="60" idx="1"/>
          </p:cNvCxnSpPr>
          <p:nvPr/>
        </p:nvCxnSpPr>
        <p:spPr>
          <a:xfrm>
            <a:off x="3837991" y="5056912"/>
            <a:ext cx="565190" cy="806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3"/>
            <a:endCxn id="61" idx="1"/>
          </p:cNvCxnSpPr>
          <p:nvPr/>
        </p:nvCxnSpPr>
        <p:spPr>
          <a:xfrm>
            <a:off x="3837991" y="5056913"/>
            <a:ext cx="565190" cy="4256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3"/>
            <a:endCxn id="62" idx="1"/>
          </p:cNvCxnSpPr>
          <p:nvPr/>
        </p:nvCxnSpPr>
        <p:spPr>
          <a:xfrm>
            <a:off x="3837991" y="5056913"/>
            <a:ext cx="565190" cy="83332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3"/>
            <a:endCxn id="63" idx="1"/>
          </p:cNvCxnSpPr>
          <p:nvPr/>
        </p:nvCxnSpPr>
        <p:spPr>
          <a:xfrm flipV="1">
            <a:off x="3844540" y="6273991"/>
            <a:ext cx="558642" cy="40948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>
          <a:xfrm>
            <a:off x="3844540" y="6679377"/>
            <a:ext cx="558642" cy="806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8" idx="3"/>
            <a:endCxn id="65" idx="1"/>
          </p:cNvCxnSpPr>
          <p:nvPr/>
        </p:nvCxnSpPr>
        <p:spPr>
          <a:xfrm>
            <a:off x="3844540" y="6679378"/>
            <a:ext cx="558642" cy="4157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9" idx="3"/>
            <a:endCxn id="66" idx="1"/>
          </p:cNvCxnSpPr>
          <p:nvPr/>
        </p:nvCxnSpPr>
        <p:spPr>
          <a:xfrm flipV="1">
            <a:off x="3837991" y="7493424"/>
            <a:ext cx="573580" cy="8172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7" idx="1"/>
          </p:cNvCxnSpPr>
          <p:nvPr/>
        </p:nvCxnSpPr>
        <p:spPr>
          <a:xfrm flipV="1">
            <a:off x="3837991" y="7906791"/>
            <a:ext cx="573580" cy="39966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9" idx="3"/>
            <a:endCxn id="68" idx="1"/>
          </p:cNvCxnSpPr>
          <p:nvPr/>
        </p:nvCxnSpPr>
        <p:spPr>
          <a:xfrm>
            <a:off x="3837991" y="8302456"/>
            <a:ext cx="573580" cy="806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>
            <a:spLocks noChangeAspect="1"/>
          </p:cNvSpPr>
          <p:nvPr/>
        </p:nvSpPr>
        <p:spPr>
          <a:xfrm>
            <a:off x="6114105" y="4970983"/>
            <a:ext cx="327353" cy="1841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sp>
        <p:nvSpPr>
          <p:cNvPr id="79" name="Rectangle 78"/>
          <p:cNvSpPr>
            <a:spLocks noChangeAspect="1"/>
          </p:cNvSpPr>
          <p:nvPr/>
        </p:nvSpPr>
        <p:spPr>
          <a:xfrm>
            <a:off x="6112733" y="5394377"/>
            <a:ext cx="327353" cy="18413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solidFill>
              <a:schemeClr val="tx1"/>
            </a:solidFill>
          </a:ln>
          <a:effectLst>
            <a:outerShdw blurRad="2413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sp>
        <p:nvSpPr>
          <p:cNvPr id="80" name="Rectangle 79"/>
          <p:cNvSpPr>
            <a:spLocks noChangeAspect="1"/>
          </p:cNvSpPr>
          <p:nvPr/>
        </p:nvSpPr>
        <p:spPr>
          <a:xfrm>
            <a:off x="6117338" y="5789838"/>
            <a:ext cx="327353" cy="184136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sp>
        <p:nvSpPr>
          <p:cNvPr id="81" name="Rectangle 80"/>
          <p:cNvSpPr>
            <a:spLocks noChangeAspect="1"/>
          </p:cNvSpPr>
          <p:nvPr/>
        </p:nvSpPr>
        <p:spPr>
          <a:xfrm>
            <a:off x="6104343" y="6173943"/>
            <a:ext cx="327353" cy="1841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sp>
        <p:nvSpPr>
          <p:cNvPr id="82" name="Rectangle 81"/>
          <p:cNvSpPr>
            <a:spLocks noChangeAspect="1"/>
          </p:cNvSpPr>
          <p:nvPr/>
        </p:nvSpPr>
        <p:spPr>
          <a:xfrm>
            <a:off x="6104343" y="6587310"/>
            <a:ext cx="327353" cy="18413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solidFill>
              <a:schemeClr val="tx1"/>
            </a:solidFill>
          </a:ln>
          <a:effectLst>
            <a:outerShdw blurRad="2413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sp>
        <p:nvSpPr>
          <p:cNvPr id="83" name="Rectangle 82"/>
          <p:cNvSpPr>
            <a:spLocks noChangeAspect="1"/>
          </p:cNvSpPr>
          <p:nvPr/>
        </p:nvSpPr>
        <p:spPr>
          <a:xfrm>
            <a:off x="6104343" y="6990956"/>
            <a:ext cx="327353" cy="184136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>
            <a:off x="6112733" y="7393375"/>
            <a:ext cx="327353" cy="18413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sp>
        <p:nvSpPr>
          <p:cNvPr id="85" name="Rectangle 84"/>
          <p:cNvSpPr>
            <a:spLocks noChangeAspect="1"/>
          </p:cNvSpPr>
          <p:nvPr/>
        </p:nvSpPr>
        <p:spPr>
          <a:xfrm>
            <a:off x="6112733" y="7806742"/>
            <a:ext cx="327353" cy="18413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solidFill>
              <a:schemeClr val="tx1"/>
            </a:solidFill>
          </a:ln>
          <a:effectLst>
            <a:outerShdw blurRad="2413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sp>
        <p:nvSpPr>
          <p:cNvPr id="86" name="Rectangle 85"/>
          <p:cNvSpPr>
            <a:spLocks noChangeAspect="1"/>
          </p:cNvSpPr>
          <p:nvPr/>
        </p:nvSpPr>
        <p:spPr>
          <a:xfrm>
            <a:off x="6112733" y="8210388"/>
            <a:ext cx="327353" cy="184136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/>
          </a:p>
        </p:txBody>
      </p:sp>
      <p:cxnSp>
        <p:nvCxnSpPr>
          <p:cNvPr id="87" name="Straight Arrow Connector 86"/>
          <p:cNvCxnSpPr>
            <a:stCxn id="60" idx="3"/>
            <a:endCxn id="78" idx="1"/>
          </p:cNvCxnSpPr>
          <p:nvPr/>
        </p:nvCxnSpPr>
        <p:spPr>
          <a:xfrm flipV="1">
            <a:off x="4730535" y="5063051"/>
            <a:ext cx="1383570" cy="18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1" idx="3"/>
            <a:endCxn id="79" idx="1"/>
          </p:cNvCxnSpPr>
          <p:nvPr/>
        </p:nvCxnSpPr>
        <p:spPr>
          <a:xfrm>
            <a:off x="4730535" y="5478260"/>
            <a:ext cx="1382198" cy="81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2" idx="3"/>
            <a:endCxn id="80" idx="1"/>
          </p:cNvCxnSpPr>
          <p:nvPr/>
        </p:nvCxnSpPr>
        <p:spPr>
          <a:xfrm>
            <a:off x="4730535" y="5881906"/>
            <a:ext cx="1386803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3" idx="3"/>
            <a:endCxn id="81" idx="1"/>
          </p:cNvCxnSpPr>
          <p:nvPr/>
        </p:nvCxnSpPr>
        <p:spPr>
          <a:xfrm flipV="1">
            <a:off x="4730535" y="6266011"/>
            <a:ext cx="1373808" cy="79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3"/>
            <a:endCxn id="82" idx="1"/>
          </p:cNvCxnSpPr>
          <p:nvPr/>
        </p:nvCxnSpPr>
        <p:spPr>
          <a:xfrm flipV="1">
            <a:off x="4730535" y="6679378"/>
            <a:ext cx="1373808" cy="79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6" idx="3"/>
            <a:endCxn id="84" idx="1"/>
          </p:cNvCxnSpPr>
          <p:nvPr/>
        </p:nvCxnSpPr>
        <p:spPr>
          <a:xfrm flipV="1">
            <a:off x="4738925" y="7485443"/>
            <a:ext cx="1373808" cy="798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7" idx="3"/>
            <a:endCxn id="85" idx="1"/>
          </p:cNvCxnSpPr>
          <p:nvPr/>
        </p:nvCxnSpPr>
        <p:spPr>
          <a:xfrm flipV="1">
            <a:off x="4738925" y="7898810"/>
            <a:ext cx="1373808" cy="79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8" idx="3"/>
            <a:endCxn id="86" idx="1"/>
          </p:cNvCxnSpPr>
          <p:nvPr/>
        </p:nvCxnSpPr>
        <p:spPr>
          <a:xfrm flipV="1">
            <a:off x="4738925" y="8302456"/>
            <a:ext cx="1373808" cy="798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117632" y="5125000"/>
            <a:ext cx="620050" cy="20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Bodoni MT" pitchFamily="18" charset="0"/>
              </a:rPr>
              <a:t>Goer</a:t>
            </a:r>
            <a:endParaRPr lang="en-US" sz="1400" i="1" dirty="0">
              <a:latin typeface="Bodoni MT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117632" y="6783227"/>
            <a:ext cx="1046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Bodoni MT" pitchFamily="18" charset="0"/>
              </a:rPr>
              <a:t>Irregular</a:t>
            </a:r>
            <a:endParaRPr lang="en-US" sz="1400" i="1" dirty="0">
              <a:latin typeface="Bodoni MT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17632" y="8408924"/>
            <a:ext cx="90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Bodoni MT" pitchFamily="18" charset="0"/>
              </a:rPr>
              <a:t>Absentee</a:t>
            </a:r>
            <a:endParaRPr lang="en-US" sz="1400" i="1" dirty="0">
              <a:latin typeface="Bodoni MT" pitchFamily="18" charset="0"/>
            </a:endParaRPr>
          </a:p>
        </p:txBody>
      </p:sp>
      <p:cxnSp>
        <p:nvCxnSpPr>
          <p:cNvPr id="98" name="Straight Arrow Connector 97"/>
          <p:cNvCxnSpPr>
            <a:stCxn id="65" idx="3"/>
            <a:endCxn id="83" idx="1"/>
          </p:cNvCxnSpPr>
          <p:nvPr/>
        </p:nvCxnSpPr>
        <p:spPr>
          <a:xfrm flipV="1">
            <a:off x="4730535" y="7083024"/>
            <a:ext cx="1373808" cy="79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4386322" y="4607690"/>
                <a:ext cx="261878" cy="20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322" y="4607690"/>
                <a:ext cx="261878" cy="20659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r="-9302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6019800" y="4612317"/>
                <a:ext cx="376098" cy="20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612317"/>
                <a:ext cx="376098" cy="20659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r="-21311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3449187" y="4607166"/>
                <a:ext cx="261878" cy="20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187" y="4607166"/>
                <a:ext cx="261878" cy="20659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r="-9302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4695930" y="5233183"/>
                <a:ext cx="1424386" cy="196049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𝑔𝑖</m:t>
                          </m:r>
                        </m:sub>
                      </m:sSub>
                      <m:r>
                        <a:rPr lang="en-US" sz="12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𝐺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)∙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𝑰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1" i="1" dirty="0">
                  <a:solidFill>
                    <a:srgbClr val="0070C0"/>
                  </a:solidFill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930" y="5233183"/>
                <a:ext cx="1424386" cy="196049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 b="-5151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4659883" y="5615537"/>
                <a:ext cx="1496481" cy="196049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𝑔𝑎</m:t>
                          </m:r>
                        </m:sub>
                      </m:sSub>
                      <m:r>
                        <a:rPr lang="en-US" sz="12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𝐺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)∙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𝑨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1" i="1" dirty="0">
                  <a:solidFill>
                    <a:srgbClr val="0070C0"/>
                  </a:solidFill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883" y="5615537"/>
                <a:ext cx="1496481" cy="196049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 b="-5625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4659883" y="6002560"/>
                <a:ext cx="1496481" cy="196049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𝑖𝑔</m:t>
                          </m:r>
                        </m:sub>
                      </m:sSub>
                      <m:r>
                        <a:rPr lang="en-US" sz="12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𝐼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)∙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𝑮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1" i="1" dirty="0">
                  <a:solidFill>
                    <a:srgbClr val="0070C0"/>
                  </a:solidFill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883" y="6002560"/>
                <a:ext cx="1496481" cy="196049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 b="-5625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4659883" y="6850719"/>
                <a:ext cx="1496481" cy="185934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𝑖𝑎</m:t>
                          </m:r>
                        </m:sub>
                      </m:sSub>
                      <m:r>
                        <a:rPr lang="en-US" sz="12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𝐼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)∙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𝑨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1" i="1" dirty="0">
                  <a:solidFill>
                    <a:srgbClr val="0070C0"/>
                  </a:solidFill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883" y="6850719"/>
                <a:ext cx="1496481" cy="185934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 b="-6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4659883" y="7244701"/>
                <a:ext cx="1496481" cy="196049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𝑎𝑔</m:t>
                          </m:r>
                        </m:sub>
                      </m:sSub>
                      <m:r>
                        <a:rPr lang="en-US" sz="12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𝐴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)∙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𝑮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1" i="1" dirty="0">
                  <a:solidFill>
                    <a:srgbClr val="0070C0"/>
                  </a:solidFill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883" y="7244701"/>
                <a:ext cx="1496481" cy="196049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 b="-5151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4695930" y="7640533"/>
                <a:ext cx="1424386" cy="185934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𝑎𝑖</m:t>
                          </m:r>
                        </m:sub>
                      </m:sSub>
                      <m:r>
                        <a:rPr lang="en-US" sz="1200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𝐴</m:t>
                      </m:r>
                      <m:r>
                        <a:rPr lang="en-US" sz="1200" b="0" i="1" smtClean="0">
                          <a:effectLst/>
                          <a:latin typeface="Cambria Math"/>
                        </a:rPr>
                        <m:t>)∙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𝑰</m:t>
                      </m:r>
                      <m:r>
                        <a:rPr lang="en-US" sz="1200" b="1" i="1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b="1" i="1" dirty="0">
                  <a:solidFill>
                    <a:srgbClr val="0070C0"/>
                  </a:solidFill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930" y="7640533"/>
                <a:ext cx="1424386" cy="185934"/>
              </a:xfrm>
              <a:prstGeom prst="rect">
                <a:avLst/>
              </a:prstGeom>
              <a:blipFill rotWithShape="1">
                <a:blip r:embed="rId17" cstate="print"/>
                <a:stretch>
                  <a:fillRect b="-6129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1877532" y="4328177"/>
            <a:ext cx="141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Century Schoolbook" pitchFamily="18" charset="0"/>
                <a:cs typeface="Estrangelo Edessa" pitchFamily="66" charset="0"/>
              </a:rPr>
              <a:t>becomes</a:t>
            </a:r>
            <a:endParaRPr lang="en-US" sz="1200" i="1" dirty="0">
              <a:latin typeface="Century Schoolbook" pitchFamily="18" charset="0"/>
              <a:cs typeface="Estrangelo Edessa" pitchFamily="66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89567" y="4328177"/>
            <a:ext cx="1294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Century Schoolbook" pitchFamily="18" charset="0"/>
                <a:cs typeface="Estrangelo Edessa" pitchFamily="66" charset="0"/>
              </a:rPr>
              <a:t> Starts as</a:t>
            </a:r>
            <a:endParaRPr lang="en-US" sz="1200" i="1" dirty="0">
              <a:latin typeface="Century Schoolbook" pitchFamily="18" charset="0"/>
              <a:cs typeface="Estrangelo Edessa" pitchFamily="66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63605" y="4328177"/>
            <a:ext cx="141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Century Schoolbook" pitchFamily="18" charset="0"/>
                <a:cs typeface="Estrangelo Edessa" pitchFamily="66" charset="0"/>
              </a:rPr>
              <a:t>meets</a:t>
            </a:r>
            <a:endParaRPr lang="en-US" sz="1200" i="1" dirty="0">
              <a:latin typeface="Century Schoolbook" pitchFamily="18" charset="0"/>
              <a:cs typeface="Estrangelo Edessa" pitchFamily="66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34694" y="4328177"/>
            <a:ext cx="141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latin typeface="Century Schoolbook" pitchFamily="18" charset="0"/>
                <a:cs typeface="Estrangelo Edessa" pitchFamily="66" charset="0"/>
              </a:rPr>
              <a:t>becomes</a:t>
            </a:r>
            <a:endParaRPr lang="en-US" sz="1200" i="1" dirty="0">
              <a:latin typeface="Century Schoolbook" pitchFamily="18" charset="0"/>
              <a:cs typeface="Estrangelo Edessa" pitchFamily="66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117632" y="4666511"/>
            <a:ext cx="0" cy="393846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6200" y="5123711"/>
            <a:ext cx="620050" cy="20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Bodoni MT" pitchFamily="18" charset="0"/>
              </a:rPr>
              <a:t>Goer</a:t>
            </a:r>
            <a:endParaRPr lang="en-US" sz="1400" i="1" dirty="0">
              <a:latin typeface="Bodoni MT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6200" y="6781938"/>
            <a:ext cx="1046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Bodoni MT" pitchFamily="18" charset="0"/>
              </a:rPr>
              <a:t>Irregular</a:t>
            </a:r>
            <a:endParaRPr lang="en-US" sz="1400" i="1" dirty="0">
              <a:latin typeface="Bodoni MT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6200" y="8407635"/>
            <a:ext cx="906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latin typeface="Bodoni MT" pitchFamily="18" charset="0"/>
              </a:rPr>
              <a:t>Absentee</a:t>
            </a:r>
            <a:endParaRPr lang="en-US" sz="1400" i="1" dirty="0">
              <a:latin typeface="Bodoni MT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-152400" y="4328177"/>
            <a:ext cx="1294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latin typeface="Century Schoolbook" pitchFamily="18" charset="0"/>
                <a:cs typeface="Estrangelo Edessa" pitchFamily="66" charset="0"/>
              </a:rPr>
              <a:t> Starts as</a:t>
            </a:r>
            <a:endParaRPr lang="en-US" sz="1200" i="1" dirty="0">
              <a:latin typeface="Century Schoolbook" pitchFamily="18" charset="0"/>
              <a:cs typeface="Estrangelo Edessa" pitchFamily="66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-497145" y="-350520"/>
            <a:ext cx="4383345" cy="4617720"/>
            <a:chOff x="3086446" y="-1114500"/>
            <a:chExt cx="7305576" cy="7696200"/>
          </a:xfrm>
        </p:grpSpPr>
        <p:sp>
          <p:nvSpPr>
            <p:cNvPr id="120" name="Rectangle 119"/>
            <p:cNvSpPr/>
            <p:nvPr/>
          </p:nvSpPr>
          <p:spPr>
            <a:xfrm>
              <a:off x="4876799" y="1127617"/>
              <a:ext cx="3733801" cy="337729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086446" y="-1114500"/>
              <a:ext cx="7305576" cy="7696200"/>
              <a:chOff x="412785" y="1981200"/>
              <a:chExt cx="5295899" cy="5838714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1974884" y="3871113"/>
                <a:ext cx="2233086" cy="2166632"/>
                <a:chOff x="1974884" y="3871113"/>
                <a:chExt cx="2233086" cy="21666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2195292" y="5471312"/>
                      <a:ext cx="620218" cy="41129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𝑎𝑔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5292" y="5471312"/>
                      <a:ext cx="620218" cy="411291"/>
                    </a:xfrm>
                    <a:prstGeom prst="rect">
                      <a:avLst/>
                    </a:prstGeom>
                    <a:blipFill rotWithShape="1">
                      <a:blip r:embed="rId18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3529807" y="4099713"/>
                      <a:ext cx="612084" cy="41129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𝑔𝑎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26" name="Rectangle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9807" y="4099713"/>
                      <a:ext cx="612084" cy="411291"/>
                    </a:xfrm>
                    <a:prstGeom prst="rect">
                      <a:avLst/>
                    </a:prstGeom>
                    <a:blipFill rotWithShape="1">
                      <a:blip r:embed="rId19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2861038" y="4079231"/>
                      <a:ext cx="571024" cy="41129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𝑔𝑖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27" name="Rectangle 1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1038" y="4079231"/>
                      <a:ext cx="571024" cy="411291"/>
                    </a:xfrm>
                    <a:prstGeom prst="rect">
                      <a:avLst/>
                    </a:prstGeom>
                    <a:blipFill rotWithShape="1">
                      <a:blip r:embed="rId20" cstate="print"/>
                      <a:stretch>
                        <a:fillRect b="-18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3490346" y="4709313"/>
                      <a:ext cx="572961" cy="38915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𝑖𝑎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28" name="Rectangle 1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0346" y="4709313"/>
                      <a:ext cx="572961" cy="389158"/>
                    </a:xfrm>
                    <a:prstGeom prst="rect">
                      <a:avLst/>
                    </a:prstGeom>
                    <a:blipFill rotWithShape="1">
                      <a:blip r:embed="rId21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2861038" y="5468336"/>
                      <a:ext cx="574511" cy="38915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𝑎𝑖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29" name="Rectangle 1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1038" y="5468336"/>
                      <a:ext cx="574511" cy="389158"/>
                    </a:xfrm>
                    <a:prstGeom prst="rect">
                      <a:avLst/>
                    </a:prstGeom>
                    <a:blipFill rotWithShape="1">
                      <a:blip r:embed="rId2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175238" y="4709313"/>
                      <a:ext cx="577610" cy="41129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𝑖𝑔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30" name="Rectangle 1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5238" y="4709313"/>
                      <a:ext cx="577610" cy="411291"/>
                    </a:xfrm>
                    <a:prstGeom prst="rect">
                      <a:avLst/>
                    </a:prstGeom>
                    <a:blipFill rotWithShape="1">
                      <a:blip r:embed="rId23" cstate="print"/>
                      <a:stretch>
                        <a:fillRect b="-37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1" name="Oval 130"/>
                <p:cNvSpPr>
                  <a:spLocks noChangeAspect="1"/>
                </p:cNvSpPr>
                <p:nvPr/>
              </p:nvSpPr>
              <p:spPr>
                <a:xfrm>
                  <a:off x="1974884" y="3871113"/>
                  <a:ext cx="609600" cy="609600"/>
                </a:xfrm>
                <a:prstGeom prst="ellipse">
                  <a:avLst/>
                </a:prstGeom>
                <a:solidFill>
                  <a:srgbClr val="FF0000">
                    <a:alpha val="80000"/>
                  </a:srgb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Bell MT" pitchFamily="18" charset="0"/>
                    </a:rPr>
                    <a:t>G</a:t>
                  </a:r>
                  <a:endParaRPr lang="en-US" sz="1400" dirty="0">
                    <a:solidFill>
                      <a:schemeClr val="tx1"/>
                    </a:solidFill>
                    <a:latin typeface="Bell MT" pitchFamily="18" charset="0"/>
                  </a:endParaRPr>
                </a:p>
              </p:txBody>
            </p:sp>
            <p:sp>
              <p:nvSpPr>
                <p:cNvPr id="132" name="Oval 131"/>
                <p:cNvSpPr>
                  <a:spLocks noChangeAspect="1"/>
                </p:cNvSpPr>
                <p:nvPr/>
              </p:nvSpPr>
              <p:spPr>
                <a:xfrm>
                  <a:off x="2789089" y="4641277"/>
                  <a:ext cx="609600" cy="6096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Bell MT" pitchFamily="18" charset="0"/>
                    </a:rPr>
                    <a:t>I</a:t>
                  </a:r>
                  <a:endParaRPr lang="en-US" sz="1400" dirty="0">
                    <a:solidFill>
                      <a:schemeClr val="tx1"/>
                    </a:solidFill>
                    <a:latin typeface="Bell MT" pitchFamily="18" charset="0"/>
                  </a:endParaRPr>
                </a:p>
              </p:txBody>
            </p: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3598370" y="5428145"/>
                  <a:ext cx="609600" cy="609600"/>
                </a:xfrm>
                <a:prstGeom prst="ellipse">
                  <a:avLst/>
                </a:prstGeom>
                <a:solidFill>
                  <a:srgbClr val="00B0F0">
                    <a:alpha val="50000"/>
                  </a:srgb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Bell MT" pitchFamily="18" charset="0"/>
                    </a:rPr>
                    <a:t>A</a:t>
                  </a:r>
                  <a:endParaRPr lang="en-US" dirty="0">
                    <a:solidFill>
                      <a:schemeClr val="tx1"/>
                    </a:solidFill>
                    <a:latin typeface="Bell MT" pitchFamily="18" charset="0"/>
                  </a:endParaRPr>
                </a:p>
              </p:txBody>
            </p:sp>
            <p:cxnSp>
              <p:nvCxnSpPr>
                <p:cNvPr id="134" name="Curved Connector 133"/>
                <p:cNvCxnSpPr>
                  <a:stCxn id="131" idx="6"/>
                  <a:endCxn id="132" idx="0"/>
                </p:cNvCxnSpPr>
                <p:nvPr/>
              </p:nvCxnSpPr>
              <p:spPr>
                <a:xfrm>
                  <a:off x="2584484" y="4175913"/>
                  <a:ext cx="509405" cy="465364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urved Connector 134"/>
                <p:cNvCxnSpPr>
                  <a:stCxn id="132" idx="6"/>
                  <a:endCxn id="133" idx="0"/>
                </p:cNvCxnSpPr>
                <p:nvPr/>
              </p:nvCxnSpPr>
              <p:spPr>
                <a:xfrm>
                  <a:off x="3398689" y="4946077"/>
                  <a:ext cx="504481" cy="482068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urved Connector 135"/>
                <p:cNvCxnSpPr>
                  <a:stCxn id="132" idx="2"/>
                  <a:endCxn id="131" idx="4"/>
                </p:cNvCxnSpPr>
                <p:nvPr/>
              </p:nvCxnSpPr>
              <p:spPr>
                <a:xfrm rot="10800000">
                  <a:off x="2279685" y="4480713"/>
                  <a:ext cx="509405" cy="465364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urved Connector 136"/>
                <p:cNvCxnSpPr>
                  <a:stCxn id="133" idx="2"/>
                  <a:endCxn id="132" idx="4"/>
                </p:cNvCxnSpPr>
                <p:nvPr/>
              </p:nvCxnSpPr>
              <p:spPr>
                <a:xfrm rot="10800000">
                  <a:off x="3093890" y="5250877"/>
                  <a:ext cx="504481" cy="482068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Arc 122"/>
              <p:cNvSpPr/>
              <p:nvPr/>
            </p:nvSpPr>
            <p:spPr>
              <a:xfrm>
                <a:off x="412785" y="3871113"/>
                <a:ext cx="3733800" cy="3948801"/>
              </a:xfrm>
              <a:prstGeom prst="arc">
                <a:avLst>
                  <a:gd name="adj1" fmla="val 16200000"/>
                  <a:gd name="adj2" fmla="val 20942793"/>
                </a:avLst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4" name="Arc 123"/>
              <p:cNvSpPr/>
              <p:nvPr/>
            </p:nvSpPr>
            <p:spPr>
              <a:xfrm rot="10800000">
                <a:off x="1995330" y="1981200"/>
                <a:ext cx="3713354" cy="4056544"/>
              </a:xfrm>
              <a:prstGeom prst="arc">
                <a:avLst>
                  <a:gd name="adj1" fmla="val 16200000"/>
                  <a:gd name="adj2" fmla="val 20942793"/>
                </a:avLst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2819400" y="-304800"/>
            <a:ext cx="4296944" cy="4557541"/>
            <a:chOff x="-996074" y="-838049"/>
            <a:chExt cx="6759387" cy="7330279"/>
          </a:xfrm>
        </p:grpSpPr>
        <p:sp>
          <p:nvSpPr>
            <p:cNvPr id="141" name="Rectangle 140"/>
            <p:cNvSpPr/>
            <p:nvPr/>
          </p:nvSpPr>
          <p:spPr>
            <a:xfrm>
              <a:off x="609600" y="1143000"/>
              <a:ext cx="3657600" cy="336818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-996074" y="-838049"/>
              <a:ext cx="6759387" cy="7330279"/>
              <a:chOff x="4146585" y="2147198"/>
              <a:chExt cx="5347062" cy="5727081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5708684" y="3925478"/>
                <a:ext cx="2233086" cy="2166632"/>
                <a:chOff x="5708684" y="3925478"/>
                <a:chExt cx="2233086" cy="21666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5929092" y="5531430"/>
                      <a:ext cx="678924" cy="42356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𝑎𝑔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46" name="Rectangle 1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9092" y="5531430"/>
                      <a:ext cx="678924" cy="423567"/>
                    </a:xfrm>
                    <a:prstGeom prst="rect">
                      <a:avLst/>
                    </a:prstGeom>
                    <a:blipFill rotWithShape="1">
                      <a:blip r:embed="rId2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7263607" y="4154079"/>
                      <a:ext cx="670047" cy="42356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𝑔𝑎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47" name="Rectangle 1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3607" y="4154079"/>
                      <a:ext cx="670047" cy="423567"/>
                    </a:xfrm>
                    <a:prstGeom prst="rect">
                      <a:avLst/>
                    </a:prstGeom>
                    <a:blipFill rotWithShape="1">
                      <a:blip r:embed="rId2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6594838" y="4133596"/>
                      <a:ext cx="625241" cy="42356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𝑔𝑖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48" name="Rectangle 1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4838" y="4133596"/>
                      <a:ext cx="625241" cy="423567"/>
                    </a:xfrm>
                    <a:prstGeom prst="rect">
                      <a:avLst/>
                    </a:prstGeom>
                    <a:blipFill rotWithShape="1">
                      <a:blip r:embed="rId26" cstate="print"/>
                      <a:stretch>
                        <a:fillRect b="-18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7182704" y="4763678"/>
                      <a:ext cx="627355" cy="40077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𝑖𝑎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49" name="Rectangle 1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82704" y="4763678"/>
                      <a:ext cx="627355" cy="400771"/>
                    </a:xfrm>
                    <a:prstGeom prst="rect">
                      <a:avLst/>
                    </a:prstGeom>
                    <a:blipFill rotWithShape="1">
                      <a:blip r:embed="rId27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6594838" y="5522701"/>
                      <a:ext cx="629046" cy="40077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𝑎𝑖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50" name="Rectangle 1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4838" y="5522701"/>
                      <a:ext cx="629046" cy="400772"/>
                    </a:xfrm>
                    <a:prstGeom prst="rect">
                      <a:avLst/>
                    </a:prstGeom>
                    <a:blipFill rotWithShape="1">
                      <a:blip r:embed="rId28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5909038" y="4763678"/>
                      <a:ext cx="632428" cy="42356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𝑖𝑔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51" name="Rectangle 1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9038" y="4763678"/>
                      <a:ext cx="632428" cy="423567"/>
                    </a:xfrm>
                    <a:prstGeom prst="rect">
                      <a:avLst/>
                    </a:prstGeom>
                    <a:blipFill rotWithShape="1">
                      <a:blip r:embed="rId29" cstate="print"/>
                      <a:stretch>
                        <a:fillRect b="-37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2" name="Oval 151"/>
                <p:cNvSpPr>
                  <a:spLocks noChangeAspect="1"/>
                </p:cNvSpPr>
                <p:nvPr/>
              </p:nvSpPr>
              <p:spPr>
                <a:xfrm>
                  <a:off x="5708684" y="3925478"/>
                  <a:ext cx="609600" cy="609600"/>
                </a:xfrm>
                <a:prstGeom prst="ellipse">
                  <a:avLst/>
                </a:prstGeom>
                <a:solidFill>
                  <a:srgbClr val="FF0000">
                    <a:alpha val="80000"/>
                  </a:srgb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Bell MT" pitchFamily="18" charset="0"/>
                    </a:rPr>
                    <a:t>G</a:t>
                  </a:r>
                  <a:endParaRPr lang="en-US" sz="1400" dirty="0">
                    <a:solidFill>
                      <a:schemeClr val="tx1"/>
                    </a:solidFill>
                    <a:latin typeface="Bell MT" pitchFamily="18" charset="0"/>
                  </a:endParaRPr>
                </a:p>
              </p:txBody>
            </p:sp>
            <p:sp>
              <p:nvSpPr>
                <p:cNvPr id="153" name="Oval 152"/>
                <p:cNvSpPr>
                  <a:spLocks noChangeAspect="1"/>
                </p:cNvSpPr>
                <p:nvPr/>
              </p:nvSpPr>
              <p:spPr>
                <a:xfrm>
                  <a:off x="6522889" y="4695642"/>
                  <a:ext cx="601169" cy="609600"/>
                </a:xfrm>
                <a:prstGeom prst="ellipse">
                  <a:avLst/>
                </a:prstGeom>
                <a:solidFill>
                  <a:schemeClr val="bg1">
                    <a:alpha val="7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Bell MT" pitchFamily="18" charset="0"/>
                    </a:rPr>
                    <a:t>I</a:t>
                  </a:r>
                  <a:endParaRPr lang="en-US" sz="1400" dirty="0">
                    <a:solidFill>
                      <a:schemeClr val="tx1"/>
                    </a:solidFill>
                    <a:latin typeface="Bell MT" pitchFamily="18" charset="0"/>
                  </a:endParaRPr>
                </a:p>
              </p:txBody>
            </p:sp>
            <p:sp>
              <p:nvSpPr>
                <p:cNvPr id="154" name="Oval 153"/>
                <p:cNvSpPr>
                  <a:spLocks noChangeAspect="1"/>
                </p:cNvSpPr>
                <p:nvPr/>
              </p:nvSpPr>
              <p:spPr>
                <a:xfrm>
                  <a:off x="7332170" y="5482510"/>
                  <a:ext cx="609600" cy="609600"/>
                </a:xfrm>
                <a:prstGeom prst="ellipse">
                  <a:avLst/>
                </a:prstGeom>
                <a:solidFill>
                  <a:srgbClr val="00B0F0">
                    <a:alpha val="50000"/>
                  </a:srgb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Bell MT" pitchFamily="18" charset="0"/>
                    </a:rPr>
                    <a:t>A</a:t>
                  </a:r>
                  <a:endParaRPr lang="en-US" dirty="0">
                    <a:solidFill>
                      <a:schemeClr val="tx1"/>
                    </a:solidFill>
                    <a:latin typeface="Bell MT" pitchFamily="18" charset="0"/>
                  </a:endParaRPr>
                </a:p>
              </p:txBody>
            </p:sp>
            <p:cxnSp>
              <p:nvCxnSpPr>
                <p:cNvPr id="155" name="Curved Connector 154"/>
                <p:cNvCxnSpPr>
                  <a:stCxn id="152" idx="6"/>
                  <a:endCxn id="153" idx="0"/>
                </p:cNvCxnSpPr>
                <p:nvPr/>
              </p:nvCxnSpPr>
              <p:spPr>
                <a:xfrm>
                  <a:off x="6318285" y="4230278"/>
                  <a:ext cx="505189" cy="465364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urved Connector 155"/>
                <p:cNvCxnSpPr>
                  <a:stCxn id="153" idx="6"/>
                  <a:endCxn id="154" idx="0"/>
                </p:cNvCxnSpPr>
                <p:nvPr/>
              </p:nvCxnSpPr>
              <p:spPr>
                <a:xfrm>
                  <a:off x="7124058" y="5000442"/>
                  <a:ext cx="512912" cy="482068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Curved Connector 156"/>
                <p:cNvCxnSpPr>
                  <a:stCxn id="153" idx="2"/>
                  <a:endCxn id="152" idx="4"/>
                </p:cNvCxnSpPr>
                <p:nvPr/>
              </p:nvCxnSpPr>
              <p:spPr>
                <a:xfrm rot="10800000">
                  <a:off x="6013485" y="4535079"/>
                  <a:ext cx="509404" cy="465364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urved Connector 157"/>
                <p:cNvCxnSpPr>
                  <a:stCxn id="154" idx="2"/>
                  <a:endCxn id="153" idx="4"/>
                </p:cNvCxnSpPr>
                <p:nvPr/>
              </p:nvCxnSpPr>
              <p:spPr>
                <a:xfrm rot="10800000">
                  <a:off x="6823475" y="5305243"/>
                  <a:ext cx="508696" cy="482068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Arc 143"/>
              <p:cNvSpPr/>
              <p:nvPr/>
            </p:nvSpPr>
            <p:spPr>
              <a:xfrm>
                <a:off x="4146585" y="3925478"/>
                <a:ext cx="3733800" cy="3948801"/>
              </a:xfrm>
              <a:prstGeom prst="arc">
                <a:avLst>
                  <a:gd name="adj1" fmla="val 16200000"/>
                  <a:gd name="adj2" fmla="val 20942793"/>
                </a:avLst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Arc 144"/>
              <p:cNvSpPr/>
              <p:nvPr/>
            </p:nvSpPr>
            <p:spPr>
              <a:xfrm rot="10800000">
                <a:off x="5780293" y="2147198"/>
                <a:ext cx="3713354" cy="3948801"/>
              </a:xfrm>
              <a:prstGeom prst="arc">
                <a:avLst>
                  <a:gd name="adj1" fmla="val 16200000"/>
                  <a:gd name="adj2" fmla="val 20942793"/>
                </a:avLst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Title 1"/>
          <p:cNvSpPr txBox="1">
            <a:spLocks/>
          </p:cNvSpPr>
          <p:nvPr/>
        </p:nvSpPr>
        <p:spPr>
          <a:xfrm>
            <a:off x="533323" y="548657"/>
            <a:ext cx="23317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entury Schoolbook" pitchFamily="18" charset="0"/>
              </a:rPr>
              <a:t>Diffusion</a:t>
            </a:r>
            <a:endParaRPr lang="en-US" sz="1800" dirty="0">
              <a:latin typeface="Century Schoolbook" pitchFamily="18" charset="0"/>
            </a:endParaRPr>
          </a:p>
        </p:txBody>
      </p:sp>
      <p:sp>
        <p:nvSpPr>
          <p:cNvPr id="161" name="Title 1"/>
          <p:cNvSpPr txBox="1">
            <a:spLocks/>
          </p:cNvSpPr>
          <p:nvPr/>
        </p:nvSpPr>
        <p:spPr>
          <a:xfrm>
            <a:off x="3885717" y="541037"/>
            <a:ext cx="233172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Century Schoolbook" pitchFamily="18" charset="0"/>
              </a:rPr>
              <a:t>Contagion</a:t>
            </a:r>
            <a:endParaRPr lang="en-US" sz="1800" dirty="0">
              <a:latin typeface="Century Schoolbook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0" y="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Specifying EMOSA models</a:t>
            </a:r>
            <a:endParaRPr lang="en-US" sz="3200" dirty="0">
              <a:latin typeface="+mj-lt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>
            <a:off x="381000" y="8827532"/>
            <a:ext cx="586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04800" y="8806190"/>
            <a:ext cx="624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Figure 2. EMOSA s</a:t>
            </a:r>
            <a:r>
              <a:rPr lang="en-US" sz="1100" dirty="0" smtClean="0"/>
              <a:t>pecification for diffusion and contagion models</a:t>
            </a:r>
            <a:endParaRPr lang="en-US" sz="1100" dirty="0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623888" y="3009900"/>
          <a:ext cx="227171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30" imgW="2476440" imgH="1269720" progId="Equation.DSMT4">
                  <p:embed/>
                </p:oleObj>
              </mc:Choice>
              <mc:Fallback>
                <p:oleObj name="Equation" r:id="rId30" imgW="2476440" imgH="126972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009900"/>
                        <a:ext cx="2271712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429000" y="3009900"/>
          <a:ext cx="286861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32" imgW="3136680" imgH="1269720" progId="Equation.DSMT4">
                  <p:embed/>
                </p:oleObj>
              </mc:Choice>
              <mc:Fallback>
                <p:oleObj name="Equation" r:id="rId32" imgW="3136680" imgH="1269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09900"/>
                        <a:ext cx="2868612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22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359102"/>
              </p:ext>
            </p:extLst>
          </p:nvPr>
        </p:nvGraphicFramePr>
        <p:xfrm>
          <a:off x="564815" y="5791200"/>
          <a:ext cx="2741324" cy="1329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" name="Equation" r:id="rId4" imgW="2984400" imgH="1447560" progId="Equation.DSMT4">
                  <p:embed/>
                </p:oleObj>
              </mc:Choice>
              <mc:Fallback>
                <p:oleObj name="Equation" r:id="rId4" imgW="2984400" imgH="1447560" progId="Equation.DSMT4">
                  <p:embed/>
                  <p:pic>
                    <p:nvPicPr>
                      <p:cNvPr id="0" name="Picture 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15" y="5791200"/>
                        <a:ext cx="2741324" cy="1329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632502"/>
              </p:ext>
            </p:extLst>
          </p:nvPr>
        </p:nvGraphicFramePr>
        <p:xfrm>
          <a:off x="4324350" y="5622992"/>
          <a:ext cx="1959756" cy="153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" name="Equation" r:id="rId6" imgW="2133360" imgH="1676160" progId="Equation.DSMT4">
                  <p:embed/>
                </p:oleObj>
              </mc:Choice>
              <mc:Fallback>
                <p:oleObj name="Equation" r:id="rId6" imgW="2133360" imgH="1676160" progId="Equation.DSMT4">
                  <p:embed/>
                  <p:pic>
                    <p:nvPicPr>
                      <p:cNvPr id="0" name="Picture 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5622992"/>
                        <a:ext cx="1959756" cy="15398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75320"/>
              </p:ext>
            </p:extLst>
          </p:nvPr>
        </p:nvGraphicFramePr>
        <p:xfrm>
          <a:off x="4324350" y="3946592"/>
          <a:ext cx="1913095" cy="153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4" name="Equation" r:id="rId8" imgW="2082600" imgH="1676160" progId="Equation.DSMT4">
                  <p:embed/>
                </p:oleObj>
              </mc:Choice>
              <mc:Fallback>
                <p:oleObj name="Equation" r:id="rId8" imgW="2082600" imgH="1676160" progId="Equation.DSMT4">
                  <p:embed/>
                  <p:pic>
                    <p:nvPicPr>
                      <p:cNvPr id="0" name="Picture 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3946592"/>
                        <a:ext cx="1913095" cy="15398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443360"/>
              </p:ext>
            </p:extLst>
          </p:nvPr>
        </p:nvGraphicFramePr>
        <p:xfrm>
          <a:off x="564815" y="4156566"/>
          <a:ext cx="2123068" cy="1329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5" name="Equation" r:id="rId10" imgW="2311200" imgH="1447560" progId="Equation.DSMT4">
                  <p:embed/>
                </p:oleObj>
              </mc:Choice>
              <mc:Fallback>
                <p:oleObj name="Equation" r:id="rId10" imgW="2311200" imgH="1447560" progId="Equation.DSMT4">
                  <p:embed/>
                  <p:pic>
                    <p:nvPicPr>
                      <p:cNvPr id="0" name="Picture 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15" y="4156566"/>
                        <a:ext cx="2123068" cy="1329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712595"/>
              </p:ext>
            </p:extLst>
          </p:nvPr>
        </p:nvGraphicFramePr>
        <p:xfrm>
          <a:off x="564815" y="2743200"/>
          <a:ext cx="17399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" name="Equation" r:id="rId12" imgW="1739880" imgH="1371600" progId="Equation.DSMT4">
                  <p:embed/>
                </p:oleObj>
              </mc:Choice>
              <mc:Fallback>
                <p:oleObj name="Equation" r:id="rId12" imgW="1739880" imgH="1371600" progId="Equation.DSMT4">
                  <p:embed/>
                  <p:pic>
                    <p:nvPicPr>
                      <p:cNvPr id="0" name="Picture 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15" y="2743200"/>
                        <a:ext cx="17399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177592"/>
              </p:ext>
            </p:extLst>
          </p:nvPr>
        </p:nvGraphicFramePr>
        <p:xfrm>
          <a:off x="4324350" y="2778125"/>
          <a:ext cx="1803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" name="Equation" r:id="rId14" imgW="1803240" imgH="1117440" progId="Equation.DSMT4">
                  <p:embed/>
                </p:oleObj>
              </mc:Choice>
              <mc:Fallback>
                <p:oleObj name="Equation" r:id="rId14" imgW="1803240" imgH="1117440" progId="Equation.DSMT4">
                  <p:embed/>
                  <p:pic>
                    <p:nvPicPr>
                      <p:cNvPr id="0" name="Picture 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2778125"/>
                        <a:ext cx="18034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074114"/>
              </p:ext>
            </p:extLst>
          </p:nvPr>
        </p:nvGraphicFramePr>
        <p:xfrm>
          <a:off x="2692400" y="1600200"/>
          <a:ext cx="1422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" name="Equation" r:id="rId16" imgW="1422360" imgH="2057400" progId="Equation.DSMT4">
                  <p:embed/>
                </p:oleObj>
              </mc:Choice>
              <mc:Fallback>
                <p:oleObj name="Equation" r:id="rId16" imgW="1422360" imgH="2057400" progId="Equation.DSMT4">
                  <p:embed/>
                  <p:pic>
                    <p:nvPicPr>
                      <p:cNvPr id="0" name="Picture 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600200"/>
                        <a:ext cx="14224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425405"/>
              </p:ext>
            </p:extLst>
          </p:nvPr>
        </p:nvGraphicFramePr>
        <p:xfrm>
          <a:off x="560388" y="152400"/>
          <a:ext cx="36703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" name="Equation" r:id="rId18" imgW="3670200" imgH="1130040" progId="Equation.DSMT4">
                  <p:embed/>
                </p:oleObj>
              </mc:Choice>
              <mc:Fallback>
                <p:oleObj name="Equation" r:id="rId18" imgW="3670200" imgH="1130040" progId="Equation.DSMT4">
                  <p:embed/>
                  <p:pic>
                    <p:nvPicPr>
                      <p:cNvPr id="0" name="Picture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152400"/>
                        <a:ext cx="36703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381000" y="8839200"/>
            <a:ext cx="586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" y="8806190"/>
            <a:ext cx="624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Figure 3. </a:t>
            </a:r>
            <a:r>
              <a:rPr lang="en-US" sz="1100" dirty="0" smtClean="0"/>
              <a:t>Specification through accounting for transitions</a:t>
            </a:r>
            <a:endParaRPr lang="en-US" sz="1100" dirty="0"/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11" y="1456724"/>
            <a:ext cx="1937840" cy="1210276"/>
          </a:xfrm>
          <a:prstGeom prst="rect">
            <a:avLst/>
          </a:prstGeom>
          <a:ln>
            <a:noFill/>
          </a:ln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49" y="1456724"/>
            <a:ext cx="1937840" cy="1210276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320524"/>
              </p:ext>
            </p:extLst>
          </p:nvPr>
        </p:nvGraphicFramePr>
        <p:xfrm>
          <a:off x="609600" y="1397000"/>
          <a:ext cx="1308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" name="Equation" r:id="rId22" imgW="1307880" imgH="203040" progId="Equation.DSMT4">
                  <p:embed/>
                </p:oleObj>
              </mc:Choice>
              <mc:Fallback>
                <p:oleObj name="Equation" r:id="rId22" imgW="1307880" imgH="203040" progId="Equation.DSMT4">
                  <p:embed/>
                  <p:pic>
                    <p:nvPicPr>
                      <p:cNvPr id="0" name="Picture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97000"/>
                        <a:ext cx="13081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638992"/>
              </p:ext>
            </p:extLst>
          </p:nvPr>
        </p:nvGraphicFramePr>
        <p:xfrm>
          <a:off x="4267200" y="1371600"/>
          <a:ext cx="1308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" name="Equation" r:id="rId24" imgW="1307880" imgH="203040" progId="Equation.DSMT4">
                  <p:embed/>
                </p:oleObj>
              </mc:Choice>
              <mc:Fallback>
                <p:oleObj name="Equation" r:id="rId24" imgW="1307880" imgH="203040" progId="Equation.DSMT4">
                  <p:embed/>
                  <p:pic>
                    <p:nvPicPr>
                      <p:cNvPr id="0" name="Picture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371600"/>
                        <a:ext cx="13081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312220"/>
              </p:ext>
            </p:extLst>
          </p:nvPr>
        </p:nvGraphicFramePr>
        <p:xfrm>
          <a:off x="533400" y="7315200"/>
          <a:ext cx="2738438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" name="Equation" r:id="rId26" imgW="2984400" imgH="1447560" progId="Equation.DSMT4">
                  <p:embed/>
                </p:oleObj>
              </mc:Choice>
              <mc:Fallback>
                <p:oleObj name="Equation" r:id="rId26" imgW="2984400" imgH="1447560" progId="Equation.DSMT4">
                  <p:embed/>
                  <p:pic>
                    <p:nvPicPr>
                      <p:cNvPr id="0" name="Picture 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315200"/>
                        <a:ext cx="2738438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534925"/>
              </p:ext>
            </p:extLst>
          </p:nvPr>
        </p:nvGraphicFramePr>
        <p:xfrm>
          <a:off x="4343400" y="7299325"/>
          <a:ext cx="1773238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" name="Equation" r:id="rId28" imgW="1930320" imgH="1676160" progId="Equation.DSMT4">
                  <p:embed/>
                </p:oleObj>
              </mc:Choice>
              <mc:Fallback>
                <p:oleObj name="Equation" r:id="rId28" imgW="1930320" imgH="1676160" progId="Equation.DSMT4">
                  <p:embed/>
                  <p:pic>
                    <p:nvPicPr>
                      <p:cNvPr id="0" name="Picture 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299325"/>
                        <a:ext cx="1773238" cy="153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9" name="Object 427"/>
          <p:cNvGraphicFramePr>
            <a:graphicFrameLocks noChangeAspect="1"/>
          </p:cNvGraphicFramePr>
          <p:nvPr/>
        </p:nvGraphicFramePr>
        <p:xfrm>
          <a:off x="4800600" y="228600"/>
          <a:ext cx="1358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" name="Equation" r:id="rId30" imgW="1358640" imgH="965160" progId="Equation.DSMT4">
                  <p:embed/>
                </p:oleObj>
              </mc:Choice>
              <mc:Fallback>
                <p:oleObj name="Equation" r:id="rId30" imgW="1358640" imgH="965160" progId="Equation.DSMT4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8600"/>
                        <a:ext cx="13589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6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4800" y="8806190"/>
            <a:ext cx="6477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Figure 4. </a:t>
            </a:r>
            <a:r>
              <a:rPr lang="en-US" sz="1100" dirty="0" smtClean="0"/>
              <a:t>Observed prevalence of religious participation categories across  time (left) and across age (right)</a:t>
            </a:r>
            <a:endParaRPr lang="en-US" sz="1100" dirty="0"/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228600" y="762001"/>
            <a:ext cx="6283223" cy="8077200"/>
            <a:chOff x="42227" y="-353060"/>
            <a:chExt cx="6773543" cy="9420862"/>
          </a:xfrm>
        </p:grpSpPr>
        <p:pic>
          <p:nvPicPr>
            <p:cNvPr id="15" name="Picture 14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27" y="-340995"/>
              <a:ext cx="3641089" cy="3139441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3251" y="-353060"/>
              <a:ext cx="3640453" cy="3139441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7" y="2781301"/>
              <a:ext cx="3641089" cy="3138806"/>
            </a:xfrm>
            <a:prstGeom prst="rect">
              <a:avLst/>
            </a:prstGeom>
          </p:spPr>
        </p:pic>
        <p:pic>
          <p:nvPicPr>
            <p:cNvPr id="18" name="Picture 17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982" y="2767330"/>
              <a:ext cx="3639818" cy="3139441"/>
            </a:xfrm>
            <a:prstGeom prst="rect">
              <a:avLst/>
            </a:prstGeom>
          </p:spPr>
        </p:pic>
        <p:pic>
          <p:nvPicPr>
            <p:cNvPr id="19" name="Picture 18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2" y="5928996"/>
              <a:ext cx="3641089" cy="3138806"/>
            </a:xfrm>
            <a:prstGeom prst="rect">
              <a:avLst/>
            </a:prstGeom>
          </p:spPr>
        </p:pic>
        <p:pic>
          <p:nvPicPr>
            <p:cNvPr id="20" name="Picture 19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952" y="5914391"/>
              <a:ext cx="3639818" cy="3139441"/>
            </a:xfrm>
            <a:prstGeom prst="rect">
              <a:avLst/>
            </a:prstGeom>
          </p:spPr>
        </p:pic>
        <p:pic>
          <p:nvPicPr>
            <p:cNvPr id="21" name="Picture 20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776" y="5913756"/>
              <a:ext cx="1849754" cy="809625"/>
            </a:xfrm>
            <a:prstGeom prst="rect">
              <a:avLst/>
            </a:prstGeom>
          </p:spPr>
        </p:pic>
        <p:pic>
          <p:nvPicPr>
            <p:cNvPr id="22" name="Picture 21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5412" y="2724786"/>
              <a:ext cx="1892300" cy="1275716"/>
            </a:xfrm>
            <a:prstGeom prst="rect">
              <a:avLst/>
            </a:prstGeom>
          </p:spPr>
        </p:pic>
        <p:pic>
          <p:nvPicPr>
            <p:cNvPr id="23" name="Picture 22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168" y="-254001"/>
              <a:ext cx="1892300" cy="1165226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3733800" y="152400"/>
            <a:ext cx="2891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smtClean="0"/>
              <a:t>“In the previous year, how many times have you attended </a:t>
            </a:r>
          </a:p>
          <a:p>
            <a:pPr algn="r"/>
            <a:r>
              <a:rPr lang="en-US" sz="1400" i="1" dirty="0" smtClean="0"/>
              <a:t>a place of worship?”</a:t>
            </a:r>
            <a:endParaRPr lang="en-US" sz="1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086" y="152400"/>
            <a:ext cx="3853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National Longitudinal Survey of Youth 1997</a:t>
            </a:r>
          </a:p>
          <a:p>
            <a:r>
              <a:rPr lang="en-US" sz="1400" dirty="0" smtClean="0"/>
              <a:t>National Representative Sample</a:t>
            </a:r>
          </a:p>
          <a:p>
            <a:r>
              <a:rPr lang="en-US" sz="1400" i="1" dirty="0" smtClean="0"/>
              <a:t>N</a:t>
            </a:r>
            <a:r>
              <a:rPr lang="en-US" sz="1400" dirty="0" smtClean="0"/>
              <a:t> = 5,214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81000" y="8827223"/>
            <a:ext cx="6117864" cy="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2667000"/>
            <a:ext cx="6858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00"/>
            <a:ext cx="6858000" cy="51435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81000" y="7848600"/>
            <a:ext cx="586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7815590"/>
            <a:ext cx="624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Figure 5. Estimated parameters as means of posterior distributions </a:t>
            </a:r>
            <a:endParaRPr lang="en-US" sz="1100" dirty="0"/>
          </a:p>
        </p:txBody>
      </p:sp>
      <p:pic>
        <p:nvPicPr>
          <p:cNvPr id="13" name="Picture 1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6129081"/>
            <a:ext cx="1956816" cy="1564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576987"/>
            <a:ext cx="1981200" cy="15520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047999"/>
            <a:ext cx="1962150" cy="152898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85750" y="1555234"/>
            <a:ext cx="1495425" cy="765175"/>
            <a:chOff x="530225" y="1597025"/>
            <a:chExt cx="1495425" cy="76517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290962"/>
                </p:ext>
              </p:extLst>
            </p:nvPr>
          </p:nvGraphicFramePr>
          <p:xfrm>
            <a:off x="530225" y="1901825"/>
            <a:ext cx="250825" cy="155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3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225" y="1901825"/>
                          <a:ext cx="250825" cy="155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7939640"/>
                </p:ext>
              </p:extLst>
            </p:nvPr>
          </p:nvGraphicFramePr>
          <p:xfrm>
            <a:off x="1749425" y="1901825"/>
            <a:ext cx="250825" cy="155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4" name="Equation" r:id="rId9" imgW="368280" imgH="228600" progId="Equation.DSMT4">
                    <p:embed/>
                  </p:oleObj>
                </mc:Choice>
                <mc:Fallback>
                  <p:oleObj name="Equation" r:id="rId9" imgW="36828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425" y="1901825"/>
                          <a:ext cx="250825" cy="155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1171411"/>
                </p:ext>
              </p:extLst>
            </p:nvPr>
          </p:nvGraphicFramePr>
          <p:xfrm>
            <a:off x="1127125" y="1597025"/>
            <a:ext cx="276225" cy="155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5" name="Equation" r:id="rId11" imgW="406080" imgH="228600" progId="Equation.DSMT4">
                    <p:embed/>
                  </p:oleObj>
                </mc:Choice>
                <mc:Fallback>
                  <p:oleObj name="Equation" r:id="rId11" imgW="40608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125" y="1597025"/>
                          <a:ext cx="276225" cy="155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2417781"/>
                </p:ext>
              </p:extLst>
            </p:nvPr>
          </p:nvGraphicFramePr>
          <p:xfrm>
            <a:off x="1749425" y="1597025"/>
            <a:ext cx="276225" cy="155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6" name="Equation" r:id="rId13" imgW="406080" imgH="228600" progId="Equation.DSMT4">
                    <p:embed/>
                  </p:oleObj>
                </mc:Choice>
                <mc:Fallback>
                  <p:oleObj name="Equation" r:id="rId13" imgW="40608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425" y="1597025"/>
                          <a:ext cx="276225" cy="155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0178457"/>
                </p:ext>
              </p:extLst>
            </p:nvPr>
          </p:nvGraphicFramePr>
          <p:xfrm>
            <a:off x="561975" y="1597325"/>
            <a:ext cx="228601" cy="246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7" name="Equation" r:id="rId15" imgW="164880" imgH="177480" progId="Equation.DSMT4">
                    <p:embed/>
                  </p:oleObj>
                </mc:Choice>
                <mc:Fallback>
                  <p:oleObj name="Equation" r:id="rId15" imgW="164880" imgH="1774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975" y="1597325"/>
                          <a:ext cx="228601" cy="246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1078921"/>
                </p:ext>
              </p:extLst>
            </p:nvPr>
          </p:nvGraphicFramePr>
          <p:xfrm>
            <a:off x="1171575" y="1825925"/>
            <a:ext cx="175764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8" name="Equation" r:id="rId17" imgW="126720" imgH="164880" progId="Equation.DSMT4">
                    <p:embed/>
                  </p:oleObj>
                </mc:Choice>
                <mc:Fallback>
                  <p:oleObj name="Equation" r:id="rId17" imgW="126720" imgH="1648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575" y="1825925"/>
                          <a:ext cx="175764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2417971"/>
                </p:ext>
              </p:extLst>
            </p:nvPr>
          </p:nvGraphicFramePr>
          <p:xfrm>
            <a:off x="1704975" y="2133600"/>
            <a:ext cx="211347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9" name="Equation" r:id="rId19" imgW="152280" imgH="164880" progId="Equation.DSMT4">
                    <p:embed/>
                  </p:oleObj>
                </mc:Choice>
                <mc:Fallback>
                  <p:oleObj name="Equation" r:id="rId19" imgW="152280" imgH="1648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975" y="2133600"/>
                          <a:ext cx="211347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871356"/>
                </p:ext>
              </p:extLst>
            </p:nvPr>
          </p:nvGraphicFramePr>
          <p:xfrm>
            <a:off x="533400" y="2206625"/>
            <a:ext cx="268288" cy="155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0" name="Equation" r:id="rId21" imgW="393480" imgH="228600" progId="Equation.DSMT4">
                    <p:embed/>
                  </p:oleObj>
                </mc:Choice>
                <mc:Fallback>
                  <p:oleObj name="Equation" r:id="rId21" imgW="393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2206625"/>
                          <a:ext cx="268288" cy="155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0402652"/>
                </p:ext>
              </p:extLst>
            </p:nvPr>
          </p:nvGraphicFramePr>
          <p:xfrm>
            <a:off x="1130300" y="2206625"/>
            <a:ext cx="268288" cy="155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1" name="Equation" r:id="rId23" imgW="393480" imgH="228600" progId="Equation.DSMT4">
                    <p:embed/>
                  </p:oleObj>
                </mc:Choice>
                <mc:Fallback>
                  <p:oleObj name="Equation" r:id="rId23" imgW="39348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300" y="2206625"/>
                          <a:ext cx="268288" cy="155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719213"/>
              </p:ext>
            </p:extLst>
          </p:nvPr>
        </p:nvGraphicFramePr>
        <p:xfrm>
          <a:off x="2220118" y="1863209"/>
          <a:ext cx="49212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" name="Equation" r:id="rId25" imgW="723600" imgH="228600" progId="Equation.DSMT4">
                  <p:embed/>
                </p:oleObj>
              </mc:Choice>
              <mc:Fallback>
                <p:oleObj name="Equation" r:id="rId25" imgW="723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118" y="1863209"/>
                        <a:ext cx="49212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006063"/>
              </p:ext>
            </p:extLst>
          </p:nvPr>
        </p:nvGraphicFramePr>
        <p:xfrm>
          <a:off x="3439318" y="1863209"/>
          <a:ext cx="49212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" name="Equation" r:id="rId27" imgW="723600" imgH="228600" progId="Equation.DSMT4">
                  <p:embed/>
                </p:oleObj>
              </mc:Choice>
              <mc:Fallback>
                <p:oleObj name="Equation" r:id="rId27" imgW="723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318" y="1863209"/>
                        <a:ext cx="49212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97999"/>
              </p:ext>
            </p:extLst>
          </p:nvPr>
        </p:nvGraphicFramePr>
        <p:xfrm>
          <a:off x="2828925" y="1558409"/>
          <a:ext cx="49212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" name="Equation" r:id="rId29" imgW="723586" imgH="228501" progId="Equation.DSMT4">
                  <p:embed/>
                </p:oleObj>
              </mc:Choice>
              <mc:Fallback>
                <p:oleObj name="Equation" r:id="rId29" imgW="723586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558409"/>
                        <a:ext cx="49212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254639"/>
              </p:ext>
            </p:extLst>
          </p:nvPr>
        </p:nvGraphicFramePr>
        <p:xfrm>
          <a:off x="3438525" y="1558409"/>
          <a:ext cx="51752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5" name="Equation" r:id="rId31" imgW="761760" imgH="228600" progId="Equation.DSMT4">
                  <p:embed/>
                </p:oleObj>
              </mc:Choice>
              <mc:Fallback>
                <p:oleObj name="Equation" r:id="rId31" imgW="76176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1558409"/>
                        <a:ext cx="51752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800"/>
              </p:ext>
            </p:extLst>
          </p:nvPr>
        </p:nvGraphicFramePr>
        <p:xfrm>
          <a:off x="2372518" y="1558409"/>
          <a:ext cx="2286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6" name="Equation" r:id="rId33" imgW="164880" imgH="177480" progId="Equation.DSMT4">
                  <p:embed/>
                </p:oleObj>
              </mc:Choice>
              <mc:Fallback>
                <p:oleObj name="Equation" r:id="rId33" imgW="16488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518" y="1558409"/>
                        <a:ext cx="228600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13239"/>
              </p:ext>
            </p:extLst>
          </p:nvPr>
        </p:nvGraphicFramePr>
        <p:xfrm>
          <a:off x="2982118" y="1787009"/>
          <a:ext cx="1762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7" name="Equation" r:id="rId35" imgW="126720" imgH="164880" progId="Equation.DSMT4">
                  <p:embed/>
                </p:oleObj>
              </mc:Choice>
              <mc:Fallback>
                <p:oleObj name="Equation" r:id="rId35" imgW="126720" imgH="164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118" y="1787009"/>
                        <a:ext cx="17621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38013"/>
              </p:ext>
            </p:extLst>
          </p:nvPr>
        </p:nvGraphicFramePr>
        <p:xfrm>
          <a:off x="3515518" y="2094984"/>
          <a:ext cx="2111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8" name="Equation" r:id="rId37" imgW="152280" imgH="164880" progId="Equation.DSMT4">
                  <p:embed/>
                </p:oleObj>
              </mc:Choice>
              <mc:Fallback>
                <p:oleObj name="Equation" r:id="rId37" imgW="152280" imgH="1648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518" y="2094984"/>
                        <a:ext cx="21113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16673"/>
              </p:ext>
            </p:extLst>
          </p:nvPr>
        </p:nvGraphicFramePr>
        <p:xfrm>
          <a:off x="2220118" y="2168009"/>
          <a:ext cx="51752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9" name="Equation" r:id="rId39" imgW="761760" imgH="228600" progId="Equation.DSMT4">
                  <p:embed/>
                </p:oleObj>
              </mc:Choice>
              <mc:Fallback>
                <p:oleObj name="Equation" r:id="rId39" imgW="76176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118" y="2168009"/>
                        <a:ext cx="51752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917022"/>
              </p:ext>
            </p:extLst>
          </p:nvPr>
        </p:nvGraphicFramePr>
        <p:xfrm>
          <a:off x="2829718" y="2168009"/>
          <a:ext cx="49212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0" name="Equation" r:id="rId41" imgW="723600" imgH="228600" progId="Equation.DSMT4">
                  <p:embed/>
                </p:oleObj>
              </mc:Choice>
              <mc:Fallback>
                <p:oleObj name="Equation" r:id="rId41" imgW="7236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718" y="2168009"/>
                        <a:ext cx="49212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849835"/>
              </p:ext>
            </p:extLst>
          </p:nvPr>
        </p:nvGraphicFramePr>
        <p:xfrm>
          <a:off x="4403725" y="1863209"/>
          <a:ext cx="49212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1" name="Equation" r:id="rId43" imgW="723600" imgH="228600" progId="Equation.DSMT4">
                  <p:embed/>
                </p:oleObj>
              </mc:Choice>
              <mc:Fallback>
                <p:oleObj name="Equation" r:id="rId43" imgW="723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1863209"/>
                        <a:ext cx="49212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032909"/>
              </p:ext>
            </p:extLst>
          </p:nvPr>
        </p:nvGraphicFramePr>
        <p:xfrm>
          <a:off x="5743575" y="1863209"/>
          <a:ext cx="25082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2" name="Equation" r:id="rId44" imgW="368280" imgH="228600" progId="Equation.DSMT4">
                  <p:embed/>
                </p:oleObj>
              </mc:Choice>
              <mc:Fallback>
                <p:oleObj name="Equation" r:id="rId44" imgW="3682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1863209"/>
                        <a:ext cx="25082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66951"/>
              </p:ext>
            </p:extLst>
          </p:nvPr>
        </p:nvGraphicFramePr>
        <p:xfrm>
          <a:off x="5121275" y="1558409"/>
          <a:ext cx="27622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3" name="Equation" r:id="rId46" imgW="406080" imgH="228600" progId="Equation.DSMT4">
                  <p:embed/>
                </p:oleObj>
              </mc:Choice>
              <mc:Fallback>
                <p:oleObj name="Equation" r:id="rId46" imgW="406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1558409"/>
                        <a:ext cx="27622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337885"/>
              </p:ext>
            </p:extLst>
          </p:nvPr>
        </p:nvGraphicFramePr>
        <p:xfrm>
          <a:off x="5743575" y="1558409"/>
          <a:ext cx="27622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4" name="Equation" r:id="rId48" imgW="406080" imgH="228600" progId="Equation.DSMT4">
                  <p:embed/>
                </p:oleObj>
              </mc:Choice>
              <mc:Fallback>
                <p:oleObj name="Equation" r:id="rId48" imgW="4060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1558409"/>
                        <a:ext cx="27622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896021"/>
              </p:ext>
            </p:extLst>
          </p:nvPr>
        </p:nvGraphicFramePr>
        <p:xfrm>
          <a:off x="4556125" y="1558409"/>
          <a:ext cx="2286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5" name="Equation" r:id="rId50" imgW="164880" imgH="177480" progId="Equation.DSMT4">
                  <p:embed/>
                </p:oleObj>
              </mc:Choice>
              <mc:Fallback>
                <p:oleObj name="Equation" r:id="rId50" imgW="16488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1558409"/>
                        <a:ext cx="228600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921447"/>
              </p:ext>
            </p:extLst>
          </p:nvPr>
        </p:nvGraphicFramePr>
        <p:xfrm>
          <a:off x="5165725" y="1787009"/>
          <a:ext cx="1762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6" name="Equation" r:id="rId51" imgW="126720" imgH="164880" progId="Equation.DSMT4">
                  <p:embed/>
                </p:oleObj>
              </mc:Choice>
              <mc:Fallback>
                <p:oleObj name="Equation" r:id="rId51" imgW="126720" imgH="164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1787009"/>
                        <a:ext cx="17621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9589"/>
              </p:ext>
            </p:extLst>
          </p:nvPr>
        </p:nvGraphicFramePr>
        <p:xfrm>
          <a:off x="5699125" y="2094984"/>
          <a:ext cx="2111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7" name="Equation" r:id="rId52" imgW="152280" imgH="164880" progId="Equation.DSMT4">
                  <p:embed/>
                </p:oleObj>
              </mc:Choice>
              <mc:Fallback>
                <p:oleObj name="Equation" r:id="rId52" imgW="152280" imgH="1648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5" y="2094984"/>
                        <a:ext cx="21113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14142"/>
              </p:ext>
            </p:extLst>
          </p:nvPr>
        </p:nvGraphicFramePr>
        <p:xfrm>
          <a:off x="4403725" y="2168009"/>
          <a:ext cx="51752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8" name="Equation" r:id="rId53" imgW="761760" imgH="228600" progId="Equation.DSMT4">
                  <p:embed/>
                </p:oleObj>
              </mc:Choice>
              <mc:Fallback>
                <p:oleObj name="Equation" r:id="rId53" imgW="76176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2168009"/>
                        <a:ext cx="51752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304362"/>
              </p:ext>
            </p:extLst>
          </p:nvPr>
        </p:nvGraphicFramePr>
        <p:xfrm>
          <a:off x="5013325" y="2168009"/>
          <a:ext cx="492125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9" name="Equation" r:id="rId54" imgW="723600" imgH="228600" progId="Equation.DSMT4">
                  <p:embed/>
                </p:oleObj>
              </mc:Choice>
              <mc:Fallback>
                <p:oleObj name="Equation" r:id="rId54" imgW="7236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2168009"/>
                        <a:ext cx="492125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517525" y="1133475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00261" y="1133475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708525" y="113347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37293" y="830818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(a)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11002" y="3493532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Goers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15628" y="4969060"/>
            <a:ext cx="107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Irregulars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590243" y="6781800"/>
            <a:ext cx="115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Absentees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37293" y="267212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2080" y="830818"/>
            <a:ext cx="6005735" cy="16361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590800"/>
            <a:ext cx="2108200" cy="632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2590800"/>
            <a:ext cx="2108200" cy="632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590800"/>
            <a:ext cx="2108200" cy="632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08" y="65006"/>
            <a:ext cx="3252492" cy="2601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870"/>
            <a:ext cx="2895600" cy="263213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81000" y="8915400"/>
            <a:ext cx="586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8882390"/>
            <a:ext cx="624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Figure 6. </a:t>
            </a:r>
            <a:r>
              <a:rPr lang="en-US" sz="1100" dirty="0" smtClean="0"/>
              <a:t> Recreating the observed prevalences  with fitted models and measuring misfit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51048" y="2286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(a)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38600" y="2286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(b)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0272" y="26670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(c)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03648" y="26786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(d)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61048" y="26670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7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0"/>
            <a:ext cx="6858000" cy="428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"/>
            <a:ext cx="2743200" cy="2628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667000"/>
            <a:ext cx="6705600" cy="2133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81000" y="8915400"/>
            <a:ext cx="586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8882390"/>
            <a:ext cx="624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Figure 7. </a:t>
            </a:r>
            <a:r>
              <a:rPr lang="en-US" sz="1100" dirty="0" smtClean="0"/>
              <a:t> Model misfit in predicting empirical prevalences and transitions among categories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3164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(a)</a:t>
            </a:r>
            <a:endParaRPr lang="en-US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870"/>
            <a:ext cx="2895600" cy="26321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38600" y="2286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(b)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29072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(c)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52800" y="49530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(d)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36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1900"/>
            <a:ext cx="6858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491"/>
            <a:ext cx="3938292" cy="3150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875" y="381000"/>
            <a:ext cx="3187125" cy="3187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8678" y="-30083"/>
            <a:ext cx="2674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 Performance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07014" y="3377983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Model Solution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" y="8839200"/>
            <a:ext cx="586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8806190"/>
            <a:ext cx="624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Figure 5. Model performance and estimated parameters 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6212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(a)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63215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(b)</a:t>
            </a:r>
            <a:endParaRPr lang="en-US" i="1" dirty="0"/>
          </a:p>
        </p:txBody>
      </p:sp>
      <p:pic>
        <p:nvPicPr>
          <p:cNvPr id="13" name="Picture 12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7119681"/>
            <a:ext cx="1956816" cy="1564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567587"/>
            <a:ext cx="1981200" cy="15520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4038599"/>
            <a:ext cx="1962150" cy="15289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8223" y="403859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(c)</a:t>
            </a:r>
            <a:endParaRPr lang="en-US" i="1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Figure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3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2590800"/>
            <a:ext cx="2108200" cy="632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2590800"/>
            <a:ext cx="2108200" cy="632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590800"/>
            <a:ext cx="2108200" cy="6324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3" y="0"/>
            <a:ext cx="3333750" cy="24712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3333750" cy="24712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9898" y="2365187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Diffusion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51014" y="2365187"/>
            <a:ext cx="11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79936" y="237386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Hybrid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" y="8915400"/>
            <a:ext cx="586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" y="8882390"/>
            <a:ext cx="624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Figure 6. </a:t>
            </a:r>
            <a:r>
              <a:rPr lang="en-US" sz="1100" dirty="0" smtClean="0"/>
              <a:t> Recreating the observed prevalences  with fitted models</a:t>
            </a:r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Figure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3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659</Words>
  <Application>Microsoft Office PowerPoint</Application>
  <PresentationFormat>Letter Paper (8.5x11 in)</PresentationFormat>
  <Paragraphs>164</Paragraphs>
  <Slides>16</Slides>
  <Notes>1</Notes>
  <HiddenSlides>6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Bell MT</vt:lpstr>
      <vt:lpstr>Bodoni MT</vt:lpstr>
      <vt:lpstr>Calibri</vt:lpstr>
      <vt:lpstr>Cambria Math</vt:lpstr>
      <vt:lpstr>Century Schoolbook</vt:lpstr>
      <vt:lpstr>Estrangelo Edessa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Figure 5</vt:lpstr>
      <vt:lpstr>Old Figure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99</cp:revision>
  <dcterms:created xsi:type="dcterms:W3CDTF">2013-03-25T23:39:07Z</dcterms:created>
  <dcterms:modified xsi:type="dcterms:W3CDTF">2021-09-11T14:32:10Z</dcterms:modified>
</cp:coreProperties>
</file>