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60" r:id="rId4"/>
    <p:sldId id="259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4B2B-8778-4953-B230-8A966249C8CF}" type="datetimeFigureOut">
              <a:rPr lang="en-CA" smtClean="0"/>
              <a:t>2015-01-13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BFD-5BA8-4EDC-ACC1-9DE9D2CD0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4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4B2B-8778-4953-B230-8A966249C8CF}" type="datetimeFigureOut">
              <a:rPr lang="en-CA" smtClean="0"/>
              <a:t>2015-01-13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BFD-5BA8-4EDC-ACC1-9DE9D2CD0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44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4B2B-8778-4953-B230-8A966249C8CF}" type="datetimeFigureOut">
              <a:rPr lang="en-CA" smtClean="0"/>
              <a:t>2015-01-13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BFD-5BA8-4EDC-ACC1-9DE9D2CD0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44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4B2B-8778-4953-B230-8A966249C8CF}" type="datetimeFigureOut">
              <a:rPr lang="en-CA" smtClean="0"/>
              <a:t>2015-01-13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BFD-5BA8-4EDC-ACC1-9DE9D2CD0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14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4B2B-8778-4953-B230-8A966249C8CF}" type="datetimeFigureOut">
              <a:rPr lang="en-CA" smtClean="0"/>
              <a:t>2015-01-13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BFD-5BA8-4EDC-ACC1-9DE9D2CD0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53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4B2B-8778-4953-B230-8A966249C8CF}" type="datetimeFigureOut">
              <a:rPr lang="en-CA" smtClean="0"/>
              <a:t>2015-01-13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BFD-5BA8-4EDC-ACC1-9DE9D2CD0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54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4B2B-8778-4953-B230-8A966249C8CF}" type="datetimeFigureOut">
              <a:rPr lang="en-CA" smtClean="0"/>
              <a:t>2015-01-13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BFD-5BA8-4EDC-ACC1-9DE9D2CD0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4B2B-8778-4953-B230-8A966249C8CF}" type="datetimeFigureOut">
              <a:rPr lang="en-CA" smtClean="0"/>
              <a:t>2015-01-13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BFD-5BA8-4EDC-ACC1-9DE9D2CD0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78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4B2B-8778-4953-B230-8A966249C8CF}" type="datetimeFigureOut">
              <a:rPr lang="en-CA" smtClean="0"/>
              <a:t>2015-01-13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BFD-5BA8-4EDC-ACC1-9DE9D2CD0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7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4B2B-8778-4953-B230-8A966249C8CF}" type="datetimeFigureOut">
              <a:rPr lang="en-CA" smtClean="0"/>
              <a:t>2015-01-13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BFD-5BA8-4EDC-ACC1-9DE9D2CD0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369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4B2B-8778-4953-B230-8A966249C8CF}" type="datetimeFigureOut">
              <a:rPr lang="en-CA" smtClean="0"/>
              <a:t>2015-01-13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2BFD-5BA8-4EDC-ACC1-9DE9D2CD0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47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4B2B-8778-4953-B230-8A966249C8CF}" type="datetimeFigureOut">
              <a:rPr lang="en-CA" smtClean="0"/>
              <a:t>2015-01-13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2BFD-5BA8-4EDC-ACC1-9DE9D2CD0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57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9.png"/><Relationship Id="rId7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774700" y="2538186"/>
            <a:ext cx="3086100" cy="16891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 smtClean="0"/>
          </a:p>
          <a:p>
            <a:pPr algn="ctr"/>
            <a:r>
              <a:rPr lang="en-CA" sz="3600" dirty="0" smtClean="0"/>
              <a:t>“</a:t>
            </a:r>
            <a:r>
              <a:rPr lang="en-CA" sz="3600" dirty="0"/>
              <a:t>GLMrous designs”</a:t>
            </a:r>
          </a:p>
          <a:p>
            <a:pPr algn="ctr"/>
            <a:endParaRPr lang="en-CA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4298950" y="2510972"/>
            <a:ext cx="3086100" cy="16891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 smtClean="0"/>
          </a:p>
          <a:p>
            <a:pPr algn="ctr"/>
            <a:r>
              <a:rPr lang="en-CA" sz="3200" dirty="0"/>
              <a:t>“Are you regressed or </a:t>
            </a:r>
            <a:r>
              <a:rPr lang="en-CA" sz="3200" dirty="0" smtClean="0"/>
              <a:t>something?”</a:t>
            </a:r>
            <a:endParaRPr lang="en-CA" sz="3200" dirty="0"/>
          </a:p>
          <a:p>
            <a:pPr algn="ctr"/>
            <a:endParaRPr lang="en-CA" sz="3200" dirty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7939314" y="2538186"/>
            <a:ext cx="3086100" cy="16891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 smtClean="0"/>
          </a:p>
          <a:p>
            <a:r>
              <a:rPr lang="en-CA" sz="3200" dirty="0"/>
              <a:t>“Pseudonyms &amp; aliases”</a:t>
            </a:r>
          </a:p>
          <a:p>
            <a:pPr algn="ctr"/>
            <a:endParaRPr lang="en-CA" sz="3200" dirty="0"/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2510064" y="4708071"/>
            <a:ext cx="3086100" cy="16891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 smtClean="0"/>
          </a:p>
          <a:p>
            <a:pPr algn="ctr"/>
            <a:r>
              <a:rPr lang="en-CA" sz="3200" dirty="0" smtClean="0"/>
              <a:t>Models I</a:t>
            </a:r>
            <a:endParaRPr lang="en-CA" sz="3200" dirty="0"/>
          </a:p>
          <a:p>
            <a:pPr algn="ctr"/>
            <a:endParaRPr lang="en-CA" sz="3200" dirty="0"/>
          </a:p>
        </p:txBody>
      </p:sp>
      <p:sp>
        <p:nvSpPr>
          <p:cNvPr id="8" name="Rounded Rectangle 7">
            <a:hlinkClick r:id="rId5" action="ppaction://hlinksldjump"/>
          </p:cNvPr>
          <p:cNvSpPr/>
          <p:nvPr/>
        </p:nvSpPr>
        <p:spPr>
          <a:xfrm>
            <a:off x="6008007" y="4708071"/>
            <a:ext cx="3086100" cy="16891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 smtClean="0"/>
          </a:p>
          <a:p>
            <a:pPr algn="ctr"/>
            <a:r>
              <a:rPr lang="en-CA" sz="3200" dirty="0" smtClean="0"/>
              <a:t>Models II</a:t>
            </a:r>
            <a:endParaRPr lang="en-CA" sz="3200" dirty="0"/>
          </a:p>
          <a:p>
            <a:pPr algn="ctr"/>
            <a:endParaRPr lang="en-CA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05" y="394409"/>
            <a:ext cx="5637990" cy="160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71" y="896711"/>
            <a:ext cx="10515600" cy="4351338"/>
          </a:xfrm>
        </p:spPr>
        <p:txBody>
          <a:bodyPr>
            <a:normAutofit/>
          </a:bodyPr>
          <a:lstStyle/>
          <a:p>
            <a:r>
              <a:rPr lang="it-IT" sz="4400" dirty="0"/>
              <a:t>A. ANOVA</a:t>
            </a:r>
          </a:p>
          <a:p>
            <a:r>
              <a:rPr lang="it-IT" sz="4400" dirty="0"/>
              <a:t>B. </a:t>
            </a:r>
            <a:r>
              <a:rPr lang="it-IT" sz="4400" dirty="0" smtClean="0"/>
              <a:t>Regression</a:t>
            </a:r>
            <a:endParaRPr lang="it-IT" sz="4400" dirty="0"/>
          </a:p>
          <a:p>
            <a:r>
              <a:rPr lang="it-IT" sz="4400" dirty="0"/>
              <a:t>C. ANCOVA</a:t>
            </a:r>
          </a:p>
          <a:p>
            <a:r>
              <a:rPr lang="it-IT" sz="4400" dirty="0"/>
              <a:t>D. Multiple Regression</a:t>
            </a:r>
          </a:p>
          <a:p>
            <a:r>
              <a:rPr lang="it-IT" sz="4400" dirty="0"/>
              <a:t>E. </a:t>
            </a:r>
            <a:r>
              <a:rPr lang="it-IT" sz="4400" dirty="0" smtClean="0"/>
              <a:t>Logistic Regression</a:t>
            </a:r>
            <a:endParaRPr lang="it-IT" sz="4400" dirty="0"/>
          </a:p>
          <a:p>
            <a:endParaRPr lang="en-CA" sz="4400" dirty="0"/>
          </a:p>
        </p:txBody>
      </p:sp>
      <p:sp>
        <p:nvSpPr>
          <p:cNvPr id="5" name="Rounded Rectangle 4">
            <a:hlinkClick r:id="rId2" action="ppaction://hlinksldjump"/>
          </p:cNvPr>
          <p:cNvSpPr/>
          <p:nvPr/>
        </p:nvSpPr>
        <p:spPr>
          <a:xfrm>
            <a:off x="0" y="0"/>
            <a:ext cx="12192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 smtClean="0"/>
          </a:p>
          <a:p>
            <a:pPr algn="ctr"/>
            <a:r>
              <a:rPr lang="en-CA" sz="3600" dirty="0" smtClean="0"/>
              <a:t>“</a:t>
            </a:r>
            <a:r>
              <a:rPr lang="en-CA" sz="3600" dirty="0"/>
              <a:t>GLMrous designs”</a:t>
            </a:r>
          </a:p>
          <a:p>
            <a:pPr algn="ctr"/>
            <a:endParaRPr lang="en-CA" sz="3600" dirty="0"/>
          </a:p>
        </p:txBody>
      </p:sp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1" y="6283174"/>
            <a:ext cx="1378858" cy="39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5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42" y="983797"/>
            <a:ext cx="10515600" cy="4351338"/>
          </a:xfrm>
        </p:spPr>
        <p:txBody>
          <a:bodyPr>
            <a:normAutofit/>
          </a:bodyPr>
          <a:lstStyle/>
          <a:p>
            <a:r>
              <a:rPr lang="fr-FR" sz="4400" dirty="0"/>
              <a:t>A. </a:t>
            </a:r>
            <a:r>
              <a:rPr lang="fr-FR" sz="4400" dirty="0" err="1" smtClean="0"/>
              <a:t>Linear</a:t>
            </a:r>
            <a:r>
              <a:rPr lang="fr-FR" sz="4400" dirty="0" smtClean="0"/>
              <a:t> </a:t>
            </a:r>
            <a:r>
              <a:rPr lang="fr-FR" sz="4400" dirty="0" err="1" smtClean="0"/>
              <a:t>regression</a:t>
            </a:r>
            <a:endParaRPr lang="fr-FR" sz="4400" dirty="0"/>
          </a:p>
          <a:p>
            <a:r>
              <a:rPr lang="fr-FR" sz="4400" dirty="0"/>
              <a:t>B. Simple </a:t>
            </a:r>
            <a:r>
              <a:rPr lang="fr-FR" sz="4400" dirty="0" err="1"/>
              <a:t>regression</a:t>
            </a:r>
            <a:endParaRPr lang="fr-FR" sz="4400" dirty="0"/>
          </a:p>
          <a:p>
            <a:r>
              <a:rPr lang="fr-FR" sz="4400" dirty="0"/>
              <a:t>C. Multiple </a:t>
            </a:r>
            <a:r>
              <a:rPr lang="fr-FR" sz="4400" dirty="0" err="1"/>
              <a:t>regression</a:t>
            </a:r>
            <a:endParaRPr lang="fr-FR" sz="4400" dirty="0"/>
          </a:p>
          <a:p>
            <a:r>
              <a:rPr lang="fr-FR" sz="4400" dirty="0"/>
              <a:t>D. </a:t>
            </a:r>
            <a:r>
              <a:rPr lang="fr-FR" sz="4400" dirty="0" err="1"/>
              <a:t>Multilevel</a:t>
            </a:r>
            <a:r>
              <a:rPr lang="fr-FR" sz="4400" dirty="0"/>
              <a:t> </a:t>
            </a:r>
            <a:r>
              <a:rPr lang="fr-FR" sz="4400" dirty="0" err="1"/>
              <a:t>regression</a:t>
            </a:r>
            <a:endParaRPr lang="fr-FR" sz="4400" dirty="0"/>
          </a:p>
          <a:p>
            <a:r>
              <a:rPr lang="fr-FR" sz="4400" dirty="0"/>
              <a:t>E. </a:t>
            </a:r>
            <a:r>
              <a:rPr lang="fr-FR" sz="4400" dirty="0" err="1"/>
              <a:t>Multivariate</a:t>
            </a:r>
            <a:r>
              <a:rPr lang="fr-FR" sz="4400" dirty="0"/>
              <a:t> </a:t>
            </a:r>
            <a:r>
              <a:rPr lang="fr-FR" sz="4400" dirty="0" err="1"/>
              <a:t>regression</a:t>
            </a:r>
            <a:endParaRPr lang="fr-FR" sz="4400" dirty="0"/>
          </a:p>
          <a:p>
            <a:endParaRPr lang="en-CA" sz="4400" dirty="0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12192000" cy="6477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 smtClean="0"/>
          </a:p>
          <a:p>
            <a:pPr algn="ctr"/>
            <a:r>
              <a:rPr lang="en-CA" sz="3200" dirty="0"/>
              <a:t>“Are you regressed or </a:t>
            </a:r>
            <a:r>
              <a:rPr lang="en-CA" sz="3200" dirty="0" smtClean="0"/>
              <a:t>something?”</a:t>
            </a:r>
            <a:endParaRPr lang="en-CA" sz="3200" dirty="0"/>
          </a:p>
          <a:p>
            <a:pPr algn="ctr"/>
            <a:endParaRPr lang="en-CA" sz="3200" dirty="0"/>
          </a:p>
        </p:txBody>
      </p:sp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1" y="6283174"/>
            <a:ext cx="1378858" cy="39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5" y="780596"/>
            <a:ext cx="10515600" cy="4351338"/>
          </a:xfrm>
        </p:spPr>
        <p:txBody>
          <a:bodyPr>
            <a:normAutofit/>
          </a:bodyPr>
          <a:lstStyle/>
          <a:p>
            <a:r>
              <a:rPr lang="en-CA" sz="4400" dirty="0"/>
              <a:t>A. </a:t>
            </a:r>
            <a:r>
              <a:rPr lang="en-CA" sz="4400" dirty="0" smtClean="0"/>
              <a:t>Mixed</a:t>
            </a:r>
            <a:endParaRPr lang="en-CA" sz="4400" dirty="0"/>
          </a:p>
          <a:p>
            <a:r>
              <a:rPr lang="en-CA" sz="4400" dirty="0"/>
              <a:t>B. Random </a:t>
            </a:r>
            <a:r>
              <a:rPr lang="en-CA" sz="4400" dirty="0" smtClean="0"/>
              <a:t>Coefficient</a:t>
            </a:r>
            <a:endParaRPr lang="en-CA" sz="4400" dirty="0"/>
          </a:p>
          <a:p>
            <a:r>
              <a:rPr lang="en-CA" sz="4400" dirty="0"/>
              <a:t>C. Latent </a:t>
            </a:r>
            <a:r>
              <a:rPr lang="en-CA" sz="4400" dirty="0" smtClean="0"/>
              <a:t>Curve</a:t>
            </a:r>
            <a:r>
              <a:rPr lang="en-CA" sz="4400" dirty="0"/>
              <a:t> </a:t>
            </a:r>
          </a:p>
          <a:p>
            <a:r>
              <a:rPr lang="en-CA" sz="4400" dirty="0"/>
              <a:t>D. Multilevel </a:t>
            </a:r>
          </a:p>
          <a:p>
            <a:r>
              <a:rPr lang="en-CA" sz="4400" dirty="0" smtClean="0"/>
              <a:t>E. Hierarchical</a:t>
            </a:r>
            <a:endParaRPr lang="en-CA" sz="44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0" y="0"/>
            <a:ext cx="12192000" cy="609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 smtClean="0"/>
          </a:p>
          <a:p>
            <a:pPr algn="ctr"/>
            <a:r>
              <a:rPr lang="en-CA" sz="3200" dirty="0"/>
              <a:t>“Pseudonyms &amp; aliases”</a:t>
            </a:r>
          </a:p>
          <a:p>
            <a:pPr algn="ctr"/>
            <a:endParaRPr lang="en-CA" sz="3200" dirty="0"/>
          </a:p>
        </p:txBody>
      </p:sp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1" y="6283174"/>
            <a:ext cx="1378858" cy="39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41644" y="449073"/>
            <a:ext cx="11009403" cy="6142228"/>
            <a:chOff x="1041644" y="42672"/>
            <a:chExt cx="12041189" cy="671786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1644" y="42672"/>
              <a:ext cx="11972925" cy="533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1724" y="1028204"/>
              <a:ext cx="11934825" cy="4667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7912" y="2063439"/>
              <a:ext cx="11925300" cy="457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3162" y="3089149"/>
              <a:ext cx="11868150" cy="4381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6012" y="4172731"/>
              <a:ext cx="11896725" cy="9525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76583" y="5655641"/>
              <a:ext cx="11906250" cy="11049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471667" y="992729"/>
            <a:ext cx="620683" cy="5235665"/>
            <a:chOff x="471667" y="992729"/>
            <a:chExt cx="620683" cy="5235665"/>
          </a:xfrm>
        </p:grpSpPr>
        <p:sp>
          <p:nvSpPr>
            <p:cNvPr id="2" name="Rectangle 1"/>
            <p:cNvSpPr/>
            <p:nvPr/>
          </p:nvSpPr>
          <p:spPr>
            <a:xfrm>
              <a:off x="479682" y="992729"/>
              <a:ext cx="60465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558" y="5305064"/>
              <a:ext cx="522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E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667" y="3936041"/>
              <a:ext cx="62068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D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6131" y="2895352"/>
              <a:ext cx="55175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C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712" y="1940379"/>
              <a:ext cx="57259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B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9286" y="465086"/>
            <a:ext cx="96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7030A0"/>
                </a:solidFill>
              </a:rPr>
              <a:t>NULL:</a:t>
            </a:r>
            <a:endParaRPr lang="en-CA" sz="2000" dirty="0">
              <a:solidFill>
                <a:srgbClr val="7030A0"/>
              </a:solidFill>
            </a:endParaRPr>
          </a:p>
        </p:txBody>
      </p:sp>
      <p:sp>
        <p:nvSpPr>
          <p:cNvPr id="23" name="Rounded Rectangle 22">
            <a:hlinkClick r:id="rId8" action="ppaction://hlinksldjump"/>
          </p:cNvPr>
          <p:cNvSpPr/>
          <p:nvPr/>
        </p:nvSpPr>
        <p:spPr>
          <a:xfrm>
            <a:off x="0" y="-2172"/>
            <a:ext cx="12192000" cy="47664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 smtClean="0"/>
          </a:p>
          <a:p>
            <a:pPr algn="ctr"/>
            <a:r>
              <a:rPr lang="en-CA" sz="3200" dirty="0" smtClean="0"/>
              <a:t>Models I</a:t>
            </a:r>
            <a:endParaRPr lang="en-CA" sz="3200" dirty="0"/>
          </a:p>
          <a:p>
            <a:pPr algn="ctr"/>
            <a:endParaRPr lang="en-CA" sz="3200" dirty="0"/>
          </a:p>
        </p:txBody>
      </p:sp>
      <p:pic>
        <p:nvPicPr>
          <p:cNvPr id="25" name="Picture 24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1" y="6283174"/>
            <a:ext cx="1378858" cy="39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0380" y="0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91062" y="5000264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3279" y="3572828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93279" y="239744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7323" y="1200768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32992" y="221226"/>
            <a:ext cx="7576363" cy="6636774"/>
            <a:chOff x="209549" y="830263"/>
            <a:chExt cx="12025313" cy="1053398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830263"/>
              <a:ext cx="11887200" cy="16002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375" y="2725738"/>
              <a:ext cx="11858625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12" y="4549775"/>
              <a:ext cx="11944350" cy="16002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599" y="6445250"/>
              <a:ext cx="11896725" cy="215265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549" y="8697247"/>
              <a:ext cx="11915775" cy="2667000"/>
            </a:xfrm>
            <a:prstGeom prst="rect">
              <a:avLst/>
            </a:prstGeom>
          </p:spPr>
        </p:pic>
      </p:grpSp>
      <p:sp>
        <p:nvSpPr>
          <p:cNvPr id="21" name="Rounded Rectangle 20">
            <a:hlinkClick r:id="rId7" action="ppaction://hlinksldjump"/>
          </p:cNvPr>
          <p:cNvSpPr/>
          <p:nvPr/>
        </p:nvSpPr>
        <p:spPr>
          <a:xfrm>
            <a:off x="10132" y="0"/>
            <a:ext cx="3086100" cy="16891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 smtClean="0"/>
          </a:p>
          <a:p>
            <a:pPr algn="ctr"/>
            <a:r>
              <a:rPr lang="en-CA" sz="3200" dirty="0" smtClean="0"/>
              <a:t>Models II</a:t>
            </a:r>
            <a:endParaRPr lang="en-CA" sz="3200" dirty="0"/>
          </a:p>
          <a:p>
            <a:pPr algn="ctr"/>
            <a:endParaRPr lang="en-CA" sz="3200" dirty="0"/>
          </a:p>
        </p:txBody>
      </p:sp>
      <p:pic>
        <p:nvPicPr>
          <p:cNvPr id="22" name="Picture 21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1" y="6283174"/>
            <a:ext cx="1378858" cy="39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100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is not one of the most common sources of dependency found in longitudinal data?</dc:title>
  <dc:creator>Scott Hofer</dc:creator>
  <cp:lastModifiedBy>Andrey Koval</cp:lastModifiedBy>
  <cp:revision>14</cp:revision>
  <dcterms:created xsi:type="dcterms:W3CDTF">2015-01-09T14:21:47Z</dcterms:created>
  <dcterms:modified xsi:type="dcterms:W3CDTF">2015-01-13T20:10:06Z</dcterms:modified>
</cp:coreProperties>
</file>