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</p:sldMasterIdLst>
  <p:notesMasterIdLst>
    <p:notesMasterId r:id="rId30"/>
  </p:notesMasterIdLst>
  <p:sldIdLst>
    <p:sldId id="256" r:id="rId6"/>
    <p:sldId id="268" r:id="rId7"/>
    <p:sldId id="262" r:id="rId8"/>
    <p:sldId id="263" r:id="rId9"/>
    <p:sldId id="264" r:id="rId10"/>
    <p:sldId id="279" r:id="rId11"/>
    <p:sldId id="257" r:id="rId12"/>
    <p:sldId id="269" r:id="rId13"/>
    <p:sldId id="270" r:id="rId14"/>
    <p:sldId id="276" r:id="rId15"/>
    <p:sldId id="280" r:id="rId16"/>
    <p:sldId id="258" r:id="rId17"/>
    <p:sldId id="259" r:id="rId18"/>
    <p:sldId id="275" r:id="rId19"/>
    <p:sldId id="273" r:id="rId20"/>
    <p:sldId id="278" r:id="rId21"/>
    <p:sldId id="281" r:id="rId22"/>
    <p:sldId id="260" r:id="rId23"/>
    <p:sldId id="274" r:id="rId24"/>
    <p:sldId id="277" r:id="rId25"/>
    <p:sldId id="282" r:id="rId26"/>
    <p:sldId id="261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26.wmf"/><Relationship Id="rId3" Type="http://schemas.openxmlformats.org/officeDocument/2006/relationships/image" Target="../media/image33.wmf"/><Relationship Id="rId7" Type="http://schemas.openxmlformats.org/officeDocument/2006/relationships/image" Target="../media/image27.wmf"/><Relationship Id="rId12" Type="http://schemas.openxmlformats.org/officeDocument/2006/relationships/image" Target="../media/image38.wmf"/><Relationship Id="rId2" Type="http://schemas.openxmlformats.org/officeDocument/2006/relationships/image" Target="../media/image32.wmf"/><Relationship Id="rId16" Type="http://schemas.openxmlformats.org/officeDocument/2006/relationships/image" Target="../media/image40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11" Type="http://schemas.openxmlformats.org/officeDocument/2006/relationships/image" Target="../media/image37.wmf"/><Relationship Id="rId5" Type="http://schemas.openxmlformats.org/officeDocument/2006/relationships/image" Target="../media/image23.wmf"/><Relationship Id="rId15" Type="http://schemas.openxmlformats.org/officeDocument/2006/relationships/image" Target="../media/image39.wmf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image" Target="../media/image35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4.wmf"/><Relationship Id="rId12" Type="http://schemas.openxmlformats.org/officeDocument/2006/relationships/image" Target="../media/image47.wmf"/><Relationship Id="rId2" Type="http://schemas.openxmlformats.org/officeDocument/2006/relationships/image" Target="../media/image42.wmf"/><Relationship Id="rId16" Type="http://schemas.openxmlformats.org/officeDocument/2006/relationships/image" Target="../media/image51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11" Type="http://schemas.openxmlformats.org/officeDocument/2006/relationships/image" Target="../media/image46.wmf"/><Relationship Id="rId5" Type="http://schemas.openxmlformats.org/officeDocument/2006/relationships/image" Target="../media/image23.wmf"/><Relationship Id="rId15" Type="http://schemas.openxmlformats.org/officeDocument/2006/relationships/image" Target="../media/image50.wmf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image" Target="../media/image45.wmf"/><Relationship Id="rId14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image" Target="../media/image54.wmf"/><Relationship Id="rId7" Type="http://schemas.openxmlformats.org/officeDocument/2006/relationships/image" Target="../media/image49.wmf"/><Relationship Id="rId12" Type="http://schemas.openxmlformats.org/officeDocument/2006/relationships/image" Target="../media/image56.wmf"/><Relationship Id="rId2" Type="http://schemas.openxmlformats.org/officeDocument/2006/relationships/image" Target="../media/image53.wmf"/><Relationship Id="rId16" Type="http://schemas.openxmlformats.org/officeDocument/2006/relationships/image" Target="../media/image58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11" Type="http://schemas.openxmlformats.org/officeDocument/2006/relationships/image" Target="../media/image50.wmf"/><Relationship Id="rId5" Type="http://schemas.openxmlformats.org/officeDocument/2006/relationships/image" Target="../media/image23.wmf"/><Relationship Id="rId15" Type="http://schemas.openxmlformats.org/officeDocument/2006/relationships/image" Target="../media/image48.wmf"/><Relationship Id="rId10" Type="http://schemas.openxmlformats.org/officeDocument/2006/relationships/image" Target="../media/image55.wmf"/><Relationship Id="rId4" Type="http://schemas.openxmlformats.org/officeDocument/2006/relationships/image" Target="../media/image34.wmf"/><Relationship Id="rId9" Type="http://schemas.openxmlformats.org/officeDocument/2006/relationships/image" Target="../media/image35.wmf"/><Relationship Id="rId1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5EF3-C4FE-4FE5-944D-73986AEB371B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601A2-F0E0-4319-B556-199E5112C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3859B-E2A3-4969-A116-CE31E007A3A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432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610E0-E86A-46B5-A386-052536A0C6C6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969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7EB87-0ECC-4034-993A-0D0DF177604F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8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25972-7661-4DCD-9B0C-8AFFDEDA931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94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4C337-17AB-47E3-BB14-A4D3E3C436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56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370CC-189F-42D5-8D73-99064F8C024B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518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C72AD-57B8-4974-B989-34B92B7AAFA5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321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E6FDD-E3FB-4CE3-97B3-77811AC0730B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3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6E2C4-5FE4-4D92-B041-3877C97E61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2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EBCEB-05F9-45C3-BEE8-D5A5DC59A89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752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C7FFF-F456-4E7C-A81C-95035914E614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7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6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71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ACEC-697C-4D13-8F75-3208613400A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8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77C-DB14-46F1-B95B-B6AC6ADFF1F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7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56-7323-4E1F-8CEE-E097B4CADAFF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7DF-5959-456E-ACAE-CE903F09842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03E-2E0C-450F-949C-B39C9AC51EB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A34-795D-4DA8-AF2F-1FE35657A8F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4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32D-B0F6-4FED-A084-A49843696537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89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7E12-AB0A-433F-AE9F-0D486D71F500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95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C59-C4CB-4E70-B3C4-61EEAAE3F65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18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7E41-3912-496D-A470-AA25699E2A2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30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FE8-EA3A-4C6F-B322-B41CA143DA6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53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4CDC-5166-4B7A-AC10-8646D1D7C3E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2015-01-27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94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ACEC-697C-4D13-8F75-3208613400A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77C-DB14-46F1-B95B-B6AC6ADFF1F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862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56-7323-4E1F-8CEE-E097B4CADAFF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7DF-5959-456E-ACAE-CE903F09842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40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03E-2E0C-450F-949C-B39C9AC51EB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91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A34-795D-4DA8-AF2F-1FE35657A8F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5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60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32D-B0F6-4FED-A084-A49843696537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57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7E12-AB0A-433F-AE9F-0D486D71F500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88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C59-C4CB-4E70-B3C4-61EEAAE3F65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0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7E41-3912-496D-A470-AA25699E2A2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00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FE8-EA3A-4C6F-B322-B41CA143DA6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63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4CDC-5166-4B7A-AC10-8646D1D7C3E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2015-01-27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48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ACEC-697C-4D13-8F75-3208613400A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37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77C-DB14-46F1-B95B-B6AC6ADFF1F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7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56-7323-4E1F-8CEE-E097B4CADAFF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7DF-5959-456E-ACAE-CE903F09842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7232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03E-2E0C-450F-949C-B39C9AC51EB6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399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A34-795D-4DA8-AF2F-1FE35657A8F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71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32D-B0F6-4FED-A084-A49843696537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05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7E12-AB0A-433F-AE9F-0D486D71F500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431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3C59-C4CB-4E70-B3C4-61EEAAE3F65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658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7E41-3912-496D-A470-AA25699E2A2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50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FE8-EA3A-4C6F-B322-B41CA143DA65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6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4CDC-5166-4B7A-AC10-8646D1D7C3E4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2015-01-27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68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7611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787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543639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2pPr>
            <a:lvl3pPr marL="1087278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3pPr>
            <a:lvl4pPr marL="1630917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21745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71819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326183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80547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43491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979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799" y="1604963"/>
            <a:ext cx="7222067" cy="4538662"/>
          </a:xfrm>
        </p:spPr>
        <p:txBody>
          <a:bodyPr/>
          <a:lstStyle>
            <a:lvl1pPr>
              <a:defRPr sz="3291"/>
            </a:lvl1pPr>
            <a:lvl2pPr>
              <a:defRPr sz="2892"/>
            </a:lvl2pPr>
            <a:lvl3pPr>
              <a:defRPr sz="2393"/>
            </a:lvl3pPr>
            <a:lvl4pPr>
              <a:defRPr sz="2094"/>
            </a:lvl4pPr>
            <a:lvl5pPr>
              <a:defRPr sz="2094"/>
            </a:lvl5pPr>
            <a:lvl6pPr>
              <a:defRPr sz="2094"/>
            </a:lvl6pPr>
            <a:lvl7pPr>
              <a:defRPr sz="2094"/>
            </a:lvl7pPr>
            <a:lvl8pPr>
              <a:defRPr sz="2094"/>
            </a:lvl8pPr>
            <a:lvl9pPr>
              <a:defRPr sz="20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8067" y="1604963"/>
            <a:ext cx="7222067" cy="4538662"/>
          </a:xfrm>
        </p:spPr>
        <p:txBody>
          <a:bodyPr/>
          <a:lstStyle>
            <a:lvl1pPr>
              <a:defRPr sz="3291"/>
            </a:lvl1pPr>
            <a:lvl2pPr>
              <a:defRPr sz="2892"/>
            </a:lvl2pPr>
            <a:lvl3pPr>
              <a:defRPr sz="2393"/>
            </a:lvl3pPr>
            <a:lvl4pPr>
              <a:defRPr sz="2094"/>
            </a:lvl4pPr>
            <a:lvl5pPr>
              <a:defRPr sz="2094"/>
            </a:lvl5pPr>
            <a:lvl6pPr>
              <a:defRPr sz="2094"/>
            </a:lvl6pPr>
            <a:lvl7pPr>
              <a:defRPr sz="2094"/>
            </a:lvl7pPr>
            <a:lvl8pPr>
              <a:defRPr sz="2094"/>
            </a:lvl8pPr>
            <a:lvl9pPr>
              <a:defRPr sz="20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274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92" b="1"/>
            </a:lvl1pPr>
            <a:lvl2pPr marL="543639" indent="0">
              <a:buNone/>
              <a:defRPr sz="2393" b="1"/>
            </a:lvl2pPr>
            <a:lvl3pPr marL="1087278" indent="0">
              <a:buNone/>
              <a:defRPr sz="2094" b="1"/>
            </a:lvl3pPr>
            <a:lvl4pPr marL="1630917" indent="0">
              <a:buNone/>
              <a:defRPr sz="1895" b="1"/>
            </a:lvl4pPr>
            <a:lvl5pPr marL="2174555" indent="0">
              <a:buNone/>
              <a:defRPr sz="1895" b="1"/>
            </a:lvl5pPr>
            <a:lvl6pPr marL="2718194" indent="0">
              <a:buNone/>
              <a:defRPr sz="1895" b="1"/>
            </a:lvl6pPr>
            <a:lvl7pPr marL="3261833" indent="0">
              <a:buNone/>
              <a:defRPr sz="1895" b="1"/>
            </a:lvl7pPr>
            <a:lvl8pPr marL="3805472" indent="0">
              <a:buNone/>
              <a:defRPr sz="1895" b="1"/>
            </a:lvl8pPr>
            <a:lvl9pPr marL="4349110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92"/>
            </a:lvl1pPr>
            <a:lvl2pPr>
              <a:defRPr sz="2393"/>
            </a:lvl2pPr>
            <a:lvl3pPr>
              <a:defRPr sz="209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92" b="1"/>
            </a:lvl1pPr>
            <a:lvl2pPr marL="543639" indent="0">
              <a:buNone/>
              <a:defRPr sz="2393" b="1"/>
            </a:lvl2pPr>
            <a:lvl3pPr marL="1087278" indent="0">
              <a:buNone/>
              <a:defRPr sz="2094" b="1"/>
            </a:lvl3pPr>
            <a:lvl4pPr marL="1630917" indent="0">
              <a:buNone/>
              <a:defRPr sz="1895" b="1"/>
            </a:lvl4pPr>
            <a:lvl5pPr marL="2174555" indent="0">
              <a:buNone/>
              <a:defRPr sz="1895" b="1"/>
            </a:lvl5pPr>
            <a:lvl6pPr marL="2718194" indent="0">
              <a:buNone/>
              <a:defRPr sz="1895" b="1"/>
            </a:lvl6pPr>
            <a:lvl7pPr marL="3261833" indent="0">
              <a:buNone/>
              <a:defRPr sz="1895" b="1"/>
            </a:lvl7pPr>
            <a:lvl8pPr marL="3805472" indent="0">
              <a:buNone/>
              <a:defRPr sz="1895" b="1"/>
            </a:lvl8pPr>
            <a:lvl9pPr marL="4349110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92"/>
            </a:lvl1pPr>
            <a:lvl2pPr>
              <a:defRPr sz="2393"/>
            </a:lvl2pPr>
            <a:lvl3pPr>
              <a:defRPr sz="209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212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872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46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393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789"/>
            </a:lvl1pPr>
            <a:lvl2pPr>
              <a:defRPr sz="3291"/>
            </a:lvl2pPr>
            <a:lvl3pPr>
              <a:defRPr sz="2892"/>
            </a:lvl3pPr>
            <a:lvl4pPr>
              <a:defRPr sz="2393"/>
            </a:lvl4pPr>
            <a:lvl5pPr>
              <a:defRPr sz="2393"/>
            </a:lvl5pPr>
            <a:lvl6pPr>
              <a:defRPr sz="2393"/>
            </a:lvl6pPr>
            <a:lvl7pPr>
              <a:defRPr sz="2393"/>
            </a:lvl7pPr>
            <a:lvl8pPr>
              <a:defRPr sz="2393"/>
            </a:lvl8pPr>
            <a:lvl9pPr>
              <a:defRPr sz="23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695"/>
            </a:lvl1pPr>
            <a:lvl2pPr marL="543639" indent="0">
              <a:buNone/>
              <a:defRPr sz="1396"/>
            </a:lvl2pPr>
            <a:lvl3pPr marL="1087278" indent="0">
              <a:buNone/>
              <a:defRPr sz="1197"/>
            </a:lvl3pPr>
            <a:lvl4pPr marL="1630917" indent="0">
              <a:buNone/>
              <a:defRPr sz="1097"/>
            </a:lvl4pPr>
            <a:lvl5pPr marL="2174555" indent="0">
              <a:buNone/>
              <a:defRPr sz="1097"/>
            </a:lvl5pPr>
            <a:lvl6pPr marL="2718194" indent="0">
              <a:buNone/>
              <a:defRPr sz="1097"/>
            </a:lvl6pPr>
            <a:lvl7pPr marL="3261833" indent="0">
              <a:buNone/>
              <a:defRPr sz="1097"/>
            </a:lvl7pPr>
            <a:lvl8pPr marL="3805472" indent="0">
              <a:buNone/>
              <a:defRPr sz="1097"/>
            </a:lvl8pPr>
            <a:lvl9pPr marL="4349110" indent="0">
              <a:buNone/>
              <a:defRPr sz="10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96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393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789"/>
            </a:lvl1pPr>
            <a:lvl2pPr marL="543639" indent="0">
              <a:buNone/>
              <a:defRPr sz="3291"/>
            </a:lvl2pPr>
            <a:lvl3pPr marL="1087278" indent="0">
              <a:buNone/>
              <a:defRPr sz="2892"/>
            </a:lvl3pPr>
            <a:lvl4pPr marL="1630917" indent="0">
              <a:buNone/>
              <a:defRPr sz="2393"/>
            </a:lvl4pPr>
            <a:lvl5pPr marL="2174555" indent="0">
              <a:buNone/>
              <a:defRPr sz="2393"/>
            </a:lvl5pPr>
            <a:lvl6pPr marL="2718194" indent="0">
              <a:buNone/>
              <a:defRPr sz="2393"/>
            </a:lvl6pPr>
            <a:lvl7pPr marL="3261833" indent="0">
              <a:buNone/>
              <a:defRPr sz="2393"/>
            </a:lvl7pPr>
            <a:lvl8pPr marL="3805472" indent="0">
              <a:buNone/>
              <a:defRPr sz="2393"/>
            </a:lvl8pPr>
            <a:lvl9pPr marL="4349110" indent="0">
              <a:buNone/>
              <a:defRPr sz="2393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695"/>
            </a:lvl1pPr>
            <a:lvl2pPr marL="543639" indent="0">
              <a:buNone/>
              <a:defRPr sz="1396"/>
            </a:lvl2pPr>
            <a:lvl3pPr marL="1087278" indent="0">
              <a:buNone/>
              <a:defRPr sz="1197"/>
            </a:lvl3pPr>
            <a:lvl4pPr marL="1630917" indent="0">
              <a:buNone/>
              <a:defRPr sz="1097"/>
            </a:lvl4pPr>
            <a:lvl5pPr marL="2174555" indent="0">
              <a:buNone/>
              <a:defRPr sz="1097"/>
            </a:lvl5pPr>
            <a:lvl6pPr marL="2718194" indent="0">
              <a:buNone/>
              <a:defRPr sz="1097"/>
            </a:lvl6pPr>
            <a:lvl7pPr marL="3261833" indent="0">
              <a:buNone/>
              <a:defRPr sz="1097"/>
            </a:lvl7pPr>
            <a:lvl8pPr marL="3805472" indent="0">
              <a:buNone/>
              <a:defRPr sz="1097"/>
            </a:lvl8pPr>
            <a:lvl9pPr marL="4349110" indent="0">
              <a:buNone/>
              <a:defRPr sz="10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97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74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98300" y="274638"/>
            <a:ext cx="3661834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38"/>
            <a:ext cx="1078230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8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2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5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2A0D-AB1B-490A-A6EF-2B3C0636EB0D}" type="datetimeFigureOut">
              <a:rPr lang="en-CA" smtClean="0"/>
              <a:t>2015-01-27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6774-83FC-45C8-91E2-669644EC7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4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742D57-E592-4FCE-BFA8-8C37D823E984}" type="datetime1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2015-01-27</a:t>
            </a:fld>
            <a:endParaRPr lang="en-CA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39700" y="6773864"/>
            <a:ext cx="11988800" cy="158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5" descr="C:\Documents and Settings\Scott M. Hofer\My Documents\uv_hst_colour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40500"/>
            <a:ext cx="109431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3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742D57-E592-4FCE-BFA8-8C37D823E984}" type="datetime1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2015-01-27</a:t>
            </a:fld>
            <a:endParaRPr lang="en-CA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39700" y="6773864"/>
            <a:ext cx="11988800" cy="158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5" descr="C:\Documents and Settings\Scott M. Hofer\My Documents\uv_hst_colour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40500"/>
            <a:ext cx="109431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6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742D57-E592-4FCE-BFA8-8C37D823E984}" type="datetime1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2015-01-27</a:t>
            </a:fld>
            <a:endParaRPr lang="en-CA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t>CIHR SMAART May 2011</a:t>
            </a:r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prstClr val="black">
                  <a:tint val="7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39700" y="6773864"/>
            <a:ext cx="11988800" cy="158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5" descr="C:\Documents and Settings\Scott M. Hofer\My Documents\uv_hst_colour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40500"/>
            <a:ext cx="109431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2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7278"/>
            <a:fld id="{EA1B5ED0-9FCD-43EA-B7E6-5714DB80E54F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1087278"/>
              <a:t>2015-01-27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7278"/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1"/>
            <a:ext cx="2844800" cy="365125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87278"/>
            <a:fld id="{27A6641B-24D8-4BF9-939A-B1D59EC7322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1087278"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1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1087278" rtl="0" eaLnBrk="1" latinLnBrk="0" hangingPunct="1">
        <a:spcBef>
          <a:spcPct val="0"/>
        </a:spcBef>
        <a:buNone/>
        <a:defRPr sz="5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729" indent="-407729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1pPr>
      <a:lvl2pPr marL="883413" indent="-339774" algn="l" defTabSz="1087278" rtl="0" eaLnBrk="1" latinLnBrk="0" hangingPunct="1">
        <a:spcBef>
          <a:spcPct val="20000"/>
        </a:spcBef>
        <a:buFont typeface="Arial" panose="020B0604020202020204" pitchFamily="34" charset="0"/>
        <a:buChar char="–"/>
        <a:defRPr sz="3291" kern="1200">
          <a:solidFill>
            <a:schemeClr val="tx1"/>
          </a:solidFill>
          <a:latin typeface="+mn-lt"/>
          <a:ea typeface="+mn-ea"/>
          <a:cs typeface="+mn-cs"/>
        </a:defRPr>
      </a:lvl2pPr>
      <a:lvl3pPr marL="1359097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2" kern="1200">
          <a:solidFill>
            <a:schemeClr val="tx1"/>
          </a:solidFill>
          <a:latin typeface="+mn-lt"/>
          <a:ea typeface="+mn-ea"/>
          <a:cs typeface="+mn-cs"/>
        </a:defRPr>
      </a:lvl3pPr>
      <a:lvl4pPr marL="1902735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93" kern="1200">
          <a:solidFill>
            <a:schemeClr val="tx1"/>
          </a:solidFill>
          <a:latin typeface="+mn-lt"/>
          <a:ea typeface="+mn-ea"/>
          <a:cs typeface="+mn-cs"/>
        </a:defRPr>
      </a:lvl4pPr>
      <a:lvl5pPr marL="2446375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»"/>
        <a:defRPr sz="2393" kern="1200">
          <a:solidFill>
            <a:schemeClr val="tx1"/>
          </a:solidFill>
          <a:latin typeface="+mn-lt"/>
          <a:ea typeface="+mn-ea"/>
          <a:cs typeface="+mn-cs"/>
        </a:defRPr>
      </a:lvl5pPr>
      <a:lvl6pPr marL="2990013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6pPr>
      <a:lvl7pPr marL="3533652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7pPr>
      <a:lvl8pPr marL="4077292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8pPr>
      <a:lvl9pPr marL="4620930" indent="-271820" algn="l" defTabSz="10872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43639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87278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630917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74555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718194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261833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805472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0" algn="l" defTabSz="1087278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5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44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48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4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44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58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9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50.wmf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46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24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7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7.w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26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1231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Introduction to Random Effects of Time and Model Estimation</a:t>
            </a:r>
            <a:br>
              <a:rPr lang="en-CA" dirty="0" smtClean="0"/>
            </a:br>
            <a:r>
              <a:rPr lang="en-CA" dirty="0" smtClean="0">
                <a:solidFill>
                  <a:srgbClr val="C00000"/>
                </a:solidFill>
              </a:rPr>
              <a:t>Hoffman Ch. 5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374" y="4850296"/>
            <a:ext cx="10523551" cy="936266"/>
          </a:xfrm>
        </p:spPr>
        <p:txBody>
          <a:bodyPr>
            <a:noAutofit/>
          </a:bodyPr>
          <a:lstStyle/>
          <a:p>
            <a:r>
              <a:rPr lang="en-CA" sz="4000" dirty="0" smtClean="0">
                <a:solidFill>
                  <a:schemeClr val="accent1">
                    <a:lumMod val="50000"/>
                  </a:schemeClr>
                </a:solidFill>
              </a:rPr>
              <a:t>Estimation in </a:t>
            </a:r>
            <a:r>
              <a:rPr lang="en-CA" sz="4000" dirty="0" err="1" smtClean="0">
                <a:solidFill>
                  <a:schemeClr val="accent1">
                    <a:lumMod val="50000"/>
                  </a:schemeClr>
                </a:solidFill>
              </a:rPr>
              <a:t>Mplus</a:t>
            </a:r>
            <a:r>
              <a:rPr lang="en-CA" sz="4000" dirty="0" smtClean="0">
                <a:solidFill>
                  <a:schemeClr val="accent1">
                    <a:lumMod val="50000"/>
                  </a:schemeClr>
                </a:solidFill>
              </a:rPr>
              <a:t> with Extended Examples</a:t>
            </a:r>
            <a:endParaRPr lang="en-CA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78" y="133570"/>
            <a:ext cx="9603564" cy="5930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93" y="6155243"/>
            <a:ext cx="5890012" cy="5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Fit Empty Model to ELSA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the </a:t>
            </a:r>
            <a:r>
              <a:rPr lang="en-CA" dirty="0" err="1" smtClean="0"/>
              <a:t>Intraclass</a:t>
            </a:r>
            <a:r>
              <a:rPr lang="en-CA" dirty="0" smtClean="0"/>
              <a:t> correlation tell us about the “</a:t>
            </a:r>
            <a:r>
              <a:rPr lang="en-CA" dirty="0" err="1" smtClean="0"/>
              <a:t>cdwlnum</a:t>
            </a:r>
            <a:r>
              <a:rPr lang="en-CA" dirty="0" smtClean="0"/>
              <a:t>” variable?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95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448675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/>
              <a:t>Constructing a Growth Curve Model:</a:t>
            </a:r>
            <a:br>
              <a:rPr lang="en-US" sz="4000" dirty="0"/>
            </a:br>
            <a:r>
              <a:rPr lang="en-US" sz="4000" dirty="0"/>
              <a:t>2. Decide on a centering 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43101" y="1600201"/>
            <a:ext cx="8423275" cy="4525963"/>
          </a:xfrm>
        </p:spPr>
        <p:txBody>
          <a:bodyPr/>
          <a:lstStyle/>
          <a:p>
            <a:pPr marL="609600" indent="-609600">
              <a:lnSpc>
                <a:spcPct val="110000"/>
              </a:lnSpc>
            </a:pPr>
            <a:r>
              <a:rPr lang="en-US" sz="2400" u="sng"/>
              <a:t>Where do you want your intercept?</a:t>
            </a:r>
            <a:r>
              <a:rPr lang="en-US" sz="2400"/>
              <a:t> 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sz="2000"/>
              <a:t>Re-code time such that the centering point (intercept) = 0</a:t>
            </a:r>
          </a:p>
          <a:p>
            <a:pPr marL="609600" indent="-609600">
              <a:lnSpc>
                <a:spcPct val="110000"/>
              </a:lnSpc>
            </a:pPr>
            <a:r>
              <a:rPr lang="en-US" sz="2400"/>
              <a:t>Different centerings of time will produce </a:t>
            </a:r>
            <a:r>
              <a:rPr lang="en-US" sz="2400" u="sng"/>
              <a:t>statistically equivalent models</a:t>
            </a:r>
            <a:r>
              <a:rPr lang="en-US" sz="2400"/>
              <a:t> with somewhat different parameters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sz="2000"/>
              <a:t>i.e., expected level and rate of change </a:t>
            </a:r>
            <a:r>
              <a:rPr lang="en-US" sz="2000" i="1"/>
              <a:t>at the centering point</a:t>
            </a:r>
          </a:p>
          <a:p>
            <a:pPr marL="609600" indent="-609600">
              <a:lnSpc>
                <a:spcPct val="110000"/>
              </a:lnSpc>
            </a:pPr>
            <a:r>
              <a:rPr lang="en-US" sz="2400" u="sng"/>
              <a:t>How to choose</a:t>
            </a:r>
            <a:r>
              <a:rPr lang="en-US" sz="2400"/>
              <a:t>: At what point would you like a snap-shot of inter-individual differences? 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sz="2000"/>
              <a:t>Intercept variance represents inter-individual differences at that particular time point (that you can later predict!)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AB2C4-FD6D-4EBA-B7CB-4BC23674AC21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412163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/>
              <a:t>Constructing a Growth Curve Model:</a:t>
            </a:r>
            <a:br>
              <a:rPr lang="en-US" sz="4000" dirty="0"/>
            </a:br>
            <a:r>
              <a:rPr lang="en-US" sz="4000" dirty="0"/>
              <a:t>3. Evaluate fixed effects of 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12925"/>
            <a:ext cx="8229600" cy="4313238"/>
          </a:xfrm>
        </p:spPr>
        <p:txBody>
          <a:bodyPr>
            <a:normAutofit lnSpcReduction="10000"/>
          </a:bodyPr>
          <a:lstStyle/>
          <a:p>
            <a:pPr marL="609600" indent="-609600">
              <a:spcAft>
                <a:spcPts val="1200"/>
              </a:spcAft>
            </a:pPr>
            <a:r>
              <a:rPr lang="en-US" sz="2400" dirty="0"/>
              <a:t>How many polynomials, pieces, discontinuities, or combinations thereof are needed to parsimoniously represent the observed means across time points?</a:t>
            </a:r>
          </a:p>
          <a:p>
            <a:pPr marL="609600" indent="-609600">
              <a:spcAft>
                <a:spcPts val="1200"/>
              </a:spcAft>
            </a:pPr>
            <a:r>
              <a:rPr lang="en-US" sz="2400" dirty="0"/>
              <a:t>Test your hypotheses about the fixed effects of time</a:t>
            </a:r>
          </a:p>
          <a:p>
            <a:pPr marL="609600" indent="-609600">
              <a:spcAft>
                <a:spcPts val="1200"/>
              </a:spcAft>
            </a:pPr>
            <a:r>
              <a:rPr lang="en-US" sz="2400" dirty="0"/>
              <a:t>Are Wald tests (</a:t>
            </a:r>
            <a:r>
              <a:rPr lang="en-US" sz="2400" b="1" dirty="0"/>
              <a:t>p-values</a:t>
            </a:r>
            <a:r>
              <a:rPr lang="en-US" sz="2400" dirty="0"/>
              <a:t> for fixed effects) significant? Alternatively, is the </a:t>
            </a:r>
            <a:r>
              <a:rPr lang="en-US" sz="2400" b="1" dirty="0"/>
              <a:t>ML</a:t>
            </a:r>
            <a:r>
              <a:rPr lang="en-US" sz="2400" dirty="0"/>
              <a:t> deviance significantly lower after adding the </a:t>
            </a:r>
            <a:r>
              <a:rPr lang="en-US" sz="2400" b="1" dirty="0"/>
              <a:t>fixed effects</a:t>
            </a:r>
            <a:r>
              <a:rPr lang="en-US" sz="2400" dirty="0"/>
              <a:t>?</a:t>
            </a:r>
          </a:p>
          <a:p>
            <a:pPr marL="609600" indent="-609600"/>
            <a:r>
              <a:rPr lang="en-US" sz="2400" dirty="0"/>
              <a:t>How many parameters do you need to sufficiently account for the trajectory of change?</a:t>
            </a:r>
          </a:p>
          <a:p>
            <a:pPr marL="609600" indent="-609600"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8177D-89BB-4465-8F5A-90693160408E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Mplus</a:t>
            </a:r>
            <a:r>
              <a:rPr lang="en-CA" dirty="0" smtClean="0"/>
              <a:t> MLM syntax:</a:t>
            </a:r>
            <a:br>
              <a:rPr lang="en-CA" dirty="0" smtClean="0"/>
            </a:br>
            <a:r>
              <a:rPr lang="en-CA" dirty="0" smtClean="0"/>
              <a:t>Random Intercept and Slope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2300" dirty="0">
                <a:solidFill>
                  <a:srgbClr val="0808E8"/>
                </a:solidFill>
              </a:rPr>
              <a:t>VARIABLE: </a:t>
            </a:r>
            <a:r>
              <a:rPr lang="en-CA" sz="2300" dirty="0"/>
              <a:t>Names are id time </a:t>
            </a:r>
            <a:r>
              <a:rPr lang="en-CA" sz="2300" dirty="0" smtClean="0"/>
              <a:t>outcome;</a:t>
            </a:r>
            <a:endParaRPr lang="en-CA" sz="2300" dirty="0"/>
          </a:p>
          <a:p>
            <a:pPr>
              <a:buNone/>
            </a:pPr>
            <a:r>
              <a:rPr lang="en-CA" sz="2300" dirty="0">
                <a:solidFill>
                  <a:srgbClr val="00B050"/>
                </a:solidFill>
              </a:rPr>
              <a:t>    </a:t>
            </a:r>
            <a:r>
              <a:rPr lang="en-CA" sz="2300" dirty="0"/>
              <a:t>USEVARIABLES ARE time </a:t>
            </a:r>
            <a:r>
              <a:rPr lang="en-CA" sz="2300" dirty="0" smtClean="0"/>
              <a:t>outcome;</a:t>
            </a:r>
            <a:endParaRPr lang="en-CA" sz="2300" dirty="0"/>
          </a:p>
          <a:p>
            <a:pPr>
              <a:buNone/>
            </a:pPr>
            <a:r>
              <a:rPr lang="en-CA" sz="2300" dirty="0">
                <a:solidFill>
                  <a:srgbClr val="0808E8"/>
                </a:solidFill>
              </a:rPr>
              <a:t>    </a:t>
            </a:r>
            <a:r>
              <a:rPr lang="en-CA" sz="2300" dirty="0"/>
              <a:t>CLUSTER = </a:t>
            </a:r>
            <a:r>
              <a:rPr lang="en-CA" sz="2300" dirty="0" smtClean="0"/>
              <a:t>id;</a:t>
            </a:r>
            <a:endParaRPr lang="en-CA" sz="2300" dirty="0">
              <a:solidFill>
                <a:srgbClr val="0808E8"/>
              </a:solidFill>
            </a:endParaRPr>
          </a:p>
          <a:p>
            <a:pPr>
              <a:buNone/>
            </a:pPr>
            <a:r>
              <a:rPr lang="en-CA" sz="2400" dirty="0">
                <a:solidFill>
                  <a:srgbClr val="0808E8"/>
                </a:solidFill>
              </a:rPr>
              <a:t>    </a:t>
            </a:r>
            <a:r>
              <a:rPr lang="en-CA" sz="2400" dirty="0"/>
              <a:t>WITHIN = time ;                       </a:t>
            </a:r>
            <a:r>
              <a:rPr lang="en-CA" sz="2400" dirty="0">
                <a:solidFill>
                  <a:srgbClr val="00B050"/>
                </a:solidFill>
              </a:rPr>
              <a:t>! Linear Slope model;</a:t>
            </a:r>
          </a:p>
          <a:p>
            <a:pPr>
              <a:buNone/>
            </a:pPr>
            <a:r>
              <a:rPr lang="en-CA" sz="2400" dirty="0"/>
              <a:t>    BETWEEN =  ;                           </a:t>
            </a:r>
            <a:r>
              <a:rPr lang="en-CA" sz="2400" dirty="0">
                <a:solidFill>
                  <a:srgbClr val="00B050"/>
                </a:solidFill>
              </a:rPr>
              <a:t>! No BP predictors yet;</a:t>
            </a:r>
            <a:endParaRPr lang="en-CA" sz="2400" dirty="0"/>
          </a:p>
          <a:p>
            <a:pPr>
              <a:buNone/>
            </a:pPr>
            <a:endParaRPr lang="en-CA" sz="2400" dirty="0">
              <a:solidFill>
                <a:srgbClr val="0808E8"/>
              </a:solidFill>
            </a:endParaRPr>
          </a:p>
          <a:p>
            <a:pPr>
              <a:buNone/>
            </a:pPr>
            <a:r>
              <a:rPr lang="en-CA" sz="2400" dirty="0">
                <a:solidFill>
                  <a:srgbClr val="0808E8"/>
                </a:solidFill>
              </a:rPr>
              <a:t>ANALYSIS: </a:t>
            </a:r>
            <a:r>
              <a:rPr lang="en-CA" sz="2400" dirty="0"/>
              <a:t>TYPE IS TWOLEVEL RANDOM;</a:t>
            </a:r>
            <a:r>
              <a:rPr lang="en-CA" sz="2400" dirty="0">
                <a:solidFill>
                  <a:srgbClr val="0808E8"/>
                </a:solidFill>
              </a:rPr>
              <a:t> </a:t>
            </a:r>
          </a:p>
          <a:p>
            <a:pPr>
              <a:buNone/>
            </a:pPr>
            <a:r>
              <a:rPr lang="en-CA" sz="2400" dirty="0">
                <a:solidFill>
                  <a:srgbClr val="0808E8"/>
                </a:solidFill>
              </a:rPr>
              <a:t>MODEL: </a:t>
            </a:r>
          </a:p>
          <a:p>
            <a:pPr>
              <a:buNone/>
            </a:pPr>
            <a:r>
              <a:rPr lang="en-CA" sz="2400" dirty="0">
                <a:solidFill>
                  <a:srgbClr val="00B050"/>
                </a:solidFill>
              </a:rPr>
              <a:t>      ! Level-1, time-level model;</a:t>
            </a:r>
          </a:p>
          <a:p>
            <a:pPr>
              <a:buNone/>
            </a:pPr>
            <a:r>
              <a:rPr lang="en-CA" sz="2400" dirty="0"/>
              <a:t>        %WITHIN%</a:t>
            </a:r>
            <a:endParaRPr lang="en-CA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CA" sz="2400" dirty="0"/>
              <a:t>            linear | </a:t>
            </a:r>
            <a:r>
              <a:rPr lang="en-CA" sz="2400" dirty="0" smtClean="0"/>
              <a:t>outcome </a:t>
            </a:r>
            <a:r>
              <a:rPr lang="en-CA" sz="2400" dirty="0"/>
              <a:t>ON time;   </a:t>
            </a:r>
            <a:r>
              <a:rPr lang="en-CA" sz="2400" dirty="0">
                <a:solidFill>
                  <a:srgbClr val="00B050"/>
                </a:solidFill>
              </a:rPr>
              <a:t>! Fixed Linear Slope </a:t>
            </a:r>
          </a:p>
          <a:p>
            <a:pPr>
              <a:buNone/>
            </a:pPr>
            <a:r>
              <a:rPr lang="en-CA" sz="2400" dirty="0">
                <a:solidFill>
                  <a:srgbClr val="0808E8"/>
                </a:solidFill>
              </a:rPr>
              <a:t>     </a:t>
            </a:r>
            <a:r>
              <a:rPr lang="en-CA" sz="2400" dirty="0">
                <a:solidFill>
                  <a:srgbClr val="00B050"/>
                </a:solidFill>
              </a:rPr>
              <a:t>! Level-2, person-level model;</a:t>
            </a:r>
          </a:p>
          <a:p>
            <a:pPr>
              <a:buNone/>
            </a:pPr>
            <a:r>
              <a:rPr lang="en-CA" sz="2400" dirty="0">
                <a:solidFill>
                  <a:srgbClr val="0808E8"/>
                </a:solidFill>
              </a:rPr>
              <a:t>        </a:t>
            </a:r>
            <a:r>
              <a:rPr lang="en-CA" sz="2400" dirty="0"/>
              <a:t>%BETWEEN%</a:t>
            </a:r>
          </a:p>
          <a:p>
            <a:pPr>
              <a:buNone/>
            </a:pPr>
            <a:r>
              <a:rPr lang="en-CA" sz="2400" dirty="0"/>
              <a:t>            </a:t>
            </a:r>
            <a:r>
              <a:rPr lang="en-CA" sz="2400" dirty="0" smtClean="0"/>
              <a:t>outcome*;                         </a:t>
            </a:r>
            <a:r>
              <a:rPr lang="en-CA" sz="2400" dirty="0" smtClean="0">
                <a:solidFill>
                  <a:srgbClr val="00B050"/>
                </a:solidFill>
              </a:rPr>
              <a:t>! </a:t>
            </a:r>
            <a:r>
              <a:rPr lang="en-CA" sz="2400" dirty="0">
                <a:solidFill>
                  <a:srgbClr val="00B050"/>
                </a:solidFill>
              </a:rPr>
              <a:t>Random Intercept;</a:t>
            </a:r>
          </a:p>
          <a:p>
            <a:pPr>
              <a:buNone/>
            </a:pPr>
            <a:r>
              <a:rPr lang="en-CA" sz="2400" dirty="0">
                <a:solidFill>
                  <a:srgbClr val="00B050"/>
                </a:solidFill>
              </a:rPr>
              <a:t>	</a:t>
            </a:r>
            <a:r>
              <a:rPr lang="en-CA" sz="2400" b="1" dirty="0">
                <a:solidFill>
                  <a:srgbClr val="00B050"/>
                </a:solidFill>
              </a:rPr>
              <a:t>     </a:t>
            </a:r>
            <a:r>
              <a:rPr lang="en-CA" sz="2400" b="1" dirty="0"/>
              <a:t>linear*;</a:t>
            </a:r>
            <a:r>
              <a:rPr lang="en-CA" sz="2400" b="1" dirty="0">
                <a:solidFill>
                  <a:srgbClr val="00B050"/>
                </a:solidFill>
              </a:rPr>
              <a:t>	                      </a:t>
            </a:r>
            <a:r>
              <a:rPr lang="en-CA" sz="2400" b="1" dirty="0" smtClean="0">
                <a:solidFill>
                  <a:srgbClr val="00B050"/>
                </a:solidFill>
              </a:rPr>
              <a:t> ! </a:t>
            </a:r>
            <a:r>
              <a:rPr lang="en-CA" sz="2400" b="1" dirty="0">
                <a:solidFill>
                  <a:srgbClr val="00B050"/>
                </a:solidFill>
              </a:rPr>
              <a:t>Random Linear Slope;</a:t>
            </a:r>
          </a:p>
          <a:p>
            <a:pPr>
              <a:buNone/>
            </a:pPr>
            <a:r>
              <a:rPr lang="en-CA" sz="2400" b="1" dirty="0">
                <a:solidFill>
                  <a:srgbClr val="00B050"/>
                </a:solidFill>
              </a:rPr>
              <a:t>	     </a:t>
            </a:r>
            <a:r>
              <a:rPr lang="en-CA" sz="2400" b="1" dirty="0" err="1"/>
              <a:t>cdwr</a:t>
            </a:r>
            <a:r>
              <a:rPr lang="en-CA" sz="2400" b="1" dirty="0"/>
              <a:t> WITH linear;            </a:t>
            </a:r>
            <a:r>
              <a:rPr lang="en-CA" sz="2400" b="1" dirty="0">
                <a:solidFill>
                  <a:srgbClr val="00B050"/>
                </a:solidFill>
              </a:rPr>
              <a:t>! Intercept-Slope Covariance;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891751" y="2448171"/>
            <a:ext cx="251670" cy="50334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3144" y="2339115"/>
            <a:ext cx="206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600" i="1" dirty="0">
                <a:solidFill>
                  <a:prstClr val="black"/>
                </a:solidFill>
                <a:latin typeface="Arial" charset="0"/>
              </a:rPr>
              <a:t>Which variables are predictors 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151304" y="4279784"/>
            <a:ext cx="251670" cy="1936459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863" y="4632122"/>
            <a:ext cx="206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600" i="1" dirty="0">
                <a:solidFill>
                  <a:prstClr val="black"/>
                </a:solidFill>
                <a:latin typeface="Arial" charset="0"/>
              </a:rPr>
              <a:t>How to use the predictors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2232" y="1555335"/>
            <a:ext cx="31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dirty="0">
                <a:solidFill>
                  <a:prstClr val="black"/>
                </a:solidFill>
                <a:latin typeface="Arial" charset="0"/>
              </a:rPr>
              <a:t>(aka “Unconditional Growth”)</a:t>
            </a:r>
          </a:p>
        </p:txBody>
      </p:sp>
    </p:spTree>
    <p:extLst>
      <p:ext uri="{BB962C8B-B14F-4D97-AF65-F5344CB8AC3E}">
        <p14:creationId xmlns:p14="http://schemas.microsoft.com/office/powerpoint/2010/main" val="8378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2271" y="4823693"/>
          <a:ext cx="1530191" cy="4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271" y="4823693"/>
                        <a:ext cx="1530191" cy="4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84114" y="4924082"/>
          <a:ext cx="2077030" cy="16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4924082"/>
                        <a:ext cx="2077030" cy="16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05490" y="4833212"/>
          <a:ext cx="2382570" cy="131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490" y="4833212"/>
                        <a:ext cx="2382570" cy="131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75301" y="91821"/>
          <a:ext cx="1177828" cy="6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1" y="91821"/>
                        <a:ext cx="1177828" cy="631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84114" y="820681"/>
          <a:ext cx="790847" cy="13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820681"/>
                        <a:ext cx="790847" cy="134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2262" y="820681"/>
          <a:ext cx="745641" cy="11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62" y="820681"/>
                        <a:ext cx="745641" cy="112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94451" y="2304997"/>
          <a:ext cx="946695" cy="89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5" imgW="723600" imgH="685800" progId="Equation.DSMT4">
                  <p:embed/>
                </p:oleObj>
              </mc:Choice>
              <mc:Fallback>
                <p:oleObj name="Equation" r:id="rId15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451" y="2304997"/>
                        <a:ext cx="946695" cy="899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9035" y="91820"/>
          <a:ext cx="3164621" cy="6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17" imgW="1193760" imgH="241200" progId="Equation.DSMT4">
                  <p:embed/>
                </p:oleObj>
              </mc:Choice>
              <mc:Fallback>
                <p:oleObj name="Equation" r:id="rId17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35" y="91820"/>
                        <a:ext cx="3164621" cy="63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3275" y="3373909"/>
          <a:ext cx="1975712" cy="65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19" imgW="1752480" imgH="558720" progId="Equation.DSMT4">
                  <p:embed/>
                </p:oleObj>
              </mc:Choice>
              <mc:Fallback>
                <p:oleObj name="Equation" r:id="rId19" imgW="1752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275" y="3373909"/>
                        <a:ext cx="1975712" cy="656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92927" y="3191535"/>
            <a:ext cx="4195167" cy="1828009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Bollen &amp; Curran (2006)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Snijders &amp; Bosker (2011)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329025" y="8545"/>
            <a:ext cx="4687778" cy="39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278"/>
            <a:r>
              <a:rPr lang="en-US" sz="1994" dirty="0">
                <a:solidFill>
                  <a:prstClr val="black"/>
                </a:solidFill>
                <a:latin typeface="Gill Sans MT" panose="020B0502020104020203" pitchFamily="34" charset="0"/>
              </a:rPr>
              <a:t>LCM / MLM Specification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210" y="5288829"/>
          <a:ext cx="1921886" cy="47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21" imgW="1295280" imgH="330120" progId="Equation.DSMT4">
                  <p:embed/>
                </p:oleObj>
              </mc:Choice>
              <mc:Fallback>
                <p:oleObj name="Equation" r:id="rId21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210" y="5288829"/>
                        <a:ext cx="1921886" cy="47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95981" y="820047"/>
          <a:ext cx="867540" cy="11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23" imgW="723600" imgH="914400" progId="Equation.DSMT4">
                  <p:embed/>
                </p:oleObj>
              </mc:Choice>
              <mc:Fallback>
                <p:oleObj name="Equation" r:id="rId23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81" y="820047"/>
                        <a:ext cx="867540" cy="1100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563782" y="2279668"/>
          <a:ext cx="846960" cy="59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25" imgW="647640" imgH="457200" progId="Equation.DSMT4">
                  <p:embed/>
                </p:oleObj>
              </mc:Choice>
              <mc:Fallback>
                <p:oleObj name="Equation" r:id="rId25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782" y="2279668"/>
                        <a:ext cx="846960" cy="599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3669105" y="1093925"/>
          <a:ext cx="761472" cy="79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27" imgW="634680" imgH="660240" progId="Equation.DSMT4">
                  <p:embed/>
                </p:oleObj>
              </mc:Choice>
              <mc:Fallback>
                <p:oleObj name="Equation" r:id="rId27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105" y="1093925"/>
                        <a:ext cx="761472" cy="79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92346" y="2371488"/>
          <a:ext cx="759889" cy="79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29" imgW="634680" imgH="660240" progId="Equation.DSMT4">
                  <p:embed/>
                </p:oleObj>
              </mc:Choice>
              <mc:Fallback>
                <p:oleObj name="Equation" r:id="rId29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46" y="2371488"/>
                        <a:ext cx="759889" cy="79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898358" y="3757862"/>
            <a:ext cx="1255191" cy="767310"/>
          </a:xfrm>
          <a:prstGeom prst="rect">
            <a:avLst/>
          </a:prstGeom>
          <a:noFill/>
        </p:spPr>
        <p:txBody>
          <a:bodyPr wrap="none" lIns="91187" tIns="45593" rIns="91187" bIns="45593">
            <a:spAutoFit/>
          </a:bodyPr>
          <a:lstStyle/>
          <a:p>
            <a:pPr algn="ctr" defTabSz="1087278"/>
            <a:r>
              <a:rPr lang="en-US" sz="4388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(5.3)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7214304" y="455934"/>
          <a:ext cx="4549837" cy="269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31" imgW="3555720" imgH="2095200" progId="Equation.DSMT4">
                  <p:embed/>
                </p:oleObj>
              </mc:Choice>
              <mc:Fallback>
                <p:oleObj name="Equation" r:id="rId31" imgW="35557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304" y="455934"/>
                        <a:ext cx="4549837" cy="269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137202" y="7021060"/>
          <a:ext cx="2925573" cy="175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33" imgW="2057400" imgH="1295280" progId="Equation.DSMT4">
                  <p:embed/>
                </p:oleObj>
              </mc:Choice>
              <mc:Fallback>
                <p:oleObj name="Equation" r:id="rId33" imgW="205740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2" y="7021060"/>
                        <a:ext cx="2925573" cy="175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38" y="0"/>
            <a:ext cx="9603564" cy="619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93" y="6155243"/>
            <a:ext cx="5890012" cy="5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0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Fit Fixed Time Model to ELSA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the rate of change over time-in-study significant (i.e., non-zero)?</a:t>
            </a:r>
          </a:p>
          <a:p>
            <a:r>
              <a:rPr lang="en-CA" dirty="0" smtClean="0"/>
              <a:t>What is the interpretation of the linear slope in “</a:t>
            </a:r>
            <a:r>
              <a:rPr lang="en-CA" dirty="0" err="1" smtClean="0"/>
              <a:t>cdwlnum</a:t>
            </a:r>
            <a:r>
              <a:rPr lang="en-CA" dirty="0" smtClean="0"/>
              <a:t>” units?</a:t>
            </a:r>
          </a:p>
          <a:p>
            <a:r>
              <a:rPr lang="en-CA" dirty="0" smtClean="0"/>
              <a:t>Compare the intercept variance to the “empty” model. Is there </a:t>
            </a:r>
            <a:r>
              <a:rPr lang="en-CA" smtClean="0"/>
              <a:t>a difference and why?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11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442325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/>
              <a:t>Constructing a Growth Curve Model:</a:t>
            </a:r>
            <a:br>
              <a:rPr lang="en-US" sz="4000" dirty="0"/>
            </a:br>
            <a:r>
              <a:rPr lang="en-US" sz="4000" dirty="0"/>
              <a:t>4. Evaluate random effects of 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30364"/>
            <a:ext cx="8232775" cy="44989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Which fixed effects of time need to have random variation around them to sufficiently account for the observed data?</a:t>
            </a:r>
          </a:p>
          <a:p>
            <a:pPr marL="609600" indent="-609600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Test hypotheses about inter-individual differences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Compare nested models with </a:t>
            </a:r>
            <a:r>
              <a:rPr lang="en-US" sz="2400" b="1" dirty="0"/>
              <a:t>same fixed effects</a:t>
            </a:r>
            <a:r>
              <a:rPr lang="en-US" sz="2400" dirty="0"/>
              <a:t> and </a:t>
            </a:r>
            <a:r>
              <a:rPr lang="en-US" sz="2400" b="1" dirty="0"/>
              <a:t>different random effects</a:t>
            </a:r>
            <a:r>
              <a:rPr lang="en-US" sz="2400" dirty="0"/>
              <a:t> using </a:t>
            </a:r>
            <a:r>
              <a:rPr lang="en-US" sz="2400" b="1" dirty="0"/>
              <a:t>ML</a:t>
            </a:r>
            <a:r>
              <a:rPr lang="en-US" sz="2400" dirty="0"/>
              <a:t> deviance tests in </a:t>
            </a:r>
            <a:r>
              <a:rPr lang="en-US" sz="2400" dirty="0" err="1"/>
              <a:t>Mplus</a:t>
            </a:r>
            <a:endParaRPr lang="en-US" sz="2400" dirty="0"/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Compare </a:t>
            </a:r>
            <a:r>
              <a:rPr lang="en-US" sz="2400" dirty="0" err="1"/>
              <a:t>intraclass</a:t>
            </a:r>
            <a:r>
              <a:rPr lang="en-US" sz="2400" dirty="0"/>
              <a:t> correlations (IC) when choosing among non-nested models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 in Fixed effects? Compare IC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 in Random effects? Compare 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9236E-FD44-4FA1-B759-231896B3A1F5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2271" y="4823693"/>
          <a:ext cx="1530191" cy="4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271" y="4823693"/>
                        <a:ext cx="1530191" cy="4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84114" y="4924082"/>
          <a:ext cx="2077030" cy="16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1460160" imgH="1244520" progId="Equation.DSMT4">
                  <p:embed/>
                </p:oleObj>
              </mc:Choice>
              <mc:Fallback>
                <p:oleObj name="Equation" r:id="rId5" imgW="14601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4924082"/>
                        <a:ext cx="2077030" cy="16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05490" y="4833212"/>
          <a:ext cx="2382570" cy="131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7" imgW="1676160" imgH="965160" progId="Equation.DSMT4">
                  <p:embed/>
                </p:oleObj>
              </mc:Choice>
              <mc:Fallback>
                <p:oleObj name="Equation" r:id="rId7" imgW="1676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490" y="4833212"/>
                        <a:ext cx="2382570" cy="131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75301" y="91821"/>
          <a:ext cx="1177828" cy="6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1" y="91821"/>
                        <a:ext cx="1177828" cy="631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84114" y="820681"/>
          <a:ext cx="790847" cy="13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820681"/>
                        <a:ext cx="790847" cy="134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2262" y="820681"/>
          <a:ext cx="745641" cy="11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62" y="820681"/>
                        <a:ext cx="745641" cy="112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92346" y="2371488"/>
          <a:ext cx="759889" cy="79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15" imgW="634680" imgH="660240" progId="Equation.DSMT4">
                  <p:embed/>
                </p:oleObj>
              </mc:Choice>
              <mc:Fallback>
                <p:oleObj name="Equation" r:id="rId15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46" y="2371488"/>
                        <a:ext cx="759889" cy="79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294451" y="2304997"/>
          <a:ext cx="946695" cy="89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17" imgW="723600" imgH="685800" progId="Equation.DSMT4">
                  <p:embed/>
                </p:oleObj>
              </mc:Choice>
              <mc:Fallback>
                <p:oleObj name="Equation" r:id="rId17" imgW="723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451" y="2304997"/>
                        <a:ext cx="946695" cy="899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9035" y="91820"/>
          <a:ext cx="3164621" cy="6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35" y="91820"/>
                        <a:ext cx="3164621" cy="63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3275" y="3373592"/>
          <a:ext cx="2290749" cy="68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21" imgW="2031840" imgH="583920" progId="Equation.DSMT4">
                  <p:embed/>
                </p:oleObj>
              </mc:Choice>
              <mc:Fallback>
                <p:oleObj name="Equation" r:id="rId21" imgW="20318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275" y="3373592"/>
                        <a:ext cx="2290749" cy="685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92927" y="3191535"/>
            <a:ext cx="4195167" cy="1828009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Bollen &amp; Curran (2006)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Snijders &amp; Bosker (2011)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7214304" y="455934"/>
          <a:ext cx="4549837" cy="269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23" imgW="3555720" imgH="2095200" progId="Equation.DSMT4">
                  <p:embed/>
                </p:oleObj>
              </mc:Choice>
              <mc:Fallback>
                <p:oleObj name="Equation" r:id="rId23" imgW="355572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304" y="455934"/>
                        <a:ext cx="4549837" cy="269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329025" y="8545"/>
            <a:ext cx="4687778" cy="39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278"/>
            <a:r>
              <a:rPr lang="en-US" sz="1994" dirty="0">
                <a:solidFill>
                  <a:prstClr val="black"/>
                </a:solidFill>
                <a:latin typeface="Gill Sans MT" panose="020B0502020104020203" pitchFamily="34" charset="0"/>
              </a:rPr>
              <a:t>LCM / MLM Specification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209" y="5288829"/>
          <a:ext cx="2582041" cy="79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25" imgW="1739880" imgH="558720" progId="Equation.DSMT4">
                  <p:embed/>
                </p:oleObj>
              </mc:Choice>
              <mc:Fallback>
                <p:oleObj name="Equation" r:id="rId25" imgW="1739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209" y="5288829"/>
                        <a:ext cx="2582041" cy="79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95981" y="820047"/>
          <a:ext cx="867540" cy="11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27" imgW="723600" imgH="914400" progId="Equation.DSMT4">
                  <p:embed/>
                </p:oleObj>
              </mc:Choice>
              <mc:Fallback>
                <p:oleObj name="Equation" r:id="rId27" imgW="723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81" y="820047"/>
                        <a:ext cx="867540" cy="1100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2563782" y="2279668"/>
          <a:ext cx="896036" cy="6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29" imgW="685800" imgH="482400" progId="Equation.DSMT4">
                  <p:embed/>
                </p:oleObj>
              </mc:Choice>
              <mc:Fallback>
                <p:oleObj name="Equation" r:id="rId29" imgW="685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782" y="2279668"/>
                        <a:ext cx="896036" cy="63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3669105" y="1093925"/>
          <a:ext cx="761472" cy="79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1" imgW="634680" imgH="660240" progId="Equation.DSMT4">
                  <p:embed/>
                </p:oleObj>
              </mc:Choice>
              <mc:Fallback>
                <p:oleObj name="Equation" r:id="rId31" imgW="634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105" y="1093925"/>
                        <a:ext cx="761472" cy="79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898358" y="3757862"/>
            <a:ext cx="1255191" cy="767310"/>
          </a:xfrm>
          <a:prstGeom prst="rect">
            <a:avLst/>
          </a:prstGeom>
          <a:noFill/>
        </p:spPr>
        <p:txBody>
          <a:bodyPr wrap="none" lIns="91187" tIns="45593" rIns="91187" bIns="45593">
            <a:spAutoFit/>
          </a:bodyPr>
          <a:lstStyle/>
          <a:p>
            <a:pPr algn="ctr" defTabSz="1087278"/>
            <a:r>
              <a:rPr lang="en-US" sz="4388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(5.5)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0554" y="7021376"/>
          <a:ext cx="3357761" cy="175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33" imgW="2361960" imgH="1295280" progId="Equation.DSMT4">
                  <p:embed/>
                </p:oleObj>
              </mc:Choice>
              <mc:Fallback>
                <p:oleObj name="Equation" r:id="rId33" imgW="23619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" y="7021376"/>
                        <a:ext cx="3357761" cy="175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6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69524" y="99159"/>
          <a:ext cx="1625226" cy="63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1244520" imgH="482400" progId="Equation.DSMT4">
                  <p:embed/>
                </p:oleObj>
              </mc:Choice>
              <mc:Fallback>
                <p:oleObj name="Equation" r:id="rId3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24" y="99159"/>
                        <a:ext cx="1625226" cy="632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845870" y="2064366"/>
          <a:ext cx="929282" cy="123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5" imgW="711000" imgH="939600" progId="Equation.DSMT4">
                  <p:embed/>
                </p:oleObj>
              </mc:Choice>
              <mc:Fallback>
                <p:oleObj name="Equation" r:id="rId5" imgW="711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70" y="2064366"/>
                        <a:ext cx="929282" cy="123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62268" y="882509"/>
          <a:ext cx="790847" cy="13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7" imgW="660240" imgH="1117440" progId="Equation.DSMT4">
                  <p:embed/>
                </p:oleObj>
              </mc:Choice>
              <mc:Fallback>
                <p:oleObj name="Equation" r:id="rId7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68" y="882509"/>
                        <a:ext cx="790847" cy="134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223211" y="881788"/>
          <a:ext cx="2328744" cy="110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9" imgW="1942920" imgH="914400" progId="Equation.DSMT4">
                  <p:embed/>
                </p:oleObj>
              </mc:Choice>
              <mc:Fallback>
                <p:oleObj name="Equation" r:id="rId9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211" y="881788"/>
                        <a:ext cx="2328744" cy="1100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653793" y="881300"/>
          <a:ext cx="792057" cy="134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793" y="881300"/>
                        <a:ext cx="792057" cy="1344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732949" y="884955"/>
          <a:ext cx="745641" cy="11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949" y="884955"/>
                        <a:ext cx="745641" cy="112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71050" y="2141427"/>
          <a:ext cx="792057" cy="134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5" imgW="660240" imgH="1117440" progId="Equation.DSMT4">
                  <p:embed/>
                </p:oleObj>
              </mc:Choice>
              <mc:Fallback>
                <p:oleObj name="Equation" r:id="rId15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50" y="2141427"/>
                        <a:ext cx="792057" cy="1344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314025" y="2064638"/>
          <a:ext cx="978280" cy="149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7" imgW="749160" imgH="1143000" progId="Equation.DSMT4">
                  <p:embed/>
                </p:oleObj>
              </mc:Choice>
              <mc:Fallback>
                <p:oleObj name="Equation" r:id="rId17" imgW="749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025" y="2064638"/>
                        <a:ext cx="978280" cy="1498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2378957" y="2064638"/>
          <a:ext cx="2337472" cy="149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9" imgW="1790640" imgH="1143000" progId="Equation.DSMT4">
                  <p:embed/>
                </p:oleObj>
              </mc:Choice>
              <mc:Fallback>
                <p:oleObj name="Equation" r:id="rId19" imgW="17906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957" y="2064638"/>
                        <a:ext cx="2337472" cy="1498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4710067" y="2065847"/>
          <a:ext cx="945630" cy="12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21" imgW="723600" imgH="939600" progId="Equation.DSMT4">
                  <p:embed/>
                </p:oleObj>
              </mc:Choice>
              <mc:Fallback>
                <p:oleObj name="Equation" r:id="rId21" imgW="7236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067" y="2065847"/>
                        <a:ext cx="945630" cy="123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146531" y="99159"/>
          <a:ext cx="4508864" cy="63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23" imgW="1701720" imgH="241200" progId="Equation.DSMT4">
                  <p:embed/>
                </p:oleObj>
              </mc:Choice>
              <mc:Fallback>
                <p:oleObj name="Equation" r:id="rId2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31" y="99159"/>
                        <a:ext cx="4508864" cy="633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75839" y="3561431"/>
            <a:ext cx="4156843" cy="1148937"/>
            <a:chOff x="773758" y="3899379"/>
            <a:chExt cx="4168390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826768" y="3899379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Bollen &amp; Curran (2006)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6768" y="4516935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Snijders &amp; Bosker (2011)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3758" y="394787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73758" y="4590020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4016708" y="3397338"/>
          <a:ext cx="3277978" cy="122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25" imgW="2908080" imgH="1041120" progId="Equation.DSMT4">
                  <p:embed/>
                </p:oleObj>
              </mc:Choice>
              <mc:Fallback>
                <p:oleObj name="Equation" r:id="rId25" imgW="29080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708" y="3397338"/>
                        <a:ext cx="3277978" cy="1221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470313" y="4771442"/>
          <a:ext cx="1530191" cy="4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27" imgW="1206360" imgH="355320" progId="Equation.DSMT4">
                  <p:embed/>
                </p:oleObj>
              </mc:Choice>
              <mc:Fallback>
                <p:oleObj name="Equation" r:id="rId2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313" y="4771442"/>
                        <a:ext cx="1530191" cy="4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86879" y="4893911"/>
          <a:ext cx="4423188" cy="16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29" imgW="3111480" imgH="1244520" progId="Equation.DSMT4">
                  <p:embed/>
                </p:oleObj>
              </mc:Choice>
              <mc:Fallback>
                <p:oleObj name="Equation" r:id="rId29" imgW="31114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9" y="4893911"/>
                        <a:ext cx="4423188" cy="16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106135" y="5206739"/>
          <a:ext cx="3561329" cy="145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1" imgW="2400120" imgH="1015920" progId="Equation.DSMT4">
                  <p:embed/>
                </p:oleObj>
              </mc:Choice>
              <mc:Fallback>
                <p:oleObj name="Equation" r:id="rId3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135" y="5206739"/>
                        <a:ext cx="3561329" cy="145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7484381" y="514509"/>
          <a:ext cx="4679651" cy="329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33" imgW="3657600" imgH="2565360" progId="Equation.DSMT4">
                  <p:embed/>
                </p:oleObj>
              </mc:Choice>
              <mc:Fallback>
                <p:oleObj name="Equation" r:id="rId33" imgW="36576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381" y="514509"/>
                        <a:ext cx="4679651" cy="3299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50935" y="4239927"/>
            <a:ext cx="3590427" cy="1933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278"/>
            <a:r>
              <a:rPr lang="en-US" sz="2393" dirty="0">
                <a:solidFill>
                  <a:prstClr val="black"/>
                </a:solidFill>
                <a:latin typeface="Gill Sans MT" panose="020B0502020104020203" pitchFamily="34" charset="0"/>
              </a:rPr>
              <a:t>General Specification </a:t>
            </a:r>
          </a:p>
          <a:p>
            <a:pPr algn="ctr" defTabSz="1087278"/>
            <a:r>
              <a:rPr lang="en-US" sz="2393" dirty="0">
                <a:solidFill>
                  <a:prstClr val="black"/>
                </a:solidFill>
                <a:latin typeface="Gill Sans MT" panose="020B0502020104020203" pitchFamily="34" charset="0"/>
              </a:rPr>
              <a:t>of a </a:t>
            </a:r>
          </a:p>
          <a:p>
            <a:pPr algn="ctr" defTabSz="1087278"/>
            <a:r>
              <a:rPr lang="en-US" sz="2393" dirty="0">
                <a:solidFill>
                  <a:prstClr val="black"/>
                </a:solidFill>
                <a:latin typeface="Gill Sans MT" panose="020B0502020104020203" pitchFamily="34" charset="0"/>
              </a:rPr>
              <a:t>Multilevel Model </a:t>
            </a:r>
          </a:p>
          <a:p>
            <a:pPr algn="ctr" defTabSz="1087278"/>
            <a:r>
              <a:rPr lang="en-US" sz="2393" dirty="0">
                <a:solidFill>
                  <a:prstClr val="black"/>
                </a:solidFill>
                <a:latin typeface="Gill Sans MT" panose="020B0502020104020203" pitchFamily="34" charset="0"/>
              </a:rPr>
              <a:t>for </a:t>
            </a:r>
          </a:p>
          <a:p>
            <a:pPr algn="ctr" defTabSz="1087278"/>
            <a:r>
              <a:rPr lang="en-US" sz="2393" dirty="0">
                <a:solidFill>
                  <a:prstClr val="black"/>
                </a:solidFill>
                <a:latin typeface="Gill Sans MT" panose="020B0502020104020203" pitchFamily="34" charset="0"/>
              </a:rPr>
              <a:t>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34183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08" y="67641"/>
            <a:ext cx="9552751" cy="6007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93" y="6155243"/>
            <a:ext cx="5890012" cy="5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Exercise: Fit Random Time Model to ELSA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Are there individual differences in linear rate of change in the “</a:t>
            </a:r>
            <a:r>
              <a:rPr lang="en-CA" dirty="0" err="1" smtClean="0"/>
              <a:t>cdwlnum</a:t>
            </a:r>
            <a:r>
              <a:rPr lang="en-CA" dirty="0" smtClean="0"/>
              <a:t>” variable?</a:t>
            </a:r>
          </a:p>
          <a:p>
            <a:r>
              <a:rPr lang="en-CA" dirty="0" smtClean="0"/>
              <a:t>What is the interpretation of the intercept-slope covariance?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39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274638"/>
            <a:ext cx="8439150" cy="1096962"/>
          </a:xfrm>
        </p:spPr>
        <p:txBody>
          <a:bodyPr rtlCol="0"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/>
              <a:t>Constructing a Growth Curve Model:</a:t>
            </a:r>
            <a:br>
              <a:rPr lang="en-US" sz="4000" dirty="0"/>
            </a:br>
            <a:r>
              <a:rPr lang="en-US" sz="4000" dirty="0"/>
              <a:t>5. Fitting the error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6106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dirty="0"/>
              <a:t>Longitudinal mixed models have 2 sides to worry about:</a:t>
            </a:r>
          </a:p>
          <a:p>
            <a:pPr lvl="1">
              <a:defRPr/>
            </a:pPr>
            <a:r>
              <a:rPr lang="en-US" sz="2000" dirty="0"/>
              <a:t>Model for the means (fixed effects) AND model for the variances</a:t>
            </a:r>
          </a:p>
          <a:p>
            <a:pPr>
              <a:defRPr/>
            </a:pPr>
            <a:r>
              <a:rPr lang="en-US" sz="2400" dirty="0"/>
              <a:t>Residuals from same person are correlated </a:t>
            </a:r>
          </a:p>
          <a:p>
            <a:pPr lvl="1">
              <a:defRPr/>
            </a:pPr>
            <a:r>
              <a:rPr lang="en-US" sz="2000" dirty="0">
                <a:sym typeface="Wingdings" pitchFamily="2" charset="2"/>
              </a:rPr>
              <a:t>Addressed in RM ANOVA </a:t>
            </a:r>
            <a:r>
              <a:rPr lang="en-US" sz="2000" dirty="0">
                <a:cs typeface="Arial" charset="0"/>
                <a:sym typeface="Wingdings" pitchFamily="2" charset="2"/>
              </a:rPr>
              <a:t>as</a:t>
            </a:r>
            <a:r>
              <a:rPr lang="en-US" sz="2000" dirty="0">
                <a:sym typeface="Wingdings" pitchFamily="2" charset="2"/>
              </a:rPr>
              <a:t> CS </a:t>
            </a:r>
            <a:r>
              <a:rPr lang="en-US" sz="2000" dirty="0">
                <a:cs typeface="Arial" charset="0"/>
                <a:sym typeface="Wingdings" pitchFamily="2" charset="2"/>
              </a:rPr>
              <a:t>≈</a:t>
            </a:r>
            <a:r>
              <a:rPr lang="en-US" sz="2000" dirty="0">
                <a:sym typeface="Wingdings" pitchFamily="2" charset="2"/>
              </a:rPr>
              <a:t> a Random intercept only model </a:t>
            </a:r>
          </a:p>
          <a:p>
            <a:pPr>
              <a:defRPr/>
            </a:pPr>
            <a:r>
              <a:rPr lang="en-US" sz="2400" dirty="0"/>
              <a:t>Model for the variances must ALSO address possibility that:</a:t>
            </a:r>
            <a:endParaRPr lang="en-US" sz="2400" dirty="0">
              <a:sym typeface="Wingdings" pitchFamily="2" charset="2"/>
            </a:endParaRPr>
          </a:p>
          <a:p>
            <a:pPr lvl="1">
              <a:defRPr/>
            </a:pPr>
            <a:r>
              <a:rPr lang="en-US" sz="2000" dirty="0">
                <a:sym typeface="Wingdings" pitchFamily="2" charset="2"/>
              </a:rPr>
              <a:t>Variances of residuals may change/differ over time</a:t>
            </a:r>
          </a:p>
          <a:p>
            <a:pPr lvl="1">
              <a:defRPr/>
            </a:pPr>
            <a:r>
              <a:rPr lang="en-US" sz="2000" dirty="0">
                <a:sym typeface="Wingdings" pitchFamily="2" charset="2"/>
              </a:rPr>
              <a:t>Residuals closer together in time may be more correlated</a:t>
            </a:r>
          </a:p>
          <a:p>
            <a:pPr lvl="1">
              <a:defRPr/>
            </a:pPr>
            <a:r>
              <a:rPr lang="en-US" sz="2000" dirty="0">
                <a:sym typeface="Wingdings" pitchFamily="2" charset="2"/>
              </a:rPr>
              <a:t>If this is not addressed, p-values for fixed effects may be wrong</a:t>
            </a:r>
          </a:p>
          <a:p>
            <a:pPr>
              <a:defRPr/>
            </a:pPr>
            <a:r>
              <a:rPr lang="en-US" sz="2400" dirty="0"/>
              <a:t>Two ways of dealing with these possibilities: </a:t>
            </a:r>
          </a:p>
          <a:p>
            <a:pPr lvl="1">
              <a:defRPr/>
            </a:pPr>
            <a:r>
              <a:rPr lang="en-US" sz="2000" dirty="0"/>
              <a:t>Random Slopes for Time (preferred)</a:t>
            </a:r>
          </a:p>
          <a:p>
            <a:pPr lvl="1">
              <a:defRPr/>
            </a:pPr>
            <a:r>
              <a:rPr lang="en-US" sz="2000" dirty="0"/>
              <a:t>Direct modeling of observed pattern of variances and </a:t>
            </a:r>
            <a:r>
              <a:rPr lang="en-US" sz="2000" dirty="0" err="1"/>
              <a:t>covariances</a:t>
            </a:r>
            <a:r>
              <a:rPr lang="en-US" sz="2000" dirty="0"/>
              <a:t> using a variety of possible alternative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7B1F7-E4F6-46C4-BD52-148338C89457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6693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What about the covariances/correlations </a:t>
            </a:r>
            <a:br>
              <a:rPr lang="en-US" sz="3600"/>
            </a:br>
            <a:r>
              <a:rPr lang="en-US" sz="3600"/>
              <a:t>between random effects?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u="sng" dirty="0"/>
              <a:t>Should </a:t>
            </a:r>
            <a:r>
              <a:rPr lang="en-US" sz="2800" u="sng" dirty="0" err="1"/>
              <a:t>covariances</a:t>
            </a:r>
            <a:r>
              <a:rPr lang="en-US" sz="2800" u="sng" dirty="0"/>
              <a:t> always be </a:t>
            </a:r>
            <a:r>
              <a:rPr lang="en-US" sz="2800" b="1" u="sng" dirty="0"/>
              <a:t>included</a:t>
            </a:r>
            <a:r>
              <a:rPr lang="en-US" sz="2800" u="sng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longitudinal models, </a:t>
            </a:r>
            <a:r>
              <a:rPr lang="en-US" sz="2400" b="1" dirty="0"/>
              <a:t>YES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u="sng" dirty="0"/>
              <a:t>Should L-S </a:t>
            </a:r>
            <a:r>
              <a:rPr lang="en-US" sz="2800" u="sng" dirty="0" err="1"/>
              <a:t>covariances</a:t>
            </a:r>
            <a:r>
              <a:rPr lang="en-US" sz="2800" u="sng" dirty="0"/>
              <a:t> always be </a:t>
            </a:r>
            <a:r>
              <a:rPr lang="en-US" sz="2800" b="1" u="sng" dirty="0"/>
              <a:t>interpreted</a:t>
            </a:r>
            <a:r>
              <a:rPr lang="en-US" sz="2800" u="sng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longitudinal models, </a:t>
            </a:r>
            <a:r>
              <a:rPr lang="en-US" sz="2400" b="1" dirty="0"/>
              <a:t>not necessarily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Correlation between random effects of time will change with centering (as will intercept variance)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Correlation is NOT interpretable unless: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Time 1 </a:t>
            </a:r>
            <a:r>
              <a:rPr lang="en-US" sz="2000" i="1" dirty="0"/>
              <a:t>really is </a:t>
            </a:r>
            <a:r>
              <a:rPr lang="en-US" sz="2000" dirty="0"/>
              <a:t>the beginning of the process under study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Intercept is coded as the mean across time points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Even then only within the range of time measured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663575"/>
          </a:xfrm>
        </p:spPr>
        <p:txBody>
          <a:bodyPr/>
          <a:lstStyle/>
          <a:p>
            <a:pPr eaLnBrk="1" hangingPunct="1"/>
            <a:r>
              <a:rPr lang="en-US" sz="3600"/>
              <a:t>Correlation Between Intercept &amp; Slope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7042150" y="987426"/>
            <a:ext cx="7938" cy="417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432050" y="5199063"/>
            <a:ext cx="71374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2601914" y="2525714"/>
            <a:ext cx="6878637" cy="1539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2624139" y="1871663"/>
            <a:ext cx="6789737" cy="2684462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2744789" y="1419226"/>
            <a:ext cx="6415087" cy="35099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995613" y="1054101"/>
            <a:ext cx="5897562" cy="4105275"/>
          </a:xfrm>
          <a:prstGeom prst="line">
            <a:avLst/>
          </a:prstGeom>
          <a:noFill/>
          <a:ln w="12700">
            <a:solidFill>
              <a:srgbClr val="990099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4097339" y="993776"/>
            <a:ext cx="7937" cy="417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432176" y="2911476"/>
            <a:ext cx="784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r = -1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311901" y="1389063"/>
            <a:ext cx="784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r = +1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659063" y="5273675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Arial" charset="0"/>
              </a:rPr>
              <a:t>Nonparallel lines will eventually cross.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507039" y="1008064"/>
            <a:ext cx="7937" cy="4175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881564" y="2084388"/>
            <a:ext cx="784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charset="0"/>
              </a:rPr>
              <a:t>r = 0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81" grpId="0" animBg="1"/>
      <p:bldP spid="54282" grpId="0"/>
      <p:bldP spid="54283" grpId="0"/>
      <p:bldP spid="54284" grpId="0"/>
      <p:bldP spid="54285" grpId="0" animBg="1"/>
      <p:bldP spid="542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Fundamental questions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70025"/>
            <a:ext cx="8229600" cy="4780304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b="1" u="sng" dirty="0" smtClean="0"/>
              <a:t>What</a:t>
            </a:r>
            <a:r>
              <a:rPr lang="en-US" u="sng" dirty="0" smtClean="0"/>
              <a:t> kind of change occurs on average?</a:t>
            </a:r>
          </a:p>
          <a:p>
            <a:pPr marL="609600" indent="-609600"/>
            <a:r>
              <a:rPr lang="en-US" dirty="0"/>
              <a:t>What kind of </a:t>
            </a:r>
            <a:r>
              <a:rPr lang="en-US" b="1" dirty="0"/>
              <a:t>population model</a:t>
            </a:r>
            <a:r>
              <a:rPr lang="en-US" dirty="0"/>
              <a:t> generated the observed trajectories?</a:t>
            </a:r>
          </a:p>
          <a:p>
            <a:pPr marL="1009650" lvl="1" indent="-609600"/>
            <a:r>
              <a:rPr lang="en-US" sz="2000" dirty="0"/>
              <a:t>Linear/nonlinear? One/multiple processes? Continuous/discontinuous?</a:t>
            </a:r>
            <a:endParaRPr lang="en-US" sz="2000" i="1" dirty="0"/>
          </a:p>
          <a:p>
            <a:pPr marL="609600" indent="-609600"/>
            <a:endParaRPr lang="en-US" dirty="0"/>
          </a:p>
          <a:p>
            <a:pPr marL="609600" indent="-609600"/>
            <a:r>
              <a:rPr lang="en-US" dirty="0"/>
              <a:t>What is the most </a:t>
            </a:r>
            <a:r>
              <a:rPr lang="en-US" b="1" dirty="0"/>
              <a:t>appropriate metric</a:t>
            </a:r>
            <a:r>
              <a:rPr lang="en-US" dirty="0"/>
              <a:t> </a:t>
            </a:r>
            <a:r>
              <a:rPr lang="en-US" b="1" dirty="0"/>
              <a:t>of </a:t>
            </a:r>
            <a:r>
              <a:rPr lang="en-US" sz="2400" b="1" dirty="0"/>
              <a:t>time</a:t>
            </a:r>
            <a:r>
              <a:rPr lang="en-US" sz="2400" dirty="0"/>
              <a:t>?</a:t>
            </a:r>
          </a:p>
          <a:p>
            <a:pPr marL="1009650" lvl="1" indent="-609600"/>
            <a:r>
              <a:rPr lang="en-US" sz="2000" dirty="0"/>
              <a:t>Time in study (with predictors of BP differences in age)</a:t>
            </a:r>
          </a:p>
          <a:p>
            <a:pPr marL="1009650" lvl="1" indent="-609600"/>
            <a:r>
              <a:rPr lang="en-US" sz="2000" dirty="0"/>
              <a:t>Time since birth (chronological age)? Time before death? Time to an event (marriage; diagnosis)? </a:t>
            </a:r>
          </a:p>
          <a:p>
            <a:pPr marL="1009650" lvl="1" indent="-609600"/>
            <a:r>
              <a:rPr lang="en-US" sz="2000" i="1" dirty="0"/>
              <a:t>Note: </a:t>
            </a:r>
            <a:r>
              <a:rPr lang="en-US" sz="2000" dirty="0"/>
              <a:t>Measurement occasions need not need be equally spaced or the same across </a:t>
            </a:r>
            <a:r>
              <a:rPr lang="en-US" sz="2000" dirty="0" smtClean="0"/>
              <a:t>individuals (i.e., TSCORES in </a:t>
            </a:r>
            <a:r>
              <a:rPr lang="en-US" sz="2000" dirty="0" err="1" smtClean="0"/>
              <a:t>Mplus</a:t>
            </a:r>
            <a:r>
              <a:rPr lang="en-US" sz="2000" dirty="0" smtClean="0"/>
              <a:t>)</a:t>
            </a:r>
            <a:endParaRPr lang="en-US" sz="2000" dirty="0"/>
          </a:p>
          <a:p>
            <a:pPr marL="609600" indent="-60960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9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Fundamental questions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428009" cy="4525963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b="1" u="sng" dirty="0" smtClean="0"/>
              <a:t>Do people differ </a:t>
            </a:r>
            <a:r>
              <a:rPr lang="en-US" u="sng" dirty="0" smtClean="0"/>
              <a:t>in their change parameters?</a:t>
            </a:r>
          </a:p>
          <a:p>
            <a:pPr marL="609600" indent="-609600"/>
            <a:endParaRPr lang="en-US" sz="2400" dirty="0"/>
          </a:p>
          <a:p>
            <a:pPr marL="609600" indent="-609600"/>
            <a:r>
              <a:rPr lang="en-US" sz="2400" dirty="0"/>
              <a:t>In </a:t>
            </a:r>
            <a:r>
              <a:rPr lang="en-US" sz="2400" b="1" dirty="0"/>
              <a:t>Level</a:t>
            </a:r>
            <a:r>
              <a:rPr lang="en-US" sz="2400" dirty="0"/>
              <a:t>?</a:t>
            </a:r>
          </a:p>
          <a:p>
            <a:pPr marL="1009650" lvl="1" indent="-609600"/>
            <a:r>
              <a:rPr lang="en-US" dirty="0"/>
              <a:t>Do you expect individual differences in level?</a:t>
            </a:r>
          </a:p>
          <a:p>
            <a:pPr marL="1009650" lvl="1" indent="-609600"/>
            <a:endParaRPr lang="en-US" dirty="0"/>
          </a:p>
          <a:p>
            <a:pPr marL="609600" indent="-609600"/>
            <a:r>
              <a:rPr lang="en-US" sz="2400" dirty="0"/>
              <a:t>In </a:t>
            </a:r>
            <a:r>
              <a:rPr lang="en-US" sz="2400" b="1" dirty="0"/>
              <a:t>Rate of change</a:t>
            </a:r>
            <a:r>
              <a:rPr lang="en-US" sz="2400" dirty="0"/>
              <a:t>? </a:t>
            </a:r>
          </a:p>
          <a:p>
            <a:pPr marL="1008000" indent="-612000">
              <a:buFont typeface="Verdana" pitchFamily="34" charset="0"/>
              <a:buChar char="―"/>
            </a:pPr>
            <a:r>
              <a:rPr lang="en-US" sz="2400" dirty="0"/>
              <a:t>Do you expect individual differences in magnitude and/or direction of change? </a:t>
            </a:r>
          </a:p>
          <a:p>
            <a:pPr marL="1371600" lvl="2" indent="-45720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8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Fundamental questions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08628" cy="4525963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b="1" u="sng" dirty="0"/>
              <a:t>Why </a:t>
            </a:r>
            <a:r>
              <a:rPr lang="en-US" u="sng" dirty="0"/>
              <a:t>do people differ from each other in terms of change parameters?</a:t>
            </a:r>
          </a:p>
          <a:p>
            <a:pPr marL="609600" indent="-609600">
              <a:buFontTx/>
              <a:buAutoNum type="arabicPeriod" startAt="3"/>
            </a:pPr>
            <a:endParaRPr lang="en-US" u="sng" dirty="0"/>
          </a:p>
          <a:p>
            <a:pPr marL="609600" indent="-609600"/>
            <a:r>
              <a:rPr lang="en-US" sz="2400" dirty="0"/>
              <a:t>What </a:t>
            </a:r>
            <a:r>
              <a:rPr lang="en-US" sz="2400" b="1" dirty="0"/>
              <a:t>person-level variables</a:t>
            </a:r>
            <a:r>
              <a:rPr lang="en-US" sz="2400" dirty="0"/>
              <a:t> predict individual differences in aspects of change?</a:t>
            </a:r>
          </a:p>
          <a:p>
            <a:pPr marL="990600" lvl="1" indent="-533400">
              <a:buFont typeface="Wingdings" pitchFamily="2" charset="2"/>
              <a:buChar char="à"/>
            </a:pPr>
            <a:r>
              <a:rPr lang="en-US" sz="2000" dirty="0"/>
              <a:t>Why are the lines different for different people?</a:t>
            </a:r>
          </a:p>
          <a:p>
            <a:pPr marL="990600" lvl="1" indent="-533400">
              <a:buFont typeface="Wingdings" pitchFamily="2" charset="2"/>
              <a:buChar char="à"/>
            </a:pPr>
            <a:endParaRPr lang="en-US" sz="2000" dirty="0"/>
          </a:p>
          <a:p>
            <a:pPr marL="609600" indent="-609600"/>
            <a:r>
              <a:rPr lang="en-US" sz="2400" dirty="0"/>
              <a:t>What </a:t>
            </a:r>
            <a:r>
              <a:rPr lang="en-US" sz="2400" b="1" dirty="0"/>
              <a:t>time-level variables</a:t>
            </a:r>
            <a:r>
              <a:rPr lang="en-US" sz="2400" dirty="0"/>
              <a:t> predict </a:t>
            </a:r>
            <a:r>
              <a:rPr lang="en-US" sz="2400" dirty="0" err="1"/>
              <a:t>intraindividual</a:t>
            </a:r>
            <a:r>
              <a:rPr lang="en-US" sz="2400" dirty="0"/>
              <a:t> deviation from predicted change?</a:t>
            </a:r>
          </a:p>
          <a:p>
            <a:pPr marL="990600" lvl="1" indent="-533400"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Why are individuals functioning above/below their predicted slope?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EC2C-B8DB-407C-ABE2-FA88C1BD48E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2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5" y="209549"/>
            <a:ext cx="9298689" cy="6438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73" y="6194302"/>
            <a:ext cx="5003442" cy="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41375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Constructing a Growth Curve Model:</a:t>
            </a:r>
            <a:br>
              <a:rPr lang="en-US" sz="4000"/>
            </a:br>
            <a:r>
              <a:rPr lang="en-US" sz="4000"/>
              <a:t>1. Estimate an empty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167688" cy="4525963"/>
          </a:xfrm>
        </p:spPr>
        <p:txBody>
          <a:bodyPr/>
          <a:lstStyle/>
          <a:p>
            <a:r>
              <a:rPr lang="en-US" sz="2400"/>
              <a:t>Useful statistical baseline model – partitions variance into between- and within-person variance</a:t>
            </a:r>
          </a:p>
          <a:p>
            <a:r>
              <a:rPr lang="en-US" sz="2400" u="sng"/>
              <a:t>Calculate </a:t>
            </a:r>
            <a:r>
              <a:rPr lang="en-US" sz="2400" b="1" u="sng"/>
              <a:t>ICC</a:t>
            </a:r>
            <a:r>
              <a:rPr lang="en-US" sz="2400" u="sng"/>
              <a:t> = between / (between + within) </a:t>
            </a:r>
          </a:p>
          <a:p>
            <a:pPr lvl="1">
              <a:buFontTx/>
              <a:buNone/>
            </a:pPr>
            <a:r>
              <a:rPr lang="en-US" sz="2000">
                <a:sym typeface="Wingdings" pitchFamily="2" charset="2"/>
              </a:rPr>
              <a:t>= Average correlation between observations within a person</a:t>
            </a:r>
          </a:p>
          <a:p>
            <a:pPr lvl="1">
              <a:buFontTx/>
              <a:buNone/>
            </a:pPr>
            <a:r>
              <a:rPr lang="en-US" sz="2000">
                <a:sym typeface="Wingdings" pitchFamily="2" charset="2"/>
              </a:rPr>
              <a:t>= Proportion of variance that is between persons</a:t>
            </a:r>
          </a:p>
          <a:p>
            <a:r>
              <a:rPr lang="en-US" sz="2400" u="sng"/>
              <a:t>Tells you where the action is:</a:t>
            </a:r>
          </a:p>
          <a:p>
            <a:pPr lvl="1"/>
            <a:r>
              <a:rPr lang="en-US" sz="2000"/>
              <a:t>If most of the variance is </a:t>
            </a:r>
            <a:r>
              <a:rPr lang="en-US" sz="2000" b="1"/>
              <a:t>between-persons (level 2)</a:t>
            </a:r>
            <a:r>
              <a:rPr lang="en-US" sz="2000"/>
              <a:t>, you will need </a:t>
            </a:r>
            <a:r>
              <a:rPr lang="en-US" sz="2000" b="1"/>
              <a:t>person-level predictors</a:t>
            </a:r>
            <a:r>
              <a:rPr lang="en-US" sz="2000"/>
              <a:t> to reduce that variance (i.e., to account for </a:t>
            </a:r>
            <a:r>
              <a:rPr lang="en-US" sz="2000" b="1"/>
              <a:t>inter-individual differences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If most of the variance is </a:t>
            </a:r>
            <a:r>
              <a:rPr lang="en-US" sz="2000" b="1"/>
              <a:t>within-persons (level 1)</a:t>
            </a:r>
            <a:r>
              <a:rPr lang="en-US" sz="2000"/>
              <a:t>, you will need </a:t>
            </a:r>
            <a:r>
              <a:rPr lang="en-US" sz="2000" b="1"/>
              <a:t>time-level predictors</a:t>
            </a:r>
            <a:r>
              <a:rPr lang="en-US" sz="2000"/>
              <a:t> to reduce that variance (i.e., to account for </a:t>
            </a:r>
            <a:r>
              <a:rPr lang="en-US" sz="2000" b="1"/>
              <a:t>intra-individual differences</a:t>
            </a:r>
            <a:r>
              <a:rPr lang="en-US" sz="200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52DA6-A579-4710-901A-FD7D9D25E35E}" type="slidenum">
              <a:rPr lang="en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2271" y="4823693"/>
          <a:ext cx="1530191" cy="4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271" y="4823693"/>
                        <a:ext cx="1530191" cy="4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84114" y="4923449"/>
          <a:ext cx="1119253" cy="16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5" imgW="787320" imgH="1244520" progId="Equation.DSMT4">
                  <p:embed/>
                </p:oleObj>
              </mc:Choice>
              <mc:Fallback>
                <p:oleObj name="Equation" r:id="rId5" imgW="7873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4923449"/>
                        <a:ext cx="1119253" cy="16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05491" y="4833212"/>
          <a:ext cx="1280729" cy="100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7" imgW="901440" imgH="736560" progId="Equation.DSMT4">
                  <p:embed/>
                </p:oleObj>
              </mc:Choice>
              <mc:Fallback>
                <p:oleObj name="Equation" r:id="rId7" imgW="9014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491" y="4833212"/>
                        <a:ext cx="1280729" cy="100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75301" y="91821"/>
          <a:ext cx="1177828" cy="6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1" y="91821"/>
                        <a:ext cx="1177828" cy="631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84114" y="820681"/>
          <a:ext cx="790847" cy="13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820681"/>
                        <a:ext cx="790847" cy="134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2262" y="820681"/>
          <a:ext cx="745641" cy="11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62" y="820681"/>
                        <a:ext cx="745641" cy="112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9035" y="91820"/>
          <a:ext cx="2222676" cy="6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35" y="91820"/>
                        <a:ext cx="2222676" cy="63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92927" y="3191535"/>
            <a:ext cx="4195167" cy="1828009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Bollen &amp; Curran (2006)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Snijders &amp; Bosker (2011)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329025" y="8545"/>
            <a:ext cx="4687778" cy="39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278"/>
            <a:r>
              <a:rPr lang="en-US" sz="1994" dirty="0">
                <a:solidFill>
                  <a:prstClr val="black"/>
                </a:solidFill>
                <a:latin typeface="Gill Sans MT" panose="020B0502020104020203" pitchFamily="34" charset="0"/>
              </a:rPr>
              <a:t>LCM / MLM Specification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95981" y="820047"/>
          <a:ext cx="593663" cy="11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7" imgW="495000" imgH="914400" progId="Equation.DSMT4">
                  <p:embed/>
                </p:oleObj>
              </mc:Choice>
              <mc:Fallback>
                <p:oleObj name="Equation" r:id="rId17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81" y="820047"/>
                        <a:ext cx="593663" cy="1100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284115" y="2462041"/>
          <a:ext cx="668069" cy="52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19" imgW="558720" imgH="431640" progId="Equation.DSMT4">
                  <p:embed/>
                </p:oleObj>
              </mc:Choice>
              <mc:Fallback>
                <p:oleObj name="Equation" r:id="rId19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5" y="2462041"/>
                        <a:ext cx="668069" cy="520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1343527" y="2455393"/>
          <a:ext cx="846960" cy="59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21" imgW="647640" imgH="457200" progId="Equation.DSMT4">
                  <p:embed/>
                </p:oleObj>
              </mc:Choice>
              <mc:Fallback>
                <p:oleObj name="Equation" r:id="rId21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527" y="2455393"/>
                        <a:ext cx="846960" cy="598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3658023" y="1276614"/>
          <a:ext cx="669653" cy="51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23" imgW="558720" imgH="431640" progId="Equation.DSMT4">
                  <p:embed/>
                </p:oleObj>
              </mc:Choice>
              <mc:Fallback>
                <p:oleObj name="Equation" r:id="rId23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023" y="1276614"/>
                        <a:ext cx="669653" cy="519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214304" y="455934"/>
          <a:ext cx="4598912" cy="268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25" imgW="3593880" imgH="2082600" progId="Equation.DSMT4">
                  <p:embed/>
                </p:oleObj>
              </mc:Choice>
              <mc:Fallback>
                <p:oleObj name="Equation" r:id="rId25" imgW="359388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304" y="455934"/>
                        <a:ext cx="4598912" cy="2680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898358" y="3757862"/>
            <a:ext cx="1255191" cy="767310"/>
          </a:xfrm>
          <a:prstGeom prst="rect">
            <a:avLst/>
          </a:prstGeom>
          <a:noFill/>
        </p:spPr>
        <p:txBody>
          <a:bodyPr wrap="none" lIns="91187" tIns="45593" rIns="91187" bIns="45593">
            <a:spAutoFit/>
          </a:bodyPr>
          <a:lstStyle/>
          <a:p>
            <a:pPr algn="ctr" defTabSz="1087278"/>
            <a:r>
              <a:rPr lang="en-US" sz="4388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(3.1)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94459" y="7021060"/>
          <a:ext cx="1985211" cy="137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27" imgW="1396800" imgH="1015920" progId="Equation.DSMT4">
                  <p:embed/>
                </p:oleObj>
              </mc:Choice>
              <mc:Fallback>
                <p:oleObj name="Equation" r:id="rId27" imgW="13968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9" y="7021060"/>
                        <a:ext cx="1985211" cy="1378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5072271" y="4823693"/>
          <a:ext cx="1530191" cy="43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3" imgW="1206360" imgH="355320" progId="Equation.DSMT4">
                  <p:embed/>
                </p:oleObj>
              </mc:Choice>
              <mc:Fallback>
                <p:oleObj name="Equation" r:id="rId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271" y="4823693"/>
                        <a:ext cx="1530191" cy="437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284114" y="4923449"/>
          <a:ext cx="1228488" cy="168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5" imgW="863280" imgH="1244520" progId="Equation.DSMT4">
                  <p:embed/>
                </p:oleObj>
              </mc:Choice>
              <mc:Fallback>
                <p:oleObj name="Equation" r:id="rId5" imgW="8632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4923449"/>
                        <a:ext cx="1228488" cy="1689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7305490" y="4832895"/>
          <a:ext cx="1697086" cy="100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7" imgW="1193760" imgH="736560" progId="Equation.DSMT4">
                  <p:embed/>
                </p:oleObj>
              </mc:Choice>
              <mc:Fallback>
                <p:oleObj name="Equation" r:id="rId7" imgW="119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490" y="4832895"/>
                        <a:ext cx="1697086" cy="100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375301" y="91821"/>
          <a:ext cx="1177828" cy="63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9" imgW="901440" imgH="482400" progId="Equation.DSMT4">
                  <p:embed/>
                </p:oleObj>
              </mc:Choice>
              <mc:Fallback>
                <p:oleObj name="Equation" r:id="rId9" imgW="901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1" y="91821"/>
                        <a:ext cx="1177828" cy="631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84114" y="820681"/>
          <a:ext cx="790847" cy="13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11" imgW="660240" imgH="1117440" progId="Equation.DSMT4">
                  <p:embed/>
                </p:oleObj>
              </mc:Choice>
              <mc:Fallback>
                <p:oleObj name="Equation" r:id="rId11" imgW="660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4" y="820681"/>
                        <a:ext cx="790847" cy="134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4752262" y="820681"/>
          <a:ext cx="745641" cy="11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3" imgW="622080" imgH="939600" progId="Equation.DSMT4">
                  <p:embed/>
                </p:oleObj>
              </mc:Choice>
              <mc:Fallback>
                <p:oleObj name="Equation" r:id="rId13" imgW="62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62" y="820681"/>
                        <a:ext cx="745641" cy="112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284115" y="2462041"/>
          <a:ext cx="668069" cy="52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5" y="2462041"/>
                        <a:ext cx="668069" cy="520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/>
          </p:nvPr>
        </p:nvGraphicFramePr>
        <p:xfrm>
          <a:off x="1343527" y="2455393"/>
          <a:ext cx="846960" cy="59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17" imgW="647640" imgH="457200" progId="Equation.DSMT4">
                  <p:embed/>
                </p:oleObj>
              </mc:Choice>
              <mc:Fallback>
                <p:oleObj name="Equation" r:id="rId17" imgW="64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527" y="2455393"/>
                        <a:ext cx="846960" cy="598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199035" y="91820"/>
          <a:ext cx="3164621" cy="6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19" imgW="1193760" imgH="241200" progId="Equation.DSMT4">
                  <p:embed/>
                </p:oleObj>
              </mc:Choice>
              <mc:Fallback>
                <p:oleObj name="Equation" r:id="rId19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35" y="91820"/>
                        <a:ext cx="3164621" cy="63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/>
          </p:nvPr>
        </p:nvGraphicFramePr>
        <p:xfrm>
          <a:off x="3293276" y="3373908"/>
          <a:ext cx="1560939" cy="38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21" imgW="1384200" imgH="330120" progId="Equation.DSMT4">
                  <p:embed/>
                </p:oleObj>
              </mc:Choice>
              <mc:Fallback>
                <p:oleObj name="Equation" r:id="rId21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276" y="3373908"/>
                        <a:ext cx="1560939" cy="387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192927" y="3191535"/>
            <a:ext cx="4195167" cy="1828009"/>
            <a:chOff x="432867" y="3470823"/>
            <a:chExt cx="4206820" cy="1833087"/>
          </a:xfrm>
        </p:grpSpPr>
        <p:sp>
          <p:nvSpPr>
            <p:cNvPr id="54" name="TextBox 53"/>
            <p:cNvSpPr txBox="1"/>
            <p:nvPr/>
          </p:nvSpPr>
          <p:spPr>
            <a:xfrm>
              <a:off x="524307" y="3745143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Bollen &amp; Curran (2006)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4307" y="4753552"/>
              <a:ext cx="4115380" cy="41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278"/>
              <a:r>
                <a:rPr lang="en-US" sz="2094" dirty="0">
                  <a:solidFill>
                    <a:prstClr val="black"/>
                  </a:solidFill>
                </a:rPr>
                <a:t>Snijders &amp; Bosker (2011)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32867" y="3470823"/>
              <a:ext cx="0" cy="5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2867" y="4842423"/>
              <a:ext cx="0" cy="461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329025" y="8545"/>
            <a:ext cx="4687778" cy="39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278"/>
            <a:r>
              <a:rPr lang="en-US" sz="1994" dirty="0">
                <a:solidFill>
                  <a:prstClr val="black"/>
                </a:solidFill>
                <a:latin typeface="Gill Sans MT" panose="020B0502020104020203" pitchFamily="34" charset="0"/>
              </a:rPr>
              <a:t>LCM / MLM Specification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749210" y="5288829"/>
          <a:ext cx="1921886" cy="47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23" imgW="1295280" imgH="330120" progId="Equation.DSMT4">
                  <p:embed/>
                </p:oleObj>
              </mc:Choice>
              <mc:Fallback>
                <p:oleObj name="Equation" r:id="rId23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210" y="5288829"/>
                        <a:ext cx="1921886" cy="47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2563782" y="2462041"/>
          <a:ext cx="797884" cy="33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25" imgW="609480" imgH="253800" progId="Equation.DSMT4">
                  <p:embed/>
                </p:oleObj>
              </mc:Choice>
              <mc:Fallback>
                <p:oleObj name="Equation" r:id="rId25" imgW="60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782" y="2462041"/>
                        <a:ext cx="797884" cy="332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1195981" y="820047"/>
          <a:ext cx="593663" cy="11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27" imgW="495000" imgH="914400" progId="Equation.DSMT4">
                  <p:embed/>
                </p:oleObj>
              </mc:Choice>
              <mc:Fallback>
                <p:oleObj name="Equation" r:id="rId27" imgW="495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981" y="820047"/>
                        <a:ext cx="593663" cy="1100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658023" y="1276614"/>
          <a:ext cx="669653" cy="51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29" imgW="558720" imgH="431640" progId="Equation.DSMT4">
                  <p:embed/>
                </p:oleObj>
              </mc:Choice>
              <mc:Fallback>
                <p:oleObj name="Equation" r:id="rId29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023" y="1276614"/>
                        <a:ext cx="669653" cy="519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98358" y="3757862"/>
            <a:ext cx="1255191" cy="767310"/>
          </a:xfrm>
          <a:prstGeom prst="rect">
            <a:avLst/>
          </a:prstGeom>
          <a:noFill/>
        </p:spPr>
        <p:txBody>
          <a:bodyPr wrap="none" lIns="91187" tIns="45593" rIns="91187" bIns="45593">
            <a:spAutoFit/>
          </a:bodyPr>
          <a:lstStyle/>
          <a:p>
            <a:pPr algn="ctr" defTabSz="1087278"/>
            <a:r>
              <a:rPr lang="en-US" sz="4388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(5.1)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7214304" y="455934"/>
          <a:ext cx="4598912" cy="269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31" imgW="3593880" imgH="2095200" progId="Equation.DSMT4">
                  <p:embed/>
                </p:oleObj>
              </mc:Choice>
              <mc:Fallback>
                <p:oleObj name="Equation" r:id="rId31" imgW="359388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304" y="455934"/>
                        <a:ext cx="4598912" cy="269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102375" y="6840586"/>
          <a:ext cx="2094445" cy="17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33" imgW="1473120" imgH="1282680" progId="Equation.DSMT4">
                  <p:embed/>
                </p:oleObj>
              </mc:Choice>
              <mc:Fallback>
                <p:oleObj name="Equation" r:id="rId33" imgW="147312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75" y="6840586"/>
                        <a:ext cx="2094445" cy="17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6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1095</Words>
  <Application>Microsoft Office PowerPoint</Application>
  <PresentationFormat>Widescreen</PresentationFormat>
  <Paragraphs>159</Paragraphs>
  <Slides>24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Verdana</vt:lpstr>
      <vt:lpstr>Wingdings</vt:lpstr>
      <vt:lpstr>Office Theme</vt:lpstr>
      <vt:lpstr>Custom Design</vt:lpstr>
      <vt:lpstr>1_Custom Design</vt:lpstr>
      <vt:lpstr>2_Custom Design</vt:lpstr>
      <vt:lpstr>1_Office Theme</vt:lpstr>
      <vt:lpstr>Equation</vt:lpstr>
      <vt:lpstr>Introduction to Random Effects of Time and Model Estimation Hoffman Ch. 5</vt:lpstr>
      <vt:lpstr>PowerPoint Presentation</vt:lpstr>
      <vt:lpstr>Fundamental questions </vt:lpstr>
      <vt:lpstr>Fundamental questions </vt:lpstr>
      <vt:lpstr>Fundamental questions </vt:lpstr>
      <vt:lpstr>PowerPoint Presentation</vt:lpstr>
      <vt:lpstr>Constructing a Growth Curve Model: 1. Estimate an empty model</vt:lpstr>
      <vt:lpstr>PowerPoint Presentation</vt:lpstr>
      <vt:lpstr>PowerPoint Presentation</vt:lpstr>
      <vt:lpstr>PowerPoint Presentation</vt:lpstr>
      <vt:lpstr>Exercise: Fit Empty Model to ELSA Data</vt:lpstr>
      <vt:lpstr>Constructing a Growth Curve Model: 2. Decide on a centering point</vt:lpstr>
      <vt:lpstr>Constructing a Growth Curve Model: 3. Evaluate fixed effects of time</vt:lpstr>
      <vt:lpstr>Mplus MLM syntax: Random Intercept and Slope Model</vt:lpstr>
      <vt:lpstr>PowerPoint Presentation</vt:lpstr>
      <vt:lpstr>PowerPoint Presentation</vt:lpstr>
      <vt:lpstr>Exercise: Fit Fixed Time Model to ELSA Data</vt:lpstr>
      <vt:lpstr>Constructing a Growth Curve Model: 4. Evaluate random effects of time</vt:lpstr>
      <vt:lpstr>PowerPoint Presentation</vt:lpstr>
      <vt:lpstr>PowerPoint Presentation</vt:lpstr>
      <vt:lpstr>Exercise: Fit Random Time Model to ELSA Data</vt:lpstr>
      <vt:lpstr>Constructing a Growth Curve Model: 5. Fitting the error model</vt:lpstr>
      <vt:lpstr>What about the covariances/correlations  between random effects? </vt:lpstr>
      <vt:lpstr>Correlation Between Intercept &amp; Slope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Hofer</dc:creator>
  <cp:lastModifiedBy>Andrey Koval</cp:lastModifiedBy>
  <cp:revision>10</cp:revision>
  <dcterms:created xsi:type="dcterms:W3CDTF">2015-01-27T13:49:37Z</dcterms:created>
  <dcterms:modified xsi:type="dcterms:W3CDTF">2015-01-27T17:08:24Z</dcterms:modified>
</cp:coreProperties>
</file>