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5" r:id="rId3"/>
    <p:sldId id="273" r:id="rId4"/>
    <p:sldId id="274" r:id="rId5"/>
    <p:sldId id="272" r:id="rId6"/>
    <p:sldId id="258" r:id="rId7"/>
    <p:sldId id="266" r:id="rId8"/>
    <p:sldId id="259" r:id="rId9"/>
    <p:sldId id="265" r:id="rId10"/>
    <p:sldId id="264" r:id="rId11"/>
    <p:sldId id="260"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86" d="100"/>
          <a:sy n="86" d="100"/>
        </p:scale>
        <p:origin x="10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2944B2B-8778-4953-B230-8A966249C8CF}" type="datetimeFigureOut">
              <a:rPr lang="en-CA" smtClean="0"/>
              <a:t>13/01/2015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8024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2944B2B-8778-4953-B230-8A966249C8CF}" type="datetimeFigureOut">
              <a:rPr lang="en-CA" smtClean="0"/>
              <a:t>13/01/2015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423644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2944B2B-8778-4953-B230-8A966249C8CF}" type="datetimeFigureOut">
              <a:rPr lang="en-CA" smtClean="0"/>
              <a:t>13/01/2015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230944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2944B2B-8778-4953-B230-8A966249C8CF}" type="datetimeFigureOut">
              <a:rPr lang="en-CA" smtClean="0"/>
              <a:t>13/01/2015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11291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44B2B-8778-4953-B230-8A966249C8CF}" type="datetimeFigureOut">
              <a:rPr lang="en-CA" smtClean="0"/>
              <a:t>13/01/2015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124653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2944B2B-8778-4953-B230-8A966249C8CF}" type="datetimeFigureOut">
              <a:rPr lang="en-CA" smtClean="0"/>
              <a:t>13/01/2015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179354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2944B2B-8778-4953-B230-8A966249C8CF}" type="datetimeFigureOut">
              <a:rPr lang="en-CA" smtClean="0"/>
              <a:t>13/01/2015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1708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2944B2B-8778-4953-B230-8A966249C8CF}" type="datetimeFigureOut">
              <a:rPr lang="en-CA" smtClean="0"/>
              <a:t>13/01/2015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281978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44B2B-8778-4953-B230-8A966249C8CF}" type="datetimeFigureOut">
              <a:rPr lang="en-CA" smtClean="0"/>
              <a:t>13/01/2015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29447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44B2B-8778-4953-B230-8A966249C8CF}" type="datetimeFigureOut">
              <a:rPr lang="en-CA" smtClean="0"/>
              <a:t>13/01/2015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138369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44B2B-8778-4953-B230-8A966249C8CF}" type="datetimeFigureOut">
              <a:rPr lang="en-CA" smtClean="0"/>
              <a:t>13/01/2015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E882BFD-5BA8-4EDC-ACC1-9DE9D2CD0EF1}" type="slidenum">
              <a:rPr lang="en-CA" smtClean="0"/>
              <a:t>‹#›</a:t>
            </a:fld>
            <a:endParaRPr lang="en-CA"/>
          </a:p>
        </p:txBody>
      </p:sp>
    </p:spTree>
    <p:extLst>
      <p:ext uri="{BB962C8B-B14F-4D97-AF65-F5344CB8AC3E}">
        <p14:creationId xmlns:p14="http://schemas.microsoft.com/office/powerpoint/2010/main" val="304647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44B2B-8778-4953-B230-8A966249C8CF}" type="datetimeFigureOut">
              <a:rPr lang="en-CA" smtClean="0"/>
              <a:t>13/01/2015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82BFD-5BA8-4EDC-ACC1-9DE9D2CD0EF1}" type="slidenum">
              <a:rPr lang="en-CA" smtClean="0"/>
              <a:t>‹#›</a:t>
            </a:fld>
            <a:endParaRPr lang="en-CA"/>
          </a:p>
        </p:txBody>
      </p:sp>
    </p:spTree>
    <p:extLst>
      <p:ext uri="{BB962C8B-B14F-4D97-AF65-F5344CB8AC3E}">
        <p14:creationId xmlns:p14="http://schemas.microsoft.com/office/powerpoint/2010/main" val="51257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quantpsy.org/interact/interaction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66563"/>
          </a:xfrm>
        </p:spPr>
        <p:txBody>
          <a:bodyPr>
            <a:normAutofit/>
          </a:bodyPr>
          <a:lstStyle/>
          <a:p>
            <a:r>
              <a:rPr lang="en-CA" dirty="0" smtClean="0"/>
              <a:t>In general, for any fixed effect the ratio of its estimate divided by its standard error is knows as</a:t>
            </a:r>
            <a:endParaRPr lang="en-CA" dirty="0"/>
          </a:p>
        </p:txBody>
      </p:sp>
      <p:sp>
        <p:nvSpPr>
          <p:cNvPr id="3" name="Content Placeholder 2"/>
          <p:cNvSpPr>
            <a:spLocks noGrp="1"/>
          </p:cNvSpPr>
          <p:nvPr>
            <p:ph idx="1"/>
          </p:nvPr>
        </p:nvSpPr>
        <p:spPr>
          <a:xfrm>
            <a:off x="838200" y="2631687"/>
            <a:ext cx="10515600" cy="3545275"/>
          </a:xfrm>
        </p:spPr>
        <p:txBody>
          <a:bodyPr/>
          <a:lstStyle/>
          <a:p>
            <a:r>
              <a:rPr lang="en-CA" dirty="0" smtClean="0"/>
              <a:t>A. Effect size</a:t>
            </a:r>
          </a:p>
          <a:p>
            <a:r>
              <a:rPr lang="en-CA" dirty="0" smtClean="0"/>
              <a:t>B. F-ratio</a:t>
            </a:r>
          </a:p>
          <a:p>
            <a:r>
              <a:rPr lang="en-CA" dirty="0" smtClean="0"/>
              <a:t>C. Conditional marginal mean</a:t>
            </a:r>
          </a:p>
          <a:p>
            <a:r>
              <a:rPr lang="en-CA" dirty="0" smtClean="0"/>
              <a:t>D. Log Likelihood</a:t>
            </a:r>
          </a:p>
          <a:p>
            <a:r>
              <a:rPr lang="en-CA" dirty="0" smtClean="0"/>
              <a:t>E. Wald test</a:t>
            </a:r>
            <a:endParaRPr lang="en-CA" dirty="0"/>
          </a:p>
        </p:txBody>
      </p:sp>
    </p:spTree>
    <p:extLst>
      <p:ext uri="{BB962C8B-B14F-4D97-AF65-F5344CB8AC3E}">
        <p14:creationId xmlns:p14="http://schemas.microsoft.com/office/powerpoint/2010/main" val="311435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79461"/>
          </a:xfrm>
        </p:spPr>
        <p:txBody>
          <a:bodyPr>
            <a:normAutofit/>
          </a:bodyPr>
          <a:lstStyle/>
          <a:p>
            <a:r>
              <a:rPr lang="en-CA" dirty="0" smtClean="0"/>
              <a:t>Centering predictors (i.e., changing the zero point) permits the evaluation of the main effect of its interacting predictors at specific points of interest. </a:t>
            </a:r>
            <a:endParaRPr lang="en-CA" dirty="0"/>
          </a:p>
        </p:txBody>
      </p:sp>
      <p:sp>
        <p:nvSpPr>
          <p:cNvPr id="3" name="Content Placeholder 2"/>
          <p:cNvSpPr>
            <a:spLocks noGrp="1"/>
          </p:cNvSpPr>
          <p:nvPr>
            <p:ph idx="1"/>
          </p:nvPr>
        </p:nvSpPr>
        <p:spPr>
          <a:xfrm>
            <a:off x="838200" y="3151413"/>
            <a:ext cx="10515600" cy="3025549"/>
          </a:xfrm>
        </p:spPr>
        <p:txBody>
          <a:bodyPr>
            <a:normAutofit/>
          </a:bodyPr>
          <a:lstStyle/>
          <a:p>
            <a:pPr marL="0" indent="0">
              <a:buNone/>
            </a:pPr>
            <a:r>
              <a:rPr lang="en-CA" sz="3200" dirty="0" smtClean="0"/>
              <a:t>A.    True</a:t>
            </a:r>
          </a:p>
          <a:p>
            <a:pPr marL="0" indent="0">
              <a:buNone/>
            </a:pPr>
            <a:r>
              <a:rPr lang="en-CA" sz="3200" dirty="0" smtClean="0"/>
              <a:t>B.    False</a:t>
            </a:r>
            <a:endParaRPr lang="en-CA" sz="3200" dirty="0"/>
          </a:p>
        </p:txBody>
      </p:sp>
    </p:spTree>
    <p:extLst>
      <p:ext uri="{BB962C8B-B14F-4D97-AF65-F5344CB8AC3E}">
        <p14:creationId xmlns:p14="http://schemas.microsoft.com/office/powerpoint/2010/main" val="3755482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89317"/>
          </a:xfrm>
        </p:spPr>
        <p:txBody>
          <a:bodyPr>
            <a:normAutofit fontScale="90000"/>
          </a:bodyPr>
          <a:lstStyle/>
          <a:p>
            <a:r>
              <a:rPr lang="en-CA" dirty="0"/>
              <a:t>Centering predictors (i.e., changing the zero point) permits the evaluation of the main effect of its interacting predictors at specific points of interest. </a:t>
            </a:r>
          </a:p>
        </p:txBody>
      </p:sp>
      <p:sp>
        <p:nvSpPr>
          <p:cNvPr id="3" name="Content Placeholder 2"/>
          <p:cNvSpPr>
            <a:spLocks noGrp="1"/>
          </p:cNvSpPr>
          <p:nvPr>
            <p:ph idx="1"/>
          </p:nvPr>
        </p:nvSpPr>
        <p:spPr>
          <a:xfrm>
            <a:off x="838200" y="2557570"/>
            <a:ext cx="10515600" cy="3619393"/>
          </a:xfrm>
        </p:spPr>
        <p:txBody>
          <a:bodyPr>
            <a:noAutofit/>
          </a:bodyPr>
          <a:lstStyle/>
          <a:p>
            <a:pPr marL="0" indent="0">
              <a:buNone/>
            </a:pPr>
            <a:r>
              <a:rPr lang="en-CA" sz="3200" b="1" dirty="0" smtClean="0">
                <a:solidFill>
                  <a:srgbClr val="FF0000"/>
                </a:solidFill>
              </a:rPr>
              <a:t>A.    True</a:t>
            </a:r>
          </a:p>
          <a:p>
            <a:pPr marL="514350" indent="-514350">
              <a:buAutoNum type="alphaUcPeriod" startAt="2"/>
            </a:pPr>
            <a:r>
              <a:rPr lang="en-CA" sz="3200" dirty="0" smtClean="0"/>
              <a:t>  False</a:t>
            </a:r>
          </a:p>
          <a:p>
            <a:pPr marL="0" indent="0">
              <a:buNone/>
            </a:pPr>
            <a:r>
              <a:rPr lang="en-CA" sz="3200" dirty="0" smtClean="0"/>
              <a:t>For example, to test the sex difference in cognition for 80 year olds, center age at 80 years (actual age – 80).  This would result in the interaction term of sex X age to be 0 in the estimated model, permitting a direct test of Male/Female differences at age 80 (where age=0). However, the model-predicted outcomes would not change.</a:t>
            </a:r>
            <a:endParaRPr lang="en-CA" sz="3200" dirty="0"/>
          </a:p>
        </p:txBody>
      </p:sp>
    </p:spTree>
    <p:extLst>
      <p:ext uri="{BB962C8B-B14F-4D97-AF65-F5344CB8AC3E}">
        <p14:creationId xmlns:p14="http://schemas.microsoft.com/office/powerpoint/2010/main" val="3415038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6328" y="195572"/>
            <a:ext cx="5982566" cy="6586158"/>
          </a:xfrm>
          <a:prstGeom prst="rect">
            <a:avLst/>
          </a:prstGeom>
        </p:spPr>
      </p:pic>
    </p:spTree>
    <p:extLst>
      <p:ext uri="{BB962C8B-B14F-4D97-AF65-F5344CB8AC3E}">
        <p14:creationId xmlns:p14="http://schemas.microsoft.com/office/powerpoint/2010/main" val="63884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4414" y="198472"/>
            <a:ext cx="8538984" cy="6576260"/>
          </a:xfrm>
          <a:prstGeom prst="rect">
            <a:avLst/>
          </a:prstGeom>
        </p:spPr>
      </p:pic>
    </p:spTree>
    <p:extLst>
      <p:ext uri="{BB962C8B-B14F-4D97-AF65-F5344CB8AC3E}">
        <p14:creationId xmlns:p14="http://schemas.microsoft.com/office/powerpoint/2010/main" val="248504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3777" y="88986"/>
            <a:ext cx="9905932" cy="6769014"/>
          </a:xfrm>
          <a:prstGeom prst="rect">
            <a:avLst/>
          </a:prstGeom>
        </p:spPr>
      </p:pic>
    </p:spTree>
    <p:extLst>
      <p:ext uri="{BB962C8B-B14F-4D97-AF65-F5344CB8AC3E}">
        <p14:creationId xmlns:p14="http://schemas.microsoft.com/office/powerpoint/2010/main" val="382874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66563"/>
          </a:xfrm>
        </p:spPr>
        <p:txBody>
          <a:bodyPr>
            <a:normAutofit/>
          </a:bodyPr>
          <a:lstStyle/>
          <a:p>
            <a:r>
              <a:rPr lang="en-CA" dirty="0" smtClean="0"/>
              <a:t>In general, for any fixed effect the ratio of its estimate divided by its standard error is knows as</a:t>
            </a:r>
            <a:endParaRPr lang="en-CA" dirty="0"/>
          </a:p>
        </p:txBody>
      </p:sp>
      <p:sp>
        <p:nvSpPr>
          <p:cNvPr id="3" name="Content Placeholder 2"/>
          <p:cNvSpPr>
            <a:spLocks noGrp="1"/>
          </p:cNvSpPr>
          <p:nvPr>
            <p:ph idx="1"/>
          </p:nvPr>
        </p:nvSpPr>
        <p:spPr>
          <a:xfrm>
            <a:off x="838200" y="2631687"/>
            <a:ext cx="10515600" cy="3545275"/>
          </a:xfrm>
        </p:spPr>
        <p:txBody>
          <a:bodyPr/>
          <a:lstStyle/>
          <a:p>
            <a:r>
              <a:rPr lang="en-CA" dirty="0" smtClean="0"/>
              <a:t>A. Effect size</a:t>
            </a:r>
          </a:p>
          <a:p>
            <a:r>
              <a:rPr lang="en-CA" dirty="0" smtClean="0"/>
              <a:t>B. F-ratio</a:t>
            </a:r>
          </a:p>
          <a:p>
            <a:r>
              <a:rPr lang="en-CA" dirty="0" smtClean="0"/>
              <a:t>C. Conditional marginal mean</a:t>
            </a:r>
          </a:p>
          <a:p>
            <a:r>
              <a:rPr lang="en-CA" dirty="0" smtClean="0"/>
              <a:t>D. Log Likelihood</a:t>
            </a:r>
          </a:p>
          <a:p>
            <a:r>
              <a:rPr lang="en-CA" dirty="0" smtClean="0">
                <a:solidFill>
                  <a:srgbClr val="FF0000"/>
                </a:solidFill>
              </a:rPr>
              <a:t>E. Wald test</a:t>
            </a:r>
            <a:endParaRPr lang="en-CA" dirty="0">
              <a:solidFill>
                <a:srgbClr val="FF0000"/>
              </a:solidFill>
            </a:endParaRPr>
          </a:p>
        </p:txBody>
      </p:sp>
    </p:spTree>
    <p:extLst>
      <p:ext uri="{BB962C8B-B14F-4D97-AF65-F5344CB8AC3E}">
        <p14:creationId xmlns:p14="http://schemas.microsoft.com/office/powerpoint/2010/main" val="25819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5540"/>
          </a:xfrm>
        </p:spPr>
        <p:txBody>
          <a:bodyPr>
            <a:normAutofit fontScale="90000"/>
          </a:bodyPr>
          <a:lstStyle/>
          <a:p>
            <a:r>
              <a:rPr lang="en-CA" dirty="0" smtClean="0"/>
              <a:t>Which of the following is </a:t>
            </a:r>
            <a:r>
              <a:rPr lang="en-CA" dirty="0" smtClean="0">
                <a:solidFill>
                  <a:srgbClr val="FF0000"/>
                </a:solidFill>
              </a:rPr>
              <a:t>not true</a:t>
            </a:r>
            <a:r>
              <a:rPr lang="en-CA" dirty="0" smtClean="0"/>
              <a:t>? Calculating regions of significance…</a:t>
            </a:r>
            <a:endParaRPr lang="en-CA" dirty="0"/>
          </a:p>
        </p:txBody>
      </p:sp>
      <p:sp>
        <p:nvSpPr>
          <p:cNvPr id="3" name="Content Placeholder 2"/>
          <p:cNvSpPr>
            <a:spLocks noGrp="1"/>
          </p:cNvSpPr>
          <p:nvPr>
            <p:ph idx="1"/>
          </p:nvPr>
        </p:nvSpPr>
        <p:spPr>
          <a:xfrm>
            <a:off x="838200" y="1615669"/>
            <a:ext cx="10515600" cy="4561293"/>
          </a:xfrm>
        </p:spPr>
        <p:txBody>
          <a:bodyPr>
            <a:normAutofit lnSpcReduction="10000"/>
          </a:bodyPr>
          <a:lstStyle/>
          <a:p>
            <a:pPr marL="514350" indent="-514350">
              <a:buFont typeface="+mj-lt"/>
              <a:buAutoNum type="alphaUcPeriod"/>
            </a:pPr>
            <a:r>
              <a:rPr lang="en-CA" sz="3200" dirty="0" smtClean="0"/>
              <a:t>provides a test of the significance of conditional main effects across levels or regions of a moderator.</a:t>
            </a:r>
            <a:endParaRPr lang="en-CA" sz="3200" dirty="0"/>
          </a:p>
          <a:p>
            <a:pPr marL="514350" indent="-514350">
              <a:buFont typeface="Arial" panose="020B0604020202020204" pitchFamily="34" charset="0"/>
              <a:buAutoNum type="alphaUcPeriod"/>
            </a:pPr>
            <a:r>
              <a:rPr lang="en-CA" sz="3200" dirty="0" smtClean="0"/>
              <a:t>requires </a:t>
            </a:r>
            <a:r>
              <a:rPr lang="en-CA" sz="3200" dirty="0"/>
              <a:t>careful consideration of centering of predictor variables</a:t>
            </a:r>
          </a:p>
          <a:p>
            <a:pPr marL="514350" indent="-514350">
              <a:buAutoNum type="alphaUcPeriod"/>
            </a:pPr>
            <a:r>
              <a:rPr lang="en-CA" sz="3200" dirty="0" smtClean="0"/>
              <a:t>can be especially useful when no particular values of predictors are meaningful</a:t>
            </a:r>
          </a:p>
          <a:p>
            <a:pPr marL="514350" indent="-514350">
              <a:buAutoNum type="alphaUcPeriod"/>
            </a:pPr>
            <a:r>
              <a:rPr lang="en-CA" sz="3200" dirty="0" smtClean="0"/>
              <a:t>is useful for decomposing a variety of higher-order interactions</a:t>
            </a:r>
          </a:p>
          <a:p>
            <a:pPr marL="514350" indent="-514350">
              <a:buAutoNum type="alphaUcPeriod"/>
            </a:pPr>
            <a:r>
              <a:rPr lang="en-CA" sz="3200" dirty="0" smtClean="0"/>
              <a:t>helps to avoid the problem of wrongly interpreting a “non-significant” main effect.</a:t>
            </a:r>
            <a:endParaRPr lang="en-CA" sz="3200" dirty="0"/>
          </a:p>
        </p:txBody>
      </p:sp>
    </p:spTree>
    <p:extLst>
      <p:ext uri="{BB962C8B-B14F-4D97-AF65-F5344CB8AC3E}">
        <p14:creationId xmlns:p14="http://schemas.microsoft.com/office/powerpoint/2010/main" val="4183432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5540"/>
          </a:xfrm>
        </p:spPr>
        <p:txBody>
          <a:bodyPr>
            <a:normAutofit fontScale="90000"/>
          </a:bodyPr>
          <a:lstStyle/>
          <a:p>
            <a:r>
              <a:rPr lang="en-CA" dirty="0" smtClean="0"/>
              <a:t>Which of the following is not true? Calculating regions of significance…</a:t>
            </a:r>
            <a:endParaRPr lang="en-CA" dirty="0"/>
          </a:p>
        </p:txBody>
      </p:sp>
      <p:sp>
        <p:nvSpPr>
          <p:cNvPr id="3" name="Content Placeholder 2"/>
          <p:cNvSpPr>
            <a:spLocks noGrp="1"/>
          </p:cNvSpPr>
          <p:nvPr>
            <p:ph idx="1"/>
          </p:nvPr>
        </p:nvSpPr>
        <p:spPr>
          <a:xfrm>
            <a:off x="838200" y="1615669"/>
            <a:ext cx="10515600" cy="4561293"/>
          </a:xfrm>
        </p:spPr>
        <p:txBody>
          <a:bodyPr>
            <a:normAutofit lnSpcReduction="10000"/>
          </a:bodyPr>
          <a:lstStyle/>
          <a:p>
            <a:pPr marL="514350" indent="-514350">
              <a:buFont typeface="+mj-lt"/>
              <a:buAutoNum type="alphaUcPeriod"/>
            </a:pPr>
            <a:r>
              <a:rPr lang="en-CA" sz="3200" dirty="0" smtClean="0"/>
              <a:t>provides a test of the significance of conditional main effects across levels or regions of a moderator.</a:t>
            </a:r>
            <a:endParaRPr lang="en-CA" sz="3200" dirty="0"/>
          </a:p>
          <a:p>
            <a:pPr marL="514350" indent="-514350">
              <a:buFont typeface="Arial" panose="020B0604020202020204" pitchFamily="34" charset="0"/>
              <a:buAutoNum type="alphaUcPeriod"/>
            </a:pPr>
            <a:r>
              <a:rPr lang="en-CA" sz="3200" b="1" dirty="0" smtClean="0">
                <a:solidFill>
                  <a:srgbClr val="FF0000"/>
                </a:solidFill>
              </a:rPr>
              <a:t>requires </a:t>
            </a:r>
            <a:r>
              <a:rPr lang="en-CA" sz="3200" b="1" dirty="0">
                <a:solidFill>
                  <a:srgbClr val="FF0000"/>
                </a:solidFill>
              </a:rPr>
              <a:t>careful consideration of centering of predictor variables</a:t>
            </a:r>
          </a:p>
          <a:p>
            <a:pPr marL="514350" indent="-514350">
              <a:buAutoNum type="alphaUcPeriod"/>
            </a:pPr>
            <a:r>
              <a:rPr lang="en-CA" sz="3200" dirty="0" smtClean="0"/>
              <a:t>can be especially useful when no particular values of predictors are meaningful</a:t>
            </a:r>
          </a:p>
          <a:p>
            <a:pPr marL="514350" indent="-514350">
              <a:buAutoNum type="alphaUcPeriod"/>
            </a:pPr>
            <a:r>
              <a:rPr lang="en-CA" sz="3200" dirty="0" smtClean="0"/>
              <a:t>is useful for decomposing a variety of higher-order interactions</a:t>
            </a:r>
          </a:p>
          <a:p>
            <a:pPr marL="514350" indent="-514350">
              <a:buAutoNum type="alphaUcPeriod"/>
            </a:pPr>
            <a:r>
              <a:rPr lang="en-CA" sz="3200" dirty="0" smtClean="0"/>
              <a:t>helps to avoid the problem of wrongly interpreting a “non-significant” main effect.</a:t>
            </a:r>
            <a:endParaRPr lang="en-CA" sz="3200" dirty="0"/>
          </a:p>
        </p:txBody>
      </p:sp>
    </p:spTree>
    <p:extLst>
      <p:ext uri="{BB962C8B-B14F-4D97-AF65-F5344CB8AC3E}">
        <p14:creationId xmlns:p14="http://schemas.microsoft.com/office/powerpoint/2010/main" val="3265262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CA" dirty="0" smtClean="0"/>
              <a:t>Centering</a:t>
            </a:r>
            <a:endParaRPr lang="en-CA" dirty="0"/>
          </a:p>
        </p:txBody>
      </p:sp>
    </p:spTree>
    <p:extLst>
      <p:ext uri="{BB962C8B-B14F-4D97-AF65-F5344CB8AC3E}">
        <p14:creationId xmlns:p14="http://schemas.microsoft.com/office/powerpoint/2010/main" val="114038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89" y="365125"/>
            <a:ext cx="10824411" cy="1869311"/>
          </a:xfrm>
        </p:spPr>
        <p:txBody>
          <a:bodyPr>
            <a:noAutofit/>
          </a:bodyPr>
          <a:lstStyle/>
          <a:p>
            <a:r>
              <a:rPr lang="en-CA" dirty="0" smtClean="0"/>
              <a:t>In the continuous predictor case, which model effects will change as a result of choosing a different centering point?</a:t>
            </a:r>
            <a:endParaRPr lang="en-CA" dirty="0"/>
          </a:p>
        </p:txBody>
      </p:sp>
      <p:sp>
        <p:nvSpPr>
          <p:cNvPr id="3" name="Content Placeholder 2"/>
          <p:cNvSpPr>
            <a:spLocks noGrp="1"/>
          </p:cNvSpPr>
          <p:nvPr>
            <p:ph idx="1"/>
          </p:nvPr>
        </p:nvSpPr>
        <p:spPr>
          <a:xfrm>
            <a:off x="687519" y="2901328"/>
            <a:ext cx="10666281" cy="3275633"/>
          </a:xfrm>
        </p:spPr>
        <p:txBody>
          <a:bodyPr>
            <a:normAutofit/>
          </a:bodyPr>
          <a:lstStyle/>
          <a:p>
            <a:pPr marL="514350" indent="-514350">
              <a:buAutoNum type="alphaUcPeriod"/>
            </a:pPr>
            <a:r>
              <a:rPr lang="en-CA" sz="3200" dirty="0" smtClean="0"/>
              <a:t>Intercept</a:t>
            </a:r>
          </a:p>
          <a:p>
            <a:pPr marL="514350" indent="-514350">
              <a:buAutoNum type="alphaUcPeriod"/>
            </a:pPr>
            <a:r>
              <a:rPr lang="en-CA" sz="3200" dirty="0" smtClean="0"/>
              <a:t>Main effects of predictors</a:t>
            </a:r>
          </a:p>
          <a:p>
            <a:pPr marL="514350" indent="-514350">
              <a:buAutoNum type="alphaUcPeriod"/>
            </a:pPr>
            <a:r>
              <a:rPr lang="en-CA" sz="3200" dirty="0" smtClean="0"/>
              <a:t>Interaction effects of predictors</a:t>
            </a:r>
          </a:p>
          <a:p>
            <a:pPr marL="514350" indent="-514350">
              <a:buAutoNum type="alphaUcPeriod"/>
            </a:pPr>
            <a:r>
              <a:rPr lang="en-CA" sz="3200" dirty="0" smtClean="0"/>
              <a:t>Model predicted scores</a:t>
            </a:r>
          </a:p>
          <a:p>
            <a:pPr marL="514350" indent="-514350">
              <a:buAutoNum type="alphaUcPeriod"/>
            </a:pPr>
            <a:r>
              <a:rPr lang="en-CA" sz="3200" dirty="0" smtClean="0"/>
              <a:t>Definitely two, but possibly three of the above.</a:t>
            </a:r>
            <a:endParaRPr lang="en-CA" sz="3200" dirty="0"/>
          </a:p>
        </p:txBody>
      </p:sp>
    </p:spTree>
    <p:extLst>
      <p:ext uri="{BB962C8B-B14F-4D97-AF65-F5344CB8AC3E}">
        <p14:creationId xmlns:p14="http://schemas.microsoft.com/office/powerpoint/2010/main" val="1003945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89" y="365125"/>
            <a:ext cx="10824411" cy="1869311"/>
          </a:xfrm>
        </p:spPr>
        <p:txBody>
          <a:bodyPr>
            <a:noAutofit/>
          </a:bodyPr>
          <a:lstStyle/>
          <a:p>
            <a:r>
              <a:rPr lang="en-CA" dirty="0" smtClean="0"/>
              <a:t>In the continuous predictor case, which model effects will change as a result of choosing a different centering point?</a:t>
            </a:r>
            <a:endParaRPr lang="en-CA" dirty="0"/>
          </a:p>
        </p:txBody>
      </p:sp>
      <p:sp>
        <p:nvSpPr>
          <p:cNvPr id="3" name="Content Placeholder 2"/>
          <p:cNvSpPr>
            <a:spLocks noGrp="1"/>
          </p:cNvSpPr>
          <p:nvPr>
            <p:ph idx="1"/>
          </p:nvPr>
        </p:nvSpPr>
        <p:spPr>
          <a:xfrm>
            <a:off x="687519" y="2901328"/>
            <a:ext cx="10666281" cy="3956672"/>
          </a:xfrm>
        </p:spPr>
        <p:txBody>
          <a:bodyPr>
            <a:normAutofit/>
          </a:bodyPr>
          <a:lstStyle/>
          <a:p>
            <a:pPr marL="514350" indent="-514350">
              <a:buAutoNum type="alphaUcPeriod"/>
            </a:pPr>
            <a:r>
              <a:rPr lang="en-CA" sz="3200" dirty="0" smtClean="0"/>
              <a:t>Intercept</a:t>
            </a:r>
          </a:p>
          <a:p>
            <a:pPr marL="514350" indent="-514350">
              <a:buAutoNum type="alphaUcPeriod"/>
            </a:pPr>
            <a:r>
              <a:rPr lang="en-CA" sz="3200" dirty="0" smtClean="0"/>
              <a:t>Main effects of predictors</a:t>
            </a:r>
          </a:p>
          <a:p>
            <a:pPr marL="514350" indent="-514350">
              <a:buAutoNum type="alphaUcPeriod"/>
            </a:pPr>
            <a:r>
              <a:rPr lang="en-CA" sz="3200" dirty="0" smtClean="0"/>
              <a:t>Interaction effects of predictors</a:t>
            </a:r>
          </a:p>
          <a:p>
            <a:pPr marL="514350" indent="-514350">
              <a:buAutoNum type="alphaUcPeriod"/>
            </a:pPr>
            <a:r>
              <a:rPr lang="en-CA" sz="3200" dirty="0" smtClean="0"/>
              <a:t>Model predicted scores</a:t>
            </a:r>
          </a:p>
          <a:p>
            <a:pPr marL="514350" indent="-514350">
              <a:buAutoNum type="alphaUcPeriod"/>
            </a:pPr>
            <a:r>
              <a:rPr lang="en-CA" sz="3200" b="1" dirty="0" smtClean="0">
                <a:solidFill>
                  <a:srgbClr val="FF0000"/>
                </a:solidFill>
              </a:rPr>
              <a:t>Definitely two, but possibly three of the above.</a:t>
            </a:r>
          </a:p>
          <a:p>
            <a:pPr marL="0" indent="0">
              <a:buNone/>
            </a:pPr>
            <a:r>
              <a:rPr lang="en-CA" dirty="0" smtClean="0"/>
              <a:t>The intercept, conditional main effects, and all but the highest-order interaction (e.g., 3-way; age X sex X grip) will change.</a:t>
            </a:r>
            <a:endParaRPr lang="en-CA" dirty="0"/>
          </a:p>
        </p:txBody>
      </p:sp>
    </p:spTree>
    <p:extLst>
      <p:ext uri="{BB962C8B-B14F-4D97-AF65-F5344CB8AC3E}">
        <p14:creationId xmlns:p14="http://schemas.microsoft.com/office/powerpoint/2010/main" val="3977918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79461"/>
          </a:xfrm>
        </p:spPr>
        <p:txBody>
          <a:bodyPr>
            <a:normAutofit/>
          </a:bodyPr>
          <a:lstStyle/>
          <a:p>
            <a:r>
              <a:rPr lang="en-CA" dirty="0"/>
              <a:t>Centering has no effect at all on linear regression coefficients (except for the intercept) unless at least one interaction term is included</a:t>
            </a:r>
            <a:r>
              <a:rPr lang="en-CA" dirty="0" smtClean="0"/>
              <a:t>. </a:t>
            </a:r>
            <a:endParaRPr lang="en-CA" dirty="0"/>
          </a:p>
        </p:txBody>
      </p:sp>
      <p:sp>
        <p:nvSpPr>
          <p:cNvPr id="3" name="Content Placeholder 2"/>
          <p:cNvSpPr>
            <a:spLocks noGrp="1"/>
          </p:cNvSpPr>
          <p:nvPr>
            <p:ph idx="1"/>
          </p:nvPr>
        </p:nvSpPr>
        <p:spPr>
          <a:xfrm>
            <a:off x="838200" y="3151413"/>
            <a:ext cx="10515600" cy="3025549"/>
          </a:xfrm>
        </p:spPr>
        <p:txBody>
          <a:bodyPr>
            <a:normAutofit/>
          </a:bodyPr>
          <a:lstStyle/>
          <a:p>
            <a:pPr marL="0" indent="0">
              <a:buNone/>
            </a:pPr>
            <a:r>
              <a:rPr lang="en-CA" sz="3200" dirty="0" smtClean="0"/>
              <a:t>A.    True</a:t>
            </a:r>
          </a:p>
          <a:p>
            <a:pPr marL="0" indent="0">
              <a:buNone/>
            </a:pPr>
            <a:r>
              <a:rPr lang="en-CA" sz="3200" dirty="0" smtClean="0"/>
              <a:t>B.    False</a:t>
            </a:r>
            <a:endParaRPr lang="en-CA" sz="3200" dirty="0"/>
          </a:p>
        </p:txBody>
      </p:sp>
    </p:spTree>
    <p:extLst>
      <p:ext uri="{BB962C8B-B14F-4D97-AF65-F5344CB8AC3E}">
        <p14:creationId xmlns:p14="http://schemas.microsoft.com/office/powerpoint/2010/main" val="3125251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79461"/>
          </a:xfrm>
        </p:spPr>
        <p:txBody>
          <a:bodyPr>
            <a:normAutofit/>
          </a:bodyPr>
          <a:lstStyle/>
          <a:p>
            <a:r>
              <a:rPr lang="en-CA" dirty="0"/>
              <a:t>Centering has no effect at all on linear regression coefficients (except for the intercept) unless at least one interaction term is included</a:t>
            </a:r>
            <a:r>
              <a:rPr lang="en-CA" dirty="0" smtClean="0"/>
              <a:t>. </a:t>
            </a:r>
            <a:endParaRPr lang="en-CA" dirty="0"/>
          </a:p>
        </p:txBody>
      </p:sp>
      <p:sp>
        <p:nvSpPr>
          <p:cNvPr id="3" name="Content Placeholder 2"/>
          <p:cNvSpPr>
            <a:spLocks noGrp="1"/>
          </p:cNvSpPr>
          <p:nvPr>
            <p:ph idx="1"/>
          </p:nvPr>
        </p:nvSpPr>
        <p:spPr>
          <a:xfrm>
            <a:off x="838200" y="3151413"/>
            <a:ext cx="10515600" cy="3503769"/>
          </a:xfrm>
        </p:spPr>
        <p:txBody>
          <a:bodyPr>
            <a:normAutofit fontScale="77500" lnSpcReduction="20000"/>
          </a:bodyPr>
          <a:lstStyle/>
          <a:p>
            <a:pPr marL="0" indent="0">
              <a:buNone/>
            </a:pPr>
            <a:r>
              <a:rPr lang="en-CA" sz="3200" dirty="0" smtClean="0"/>
              <a:t>A.    </a:t>
            </a:r>
            <a:r>
              <a:rPr lang="en-CA" sz="3200" b="1" dirty="0" smtClean="0">
                <a:solidFill>
                  <a:srgbClr val="FF0000"/>
                </a:solidFill>
              </a:rPr>
              <a:t>True</a:t>
            </a:r>
          </a:p>
          <a:p>
            <a:pPr marL="514350" indent="-514350">
              <a:buAutoNum type="alphaUcPeriod" startAt="2"/>
            </a:pPr>
            <a:r>
              <a:rPr lang="en-CA" sz="3200" dirty="0" smtClean="0"/>
              <a:t>False</a:t>
            </a:r>
          </a:p>
          <a:p>
            <a:pPr marL="0" indent="0">
              <a:buNone/>
            </a:pPr>
            <a:r>
              <a:rPr lang="en-CA" sz="3200" dirty="0" smtClean="0"/>
              <a:t>“Regardless </a:t>
            </a:r>
            <a:r>
              <a:rPr lang="en-CA" sz="3200" dirty="0"/>
              <a:t>of the complexity of the regression equation, centering has no effect at all on the coefficients of the highest-order terms, but may drastically change those of the lower-order terms in the equation. The algebra is given in Aiken and West (1991), but centering unstandardized IVs usually does not affect anything of interest. Simple slopes will be the same in centered as in </a:t>
            </a:r>
            <a:r>
              <a:rPr lang="en-CA" sz="3200" dirty="0" err="1"/>
              <a:t>uncentered</a:t>
            </a:r>
            <a:r>
              <a:rPr lang="en-CA" sz="3200" dirty="0"/>
              <a:t> equations, their standard errors and t-tests will be the same, and interaction plots will look exactly the same, but with different values on the x-axis</a:t>
            </a:r>
            <a:r>
              <a:rPr lang="en-CA" sz="3200" dirty="0" smtClean="0"/>
              <a:t>.” </a:t>
            </a:r>
          </a:p>
          <a:p>
            <a:pPr marL="0" indent="0">
              <a:buNone/>
            </a:pPr>
            <a:r>
              <a:rPr lang="en-CA" sz="3200" dirty="0" smtClean="0"/>
              <a:t>Kris Preacher: </a:t>
            </a:r>
            <a:r>
              <a:rPr lang="en-CA" sz="3200" dirty="0" smtClean="0">
                <a:hlinkClick r:id="rId2"/>
              </a:rPr>
              <a:t>http</a:t>
            </a:r>
            <a:r>
              <a:rPr lang="en-CA" sz="3200" dirty="0">
                <a:hlinkClick r:id="rId2"/>
              </a:rPr>
              <a:t>://</a:t>
            </a:r>
            <a:r>
              <a:rPr lang="en-CA" sz="3200" dirty="0" smtClean="0">
                <a:hlinkClick r:id="rId2"/>
              </a:rPr>
              <a:t>quantpsy.org/interact/interactions.htm</a:t>
            </a:r>
            <a:r>
              <a:rPr lang="en-CA" sz="3200" dirty="0" smtClean="0"/>
              <a:t> </a:t>
            </a:r>
            <a:endParaRPr lang="en-CA" sz="3200" dirty="0"/>
          </a:p>
        </p:txBody>
      </p:sp>
    </p:spTree>
    <p:extLst>
      <p:ext uri="{BB962C8B-B14F-4D97-AF65-F5344CB8AC3E}">
        <p14:creationId xmlns:p14="http://schemas.microsoft.com/office/powerpoint/2010/main" val="4120877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643</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 general, for any fixed effect the ratio of its estimate divided by its standard error is knows as</vt:lpstr>
      <vt:lpstr>In general, for any fixed effect the ratio of its estimate divided by its standard error is knows as</vt:lpstr>
      <vt:lpstr>Which of the following is not true? Calculating regions of significance…</vt:lpstr>
      <vt:lpstr>Which of the following is not true? Calculating regions of significance…</vt:lpstr>
      <vt:lpstr>Centering</vt:lpstr>
      <vt:lpstr>In the continuous predictor case, which model effects will change as a result of choosing a different centering point?</vt:lpstr>
      <vt:lpstr>In the continuous predictor case, which model effects will change as a result of choosing a different centering point?</vt:lpstr>
      <vt:lpstr>Centering has no effect at all on linear regression coefficients (except for the intercept) unless at least one interaction term is included. </vt:lpstr>
      <vt:lpstr>Centering has no effect at all on linear regression coefficients (except for the intercept) unless at least one interaction term is included. </vt:lpstr>
      <vt:lpstr>Centering predictors (i.e., changing the zero point) permits the evaluation of the main effect of its interacting predictors at specific points of interest. </vt:lpstr>
      <vt:lpstr>Centering predictors (i.e., changing the zero point) permits the evaluation of the main effect of its interacting predictors at specific points of interest. </vt:lpstr>
      <vt:lpstr>PowerPoint Presentation</vt:lpstr>
      <vt:lpstr>PowerPoint Presentation</vt:lpstr>
      <vt:lpstr>PowerPoint Presentation</vt:lpstr>
    </vt:vector>
  </TitlesOfParts>
  <Company>University of Victoria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is not one of the most common sources of dependency found in longitudinal data?</dc:title>
  <dc:creator>Scott Hofer</dc:creator>
  <cp:lastModifiedBy>Andrey Koval</cp:lastModifiedBy>
  <cp:revision>13</cp:revision>
  <dcterms:created xsi:type="dcterms:W3CDTF">2015-01-09T14:21:47Z</dcterms:created>
  <dcterms:modified xsi:type="dcterms:W3CDTF">2015-01-13T19:14:43Z</dcterms:modified>
</cp:coreProperties>
</file>