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00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1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C8D0C-056F-4F16-94DF-D6D020A53521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AA41-BDA5-4C57-9EF8-D11E45403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04800" y="4724400"/>
            <a:ext cx="8535270" cy="1828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350865"/>
              </p:ext>
            </p:extLst>
          </p:nvPr>
        </p:nvGraphicFramePr>
        <p:xfrm>
          <a:off x="588963" y="6026150"/>
          <a:ext cx="495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495000" imgH="139680" progId="Equation.DSMT4">
                  <p:embed/>
                </p:oleObj>
              </mc:Choice>
              <mc:Fallback>
                <p:oleObj name="Equation" r:id="rId3" imgW="4950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6026150"/>
                        <a:ext cx="4953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199487"/>
              </p:ext>
            </p:extLst>
          </p:nvPr>
        </p:nvGraphicFramePr>
        <p:xfrm>
          <a:off x="1031212" y="597535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241200" imgH="241200" progId="Equation.DSMT4">
                  <p:embed/>
                </p:oleObj>
              </mc:Choice>
              <mc:Fallback>
                <p:oleObj name="Equation" r:id="rId5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212" y="5975350"/>
                        <a:ext cx="2413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34348"/>
              </p:ext>
            </p:extLst>
          </p:nvPr>
        </p:nvGraphicFramePr>
        <p:xfrm>
          <a:off x="1104900" y="5281613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1333440" imgH="241200" progId="Equation.DSMT4">
                  <p:embed/>
                </p:oleObj>
              </mc:Choice>
              <mc:Fallback>
                <p:oleObj name="Equation" r:id="rId7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281613"/>
                        <a:ext cx="1333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885845" y="5794332"/>
            <a:ext cx="0" cy="22546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885639" y="5794332"/>
            <a:ext cx="609598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2938" y="5520012"/>
            <a:ext cx="0" cy="499788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22735" y="5520012"/>
            <a:ext cx="603964" cy="0"/>
          </a:xfrm>
          <a:prstGeom prst="line">
            <a:avLst/>
          </a:prstGeom>
          <a:ln w="3175">
            <a:solidFill>
              <a:schemeClr val="dk1">
                <a:shade val="95000"/>
                <a:satMod val="105000"/>
                <a:alpha val="2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98598"/>
              </p:ext>
            </p:extLst>
          </p:nvPr>
        </p:nvGraphicFramePr>
        <p:xfrm>
          <a:off x="1828800" y="5969000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9" imgW="914400" imgH="241200" progId="Equation.DSMT4">
                  <p:embed/>
                </p:oleObj>
              </mc:Choice>
              <mc:Fallback>
                <p:oleObj name="Equation" r:id="rId9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969000"/>
                        <a:ext cx="914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33072"/>
              </p:ext>
            </p:extLst>
          </p:nvPr>
        </p:nvGraphicFramePr>
        <p:xfrm>
          <a:off x="1892300" y="5562600"/>
          <a:ext cx="1308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1307880" imgH="241200" progId="Equation.DSMT4">
                  <p:embed/>
                </p:oleObj>
              </mc:Choice>
              <mc:Fallback>
                <p:oleObj name="Equation" r:id="rId11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562600"/>
                        <a:ext cx="1308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766838"/>
              </p:ext>
            </p:extLst>
          </p:nvPr>
        </p:nvGraphicFramePr>
        <p:xfrm>
          <a:off x="1504637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3" imgW="139700" imgH="139700" progId="Equation.DSMT4">
                  <p:embed/>
                </p:oleObj>
              </mc:Choice>
              <mc:Fallback>
                <p:oleObj name="Equation" r:id="rId1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37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34865"/>
              </p:ext>
            </p:extLst>
          </p:nvPr>
        </p:nvGraphicFramePr>
        <p:xfrm>
          <a:off x="3587750" y="5281613"/>
          <a:ext cx="11223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5" imgW="952200" imgH="406080" progId="Equation.DSMT4">
                  <p:embed/>
                </p:oleObj>
              </mc:Choice>
              <mc:Fallback>
                <p:oleObj name="Equation" r:id="rId15" imgW="952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5281613"/>
                        <a:ext cx="112236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01643"/>
              </p:ext>
            </p:extLst>
          </p:nvPr>
        </p:nvGraphicFramePr>
        <p:xfrm>
          <a:off x="5087938" y="5281613"/>
          <a:ext cx="18748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7" imgW="1587240" imgH="431640" progId="Equation.DSMT4">
                  <p:embed/>
                </p:oleObj>
              </mc:Choice>
              <mc:Fallback>
                <p:oleObj name="Equation" r:id="rId17" imgW="1587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281613"/>
                        <a:ext cx="18748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729439"/>
              </p:ext>
            </p:extLst>
          </p:nvPr>
        </p:nvGraphicFramePr>
        <p:xfrm>
          <a:off x="7161212" y="4648200"/>
          <a:ext cx="14493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19" imgW="1193760" imgH="965160" progId="Equation.DSMT4">
                  <p:embed/>
                </p:oleObj>
              </mc:Choice>
              <mc:Fallback>
                <p:oleObj name="Equation" r:id="rId19" imgW="11937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2" y="4648200"/>
                        <a:ext cx="14493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99001"/>
              </p:ext>
            </p:extLst>
          </p:nvPr>
        </p:nvGraphicFramePr>
        <p:xfrm>
          <a:off x="7545387" y="5859463"/>
          <a:ext cx="8366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21" imgW="609480" imgH="279360" progId="Equation.DSMT4">
                  <p:embed/>
                </p:oleObj>
              </mc:Choice>
              <mc:Fallback>
                <p:oleObj name="Equation" r:id="rId21" imgW="609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7" y="5859463"/>
                        <a:ext cx="83661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990600" y="4876800"/>
            <a:ext cx="7849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m7 &lt;- lmer(Score ~ </a:t>
            </a:r>
            <a:r>
              <a:rPr lang="en-US" sz="1400" dirty="0">
                <a:solidFill>
                  <a:srgbClr val="0000FF"/>
                </a:solidFill>
              </a:rPr>
              <a:t>1</a:t>
            </a:r>
            <a:r>
              <a:rPr lang="en-US" sz="1400" dirty="0"/>
              <a:t> + </a:t>
            </a:r>
            <a:r>
              <a:rPr lang="en-US" sz="1400" dirty="0">
                <a:solidFill>
                  <a:srgbClr val="0000FF"/>
                </a:solidFill>
              </a:rPr>
              <a:t>GroupF </a:t>
            </a:r>
            <a:r>
              <a:rPr lang="en-US" sz="1400" dirty="0"/>
              <a:t>+ </a:t>
            </a:r>
            <a:r>
              <a:rPr lang="en-US" sz="1400" dirty="0">
                <a:solidFill>
                  <a:srgbClr val="0000FF"/>
                </a:solidFill>
              </a:rPr>
              <a:t>TimePoint </a:t>
            </a:r>
            <a:r>
              <a:rPr lang="en-US" sz="1400" dirty="0"/>
              <a:t>+ </a:t>
            </a:r>
            <a:r>
              <a:rPr lang="en-US" sz="1400" dirty="0">
                <a:solidFill>
                  <a:srgbClr val="0000FF"/>
                </a:solidFill>
              </a:rPr>
              <a:t>GroupF*TimePoint </a:t>
            </a:r>
            <a:r>
              <a:rPr lang="en-US" sz="1400" dirty="0"/>
              <a:t>+ </a:t>
            </a:r>
            <a:r>
              <a:rPr lang="en-US" sz="1400" dirty="0" smtClean="0"/>
              <a:t>(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+ </a:t>
            </a:r>
            <a:r>
              <a:rPr lang="en-US" sz="1400" dirty="0">
                <a:solidFill>
                  <a:srgbClr val="FF0000"/>
                </a:solidFill>
              </a:rPr>
              <a:t>TimePoint</a:t>
            </a:r>
            <a:r>
              <a:rPr lang="en-US" sz="1400" dirty="0"/>
              <a:t> | SubjectF), data=ds)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045125"/>
              </p:ext>
            </p:extLst>
          </p:nvPr>
        </p:nvGraphicFramePr>
        <p:xfrm>
          <a:off x="3051175" y="597535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23" imgW="177646" imgH="241091" progId="Equation.DSMT4">
                  <p:embed/>
                </p:oleObj>
              </mc:Choice>
              <mc:Fallback>
                <p:oleObj name="Equation" r:id="rId23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5975350"/>
                        <a:ext cx="177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54412"/>
              </p:ext>
            </p:extLst>
          </p:nvPr>
        </p:nvGraphicFramePr>
        <p:xfrm>
          <a:off x="2895600" y="6026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25" imgW="139700" imgH="139700" progId="Equation.DSMT4">
                  <p:embed/>
                </p:oleObj>
              </mc:Choice>
              <mc:Fallback>
                <p:oleObj name="Equation" r:id="rId2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26150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4566406" y="6248400"/>
            <a:ext cx="538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0000FF"/>
                </a:solidFill>
                <a:latin typeface="Adobe Caslon Pro" pitchFamily="18" charset="0"/>
              </a:rPr>
              <a:t>fixed</a:t>
            </a:r>
            <a:endParaRPr lang="en-US" sz="1400" i="1" dirty="0">
              <a:latin typeface="Adobe Caslon Pro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75140" y="6248400"/>
            <a:ext cx="706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  <a:latin typeface="Adobe Caslon Pro" pitchFamily="18" charset="0"/>
              </a:rPr>
              <a:t>random</a:t>
            </a:r>
            <a:endParaRPr lang="en-US" sz="1400" i="1" dirty="0">
              <a:solidFill>
                <a:srgbClr val="FF0000"/>
              </a:solidFill>
              <a:latin typeface="Adobe Caslon Pro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7400" y="6245423"/>
            <a:ext cx="7743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00B200"/>
                </a:solidFill>
                <a:latin typeface="Adobe Caslon Pro" pitchFamily="18" charset="0"/>
              </a:rPr>
              <a:t>predictor</a:t>
            </a:r>
            <a:endParaRPr lang="en-US" sz="1400" i="1" dirty="0">
              <a:solidFill>
                <a:srgbClr val="00B200"/>
              </a:solidFill>
              <a:latin typeface="Adobe Caslon Pro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00" y="762000"/>
            <a:ext cx="3575420" cy="3352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00100"/>
            <a:ext cx="49720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MathType 6.0 Equation</vt:lpstr>
      <vt:lpstr>Equation</vt:lpstr>
      <vt:lpstr>PowerPoint Presentation</vt:lpstr>
    </vt:vector>
  </TitlesOfParts>
  <Company>Vanderbilt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V Koval</dc:creator>
  <cp:lastModifiedBy>Andriy V Koval</cp:lastModifiedBy>
  <cp:revision>4</cp:revision>
  <dcterms:created xsi:type="dcterms:W3CDTF">2012-11-20T19:39:44Z</dcterms:created>
  <dcterms:modified xsi:type="dcterms:W3CDTF">2012-11-20T20:17:46Z</dcterms:modified>
</cp:coreProperties>
</file>