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6" d="100"/>
          <a:sy n="66" d="100"/>
        </p:scale>
        <p:origin x="6996" y="191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BA3BF4-1CE8-4226-9D52-E47FAFCCFF46}" type="datetimeFigureOut">
              <a:rPr lang="en-US" smtClean="0"/>
              <a:t>2/29/2012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262618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A3BF4-1CE8-4226-9D52-E47FAFCCFF46}" type="datetimeFigureOut">
              <a:rPr lang="en-US" smtClean="0"/>
              <a:t>2/29/2012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357782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A3BF4-1CE8-4226-9D52-E47FAFCCFF46}" type="datetimeFigureOut">
              <a:rPr lang="en-US" smtClean="0"/>
              <a:t>2/29/2012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142912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A3BF4-1CE8-4226-9D52-E47FAFCCFF46}" type="datetimeFigureOut">
              <a:rPr lang="en-US" smtClean="0"/>
              <a:t>2/29/2012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209847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A3BF4-1CE8-4226-9D52-E47FAFCCFF46}" type="datetimeFigureOut">
              <a:rPr lang="en-US" smtClean="0"/>
              <a:t>2/29/2012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3124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BA3BF4-1CE8-4226-9D52-E47FAFCCFF46}" type="datetimeFigureOut">
              <a:rPr lang="en-US" smtClean="0"/>
              <a:t>2/29/2012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186979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BA3BF4-1CE8-4226-9D52-E47FAFCCFF46}" type="datetimeFigureOut">
              <a:rPr lang="en-US" smtClean="0"/>
              <a:t>2/29/2012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374623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BA3BF4-1CE8-4226-9D52-E47FAFCCFF46}" type="datetimeFigureOut">
              <a:rPr lang="en-US" smtClean="0"/>
              <a:t>2/29/2012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278766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A3BF4-1CE8-4226-9D52-E47FAFCCFF46}" type="datetimeFigureOut">
              <a:rPr lang="en-US" smtClean="0"/>
              <a:t>2/29/2012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183989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A3BF4-1CE8-4226-9D52-E47FAFCCFF46}" type="datetimeFigureOut">
              <a:rPr lang="en-US" smtClean="0"/>
              <a:t>2/29/2012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407484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A3BF4-1CE8-4226-9D52-E47FAFCCFF46}" type="datetimeFigureOut">
              <a:rPr lang="en-US" smtClean="0"/>
              <a:t>2/29/2012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5D7A-7573-4594-9CA7-529B25F6B121}" type="slidenum">
              <a:rPr lang="en-US" smtClean="0"/>
              <a:t>‹#›</a:t>
            </a:fld>
            <a:endParaRPr lang="en-US"/>
          </a:p>
        </p:txBody>
      </p:sp>
    </p:spTree>
    <p:extLst>
      <p:ext uri="{BB962C8B-B14F-4D97-AF65-F5344CB8AC3E}">
        <p14:creationId xmlns:p14="http://schemas.microsoft.com/office/powerpoint/2010/main" val="172374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18BA3BF4-1CE8-4226-9D52-E47FAFCCFF46}" type="datetimeFigureOut">
              <a:rPr lang="en-US" smtClean="0"/>
              <a:t>2/29/2012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08B5D7A-7573-4594-9CA7-529B25F6B121}" type="slidenum">
              <a:rPr lang="en-US" smtClean="0"/>
              <a:t>‹#›</a:t>
            </a:fld>
            <a:endParaRPr lang="en-US"/>
          </a:p>
        </p:txBody>
      </p:sp>
    </p:spTree>
    <p:extLst>
      <p:ext uri="{BB962C8B-B14F-4D97-AF65-F5344CB8AC3E}">
        <p14:creationId xmlns:p14="http://schemas.microsoft.com/office/powerpoint/2010/main" val="1396083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tif"/><Relationship Id="rId13" Type="http://schemas.openxmlformats.org/officeDocument/2006/relationships/image" Target="../media/image6.tif"/><Relationship Id="rId3" Type="http://schemas.openxmlformats.org/officeDocument/2006/relationships/hyperlink" Target="http://en.wikipedia.org/wiki/John_locke" TargetMode="External"/><Relationship Id="rId7" Type="http://schemas.openxmlformats.org/officeDocument/2006/relationships/hyperlink" Target="http://en.wikipedia.org/wiki/Andreas_Vesalius" TargetMode="External"/><Relationship Id="rId12" Type="http://schemas.openxmlformats.org/officeDocument/2006/relationships/image" Target="../media/image5.tif"/><Relationship Id="rId2" Type="http://schemas.openxmlformats.org/officeDocument/2006/relationships/hyperlink" Target="http://en.wikipedia.org/wiki/William_Harvey" TargetMode="External"/><Relationship Id="rId1" Type="http://schemas.openxmlformats.org/officeDocument/2006/relationships/slideLayout" Target="../slideLayouts/slideLayout1.xml"/><Relationship Id="rId6" Type="http://schemas.openxmlformats.org/officeDocument/2006/relationships/hyperlink" Target="http://en.wikipedia.org/wiki/Blaise_Pascal" TargetMode="External"/><Relationship Id="rId11" Type="http://schemas.openxmlformats.org/officeDocument/2006/relationships/image" Target="../media/image4.tif"/><Relationship Id="rId5" Type="http://schemas.openxmlformats.org/officeDocument/2006/relationships/hyperlink" Target="http://en.wikipedia.org/wiki/Ren%C3%A9_Descartes" TargetMode="External"/><Relationship Id="rId10" Type="http://schemas.openxmlformats.org/officeDocument/2006/relationships/image" Target="../media/image3.png"/><Relationship Id="rId4" Type="http://schemas.openxmlformats.org/officeDocument/2006/relationships/hyperlink" Target="http://en.wikipedia.org/wiki/Immanuel_Kant" TargetMode="External"/><Relationship Id="rId9" Type="http://schemas.openxmlformats.org/officeDocument/2006/relationships/image" Target="../media/image2.jpeg"/><Relationship Id="rId14" Type="http://schemas.openxmlformats.org/officeDocument/2006/relationships/image" Target="../media/image7.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traight Connector 51"/>
          <p:cNvCxnSpPr/>
          <p:nvPr/>
        </p:nvCxnSpPr>
        <p:spPr>
          <a:xfrm>
            <a:off x="21904283" y="59436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26523163" y="59436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31095163" y="59436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35667163" y="59436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40239163" y="59436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66" name="Straight Connector 65"/>
          <p:cNvCxnSpPr/>
          <p:nvPr/>
        </p:nvCxnSpPr>
        <p:spPr>
          <a:xfrm>
            <a:off x="3657600" y="59436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8229600" y="59436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68" name="Straight Connector 67"/>
          <p:cNvCxnSpPr/>
          <p:nvPr/>
        </p:nvCxnSpPr>
        <p:spPr>
          <a:xfrm>
            <a:off x="12801600" y="59436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a:off x="17373600" y="59436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sp>
        <p:nvSpPr>
          <p:cNvPr id="289" name="Rectangle 288"/>
          <p:cNvSpPr/>
          <p:nvPr/>
        </p:nvSpPr>
        <p:spPr>
          <a:xfrm>
            <a:off x="23972398" y="13944600"/>
            <a:ext cx="14180485" cy="1862048"/>
          </a:xfrm>
          <a:prstGeom prst="rect">
            <a:avLst/>
          </a:prstGeom>
          <a:noFill/>
        </p:spPr>
        <p:txBody>
          <a:bodyPr wrap="none" lIns="91440" tIns="45720" rIns="91440" bIns="45720">
            <a:spAutoFit/>
          </a:bodyPr>
          <a:lstStyle/>
          <a:p>
            <a:pPr algn="ctr"/>
            <a:r>
              <a:rPr lang="en-US"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Birth of Social Sciences</a:t>
            </a:r>
            <a:endParaRPr lang="en-US" sz="11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62" name="Rectangle 361"/>
          <p:cNvSpPr/>
          <p:nvPr/>
        </p:nvSpPr>
        <p:spPr>
          <a:xfrm>
            <a:off x="29813527" y="26298046"/>
            <a:ext cx="8236533" cy="451425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hlinkClick r:id="rId2"/>
          </p:cNvPr>
          <p:cNvSpPr/>
          <p:nvPr/>
        </p:nvSpPr>
        <p:spPr>
          <a:xfrm>
            <a:off x="17190720" y="1250030520"/>
            <a:ext cx="329184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Ashoka</a:t>
            </a:r>
            <a:endParaRPr lang="en-US" sz="1200" dirty="0"/>
          </a:p>
        </p:txBody>
      </p:sp>
      <p:sp>
        <p:nvSpPr>
          <p:cNvPr id="103" name="Rectangle 102">
            <a:hlinkClick r:id="rId2"/>
          </p:cNvPr>
          <p:cNvSpPr/>
          <p:nvPr/>
        </p:nvSpPr>
        <p:spPr>
          <a:xfrm>
            <a:off x="17190720" y="1250030520"/>
            <a:ext cx="329184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Ashoka</a:t>
            </a:r>
            <a:endParaRPr lang="en-US" sz="1200" dirty="0"/>
          </a:p>
        </p:txBody>
      </p:sp>
      <p:sp>
        <p:nvSpPr>
          <p:cNvPr id="74" name="Rectangle 73">
            <a:hlinkClick r:id="rId2"/>
          </p:cNvPr>
          <p:cNvSpPr/>
          <p:nvPr/>
        </p:nvSpPr>
        <p:spPr>
          <a:xfrm>
            <a:off x="9646920" y="9549914"/>
            <a:ext cx="3200400" cy="18288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Socrates</a:t>
            </a:r>
            <a:endParaRPr lang="en-US" sz="1200" dirty="0">
              <a:solidFill>
                <a:schemeClr val="bg1"/>
              </a:solidFill>
            </a:endParaRPr>
          </a:p>
        </p:txBody>
      </p:sp>
      <p:sp>
        <p:nvSpPr>
          <p:cNvPr id="75" name="Rectangle 74">
            <a:hlinkClick r:id="rId2"/>
          </p:cNvPr>
          <p:cNvSpPr/>
          <p:nvPr/>
        </p:nvSpPr>
        <p:spPr>
          <a:xfrm>
            <a:off x="11750040" y="9245114"/>
            <a:ext cx="3474720" cy="18288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Plato</a:t>
            </a:r>
            <a:endParaRPr lang="en-US" sz="1200" dirty="0">
              <a:solidFill>
                <a:schemeClr val="bg1"/>
              </a:solidFill>
            </a:endParaRPr>
          </a:p>
        </p:txBody>
      </p:sp>
      <p:sp>
        <p:nvSpPr>
          <p:cNvPr id="76" name="Rectangle 75">
            <a:hlinkClick r:id="rId2"/>
          </p:cNvPr>
          <p:cNvSpPr/>
          <p:nvPr/>
        </p:nvSpPr>
        <p:spPr>
          <a:xfrm>
            <a:off x="13533120" y="8925074"/>
            <a:ext cx="2834640" cy="18288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Aristotle</a:t>
            </a:r>
            <a:endParaRPr lang="en-US" sz="1200" dirty="0">
              <a:solidFill>
                <a:schemeClr val="bg1"/>
              </a:solidFill>
            </a:endParaRPr>
          </a:p>
        </p:txBody>
      </p:sp>
      <p:sp>
        <p:nvSpPr>
          <p:cNvPr id="77" name="Rectangle 76">
            <a:hlinkClick r:id="rId2"/>
          </p:cNvPr>
          <p:cNvSpPr/>
          <p:nvPr/>
        </p:nvSpPr>
        <p:spPr>
          <a:xfrm>
            <a:off x="10698480" y="11835914"/>
            <a:ext cx="27432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Aristophanes</a:t>
            </a:r>
            <a:endParaRPr lang="en-US" sz="1200" dirty="0"/>
          </a:p>
        </p:txBody>
      </p:sp>
      <p:sp>
        <p:nvSpPr>
          <p:cNvPr id="78" name="Rectangle 77">
            <a:hlinkClick r:id="rId2"/>
          </p:cNvPr>
          <p:cNvSpPr/>
          <p:nvPr/>
        </p:nvSpPr>
        <p:spPr>
          <a:xfrm>
            <a:off x="5029200" y="10266194"/>
            <a:ext cx="342900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Pythagoras</a:t>
            </a:r>
            <a:endParaRPr lang="en-US" sz="1200" dirty="0">
              <a:solidFill>
                <a:schemeClr val="tx1"/>
              </a:solidFill>
            </a:endParaRPr>
          </a:p>
        </p:txBody>
      </p:sp>
      <p:sp>
        <p:nvSpPr>
          <p:cNvPr id="79" name="Rectangle 78">
            <a:hlinkClick r:id="rId2"/>
          </p:cNvPr>
          <p:cNvSpPr/>
          <p:nvPr/>
        </p:nvSpPr>
        <p:spPr>
          <a:xfrm>
            <a:off x="2560320" y="9732794"/>
            <a:ext cx="35661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Thales </a:t>
            </a:r>
            <a:endParaRPr lang="en-US" sz="1200" dirty="0"/>
          </a:p>
        </p:txBody>
      </p:sp>
      <p:sp>
        <p:nvSpPr>
          <p:cNvPr id="80" name="Rectangle 79">
            <a:hlinkClick r:id="rId2"/>
          </p:cNvPr>
          <p:cNvSpPr/>
          <p:nvPr/>
        </p:nvSpPr>
        <p:spPr>
          <a:xfrm>
            <a:off x="3200400" y="9991874"/>
            <a:ext cx="292608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Anaximander</a:t>
            </a:r>
            <a:endParaRPr lang="en-US" sz="1200" dirty="0"/>
          </a:p>
        </p:txBody>
      </p:sp>
      <p:sp>
        <p:nvSpPr>
          <p:cNvPr id="81" name="Rectangle 80">
            <a:hlinkClick r:id="rId2"/>
          </p:cNvPr>
          <p:cNvSpPr/>
          <p:nvPr/>
        </p:nvSpPr>
        <p:spPr>
          <a:xfrm>
            <a:off x="14813280" y="8635514"/>
            <a:ext cx="1508760" cy="1828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Alexander the Great</a:t>
            </a:r>
            <a:endParaRPr lang="en-US" sz="1200" dirty="0"/>
          </a:p>
        </p:txBody>
      </p:sp>
      <p:sp>
        <p:nvSpPr>
          <p:cNvPr id="82" name="Rectangle 81">
            <a:hlinkClick r:id="rId2"/>
          </p:cNvPr>
          <p:cNvSpPr/>
          <p:nvPr/>
        </p:nvSpPr>
        <p:spPr>
          <a:xfrm>
            <a:off x="4251960" y="7827794"/>
            <a:ext cx="2240280" cy="182880"/>
          </a:xfrm>
          <a:prstGeom prst="rect">
            <a:avLst/>
          </a:prstGeom>
          <a:solidFill>
            <a:schemeClr val="bg1"/>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Babylonian Captivity</a:t>
            </a:r>
            <a:endParaRPr lang="en-US" sz="1200" dirty="0">
              <a:solidFill>
                <a:schemeClr val="tx1"/>
              </a:solidFill>
            </a:endParaRPr>
          </a:p>
        </p:txBody>
      </p:sp>
      <p:sp>
        <p:nvSpPr>
          <p:cNvPr id="83" name="Rectangle 82">
            <a:hlinkClick r:id="rId2"/>
          </p:cNvPr>
          <p:cNvSpPr/>
          <p:nvPr/>
        </p:nvSpPr>
        <p:spPr>
          <a:xfrm>
            <a:off x="4754880" y="8102114"/>
            <a:ext cx="2103120" cy="1828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Cyrus the Great</a:t>
            </a:r>
            <a:endParaRPr lang="en-US" sz="1200" dirty="0"/>
          </a:p>
        </p:txBody>
      </p:sp>
      <p:sp>
        <p:nvSpPr>
          <p:cNvPr id="84" name="Rectangle 83">
            <a:hlinkClick r:id="rId2"/>
          </p:cNvPr>
          <p:cNvSpPr/>
          <p:nvPr/>
        </p:nvSpPr>
        <p:spPr>
          <a:xfrm>
            <a:off x="5897880" y="6806714"/>
            <a:ext cx="329184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Confucius</a:t>
            </a:r>
            <a:endParaRPr lang="en-US" sz="1200" dirty="0">
              <a:solidFill>
                <a:schemeClr val="tx1"/>
              </a:solidFill>
            </a:endParaRPr>
          </a:p>
        </p:txBody>
      </p:sp>
      <p:sp>
        <p:nvSpPr>
          <p:cNvPr id="85" name="Rectangle 84">
            <a:hlinkClick r:id="rId2"/>
          </p:cNvPr>
          <p:cNvSpPr/>
          <p:nvPr/>
        </p:nvSpPr>
        <p:spPr>
          <a:xfrm>
            <a:off x="5349240" y="6303794"/>
            <a:ext cx="365760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Gautama Buddha</a:t>
            </a:r>
            <a:endParaRPr lang="en-US" sz="1200" dirty="0">
              <a:solidFill>
                <a:schemeClr val="tx1"/>
              </a:solidFill>
            </a:endParaRPr>
          </a:p>
        </p:txBody>
      </p:sp>
      <p:sp>
        <p:nvSpPr>
          <p:cNvPr id="86" name="Rectangle 85">
            <a:hlinkClick r:id="rId2"/>
          </p:cNvPr>
          <p:cNvSpPr/>
          <p:nvPr/>
        </p:nvSpPr>
        <p:spPr>
          <a:xfrm>
            <a:off x="1143000" y="8254514"/>
            <a:ext cx="315468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Jeremiah</a:t>
            </a:r>
            <a:endParaRPr lang="en-US" sz="1200" dirty="0">
              <a:solidFill>
                <a:schemeClr val="tx1"/>
              </a:solidFill>
            </a:endParaRPr>
          </a:p>
        </p:txBody>
      </p:sp>
      <p:sp>
        <p:nvSpPr>
          <p:cNvPr id="87" name="Rectangle 86">
            <a:hlinkClick r:id="rId2"/>
          </p:cNvPr>
          <p:cNvSpPr/>
          <p:nvPr/>
        </p:nvSpPr>
        <p:spPr>
          <a:xfrm>
            <a:off x="2103120" y="7599194"/>
            <a:ext cx="3291840" cy="1828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none" strike="noStrike" dirty="0" smtClean="0">
                <a:effectLst/>
              </a:rPr>
              <a:t>Nebuchadnezzar  II</a:t>
            </a:r>
            <a:endParaRPr lang="en-US" sz="1200" dirty="0"/>
          </a:p>
        </p:txBody>
      </p:sp>
      <p:sp>
        <p:nvSpPr>
          <p:cNvPr id="88" name="Rectangle 87">
            <a:hlinkClick r:id="rId2"/>
          </p:cNvPr>
          <p:cNvSpPr/>
          <p:nvPr/>
        </p:nvSpPr>
        <p:spPr>
          <a:xfrm>
            <a:off x="2651760" y="8513594"/>
            <a:ext cx="237744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Ezekiel</a:t>
            </a:r>
            <a:endParaRPr lang="en-US" sz="1200" dirty="0">
              <a:solidFill>
                <a:schemeClr val="tx1"/>
              </a:solidFill>
            </a:endParaRPr>
          </a:p>
        </p:txBody>
      </p:sp>
      <p:sp>
        <p:nvSpPr>
          <p:cNvPr id="89" name="Rectangle 88">
            <a:hlinkClick r:id="rId2"/>
          </p:cNvPr>
          <p:cNvSpPr/>
          <p:nvPr/>
        </p:nvSpPr>
        <p:spPr>
          <a:xfrm>
            <a:off x="3474720" y="7035314"/>
            <a:ext cx="338328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Laozi</a:t>
            </a:r>
            <a:endParaRPr lang="en-US" sz="1200" dirty="0">
              <a:solidFill>
                <a:schemeClr val="tx1"/>
              </a:solidFill>
            </a:endParaRPr>
          </a:p>
        </p:txBody>
      </p:sp>
      <p:sp>
        <p:nvSpPr>
          <p:cNvPr id="90" name="Rectangle 89">
            <a:hlinkClick r:id="rId2"/>
          </p:cNvPr>
          <p:cNvSpPr/>
          <p:nvPr/>
        </p:nvSpPr>
        <p:spPr>
          <a:xfrm>
            <a:off x="3703320" y="6075194"/>
            <a:ext cx="329184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Mahavira</a:t>
            </a:r>
            <a:endParaRPr lang="en-US" sz="1200" dirty="0">
              <a:solidFill>
                <a:schemeClr val="tx1"/>
              </a:solidFill>
            </a:endParaRPr>
          </a:p>
        </p:txBody>
      </p:sp>
      <p:sp>
        <p:nvSpPr>
          <p:cNvPr id="91" name="Rectangle 90">
            <a:hlinkClick r:id="rId2"/>
          </p:cNvPr>
          <p:cNvSpPr/>
          <p:nvPr/>
        </p:nvSpPr>
        <p:spPr>
          <a:xfrm>
            <a:off x="6629400" y="9885194"/>
            <a:ext cx="27432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Heraclitus </a:t>
            </a:r>
            <a:endParaRPr lang="en-US" sz="1200" dirty="0"/>
          </a:p>
        </p:txBody>
      </p:sp>
      <p:sp>
        <p:nvSpPr>
          <p:cNvPr id="92" name="Rectangle 91">
            <a:hlinkClick r:id="rId2"/>
          </p:cNvPr>
          <p:cNvSpPr/>
          <p:nvPr/>
        </p:nvSpPr>
        <p:spPr>
          <a:xfrm>
            <a:off x="7086600" y="11028194"/>
            <a:ext cx="315468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Aeschylus</a:t>
            </a:r>
            <a:endParaRPr lang="en-US" sz="1200" dirty="0"/>
          </a:p>
        </p:txBody>
      </p:sp>
      <p:sp>
        <p:nvSpPr>
          <p:cNvPr id="93" name="Rectangle 92">
            <a:hlinkClick r:id="rId2"/>
          </p:cNvPr>
          <p:cNvSpPr/>
          <p:nvPr/>
        </p:nvSpPr>
        <p:spPr>
          <a:xfrm>
            <a:off x="7132320" y="7858274"/>
            <a:ext cx="29718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Themistocles </a:t>
            </a:r>
            <a:endParaRPr lang="en-US" sz="1200" dirty="0"/>
          </a:p>
        </p:txBody>
      </p:sp>
      <p:sp>
        <p:nvSpPr>
          <p:cNvPr id="94" name="Rectangle 93">
            <a:hlinkClick r:id="rId2"/>
          </p:cNvPr>
          <p:cNvSpPr/>
          <p:nvPr/>
        </p:nvSpPr>
        <p:spPr>
          <a:xfrm>
            <a:off x="7315200" y="8635514"/>
            <a:ext cx="2514600" cy="1828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Xerxes</a:t>
            </a:r>
            <a:endParaRPr lang="en-US" sz="1200" dirty="0"/>
          </a:p>
        </p:txBody>
      </p:sp>
      <p:sp>
        <p:nvSpPr>
          <p:cNvPr id="95" name="Rectangle 94">
            <a:hlinkClick r:id="rId2"/>
          </p:cNvPr>
          <p:cNvSpPr/>
          <p:nvPr/>
        </p:nvSpPr>
        <p:spPr>
          <a:xfrm>
            <a:off x="8412480" y="11302514"/>
            <a:ext cx="41148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Sophocles</a:t>
            </a:r>
            <a:endParaRPr lang="en-US" sz="1200" dirty="0"/>
          </a:p>
        </p:txBody>
      </p:sp>
      <p:sp>
        <p:nvSpPr>
          <p:cNvPr id="96" name="Rectangle 95">
            <a:hlinkClick r:id="rId2"/>
          </p:cNvPr>
          <p:cNvSpPr/>
          <p:nvPr/>
        </p:nvSpPr>
        <p:spPr>
          <a:xfrm>
            <a:off x="8458200" y="7599194"/>
            <a:ext cx="329184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Pericles</a:t>
            </a:r>
            <a:endParaRPr lang="en-US" sz="1200" dirty="0"/>
          </a:p>
        </p:txBody>
      </p:sp>
      <p:sp>
        <p:nvSpPr>
          <p:cNvPr id="97" name="Rectangle 96">
            <a:hlinkClick r:id="rId2"/>
          </p:cNvPr>
          <p:cNvSpPr/>
          <p:nvPr/>
        </p:nvSpPr>
        <p:spPr>
          <a:xfrm>
            <a:off x="8458200" y="8102114"/>
            <a:ext cx="27432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Empedocles</a:t>
            </a:r>
            <a:endParaRPr lang="en-US" sz="1200" dirty="0"/>
          </a:p>
        </p:txBody>
      </p:sp>
      <p:sp>
        <p:nvSpPr>
          <p:cNvPr id="98" name="Rectangle 97">
            <a:hlinkClick r:id="rId2"/>
          </p:cNvPr>
          <p:cNvSpPr/>
          <p:nvPr/>
        </p:nvSpPr>
        <p:spPr>
          <a:xfrm>
            <a:off x="8961120" y="10570994"/>
            <a:ext cx="269748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Herodotus </a:t>
            </a:r>
            <a:endParaRPr lang="en-US" sz="1200" dirty="0"/>
          </a:p>
        </p:txBody>
      </p:sp>
      <p:sp>
        <p:nvSpPr>
          <p:cNvPr id="99" name="Rectangle 98">
            <a:hlinkClick r:id="rId2"/>
          </p:cNvPr>
          <p:cNvSpPr/>
          <p:nvPr/>
        </p:nvSpPr>
        <p:spPr>
          <a:xfrm>
            <a:off x="8961120" y="11576834"/>
            <a:ext cx="352044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Euripides</a:t>
            </a:r>
            <a:endParaRPr lang="en-US" sz="1200" dirty="0"/>
          </a:p>
        </p:txBody>
      </p:sp>
      <p:sp>
        <p:nvSpPr>
          <p:cNvPr id="100" name="Rectangle 99">
            <a:hlinkClick r:id="rId2"/>
          </p:cNvPr>
          <p:cNvSpPr/>
          <p:nvPr/>
        </p:nvSpPr>
        <p:spPr>
          <a:xfrm>
            <a:off x="10058400" y="12521714"/>
            <a:ext cx="37947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Hippocrates</a:t>
            </a:r>
            <a:endParaRPr lang="en-US" sz="1200" dirty="0"/>
          </a:p>
        </p:txBody>
      </p:sp>
      <p:sp>
        <p:nvSpPr>
          <p:cNvPr id="101" name="Rectangle 100">
            <a:hlinkClick r:id="rId2"/>
          </p:cNvPr>
          <p:cNvSpPr/>
          <p:nvPr/>
        </p:nvSpPr>
        <p:spPr>
          <a:xfrm>
            <a:off x="13578840" y="8056394"/>
            <a:ext cx="278892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Demosthenes</a:t>
            </a:r>
            <a:endParaRPr lang="en-US" sz="1200" dirty="0"/>
          </a:p>
        </p:txBody>
      </p:sp>
      <p:sp>
        <p:nvSpPr>
          <p:cNvPr id="102" name="Rectangle 101">
            <a:hlinkClick r:id="rId2"/>
          </p:cNvPr>
          <p:cNvSpPr/>
          <p:nvPr/>
        </p:nvSpPr>
        <p:spPr>
          <a:xfrm>
            <a:off x="35204400" y="10235714"/>
            <a:ext cx="35661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Ptolemy</a:t>
            </a:r>
            <a:endParaRPr lang="en-US" sz="1200" dirty="0"/>
          </a:p>
        </p:txBody>
      </p:sp>
      <p:sp>
        <p:nvSpPr>
          <p:cNvPr id="104" name="Rectangle 103">
            <a:hlinkClick r:id="rId2"/>
          </p:cNvPr>
          <p:cNvSpPr/>
          <p:nvPr/>
        </p:nvSpPr>
        <p:spPr>
          <a:xfrm>
            <a:off x="2743200" y="11104394"/>
            <a:ext cx="256032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Aesop</a:t>
            </a:r>
            <a:endParaRPr lang="en-US" sz="1200" dirty="0"/>
          </a:p>
        </p:txBody>
      </p:sp>
      <p:sp>
        <p:nvSpPr>
          <p:cNvPr id="53" name="TextBox 52"/>
          <p:cNvSpPr txBox="1"/>
          <p:nvPr/>
        </p:nvSpPr>
        <p:spPr>
          <a:xfrm>
            <a:off x="21441520" y="5440977"/>
            <a:ext cx="843501" cy="523220"/>
          </a:xfrm>
          <a:prstGeom prst="rect">
            <a:avLst/>
          </a:prstGeom>
          <a:noFill/>
        </p:spPr>
        <p:txBody>
          <a:bodyPr wrap="none" rtlCol="0">
            <a:spAutoFit/>
          </a:bodyPr>
          <a:lstStyle/>
          <a:p>
            <a:r>
              <a:rPr lang="en-US" sz="2800" dirty="0" smtClean="0"/>
              <a:t>-</a:t>
            </a:r>
            <a:r>
              <a:rPr lang="ru-RU" sz="2800" dirty="0" smtClean="0"/>
              <a:t>2</a:t>
            </a:r>
            <a:r>
              <a:rPr lang="en-US" sz="2800" dirty="0" smtClean="0"/>
              <a:t>00</a:t>
            </a:r>
            <a:endParaRPr lang="en-US" sz="2800" dirty="0"/>
          </a:p>
        </p:txBody>
      </p:sp>
      <p:sp>
        <p:nvSpPr>
          <p:cNvPr id="56" name="TextBox 55"/>
          <p:cNvSpPr txBox="1"/>
          <p:nvPr/>
        </p:nvSpPr>
        <p:spPr>
          <a:xfrm>
            <a:off x="26060400" y="5440977"/>
            <a:ext cx="843501" cy="523220"/>
          </a:xfrm>
          <a:prstGeom prst="rect">
            <a:avLst/>
          </a:prstGeom>
          <a:noFill/>
        </p:spPr>
        <p:txBody>
          <a:bodyPr wrap="none" rtlCol="0">
            <a:spAutoFit/>
          </a:bodyPr>
          <a:lstStyle/>
          <a:p>
            <a:r>
              <a:rPr lang="en-US" sz="2800" dirty="0" smtClean="0"/>
              <a:t>-</a:t>
            </a:r>
            <a:r>
              <a:rPr lang="ru-RU" sz="2800" dirty="0" smtClean="0"/>
              <a:t>1</a:t>
            </a:r>
            <a:r>
              <a:rPr lang="en-US" sz="2800" dirty="0" smtClean="0"/>
              <a:t>00</a:t>
            </a:r>
            <a:endParaRPr lang="en-US" sz="2800" dirty="0"/>
          </a:p>
        </p:txBody>
      </p:sp>
      <p:sp>
        <p:nvSpPr>
          <p:cNvPr id="59" name="TextBox 58"/>
          <p:cNvSpPr txBox="1"/>
          <p:nvPr/>
        </p:nvSpPr>
        <p:spPr>
          <a:xfrm>
            <a:off x="30874592" y="5440977"/>
            <a:ext cx="367408" cy="523220"/>
          </a:xfrm>
          <a:prstGeom prst="rect">
            <a:avLst/>
          </a:prstGeom>
          <a:noFill/>
        </p:spPr>
        <p:txBody>
          <a:bodyPr wrap="none" rtlCol="0">
            <a:spAutoFit/>
          </a:bodyPr>
          <a:lstStyle/>
          <a:p>
            <a:r>
              <a:rPr lang="en-US" sz="2800" dirty="0" smtClean="0"/>
              <a:t>0</a:t>
            </a:r>
            <a:endParaRPr lang="en-US" sz="2800" dirty="0"/>
          </a:p>
        </p:txBody>
      </p:sp>
      <p:sp>
        <p:nvSpPr>
          <p:cNvPr id="62" name="TextBox 61"/>
          <p:cNvSpPr txBox="1"/>
          <p:nvPr/>
        </p:nvSpPr>
        <p:spPr>
          <a:xfrm>
            <a:off x="35309707" y="5440977"/>
            <a:ext cx="732893" cy="523220"/>
          </a:xfrm>
          <a:prstGeom prst="rect">
            <a:avLst/>
          </a:prstGeom>
          <a:noFill/>
        </p:spPr>
        <p:txBody>
          <a:bodyPr wrap="none" rtlCol="0">
            <a:spAutoFit/>
          </a:bodyPr>
          <a:lstStyle/>
          <a:p>
            <a:r>
              <a:rPr lang="ru-RU" sz="2800" dirty="0" smtClean="0"/>
              <a:t>1</a:t>
            </a:r>
            <a:r>
              <a:rPr lang="en-US" sz="2800" dirty="0" smtClean="0"/>
              <a:t>00</a:t>
            </a:r>
            <a:endParaRPr lang="en-US" sz="2800" dirty="0"/>
          </a:p>
        </p:txBody>
      </p:sp>
      <p:sp>
        <p:nvSpPr>
          <p:cNvPr id="65" name="TextBox 64"/>
          <p:cNvSpPr txBox="1"/>
          <p:nvPr/>
        </p:nvSpPr>
        <p:spPr>
          <a:xfrm>
            <a:off x="39881707" y="5440977"/>
            <a:ext cx="732893" cy="523220"/>
          </a:xfrm>
          <a:prstGeom prst="rect">
            <a:avLst/>
          </a:prstGeom>
          <a:noFill/>
        </p:spPr>
        <p:txBody>
          <a:bodyPr wrap="none" rtlCol="0">
            <a:spAutoFit/>
          </a:bodyPr>
          <a:lstStyle/>
          <a:p>
            <a:r>
              <a:rPr lang="ru-RU" sz="2800" dirty="0" smtClean="0"/>
              <a:t>2</a:t>
            </a:r>
            <a:r>
              <a:rPr lang="en-US" sz="2800" dirty="0" smtClean="0"/>
              <a:t>00</a:t>
            </a:r>
            <a:endParaRPr lang="en-US" sz="2800" dirty="0"/>
          </a:p>
        </p:txBody>
      </p:sp>
      <p:sp>
        <p:nvSpPr>
          <p:cNvPr id="105" name="TextBox 104"/>
          <p:cNvSpPr txBox="1"/>
          <p:nvPr/>
        </p:nvSpPr>
        <p:spPr>
          <a:xfrm>
            <a:off x="3123938" y="5410200"/>
            <a:ext cx="934871" cy="584775"/>
          </a:xfrm>
          <a:prstGeom prst="rect">
            <a:avLst/>
          </a:prstGeom>
          <a:noFill/>
        </p:spPr>
        <p:txBody>
          <a:bodyPr wrap="none" rtlCol="0">
            <a:spAutoFit/>
          </a:bodyPr>
          <a:lstStyle/>
          <a:p>
            <a:r>
              <a:rPr lang="en-US" sz="3200" dirty="0" smtClean="0"/>
              <a:t>-600</a:t>
            </a:r>
            <a:endParaRPr lang="en-US" sz="3200" dirty="0"/>
          </a:p>
        </p:txBody>
      </p:sp>
      <p:sp>
        <p:nvSpPr>
          <p:cNvPr id="106" name="TextBox 105"/>
          <p:cNvSpPr txBox="1"/>
          <p:nvPr/>
        </p:nvSpPr>
        <p:spPr>
          <a:xfrm>
            <a:off x="7695938" y="5410200"/>
            <a:ext cx="934871" cy="584775"/>
          </a:xfrm>
          <a:prstGeom prst="rect">
            <a:avLst/>
          </a:prstGeom>
          <a:noFill/>
        </p:spPr>
        <p:txBody>
          <a:bodyPr wrap="none" rtlCol="0">
            <a:spAutoFit/>
          </a:bodyPr>
          <a:lstStyle/>
          <a:p>
            <a:r>
              <a:rPr lang="en-US" sz="3200" dirty="0" smtClean="0"/>
              <a:t>-500</a:t>
            </a:r>
            <a:endParaRPr lang="en-US" sz="3200" dirty="0"/>
          </a:p>
        </p:txBody>
      </p:sp>
      <p:sp>
        <p:nvSpPr>
          <p:cNvPr id="107" name="TextBox 106"/>
          <p:cNvSpPr txBox="1"/>
          <p:nvPr/>
        </p:nvSpPr>
        <p:spPr>
          <a:xfrm>
            <a:off x="12267938" y="5410200"/>
            <a:ext cx="934871" cy="584775"/>
          </a:xfrm>
          <a:prstGeom prst="rect">
            <a:avLst/>
          </a:prstGeom>
          <a:noFill/>
        </p:spPr>
        <p:txBody>
          <a:bodyPr wrap="none" rtlCol="0">
            <a:spAutoFit/>
          </a:bodyPr>
          <a:lstStyle/>
          <a:p>
            <a:r>
              <a:rPr lang="en-US" sz="3200" dirty="0" smtClean="0"/>
              <a:t>-400</a:t>
            </a:r>
            <a:endParaRPr lang="en-US" sz="3200" dirty="0"/>
          </a:p>
        </p:txBody>
      </p:sp>
      <p:sp>
        <p:nvSpPr>
          <p:cNvPr id="108" name="TextBox 107"/>
          <p:cNvSpPr txBox="1"/>
          <p:nvPr/>
        </p:nvSpPr>
        <p:spPr>
          <a:xfrm>
            <a:off x="16839938" y="5410200"/>
            <a:ext cx="934871" cy="584775"/>
          </a:xfrm>
          <a:prstGeom prst="rect">
            <a:avLst/>
          </a:prstGeom>
          <a:noFill/>
        </p:spPr>
        <p:txBody>
          <a:bodyPr wrap="none" rtlCol="0">
            <a:spAutoFit/>
          </a:bodyPr>
          <a:lstStyle/>
          <a:p>
            <a:r>
              <a:rPr lang="en-US" sz="3200" dirty="0" smtClean="0"/>
              <a:t>-300</a:t>
            </a:r>
            <a:endParaRPr lang="en-US" sz="3200" dirty="0"/>
          </a:p>
        </p:txBody>
      </p:sp>
      <p:sp>
        <p:nvSpPr>
          <p:cNvPr id="110" name="Rectangle 109">
            <a:hlinkClick r:id="rId2"/>
          </p:cNvPr>
          <p:cNvSpPr/>
          <p:nvPr/>
        </p:nvSpPr>
        <p:spPr>
          <a:xfrm>
            <a:off x="6400800" y="8864114"/>
            <a:ext cx="27432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Leonidas</a:t>
            </a:r>
            <a:endParaRPr lang="en-US" sz="1200" dirty="0"/>
          </a:p>
        </p:txBody>
      </p:sp>
      <p:sp>
        <p:nvSpPr>
          <p:cNvPr id="115" name="Rectangle 114">
            <a:hlinkClick r:id="rId2"/>
          </p:cNvPr>
          <p:cNvSpPr/>
          <p:nvPr/>
        </p:nvSpPr>
        <p:spPr>
          <a:xfrm>
            <a:off x="17967960" y="10037594"/>
            <a:ext cx="34290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Archimedes</a:t>
            </a:r>
            <a:endParaRPr lang="en-US" sz="1200" dirty="0"/>
          </a:p>
        </p:txBody>
      </p:sp>
      <p:sp>
        <p:nvSpPr>
          <p:cNvPr id="117" name="Rectangle 116">
            <a:hlinkClick r:id="rId2"/>
          </p:cNvPr>
          <p:cNvSpPr/>
          <p:nvPr/>
        </p:nvSpPr>
        <p:spPr>
          <a:xfrm>
            <a:off x="18562320" y="6989594"/>
            <a:ext cx="4160520" cy="1828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Hannibal</a:t>
            </a:r>
            <a:endParaRPr lang="en-US" sz="1200" dirty="0"/>
          </a:p>
        </p:txBody>
      </p:sp>
      <p:sp>
        <p:nvSpPr>
          <p:cNvPr id="118" name="Rectangle 117">
            <a:hlinkClick r:id="rId2"/>
          </p:cNvPr>
          <p:cNvSpPr/>
          <p:nvPr/>
        </p:nvSpPr>
        <p:spPr>
          <a:xfrm>
            <a:off x="26243280" y="11073914"/>
            <a:ext cx="28803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Cicero</a:t>
            </a:r>
            <a:endParaRPr lang="en-US" sz="1200" dirty="0"/>
          </a:p>
        </p:txBody>
      </p:sp>
      <p:sp>
        <p:nvSpPr>
          <p:cNvPr id="120" name="Rectangle 119">
            <a:hlinkClick r:id="rId2"/>
          </p:cNvPr>
          <p:cNvSpPr/>
          <p:nvPr/>
        </p:nvSpPr>
        <p:spPr>
          <a:xfrm>
            <a:off x="26609040" y="11607314"/>
            <a:ext cx="19659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Lucretius</a:t>
            </a:r>
            <a:endParaRPr lang="en-US" sz="1200" dirty="0"/>
          </a:p>
        </p:txBody>
      </p:sp>
      <p:sp>
        <p:nvSpPr>
          <p:cNvPr id="121" name="Rectangle 120">
            <a:hlinkClick r:id="rId2"/>
          </p:cNvPr>
          <p:cNvSpPr/>
          <p:nvPr/>
        </p:nvSpPr>
        <p:spPr>
          <a:xfrm>
            <a:off x="27249120" y="11332994"/>
            <a:ext cx="13716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Catullus</a:t>
            </a:r>
            <a:endParaRPr lang="en-US" sz="1200" dirty="0"/>
          </a:p>
        </p:txBody>
      </p:sp>
      <p:sp>
        <p:nvSpPr>
          <p:cNvPr id="122" name="Rectangle 121">
            <a:hlinkClick r:id="rId2"/>
          </p:cNvPr>
          <p:cNvSpPr/>
          <p:nvPr/>
        </p:nvSpPr>
        <p:spPr>
          <a:xfrm>
            <a:off x="27889200" y="11866394"/>
            <a:ext cx="233172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Virgil</a:t>
            </a:r>
            <a:endParaRPr lang="en-US" sz="1200" dirty="0"/>
          </a:p>
        </p:txBody>
      </p:sp>
      <p:sp>
        <p:nvSpPr>
          <p:cNvPr id="123" name="Rectangle 122">
            <a:hlinkClick r:id="rId2"/>
          </p:cNvPr>
          <p:cNvSpPr/>
          <p:nvPr/>
        </p:nvSpPr>
        <p:spPr>
          <a:xfrm>
            <a:off x="29123640" y="11531114"/>
            <a:ext cx="27432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Ovid</a:t>
            </a:r>
            <a:endParaRPr lang="en-US" sz="1200" dirty="0"/>
          </a:p>
        </p:txBody>
      </p:sp>
      <p:sp>
        <p:nvSpPr>
          <p:cNvPr id="124" name="Rectangle 123">
            <a:hlinkClick r:id="rId2"/>
          </p:cNvPr>
          <p:cNvSpPr/>
          <p:nvPr/>
        </p:nvSpPr>
        <p:spPr>
          <a:xfrm>
            <a:off x="32141160" y="10570994"/>
            <a:ext cx="256032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Pliny  the  Elder</a:t>
            </a:r>
            <a:endParaRPr lang="en-US" sz="1200" dirty="0"/>
          </a:p>
        </p:txBody>
      </p:sp>
      <p:sp>
        <p:nvSpPr>
          <p:cNvPr id="125" name="Rectangle 124">
            <a:hlinkClick r:id="rId2"/>
          </p:cNvPr>
          <p:cNvSpPr/>
          <p:nvPr/>
        </p:nvSpPr>
        <p:spPr>
          <a:xfrm>
            <a:off x="33192720" y="10799594"/>
            <a:ext cx="338328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Plutarch</a:t>
            </a:r>
            <a:endParaRPr lang="en-US" sz="1200" dirty="0"/>
          </a:p>
        </p:txBody>
      </p:sp>
      <p:sp>
        <p:nvSpPr>
          <p:cNvPr id="126" name="Rectangle 125">
            <a:hlinkClick r:id="rId2"/>
          </p:cNvPr>
          <p:cNvSpPr/>
          <p:nvPr/>
        </p:nvSpPr>
        <p:spPr>
          <a:xfrm>
            <a:off x="36987480" y="12445514"/>
            <a:ext cx="40233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Galen</a:t>
            </a:r>
            <a:endParaRPr lang="en-US" sz="1200" dirty="0"/>
          </a:p>
        </p:txBody>
      </p:sp>
      <p:sp>
        <p:nvSpPr>
          <p:cNvPr id="128" name="Rectangle 127">
            <a:hlinkClick r:id="rId2"/>
          </p:cNvPr>
          <p:cNvSpPr/>
          <p:nvPr/>
        </p:nvSpPr>
        <p:spPr>
          <a:xfrm>
            <a:off x="30906720" y="7172474"/>
            <a:ext cx="1554480" cy="18288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Jeshua  of Nazareth</a:t>
            </a:r>
            <a:endParaRPr lang="en-US" sz="1200" dirty="0">
              <a:solidFill>
                <a:schemeClr val="bg1"/>
              </a:solidFill>
            </a:endParaRPr>
          </a:p>
        </p:txBody>
      </p:sp>
      <p:sp>
        <p:nvSpPr>
          <p:cNvPr id="129" name="Rectangle 128">
            <a:hlinkClick r:id="rId2"/>
          </p:cNvPr>
          <p:cNvSpPr/>
          <p:nvPr/>
        </p:nvSpPr>
        <p:spPr>
          <a:xfrm>
            <a:off x="31318200" y="7401074"/>
            <a:ext cx="283464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Apostle Paul</a:t>
            </a:r>
            <a:endParaRPr lang="en-US" sz="1200" dirty="0">
              <a:solidFill>
                <a:schemeClr val="tx1"/>
              </a:solidFill>
            </a:endParaRPr>
          </a:p>
        </p:txBody>
      </p:sp>
      <p:sp>
        <p:nvSpPr>
          <p:cNvPr id="136" name="Rectangle 135">
            <a:hlinkClick r:id="rId2"/>
          </p:cNvPr>
          <p:cNvSpPr/>
          <p:nvPr/>
        </p:nvSpPr>
        <p:spPr>
          <a:xfrm>
            <a:off x="30220920" y="6501914"/>
            <a:ext cx="2606040" cy="18288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Pontius Pilate</a:t>
            </a:r>
            <a:endParaRPr lang="en-US" sz="1200" dirty="0">
              <a:solidFill>
                <a:schemeClr val="tx1"/>
              </a:solidFill>
            </a:endParaRPr>
          </a:p>
        </p:txBody>
      </p:sp>
      <p:sp>
        <p:nvSpPr>
          <p:cNvPr id="137" name="Rectangle 136">
            <a:hlinkClick r:id="rId2"/>
          </p:cNvPr>
          <p:cNvSpPr/>
          <p:nvPr/>
        </p:nvSpPr>
        <p:spPr>
          <a:xfrm>
            <a:off x="38496240" y="7949714"/>
            <a:ext cx="283464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Tertullian</a:t>
            </a:r>
            <a:endParaRPr lang="en-US" sz="1200" dirty="0">
              <a:solidFill>
                <a:schemeClr val="tx1"/>
              </a:solidFill>
            </a:endParaRPr>
          </a:p>
        </p:txBody>
      </p:sp>
      <p:sp>
        <p:nvSpPr>
          <p:cNvPr id="138" name="Rectangle 137">
            <a:hlinkClick r:id="rId2"/>
          </p:cNvPr>
          <p:cNvSpPr/>
          <p:nvPr/>
        </p:nvSpPr>
        <p:spPr>
          <a:xfrm>
            <a:off x="39547800" y="6684794"/>
            <a:ext cx="315468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Origen</a:t>
            </a:r>
            <a:endParaRPr lang="en-US" sz="1200" dirty="0">
              <a:solidFill>
                <a:schemeClr val="tx1"/>
              </a:solidFill>
            </a:endParaRPr>
          </a:p>
        </p:txBody>
      </p:sp>
      <p:sp>
        <p:nvSpPr>
          <p:cNvPr id="139" name="Rectangle 138">
            <a:hlinkClick r:id="rId2"/>
          </p:cNvPr>
          <p:cNvSpPr/>
          <p:nvPr/>
        </p:nvSpPr>
        <p:spPr>
          <a:xfrm>
            <a:off x="35615880" y="7446794"/>
            <a:ext cx="301752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Justin</a:t>
            </a:r>
            <a:endParaRPr lang="en-US" sz="1200" dirty="0">
              <a:solidFill>
                <a:schemeClr val="tx1"/>
              </a:solidFill>
            </a:endParaRPr>
          </a:p>
        </p:txBody>
      </p:sp>
      <p:sp>
        <p:nvSpPr>
          <p:cNvPr id="140" name="Rectangle 139">
            <a:hlinkClick r:id="rId2"/>
          </p:cNvPr>
          <p:cNvSpPr/>
          <p:nvPr/>
        </p:nvSpPr>
        <p:spPr>
          <a:xfrm>
            <a:off x="40416480" y="9397514"/>
            <a:ext cx="301752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Plotinus</a:t>
            </a:r>
            <a:endParaRPr lang="en-US" sz="1200" dirty="0"/>
          </a:p>
        </p:txBody>
      </p:sp>
      <p:sp>
        <p:nvSpPr>
          <p:cNvPr id="141" name="Rectangle 140">
            <a:hlinkClick r:id="rId2"/>
          </p:cNvPr>
          <p:cNvSpPr/>
          <p:nvPr/>
        </p:nvSpPr>
        <p:spPr>
          <a:xfrm>
            <a:off x="25191720" y="12445514"/>
            <a:ext cx="406908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Asclepiades</a:t>
            </a:r>
            <a:endParaRPr lang="en-US" sz="1200" dirty="0"/>
          </a:p>
        </p:txBody>
      </p:sp>
      <p:sp>
        <p:nvSpPr>
          <p:cNvPr id="142" name="Rectangle 141">
            <a:hlinkClick r:id="rId2"/>
          </p:cNvPr>
          <p:cNvSpPr/>
          <p:nvPr/>
        </p:nvSpPr>
        <p:spPr>
          <a:xfrm>
            <a:off x="14401800" y="10266194"/>
            <a:ext cx="38862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Euclid</a:t>
            </a:r>
            <a:endParaRPr lang="en-US" sz="1200" dirty="0"/>
          </a:p>
        </p:txBody>
      </p:sp>
      <p:sp>
        <p:nvSpPr>
          <p:cNvPr id="143" name="Rectangle 142">
            <a:hlinkClick r:id="rId2"/>
          </p:cNvPr>
          <p:cNvSpPr/>
          <p:nvPr/>
        </p:nvSpPr>
        <p:spPr>
          <a:xfrm>
            <a:off x="10058400" y="9951720"/>
            <a:ext cx="41148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Democritus</a:t>
            </a:r>
            <a:endParaRPr lang="en-US" sz="1200" dirty="0"/>
          </a:p>
        </p:txBody>
      </p:sp>
      <p:sp>
        <p:nvSpPr>
          <p:cNvPr id="144" name="Rectangle 143">
            <a:hlinkClick r:id="rId2"/>
          </p:cNvPr>
          <p:cNvSpPr/>
          <p:nvPr/>
        </p:nvSpPr>
        <p:spPr>
          <a:xfrm>
            <a:off x="12801600" y="8361194"/>
            <a:ext cx="352044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Diogenes</a:t>
            </a:r>
            <a:endParaRPr lang="en-US" sz="1200" dirty="0"/>
          </a:p>
        </p:txBody>
      </p:sp>
      <p:sp>
        <p:nvSpPr>
          <p:cNvPr id="145" name="Rectangle 144">
            <a:hlinkClick r:id="rId2"/>
          </p:cNvPr>
          <p:cNvSpPr/>
          <p:nvPr/>
        </p:nvSpPr>
        <p:spPr>
          <a:xfrm>
            <a:off x="15864840" y="9275594"/>
            <a:ext cx="31089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Zeno</a:t>
            </a:r>
            <a:endParaRPr lang="en-US" sz="1200" dirty="0"/>
          </a:p>
        </p:txBody>
      </p:sp>
      <p:sp>
        <p:nvSpPr>
          <p:cNvPr id="146" name="Rectangle 145">
            <a:hlinkClick r:id="rId2"/>
          </p:cNvPr>
          <p:cNvSpPr/>
          <p:nvPr/>
        </p:nvSpPr>
        <p:spPr>
          <a:xfrm>
            <a:off x="15499080" y="9549914"/>
            <a:ext cx="32004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Epicurus</a:t>
            </a:r>
            <a:endParaRPr lang="en-US" sz="1200" dirty="0"/>
          </a:p>
        </p:txBody>
      </p:sp>
      <p:sp>
        <p:nvSpPr>
          <p:cNvPr id="148" name="Rectangle 147">
            <a:hlinkClick r:id="rId2"/>
          </p:cNvPr>
          <p:cNvSpPr/>
          <p:nvPr/>
        </p:nvSpPr>
        <p:spPr>
          <a:xfrm>
            <a:off x="28117800" y="10799594"/>
            <a:ext cx="260604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Horace</a:t>
            </a:r>
            <a:endParaRPr lang="en-US" sz="1200" dirty="0"/>
          </a:p>
        </p:txBody>
      </p:sp>
      <p:sp>
        <p:nvSpPr>
          <p:cNvPr id="150" name="Rectangle 149">
            <a:hlinkClick r:id="rId2"/>
          </p:cNvPr>
          <p:cNvSpPr/>
          <p:nvPr/>
        </p:nvSpPr>
        <p:spPr>
          <a:xfrm>
            <a:off x="14081760" y="7797314"/>
            <a:ext cx="4069080" cy="1828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Ptolemy I</a:t>
            </a:r>
            <a:endParaRPr lang="en-US" sz="1200" dirty="0"/>
          </a:p>
        </p:txBody>
      </p:sp>
      <p:sp>
        <p:nvSpPr>
          <p:cNvPr id="151" name="Rectangle 150">
            <a:hlinkClick r:id="rId2"/>
          </p:cNvPr>
          <p:cNvSpPr/>
          <p:nvPr/>
        </p:nvSpPr>
        <p:spPr>
          <a:xfrm>
            <a:off x="17419320" y="6273314"/>
            <a:ext cx="2834640" cy="1828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Ashoka</a:t>
            </a:r>
            <a:endParaRPr lang="en-US" sz="1200" dirty="0"/>
          </a:p>
        </p:txBody>
      </p:sp>
      <p:sp>
        <p:nvSpPr>
          <p:cNvPr id="152" name="Rectangle 151">
            <a:hlinkClick r:id="rId2"/>
          </p:cNvPr>
          <p:cNvSpPr/>
          <p:nvPr/>
        </p:nvSpPr>
        <p:spPr>
          <a:xfrm>
            <a:off x="26106120" y="8132594"/>
            <a:ext cx="1737360" cy="18288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Spartacus</a:t>
            </a:r>
            <a:endParaRPr lang="en-US" sz="1200" dirty="0">
              <a:solidFill>
                <a:schemeClr val="tx1"/>
              </a:solidFill>
            </a:endParaRPr>
          </a:p>
        </p:txBody>
      </p:sp>
      <p:sp>
        <p:nvSpPr>
          <p:cNvPr id="157" name="TextBox 156"/>
          <p:cNvSpPr txBox="1"/>
          <p:nvPr/>
        </p:nvSpPr>
        <p:spPr>
          <a:xfrm>
            <a:off x="19370040" y="7442329"/>
            <a:ext cx="4937760" cy="461665"/>
          </a:xfrm>
          <a:prstGeom prst="rect">
            <a:avLst/>
          </a:prstGeom>
          <a:noFill/>
        </p:spPr>
        <p:txBody>
          <a:bodyPr wrap="square" rtlCol="0">
            <a:spAutoFit/>
          </a:bodyPr>
          <a:lstStyle/>
          <a:p>
            <a:pPr algn="ctr"/>
            <a:r>
              <a:rPr lang="en-US" sz="2400" dirty="0" smtClean="0">
                <a:solidFill>
                  <a:schemeClr val="accent6">
                    <a:lumMod val="75000"/>
                  </a:schemeClr>
                </a:solidFill>
              </a:rPr>
              <a:t>Punic  Wars</a:t>
            </a:r>
            <a:endParaRPr lang="en-US" sz="2400" dirty="0">
              <a:solidFill>
                <a:schemeClr val="accent6">
                  <a:lumMod val="75000"/>
                </a:schemeClr>
              </a:solidFill>
            </a:endParaRPr>
          </a:p>
        </p:txBody>
      </p:sp>
      <p:sp>
        <p:nvSpPr>
          <p:cNvPr id="159" name="Rectangle 158">
            <a:hlinkClick r:id="rId2"/>
          </p:cNvPr>
          <p:cNvSpPr/>
          <p:nvPr/>
        </p:nvSpPr>
        <p:spPr>
          <a:xfrm>
            <a:off x="11338560" y="6532394"/>
            <a:ext cx="2971800" cy="1828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Dionysius</a:t>
            </a:r>
            <a:endParaRPr lang="en-US" sz="1200" dirty="0"/>
          </a:p>
        </p:txBody>
      </p:sp>
      <p:grpSp>
        <p:nvGrpSpPr>
          <p:cNvPr id="1079" name="Group 1078"/>
          <p:cNvGrpSpPr/>
          <p:nvPr/>
        </p:nvGrpSpPr>
        <p:grpSpPr>
          <a:xfrm>
            <a:off x="28209240" y="8742194"/>
            <a:ext cx="3520440" cy="182880"/>
            <a:chOff x="28209240" y="8001000"/>
            <a:chExt cx="3520440" cy="182880"/>
          </a:xfrm>
        </p:grpSpPr>
        <p:sp>
          <p:nvSpPr>
            <p:cNvPr id="162" name="Rectangle 161">
              <a:hlinkClick r:id="rId2"/>
            </p:cNvPr>
            <p:cNvSpPr/>
            <p:nvPr/>
          </p:nvSpPr>
          <p:spPr>
            <a:xfrm>
              <a:off x="29855160" y="8001000"/>
              <a:ext cx="187452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1" name="Rectangle 160">
              <a:hlinkClick r:id="rId2"/>
            </p:cNvPr>
            <p:cNvSpPr/>
            <p:nvPr/>
          </p:nvSpPr>
          <p:spPr>
            <a:xfrm>
              <a:off x="28209240" y="8001000"/>
              <a:ext cx="352044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Augustus Octavian</a:t>
              </a:r>
              <a:endParaRPr lang="en-US" sz="1200" dirty="0">
                <a:solidFill>
                  <a:schemeClr val="bg1"/>
                </a:solidFill>
              </a:endParaRPr>
            </a:p>
          </p:txBody>
        </p:sp>
      </p:grpSp>
      <p:grpSp>
        <p:nvGrpSpPr>
          <p:cNvPr id="164" name="Group 163"/>
          <p:cNvGrpSpPr/>
          <p:nvPr/>
        </p:nvGrpSpPr>
        <p:grpSpPr>
          <a:xfrm>
            <a:off x="29169360" y="8017024"/>
            <a:ext cx="3611880" cy="191770"/>
            <a:chOff x="28323540" y="426720"/>
            <a:chExt cx="3611880" cy="191770"/>
          </a:xfrm>
        </p:grpSpPr>
        <p:sp>
          <p:nvSpPr>
            <p:cNvPr id="165" name="Rectangle 164">
              <a:hlinkClick r:id="rId2"/>
            </p:cNvPr>
            <p:cNvSpPr/>
            <p:nvPr/>
          </p:nvSpPr>
          <p:spPr>
            <a:xfrm>
              <a:off x="30883860" y="435610"/>
              <a:ext cx="105156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6" name="Rectangle 165">
              <a:hlinkClick r:id="rId2"/>
            </p:cNvPr>
            <p:cNvSpPr/>
            <p:nvPr/>
          </p:nvSpPr>
          <p:spPr>
            <a:xfrm>
              <a:off x="28323540" y="426720"/>
              <a:ext cx="361188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 </a:t>
              </a:r>
              <a:r>
                <a:rPr lang="en-US" sz="1200" dirty="0" smtClean="0"/>
                <a:t>                                   </a:t>
              </a:r>
              <a:r>
                <a:rPr lang="en-US" sz="1200" dirty="0" smtClean="0"/>
                <a:t>Tiberius              </a:t>
              </a:r>
              <a:endParaRPr lang="en-US" sz="1200" dirty="0"/>
            </a:p>
          </p:txBody>
        </p:sp>
      </p:grpSp>
      <p:grpSp>
        <p:nvGrpSpPr>
          <p:cNvPr id="167" name="Group 166"/>
          <p:cNvGrpSpPr/>
          <p:nvPr/>
        </p:nvGrpSpPr>
        <p:grpSpPr>
          <a:xfrm>
            <a:off x="31638240" y="7751594"/>
            <a:ext cx="1325880" cy="184785"/>
            <a:chOff x="26540460" y="619125"/>
            <a:chExt cx="1325880" cy="184785"/>
          </a:xfrm>
        </p:grpSpPr>
        <p:sp>
          <p:nvSpPr>
            <p:cNvPr id="168" name="Rectangle 167">
              <a:hlinkClick r:id="rId2"/>
            </p:cNvPr>
            <p:cNvSpPr/>
            <p:nvPr/>
          </p:nvSpPr>
          <p:spPr>
            <a:xfrm>
              <a:off x="27683460" y="621030"/>
              <a:ext cx="18288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9" name="Rectangle 168">
              <a:hlinkClick r:id="rId2"/>
            </p:cNvPr>
            <p:cNvSpPr/>
            <p:nvPr/>
          </p:nvSpPr>
          <p:spPr>
            <a:xfrm>
              <a:off x="26540460" y="619125"/>
              <a:ext cx="132588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Caligula</a:t>
              </a:r>
              <a:endParaRPr lang="en-US" sz="1200" dirty="0"/>
            </a:p>
          </p:txBody>
        </p:sp>
      </p:grpSp>
      <p:grpSp>
        <p:nvGrpSpPr>
          <p:cNvPr id="170" name="Group 169"/>
          <p:cNvGrpSpPr/>
          <p:nvPr/>
        </p:nvGrpSpPr>
        <p:grpSpPr>
          <a:xfrm>
            <a:off x="30632400" y="8284994"/>
            <a:ext cx="2926080" cy="182880"/>
            <a:chOff x="24734520" y="426720"/>
            <a:chExt cx="2926080" cy="182880"/>
          </a:xfrm>
        </p:grpSpPr>
        <p:sp>
          <p:nvSpPr>
            <p:cNvPr id="171" name="Rectangle 170">
              <a:hlinkClick r:id="rId2"/>
            </p:cNvPr>
            <p:cNvSpPr/>
            <p:nvPr/>
          </p:nvSpPr>
          <p:spPr>
            <a:xfrm>
              <a:off x="27066240" y="426720"/>
              <a:ext cx="59436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2" name="Rectangle 171">
              <a:hlinkClick r:id="rId2"/>
            </p:cNvPr>
            <p:cNvSpPr/>
            <p:nvPr/>
          </p:nvSpPr>
          <p:spPr>
            <a:xfrm>
              <a:off x="24734520" y="426720"/>
              <a:ext cx="292608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Claudius</a:t>
              </a:r>
              <a:endParaRPr lang="en-US" sz="1200" dirty="0"/>
            </a:p>
          </p:txBody>
        </p:sp>
      </p:grpSp>
      <p:grpSp>
        <p:nvGrpSpPr>
          <p:cNvPr id="1080" name="Group 1079"/>
          <p:cNvGrpSpPr/>
          <p:nvPr/>
        </p:nvGrpSpPr>
        <p:grpSpPr>
          <a:xfrm>
            <a:off x="32781240" y="8864114"/>
            <a:ext cx="1417320" cy="182880"/>
            <a:chOff x="32781240" y="8122920"/>
            <a:chExt cx="1417320" cy="182880"/>
          </a:xfrm>
        </p:grpSpPr>
        <p:sp>
          <p:nvSpPr>
            <p:cNvPr id="174" name="Rectangle 173">
              <a:hlinkClick r:id="rId2"/>
            </p:cNvPr>
            <p:cNvSpPr/>
            <p:nvPr/>
          </p:nvSpPr>
          <p:spPr>
            <a:xfrm>
              <a:off x="33558480" y="8122920"/>
              <a:ext cx="64008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5" name="Rectangle 174">
              <a:hlinkClick r:id="rId2"/>
            </p:cNvPr>
            <p:cNvSpPr/>
            <p:nvPr/>
          </p:nvSpPr>
          <p:spPr>
            <a:xfrm>
              <a:off x="32781240" y="8122920"/>
              <a:ext cx="141732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Nero</a:t>
              </a:r>
              <a:endParaRPr lang="en-US" sz="1200" dirty="0">
                <a:solidFill>
                  <a:schemeClr val="bg1"/>
                </a:solidFill>
              </a:endParaRPr>
            </a:p>
          </p:txBody>
        </p:sp>
      </p:grpSp>
      <p:grpSp>
        <p:nvGrpSpPr>
          <p:cNvPr id="176" name="Group 175"/>
          <p:cNvGrpSpPr/>
          <p:nvPr/>
        </p:nvGrpSpPr>
        <p:grpSpPr>
          <a:xfrm>
            <a:off x="31501080" y="9701044"/>
            <a:ext cx="3200400" cy="182880"/>
            <a:chOff x="20140347" y="426720"/>
            <a:chExt cx="3200400" cy="182880"/>
          </a:xfrm>
        </p:grpSpPr>
        <p:sp>
          <p:nvSpPr>
            <p:cNvPr id="177" name="Rectangle 176">
              <a:hlinkClick r:id="rId2"/>
            </p:cNvPr>
            <p:cNvSpPr/>
            <p:nvPr/>
          </p:nvSpPr>
          <p:spPr>
            <a:xfrm>
              <a:off x="22883547" y="426720"/>
              <a:ext cx="45720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8" name="Rectangle 177">
              <a:hlinkClick r:id="rId2"/>
            </p:cNvPr>
            <p:cNvSpPr/>
            <p:nvPr/>
          </p:nvSpPr>
          <p:spPr>
            <a:xfrm>
              <a:off x="20140347" y="426720"/>
              <a:ext cx="320040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Vespasian</a:t>
              </a:r>
              <a:endParaRPr lang="en-US" sz="1200" dirty="0"/>
            </a:p>
          </p:txBody>
        </p:sp>
      </p:grpSp>
      <p:grpSp>
        <p:nvGrpSpPr>
          <p:cNvPr id="179" name="Group 178"/>
          <p:cNvGrpSpPr/>
          <p:nvPr/>
        </p:nvGrpSpPr>
        <p:grpSpPr>
          <a:xfrm>
            <a:off x="32872680" y="9929644"/>
            <a:ext cx="1920240" cy="184150"/>
            <a:chOff x="21222387" y="425450"/>
            <a:chExt cx="1920240" cy="184150"/>
          </a:xfrm>
        </p:grpSpPr>
        <p:sp>
          <p:nvSpPr>
            <p:cNvPr id="180" name="Rectangle 179">
              <a:hlinkClick r:id="rId2"/>
            </p:cNvPr>
            <p:cNvSpPr/>
            <p:nvPr/>
          </p:nvSpPr>
          <p:spPr>
            <a:xfrm>
              <a:off x="23051187" y="425450"/>
              <a:ext cx="9144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1" name="Rectangle 180">
              <a:hlinkClick r:id="rId2"/>
            </p:cNvPr>
            <p:cNvSpPr/>
            <p:nvPr/>
          </p:nvSpPr>
          <p:spPr>
            <a:xfrm>
              <a:off x="21222387" y="426720"/>
              <a:ext cx="192024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Titus</a:t>
              </a:r>
              <a:endParaRPr lang="en-US" sz="1200" dirty="0"/>
            </a:p>
          </p:txBody>
        </p:sp>
      </p:grpSp>
      <p:grpSp>
        <p:nvGrpSpPr>
          <p:cNvPr id="182" name="Group 181"/>
          <p:cNvGrpSpPr/>
          <p:nvPr/>
        </p:nvGrpSpPr>
        <p:grpSpPr>
          <a:xfrm>
            <a:off x="33421320" y="9472444"/>
            <a:ext cx="2057400" cy="182880"/>
            <a:chOff x="20681367" y="426720"/>
            <a:chExt cx="2057400" cy="182880"/>
          </a:xfrm>
        </p:grpSpPr>
        <p:sp>
          <p:nvSpPr>
            <p:cNvPr id="183" name="Rectangle 182">
              <a:hlinkClick r:id="rId2"/>
            </p:cNvPr>
            <p:cNvSpPr/>
            <p:nvPr/>
          </p:nvSpPr>
          <p:spPr>
            <a:xfrm>
              <a:off x="22052967" y="426720"/>
              <a:ext cx="68580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4" name="Rectangle 183">
              <a:hlinkClick r:id="rId2"/>
            </p:cNvPr>
            <p:cNvSpPr/>
            <p:nvPr/>
          </p:nvSpPr>
          <p:spPr>
            <a:xfrm>
              <a:off x="20681367" y="426720"/>
              <a:ext cx="205740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Domitian</a:t>
              </a:r>
              <a:endParaRPr lang="en-US" sz="1200" dirty="0"/>
            </a:p>
          </p:txBody>
        </p:sp>
      </p:grpSp>
      <p:grpSp>
        <p:nvGrpSpPr>
          <p:cNvPr id="185" name="Group 184"/>
          <p:cNvGrpSpPr/>
          <p:nvPr/>
        </p:nvGrpSpPr>
        <p:grpSpPr>
          <a:xfrm>
            <a:off x="33512760" y="6324600"/>
            <a:ext cx="2926080" cy="182880"/>
            <a:chOff x="19462167" y="426720"/>
            <a:chExt cx="2926080" cy="182880"/>
          </a:xfrm>
        </p:grpSpPr>
        <p:sp>
          <p:nvSpPr>
            <p:cNvPr id="186" name="Rectangle 185">
              <a:hlinkClick r:id="rId2"/>
            </p:cNvPr>
            <p:cNvSpPr/>
            <p:nvPr/>
          </p:nvSpPr>
          <p:spPr>
            <a:xfrm>
              <a:off x="21519567" y="426720"/>
              <a:ext cx="86868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7" name="Rectangle 186">
              <a:hlinkClick r:id="rId2"/>
            </p:cNvPr>
            <p:cNvSpPr/>
            <p:nvPr/>
          </p:nvSpPr>
          <p:spPr>
            <a:xfrm>
              <a:off x="19462167" y="426720"/>
              <a:ext cx="292608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Trajan</a:t>
              </a:r>
              <a:endParaRPr lang="en-US" sz="1200" dirty="0"/>
            </a:p>
          </p:txBody>
        </p:sp>
      </p:grpSp>
      <p:grpSp>
        <p:nvGrpSpPr>
          <p:cNvPr id="188" name="Group 187"/>
          <p:cNvGrpSpPr/>
          <p:nvPr/>
        </p:nvGrpSpPr>
        <p:grpSpPr>
          <a:xfrm>
            <a:off x="34564320" y="6553200"/>
            <a:ext cx="2834640" cy="186690"/>
            <a:chOff x="21783727" y="422910"/>
            <a:chExt cx="2834640" cy="186690"/>
          </a:xfrm>
        </p:grpSpPr>
        <p:sp>
          <p:nvSpPr>
            <p:cNvPr id="189" name="Rectangle 188">
              <a:hlinkClick r:id="rId2"/>
            </p:cNvPr>
            <p:cNvSpPr/>
            <p:nvPr/>
          </p:nvSpPr>
          <p:spPr>
            <a:xfrm>
              <a:off x="23658247" y="422910"/>
              <a:ext cx="96012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0" name="Rectangle 189">
              <a:hlinkClick r:id="rId2"/>
            </p:cNvPr>
            <p:cNvSpPr/>
            <p:nvPr/>
          </p:nvSpPr>
          <p:spPr>
            <a:xfrm>
              <a:off x="21783727" y="426720"/>
              <a:ext cx="283464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Hadrian</a:t>
              </a:r>
              <a:endParaRPr lang="en-US" sz="1200" dirty="0"/>
            </a:p>
          </p:txBody>
        </p:sp>
      </p:grpSp>
      <p:grpSp>
        <p:nvGrpSpPr>
          <p:cNvPr id="191" name="Group 190"/>
          <p:cNvGrpSpPr/>
          <p:nvPr/>
        </p:nvGrpSpPr>
        <p:grpSpPr>
          <a:xfrm>
            <a:off x="35021520" y="6799878"/>
            <a:ext cx="3429000" cy="182880"/>
            <a:chOff x="21097927" y="426720"/>
            <a:chExt cx="3429000" cy="182880"/>
          </a:xfrm>
        </p:grpSpPr>
        <p:sp>
          <p:nvSpPr>
            <p:cNvPr id="192" name="Rectangle 191">
              <a:hlinkClick r:id="rId2"/>
            </p:cNvPr>
            <p:cNvSpPr/>
            <p:nvPr/>
          </p:nvSpPr>
          <p:spPr>
            <a:xfrm>
              <a:off x="23475367" y="426720"/>
              <a:ext cx="105156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3" name="Rectangle 192">
              <a:hlinkClick r:id="rId2"/>
            </p:cNvPr>
            <p:cNvSpPr/>
            <p:nvPr/>
          </p:nvSpPr>
          <p:spPr>
            <a:xfrm>
              <a:off x="21097927" y="426720"/>
              <a:ext cx="342900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Antoninus Pius</a:t>
              </a:r>
              <a:endParaRPr lang="en-US" sz="1200" dirty="0"/>
            </a:p>
          </p:txBody>
        </p:sp>
      </p:grpSp>
      <p:grpSp>
        <p:nvGrpSpPr>
          <p:cNvPr id="1078" name="Group 1077"/>
          <p:cNvGrpSpPr/>
          <p:nvPr/>
        </p:nvGrpSpPr>
        <p:grpSpPr>
          <a:xfrm>
            <a:off x="36621720" y="7028478"/>
            <a:ext cx="2697480" cy="189716"/>
            <a:chOff x="36621720" y="7239000"/>
            <a:chExt cx="2697480" cy="189716"/>
          </a:xfrm>
        </p:grpSpPr>
        <p:sp>
          <p:nvSpPr>
            <p:cNvPr id="195" name="Rectangle 194">
              <a:hlinkClick r:id="rId2"/>
            </p:cNvPr>
            <p:cNvSpPr/>
            <p:nvPr/>
          </p:nvSpPr>
          <p:spPr>
            <a:xfrm>
              <a:off x="38450520" y="7245836"/>
              <a:ext cx="86868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6" name="Rectangle 195">
              <a:hlinkClick r:id="rId2"/>
            </p:cNvPr>
            <p:cNvSpPr/>
            <p:nvPr/>
          </p:nvSpPr>
          <p:spPr>
            <a:xfrm>
              <a:off x="36621720" y="7239000"/>
              <a:ext cx="269748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Marcus Aurelius</a:t>
              </a:r>
              <a:endParaRPr lang="en-US" sz="1200" dirty="0">
                <a:solidFill>
                  <a:schemeClr val="bg1"/>
                </a:solidFill>
              </a:endParaRPr>
            </a:p>
          </p:txBody>
        </p:sp>
      </p:grpSp>
      <p:sp>
        <p:nvSpPr>
          <p:cNvPr id="197" name="Rectangle 196">
            <a:hlinkClick r:id="rId2"/>
          </p:cNvPr>
          <p:cNvSpPr/>
          <p:nvPr/>
        </p:nvSpPr>
        <p:spPr>
          <a:xfrm>
            <a:off x="27294840" y="9306074"/>
            <a:ext cx="242316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Mark Antony</a:t>
            </a:r>
            <a:endParaRPr lang="en-US" sz="1200" dirty="0"/>
          </a:p>
        </p:txBody>
      </p:sp>
      <p:grpSp>
        <p:nvGrpSpPr>
          <p:cNvPr id="200" name="Group 199"/>
          <p:cNvGrpSpPr/>
          <p:nvPr/>
        </p:nvGrpSpPr>
        <p:grpSpPr>
          <a:xfrm>
            <a:off x="27934920" y="9534674"/>
            <a:ext cx="1783080" cy="198120"/>
            <a:chOff x="27020520" y="2575560"/>
            <a:chExt cx="1783080" cy="198120"/>
          </a:xfrm>
        </p:grpSpPr>
        <p:sp>
          <p:nvSpPr>
            <p:cNvPr id="199" name="Rectangle 198">
              <a:hlinkClick r:id="rId2"/>
            </p:cNvPr>
            <p:cNvSpPr/>
            <p:nvPr/>
          </p:nvSpPr>
          <p:spPr>
            <a:xfrm>
              <a:off x="27843480" y="2590800"/>
              <a:ext cx="96012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8" name="Rectangle 197">
              <a:hlinkClick r:id="rId2"/>
            </p:cNvPr>
            <p:cNvSpPr/>
            <p:nvPr/>
          </p:nvSpPr>
          <p:spPr>
            <a:xfrm>
              <a:off x="27020520" y="2575560"/>
              <a:ext cx="178308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Cleopatra</a:t>
              </a:r>
              <a:endParaRPr lang="en-US" sz="1200" dirty="0"/>
            </a:p>
          </p:txBody>
        </p:sp>
      </p:grpSp>
      <p:sp>
        <p:nvSpPr>
          <p:cNvPr id="287" name="Rectangle 286"/>
          <p:cNvSpPr/>
          <p:nvPr/>
        </p:nvSpPr>
        <p:spPr>
          <a:xfrm>
            <a:off x="5870448" y="3785503"/>
            <a:ext cx="5859489" cy="1862048"/>
          </a:xfrm>
          <a:prstGeom prst="rect">
            <a:avLst/>
          </a:prstGeom>
          <a:noFill/>
        </p:spPr>
        <p:txBody>
          <a:bodyPr wrap="none" lIns="91440" tIns="45720" rIns="91440" bIns="45720">
            <a:spAutoFit/>
          </a:bodyPr>
          <a:lstStyle/>
          <a:p>
            <a:pPr algn="ctr"/>
            <a:r>
              <a:rPr lang="en-US"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Axial Age</a:t>
            </a:r>
            <a:endParaRPr lang="en-US" sz="11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88" name="Rectangle 287"/>
          <p:cNvSpPr/>
          <p:nvPr/>
        </p:nvSpPr>
        <p:spPr>
          <a:xfrm>
            <a:off x="30248352" y="3796170"/>
            <a:ext cx="9486636" cy="1862048"/>
          </a:xfrm>
          <a:prstGeom prst="rect">
            <a:avLst/>
          </a:prstGeom>
          <a:noFill/>
        </p:spPr>
        <p:txBody>
          <a:bodyPr wrap="none" lIns="91440" tIns="45720" rIns="91440" bIns="45720">
            <a:spAutoFit/>
          </a:bodyPr>
          <a:lstStyle/>
          <a:p>
            <a:pPr algn="ctr"/>
            <a:r>
              <a:rPr lang="en-US" sz="11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Imperial Rome</a:t>
            </a:r>
            <a:endParaRPr lang="en-US" sz="11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92" name="Rectangle 291"/>
          <p:cNvSpPr/>
          <p:nvPr/>
        </p:nvSpPr>
        <p:spPr>
          <a:xfrm>
            <a:off x="3138399" y="-228600"/>
            <a:ext cx="37496868" cy="3770263"/>
          </a:xfrm>
          <a:prstGeom prst="rect">
            <a:avLst/>
          </a:prstGeom>
          <a:noFill/>
        </p:spPr>
        <p:txBody>
          <a:bodyPr wrap="none" lIns="91440" tIns="45720" rIns="91440" bIns="45720">
            <a:spAutoFit/>
          </a:bodyPr>
          <a:lstStyle/>
          <a:p>
            <a:pPr algn="ctr"/>
            <a:r>
              <a:rPr lang="en-US" sz="239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HistorioGraphical Landscapes</a:t>
            </a:r>
            <a:endParaRPr lang="en-US" sz="239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cxnSp>
        <p:nvCxnSpPr>
          <p:cNvPr id="294" name="Straight Connector 293"/>
          <p:cNvCxnSpPr/>
          <p:nvPr/>
        </p:nvCxnSpPr>
        <p:spPr>
          <a:xfrm>
            <a:off x="2651760" y="3429000"/>
            <a:ext cx="38266924" cy="0"/>
          </a:xfrm>
          <a:prstGeom prst="line">
            <a:avLst/>
          </a:prstGeom>
          <a:ln w="88900"/>
        </p:spPr>
        <p:style>
          <a:lnRef idx="3">
            <a:schemeClr val="dk1"/>
          </a:lnRef>
          <a:fillRef idx="0">
            <a:schemeClr val="dk1"/>
          </a:fillRef>
          <a:effectRef idx="2">
            <a:schemeClr val="dk1"/>
          </a:effectRef>
          <a:fontRef idx="minor">
            <a:schemeClr val="tx1"/>
          </a:fontRef>
        </p:style>
      </p:cxnSp>
      <p:sp>
        <p:nvSpPr>
          <p:cNvPr id="70" name="TextBox 69"/>
          <p:cNvSpPr txBox="1"/>
          <p:nvPr/>
        </p:nvSpPr>
        <p:spPr>
          <a:xfrm>
            <a:off x="3124200" y="12729419"/>
            <a:ext cx="934871" cy="584775"/>
          </a:xfrm>
          <a:prstGeom prst="rect">
            <a:avLst/>
          </a:prstGeom>
          <a:noFill/>
        </p:spPr>
        <p:txBody>
          <a:bodyPr wrap="none" rtlCol="0">
            <a:spAutoFit/>
          </a:bodyPr>
          <a:lstStyle/>
          <a:p>
            <a:r>
              <a:rPr lang="en-US" sz="3200" dirty="0" smtClean="0"/>
              <a:t>-600</a:t>
            </a:r>
            <a:endParaRPr lang="en-US" sz="3200" dirty="0"/>
          </a:p>
        </p:txBody>
      </p:sp>
      <p:sp>
        <p:nvSpPr>
          <p:cNvPr id="71" name="TextBox 70"/>
          <p:cNvSpPr txBox="1"/>
          <p:nvPr/>
        </p:nvSpPr>
        <p:spPr>
          <a:xfrm>
            <a:off x="7696200" y="12729419"/>
            <a:ext cx="934871" cy="584775"/>
          </a:xfrm>
          <a:prstGeom prst="rect">
            <a:avLst/>
          </a:prstGeom>
          <a:noFill/>
        </p:spPr>
        <p:txBody>
          <a:bodyPr wrap="none" rtlCol="0">
            <a:spAutoFit/>
          </a:bodyPr>
          <a:lstStyle/>
          <a:p>
            <a:r>
              <a:rPr lang="en-US" sz="3200" dirty="0" smtClean="0"/>
              <a:t>-500</a:t>
            </a:r>
            <a:endParaRPr lang="en-US" sz="3200" dirty="0"/>
          </a:p>
        </p:txBody>
      </p:sp>
      <p:sp>
        <p:nvSpPr>
          <p:cNvPr id="72" name="TextBox 71"/>
          <p:cNvSpPr txBox="1"/>
          <p:nvPr/>
        </p:nvSpPr>
        <p:spPr>
          <a:xfrm>
            <a:off x="12268200" y="12729419"/>
            <a:ext cx="934871" cy="584775"/>
          </a:xfrm>
          <a:prstGeom prst="rect">
            <a:avLst/>
          </a:prstGeom>
          <a:noFill/>
        </p:spPr>
        <p:txBody>
          <a:bodyPr wrap="none" rtlCol="0">
            <a:spAutoFit/>
          </a:bodyPr>
          <a:lstStyle/>
          <a:p>
            <a:r>
              <a:rPr lang="en-US" sz="3200" dirty="0" smtClean="0"/>
              <a:t>-400</a:t>
            </a:r>
            <a:endParaRPr lang="en-US" sz="3200" dirty="0"/>
          </a:p>
        </p:txBody>
      </p:sp>
      <p:sp>
        <p:nvSpPr>
          <p:cNvPr id="73" name="TextBox 72"/>
          <p:cNvSpPr txBox="1"/>
          <p:nvPr/>
        </p:nvSpPr>
        <p:spPr>
          <a:xfrm>
            <a:off x="16840200" y="12729419"/>
            <a:ext cx="934871" cy="584775"/>
          </a:xfrm>
          <a:prstGeom prst="rect">
            <a:avLst/>
          </a:prstGeom>
          <a:noFill/>
        </p:spPr>
        <p:txBody>
          <a:bodyPr wrap="none" rtlCol="0">
            <a:spAutoFit/>
          </a:bodyPr>
          <a:lstStyle/>
          <a:p>
            <a:r>
              <a:rPr lang="en-US" sz="3200" dirty="0" smtClean="0"/>
              <a:t>-300</a:t>
            </a:r>
            <a:endParaRPr lang="en-US" sz="3200" dirty="0"/>
          </a:p>
        </p:txBody>
      </p:sp>
      <p:sp>
        <p:nvSpPr>
          <p:cNvPr id="296" name="TextBox 295"/>
          <p:cNvSpPr txBox="1"/>
          <p:nvPr/>
        </p:nvSpPr>
        <p:spPr>
          <a:xfrm>
            <a:off x="21412200" y="12760196"/>
            <a:ext cx="843501" cy="523220"/>
          </a:xfrm>
          <a:prstGeom prst="rect">
            <a:avLst/>
          </a:prstGeom>
          <a:noFill/>
        </p:spPr>
        <p:txBody>
          <a:bodyPr wrap="none" rtlCol="0">
            <a:spAutoFit/>
          </a:bodyPr>
          <a:lstStyle/>
          <a:p>
            <a:r>
              <a:rPr lang="en-US" sz="2800" dirty="0" smtClean="0"/>
              <a:t>-</a:t>
            </a:r>
            <a:r>
              <a:rPr lang="ru-RU" sz="2800" dirty="0" smtClean="0"/>
              <a:t>2</a:t>
            </a:r>
            <a:r>
              <a:rPr lang="en-US" sz="2800" dirty="0" smtClean="0"/>
              <a:t>00</a:t>
            </a:r>
            <a:endParaRPr lang="en-US" sz="2800" dirty="0"/>
          </a:p>
        </p:txBody>
      </p:sp>
      <p:sp>
        <p:nvSpPr>
          <p:cNvPr id="297" name="TextBox 296"/>
          <p:cNvSpPr txBox="1"/>
          <p:nvPr/>
        </p:nvSpPr>
        <p:spPr>
          <a:xfrm>
            <a:off x="26031080" y="12760196"/>
            <a:ext cx="843501" cy="523220"/>
          </a:xfrm>
          <a:prstGeom prst="rect">
            <a:avLst/>
          </a:prstGeom>
          <a:noFill/>
        </p:spPr>
        <p:txBody>
          <a:bodyPr wrap="none" rtlCol="0">
            <a:spAutoFit/>
          </a:bodyPr>
          <a:lstStyle/>
          <a:p>
            <a:r>
              <a:rPr lang="en-US" sz="2800" dirty="0" smtClean="0"/>
              <a:t>-</a:t>
            </a:r>
            <a:r>
              <a:rPr lang="ru-RU" sz="2800" dirty="0" smtClean="0"/>
              <a:t>1</a:t>
            </a:r>
            <a:r>
              <a:rPr lang="en-US" sz="2800" dirty="0" smtClean="0"/>
              <a:t>00</a:t>
            </a:r>
            <a:endParaRPr lang="en-US" sz="2800" dirty="0"/>
          </a:p>
        </p:txBody>
      </p:sp>
      <p:sp>
        <p:nvSpPr>
          <p:cNvPr id="298" name="TextBox 297"/>
          <p:cNvSpPr txBox="1"/>
          <p:nvPr/>
        </p:nvSpPr>
        <p:spPr>
          <a:xfrm>
            <a:off x="30845272" y="12760196"/>
            <a:ext cx="367408" cy="523220"/>
          </a:xfrm>
          <a:prstGeom prst="rect">
            <a:avLst/>
          </a:prstGeom>
          <a:noFill/>
        </p:spPr>
        <p:txBody>
          <a:bodyPr wrap="none" rtlCol="0">
            <a:spAutoFit/>
          </a:bodyPr>
          <a:lstStyle/>
          <a:p>
            <a:r>
              <a:rPr lang="en-US" sz="2800" dirty="0" smtClean="0"/>
              <a:t>0</a:t>
            </a:r>
            <a:endParaRPr lang="en-US" sz="2800" dirty="0"/>
          </a:p>
        </p:txBody>
      </p:sp>
      <p:sp>
        <p:nvSpPr>
          <p:cNvPr id="299" name="TextBox 298"/>
          <p:cNvSpPr txBox="1"/>
          <p:nvPr/>
        </p:nvSpPr>
        <p:spPr>
          <a:xfrm>
            <a:off x="35280387" y="12760196"/>
            <a:ext cx="732893" cy="523220"/>
          </a:xfrm>
          <a:prstGeom prst="rect">
            <a:avLst/>
          </a:prstGeom>
          <a:noFill/>
        </p:spPr>
        <p:txBody>
          <a:bodyPr wrap="none" rtlCol="0">
            <a:spAutoFit/>
          </a:bodyPr>
          <a:lstStyle/>
          <a:p>
            <a:r>
              <a:rPr lang="ru-RU" sz="2800" dirty="0" smtClean="0"/>
              <a:t>1</a:t>
            </a:r>
            <a:r>
              <a:rPr lang="en-US" sz="2800" dirty="0" smtClean="0"/>
              <a:t>00</a:t>
            </a:r>
            <a:endParaRPr lang="en-US" sz="2800" dirty="0"/>
          </a:p>
        </p:txBody>
      </p:sp>
      <p:sp>
        <p:nvSpPr>
          <p:cNvPr id="300" name="TextBox 299"/>
          <p:cNvSpPr txBox="1"/>
          <p:nvPr/>
        </p:nvSpPr>
        <p:spPr>
          <a:xfrm>
            <a:off x="39852387" y="12760196"/>
            <a:ext cx="732893" cy="523220"/>
          </a:xfrm>
          <a:prstGeom prst="rect">
            <a:avLst/>
          </a:prstGeom>
          <a:noFill/>
        </p:spPr>
        <p:txBody>
          <a:bodyPr wrap="none" rtlCol="0">
            <a:spAutoFit/>
          </a:bodyPr>
          <a:lstStyle/>
          <a:p>
            <a:r>
              <a:rPr lang="ru-RU" sz="2800" dirty="0" smtClean="0"/>
              <a:t>2</a:t>
            </a:r>
            <a:r>
              <a:rPr lang="en-US" sz="2800" dirty="0" smtClean="0"/>
              <a:t>00</a:t>
            </a:r>
            <a:endParaRPr lang="en-US" sz="2800" dirty="0"/>
          </a:p>
        </p:txBody>
      </p:sp>
      <p:grpSp>
        <p:nvGrpSpPr>
          <p:cNvPr id="207" name="Group 206"/>
          <p:cNvGrpSpPr/>
          <p:nvPr/>
        </p:nvGrpSpPr>
        <p:grpSpPr>
          <a:xfrm>
            <a:off x="21904283" y="16276023"/>
            <a:ext cx="18334880" cy="6858000"/>
            <a:chOff x="20989883" y="381000"/>
            <a:chExt cx="18334880" cy="6858000"/>
          </a:xfrm>
        </p:grpSpPr>
        <p:cxnSp>
          <p:nvCxnSpPr>
            <p:cNvPr id="208" name="Straight Connector 207"/>
            <p:cNvCxnSpPr/>
            <p:nvPr/>
          </p:nvCxnSpPr>
          <p:spPr>
            <a:xfrm>
              <a:off x="20989883" y="3810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209" name="Straight Connector 208"/>
            <p:cNvCxnSpPr/>
            <p:nvPr/>
          </p:nvCxnSpPr>
          <p:spPr>
            <a:xfrm>
              <a:off x="25608763" y="3810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210" name="Straight Connector 209"/>
            <p:cNvCxnSpPr/>
            <p:nvPr/>
          </p:nvCxnSpPr>
          <p:spPr>
            <a:xfrm>
              <a:off x="30180763" y="3810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211" name="Straight Connector 210"/>
            <p:cNvCxnSpPr/>
            <p:nvPr/>
          </p:nvCxnSpPr>
          <p:spPr>
            <a:xfrm>
              <a:off x="34752763" y="3810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cxnSp>
          <p:nvCxnSpPr>
            <p:cNvPr id="212" name="Straight Connector 211"/>
            <p:cNvCxnSpPr/>
            <p:nvPr/>
          </p:nvCxnSpPr>
          <p:spPr>
            <a:xfrm>
              <a:off x="39324763" y="381000"/>
              <a:ext cx="0" cy="6858000"/>
            </a:xfrm>
            <a:prstGeom prst="line">
              <a:avLst/>
            </a:prstGeom>
            <a:ln w="25400">
              <a:solidFill>
                <a:schemeClr val="dk1">
                  <a:alpha val="50000"/>
                </a:schemeClr>
              </a:solidFill>
            </a:ln>
          </p:spPr>
          <p:style>
            <a:lnRef idx="3">
              <a:schemeClr val="dk1"/>
            </a:lnRef>
            <a:fillRef idx="0">
              <a:schemeClr val="dk1"/>
            </a:fillRef>
            <a:effectRef idx="2">
              <a:schemeClr val="dk1"/>
            </a:effectRef>
            <a:fontRef idx="minor">
              <a:schemeClr val="tx1"/>
            </a:fontRef>
          </p:style>
        </p:cxnSp>
      </p:grpSp>
      <p:grpSp>
        <p:nvGrpSpPr>
          <p:cNvPr id="217" name="Group 216"/>
          <p:cNvGrpSpPr/>
          <p:nvPr/>
        </p:nvGrpSpPr>
        <p:grpSpPr>
          <a:xfrm>
            <a:off x="21441782" y="15697200"/>
            <a:ext cx="19249018" cy="523220"/>
            <a:chOff x="20527120" y="168905"/>
            <a:chExt cx="19249018" cy="523220"/>
          </a:xfrm>
        </p:grpSpPr>
        <p:sp>
          <p:nvSpPr>
            <p:cNvPr id="218" name="TextBox 217"/>
            <p:cNvSpPr txBox="1"/>
            <p:nvPr/>
          </p:nvSpPr>
          <p:spPr>
            <a:xfrm>
              <a:off x="20527120" y="168905"/>
              <a:ext cx="915635" cy="523220"/>
            </a:xfrm>
            <a:prstGeom prst="rect">
              <a:avLst/>
            </a:prstGeom>
            <a:noFill/>
          </p:spPr>
          <p:txBody>
            <a:bodyPr wrap="none" rtlCol="0">
              <a:spAutoFit/>
            </a:bodyPr>
            <a:lstStyle/>
            <a:p>
              <a:r>
                <a:rPr lang="en-US" sz="2800" dirty="0" smtClean="0"/>
                <a:t>1500</a:t>
              </a:r>
              <a:endParaRPr lang="en-US" sz="2800" dirty="0"/>
            </a:p>
          </p:txBody>
        </p:sp>
        <p:sp>
          <p:nvSpPr>
            <p:cNvPr id="219" name="TextBox 218"/>
            <p:cNvSpPr txBox="1"/>
            <p:nvPr/>
          </p:nvSpPr>
          <p:spPr>
            <a:xfrm>
              <a:off x="25146000" y="168905"/>
              <a:ext cx="915635" cy="523220"/>
            </a:xfrm>
            <a:prstGeom prst="rect">
              <a:avLst/>
            </a:prstGeom>
            <a:noFill/>
          </p:spPr>
          <p:txBody>
            <a:bodyPr wrap="none" rtlCol="0">
              <a:spAutoFit/>
            </a:bodyPr>
            <a:lstStyle/>
            <a:p>
              <a:r>
                <a:rPr lang="en-US" sz="2800" dirty="0" smtClean="0"/>
                <a:t>1600</a:t>
              </a:r>
              <a:endParaRPr lang="en-US" sz="2800" dirty="0"/>
            </a:p>
          </p:txBody>
        </p:sp>
        <p:sp>
          <p:nvSpPr>
            <p:cNvPr id="220" name="TextBox 219"/>
            <p:cNvSpPr txBox="1"/>
            <p:nvPr/>
          </p:nvSpPr>
          <p:spPr>
            <a:xfrm>
              <a:off x="29717738" y="168905"/>
              <a:ext cx="915635" cy="523220"/>
            </a:xfrm>
            <a:prstGeom prst="rect">
              <a:avLst/>
            </a:prstGeom>
            <a:noFill/>
          </p:spPr>
          <p:txBody>
            <a:bodyPr wrap="none" rtlCol="0">
              <a:spAutoFit/>
            </a:bodyPr>
            <a:lstStyle/>
            <a:p>
              <a:r>
                <a:rPr lang="en-US" sz="2800" dirty="0" smtClean="0"/>
                <a:t>1700</a:t>
              </a:r>
              <a:endParaRPr lang="en-US" sz="2800" dirty="0"/>
            </a:p>
          </p:txBody>
        </p:sp>
        <p:sp>
          <p:nvSpPr>
            <p:cNvPr id="221" name="TextBox 220"/>
            <p:cNvSpPr txBox="1"/>
            <p:nvPr/>
          </p:nvSpPr>
          <p:spPr>
            <a:xfrm>
              <a:off x="34288503" y="168905"/>
              <a:ext cx="915635" cy="523220"/>
            </a:xfrm>
            <a:prstGeom prst="rect">
              <a:avLst/>
            </a:prstGeom>
            <a:noFill/>
          </p:spPr>
          <p:txBody>
            <a:bodyPr wrap="none" rtlCol="0">
              <a:spAutoFit/>
            </a:bodyPr>
            <a:lstStyle/>
            <a:p>
              <a:r>
                <a:rPr lang="ru-RU" sz="2800" dirty="0" smtClean="0"/>
                <a:t>1</a:t>
              </a:r>
              <a:r>
                <a:rPr lang="en-US" sz="2800" dirty="0" smtClean="0"/>
                <a:t>800</a:t>
              </a:r>
              <a:endParaRPr lang="en-US" sz="2800" dirty="0"/>
            </a:p>
          </p:txBody>
        </p:sp>
        <p:sp>
          <p:nvSpPr>
            <p:cNvPr id="222" name="TextBox 221"/>
            <p:cNvSpPr txBox="1"/>
            <p:nvPr/>
          </p:nvSpPr>
          <p:spPr>
            <a:xfrm>
              <a:off x="38860503" y="168905"/>
              <a:ext cx="915635" cy="523220"/>
            </a:xfrm>
            <a:prstGeom prst="rect">
              <a:avLst/>
            </a:prstGeom>
            <a:noFill/>
          </p:spPr>
          <p:txBody>
            <a:bodyPr wrap="none" rtlCol="0">
              <a:spAutoFit/>
            </a:bodyPr>
            <a:lstStyle/>
            <a:p>
              <a:r>
                <a:rPr lang="en-US" sz="2800" dirty="0" smtClean="0"/>
                <a:t>1900</a:t>
              </a:r>
              <a:endParaRPr lang="en-US" sz="2800" dirty="0"/>
            </a:p>
          </p:txBody>
        </p:sp>
      </p:grpSp>
      <p:cxnSp>
        <p:nvCxnSpPr>
          <p:cNvPr id="229" name="Straight Connector 228"/>
          <p:cNvCxnSpPr/>
          <p:nvPr/>
        </p:nvCxnSpPr>
        <p:spPr>
          <a:xfrm>
            <a:off x="31066740" y="17514035"/>
            <a:ext cx="0" cy="53582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30586680" y="17767072"/>
            <a:ext cx="301752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Charles-Louis </a:t>
            </a:r>
            <a:r>
              <a:rPr lang="en-US" sz="1200" dirty="0" smtClean="0"/>
              <a:t>Montesquieu</a:t>
            </a:r>
            <a:endParaRPr lang="en-US" sz="1200" dirty="0"/>
          </a:p>
        </p:txBody>
      </p:sp>
      <p:sp>
        <p:nvSpPr>
          <p:cNvPr id="232" name="Rectangle 231"/>
          <p:cNvSpPr/>
          <p:nvPr/>
        </p:nvSpPr>
        <p:spPr>
          <a:xfrm>
            <a:off x="31638240" y="18148072"/>
            <a:ext cx="301752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Jean-Jacques </a:t>
            </a:r>
            <a:r>
              <a:rPr lang="en-US" sz="1200" dirty="0" smtClean="0"/>
              <a:t>Rousseau</a:t>
            </a:r>
            <a:endParaRPr lang="en-US" sz="1200" dirty="0"/>
          </a:p>
        </p:txBody>
      </p:sp>
      <p:sp>
        <p:nvSpPr>
          <p:cNvPr id="233" name="Rectangle 232"/>
          <p:cNvSpPr/>
          <p:nvPr/>
        </p:nvSpPr>
        <p:spPr>
          <a:xfrm>
            <a:off x="30815280" y="18681472"/>
            <a:ext cx="384048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Voltaire</a:t>
            </a:r>
            <a:endParaRPr lang="en-US" sz="1200" dirty="0"/>
          </a:p>
        </p:txBody>
      </p:sp>
      <p:sp>
        <p:nvSpPr>
          <p:cNvPr id="234" name="Rectangle 233">
            <a:hlinkClick r:id="rId3"/>
          </p:cNvPr>
          <p:cNvSpPr/>
          <p:nvPr/>
        </p:nvSpPr>
        <p:spPr>
          <a:xfrm>
            <a:off x="27980640" y="20464552"/>
            <a:ext cx="329184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John </a:t>
            </a:r>
            <a:r>
              <a:rPr lang="en-US" sz="1200" dirty="0" smtClean="0">
                <a:solidFill>
                  <a:schemeClr val="tx1"/>
                </a:solidFill>
              </a:rPr>
              <a:t>Locke</a:t>
            </a:r>
            <a:endParaRPr lang="en-US" sz="1200" dirty="0">
              <a:solidFill>
                <a:schemeClr val="tx1"/>
              </a:solidFill>
            </a:endParaRPr>
          </a:p>
        </p:txBody>
      </p:sp>
      <p:sp>
        <p:nvSpPr>
          <p:cNvPr id="235" name="Rectangle 234"/>
          <p:cNvSpPr/>
          <p:nvPr/>
        </p:nvSpPr>
        <p:spPr>
          <a:xfrm>
            <a:off x="32141160" y="19702552"/>
            <a:ext cx="306324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Adam </a:t>
            </a:r>
            <a:r>
              <a:rPr lang="en-US" sz="1200" dirty="0" smtClean="0">
                <a:solidFill>
                  <a:schemeClr val="tx1"/>
                </a:solidFill>
              </a:rPr>
              <a:t>Smith</a:t>
            </a:r>
            <a:endParaRPr lang="en-US" sz="1200" dirty="0">
              <a:solidFill>
                <a:schemeClr val="tx1"/>
              </a:solidFill>
            </a:endParaRPr>
          </a:p>
        </p:txBody>
      </p:sp>
      <p:sp>
        <p:nvSpPr>
          <p:cNvPr id="236" name="Rectangle 235"/>
          <p:cNvSpPr/>
          <p:nvPr/>
        </p:nvSpPr>
        <p:spPr>
          <a:xfrm>
            <a:off x="26014680" y="22457113"/>
            <a:ext cx="96012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Henry IV</a:t>
            </a:r>
          </a:p>
        </p:txBody>
      </p:sp>
      <p:sp>
        <p:nvSpPr>
          <p:cNvPr id="237" name="Rectangle 236"/>
          <p:cNvSpPr/>
          <p:nvPr/>
        </p:nvSpPr>
        <p:spPr>
          <a:xfrm>
            <a:off x="26974800" y="22457113"/>
            <a:ext cx="150876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Louis XIII</a:t>
            </a:r>
          </a:p>
        </p:txBody>
      </p:sp>
      <p:sp>
        <p:nvSpPr>
          <p:cNvPr id="238" name="Rectangle 237"/>
          <p:cNvSpPr/>
          <p:nvPr/>
        </p:nvSpPr>
        <p:spPr>
          <a:xfrm>
            <a:off x="28483560" y="22457113"/>
            <a:ext cx="329184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Louis XIV</a:t>
            </a:r>
          </a:p>
        </p:txBody>
      </p:sp>
      <p:sp>
        <p:nvSpPr>
          <p:cNvPr id="239" name="Rectangle 238"/>
          <p:cNvSpPr/>
          <p:nvPr/>
        </p:nvSpPr>
        <p:spPr>
          <a:xfrm>
            <a:off x="31775400" y="22457113"/>
            <a:ext cx="269748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Louis XV</a:t>
            </a:r>
          </a:p>
        </p:txBody>
      </p:sp>
      <p:sp>
        <p:nvSpPr>
          <p:cNvPr id="240" name="Rectangle 239"/>
          <p:cNvSpPr/>
          <p:nvPr/>
        </p:nvSpPr>
        <p:spPr>
          <a:xfrm>
            <a:off x="34472880" y="22457113"/>
            <a:ext cx="82296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Louis XVI</a:t>
            </a:r>
          </a:p>
        </p:txBody>
      </p:sp>
      <p:sp>
        <p:nvSpPr>
          <p:cNvPr id="242" name="Rectangle 241"/>
          <p:cNvSpPr/>
          <p:nvPr/>
        </p:nvSpPr>
        <p:spPr>
          <a:xfrm>
            <a:off x="35844480" y="22457113"/>
            <a:ext cx="4572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solidFill>
                  <a:schemeClr val="bg1"/>
                </a:solidFill>
              </a:rPr>
              <a:t>NB</a:t>
            </a:r>
            <a:endParaRPr lang="en-US" sz="1600" dirty="0">
              <a:solidFill>
                <a:schemeClr val="bg1"/>
              </a:solidFill>
            </a:endParaRPr>
          </a:p>
        </p:txBody>
      </p:sp>
      <p:sp>
        <p:nvSpPr>
          <p:cNvPr id="243" name="Rectangle 242"/>
          <p:cNvSpPr/>
          <p:nvPr/>
        </p:nvSpPr>
        <p:spPr>
          <a:xfrm>
            <a:off x="36347400" y="22457113"/>
            <a:ext cx="41148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18</a:t>
            </a:r>
            <a:endParaRPr lang="en-US" sz="1200" dirty="0"/>
          </a:p>
        </p:txBody>
      </p:sp>
      <p:sp>
        <p:nvSpPr>
          <p:cNvPr id="244" name="Rectangle 243"/>
          <p:cNvSpPr/>
          <p:nvPr/>
        </p:nvSpPr>
        <p:spPr>
          <a:xfrm>
            <a:off x="36758880" y="22457113"/>
            <a:ext cx="27432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700" u="sng" dirty="0" smtClean="0"/>
              <a:t>10</a:t>
            </a:r>
            <a:endParaRPr lang="en-US" sz="700" dirty="0"/>
          </a:p>
        </p:txBody>
      </p:sp>
      <p:sp>
        <p:nvSpPr>
          <p:cNvPr id="245" name="Rectangle 244"/>
          <p:cNvSpPr/>
          <p:nvPr/>
        </p:nvSpPr>
        <p:spPr>
          <a:xfrm>
            <a:off x="38042850" y="22457113"/>
            <a:ext cx="82296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solidFill>
                  <a:schemeClr val="bg1"/>
                </a:solidFill>
              </a:rPr>
              <a:t>N 3</a:t>
            </a:r>
            <a:endParaRPr lang="en-US" sz="1200" dirty="0">
              <a:solidFill>
                <a:schemeClr val="bg1"/>
              </a:solidFill>
            </a:endParaRPr>
          </a:p>
        </p:txBody>
      </p:sp>
      <p:sp>
        <p:nvSpPr>
          <p:cNvPr id="246" name="Rectangle 245"/>
          <p:cNvSpPr/>
          <p:nvPr/>
        </p:nvSpPr>
        <p:spPr>
          <a:xfrm>
            <a:off x="37033200" y="22457113"/>
            <a:ext cx="82296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t>Louis-Philippe</a:t>
            </a:r>
            <a:r>
              <a:rPr lang="en-US" sz="1000" u="sng" dirty="0"/>
              <a:t> I</a:t>
            </a:r>
            <a:r>
              <a:rPr lang="en-US" sz="1000" dirty="0"/>
              <a:t> </a:t>
            </a:r>
            <a:endParaRPr lang="en-US" sz="900" dirty="0"/>
          </a:p>
        </p:txBody>
      </p:sp>
      <p:sp>
        <p:nvSpPr>
          <p:cNvPr id="247" name="Rectangle 246"/>
          <p:cNvSpPr/>
          <p:nvPr/>
        </p:nvSpPr>
        <p:spPr>
          <a:xfrm>
            <a:off x="37859970" y="22457113"/>
            <a:ext cx="182880" cy="304800"/>
          </a:xfrm>
          <a:prstGeom prst="rect">
            <a:avLst/>
          </a:prstGeom>
          <a:solidFill>
            <a:srgbClr val="FF0000">
              <a:alpha val="34000"/>
            </a:srgbClr>
          </a:solidFill>
          <a:ln w="952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t>2</a:t>
            </a:r>
            <a:endParaRPr lang="en-US" sz="1000" dirty="0"/>
          </a:p>
        </p:txBody>
      </p:sp>
      <p:sp>
        <p:nvSpPr>
          <p:cNvPr id="248" name="Rectangle 247"/>
          <p:cNvSpPr/>
          <p:nvPr/>
        </p:nvSpPr>
        <p:spPr>
          <a:xfrm>
            <a:off x="31592520" y="20205472"/>
            <a:ext cx="297180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David </a:t>
            </a:r>
            <a:r>
              <a:rPr lang="en-US" sz="1200" dirty="0" smtClean="0">
                <a:solidFill>
                  <a:schemeClr val="tx1"/>
                </a:solidFill>
              </a:rPr>
              <a:t>Hume</a:t>
            </a:r>
            <a:endParaRPr lang="en-US" sz="1200" dirty="0">
              <a:solidFill>
                <a:schemeClr val="tx1"/>
              </a:solidFill>
            </a:endParaRPr>
          </a:p>
        </p:txBody>
      </p:sp>
      <p:sp>
        <p:nvSpPr>
          <p:cNvPr id="249" name="Rectangle 248"/>
          <p:cNvSpPr/>
          <p:nvPr/>
        </p:nvSpPr>
        <p:spPr>
          <a:xfrm>
            <a:off x="35158680" y="21988552"/>
            <a:ext cx="1874520" cy="304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t>Age of revolutions</a:t>
            </a:r>
            <a:endParaRPr lang="en-US" sz="1600" dirty="0"/>
          </a:p>
        </p:txBody>
      </p:sp>
      <p:sp>
        <p:nvSpPr>
          <p:cNvPr id="250" name="Rectangle 249">
            <a:hlinkClick r:id="rId4"/>
          </p:cNvPr>
          <p:cNvSpPr/>
          <p:nvPr/>
        </p:nvSpPr>
        <p:spPr>
          <a:xfrm>
            <a:off x="32186880" y="17081272"/>
            <a:ext cx="36576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Immanuel Kant</a:t>
            </a:r>
            <a:endParaRPr lang="en-US" sz="1200" dirty="0"/>
          </a:p>
        </p:txBody>
      </p:sp>
      <p:sp>
        <p:nvSpPr>
          <p:cNvPr id="251" name="Rectangle 250">
            <a:hlinkClick r:id="rId3"/>
          </p:cNvPr>
          <p:cNvSpPr/>
          <p:nvPr/>
        </p:nvSpPr>
        <p:spPr>
          <a:xfrm>
            <a:off x="31683960" y="18407152"/>
            <a:ext cx="324612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Denis </a:t>
            </a:r>
            <a:r>
              <a:rPr lang="en-US" sz="1200" dirty="0" smtClean="0"/>
              <a:t>Diderot</a:t>
            </a:r>
            <a:endParaRPr lang="en-US" sz="1200" dirty="0"/>
          </a:p>
        </p:txBody>
      </p:sp>
      <p:sp>
        <p:nvSpPr>
          <p:cNvPr id="252" name="Rectangle 251">
            <a:hlinkClick r:id="rId3"/>
          </p:cNvPr>
          <p:cNvSpPr/>
          <p:nvPr/>
        </p:nvSpPr>
        <p:spPr>
          <a:xfrm>
            <a:off x="22357080" y="21534400"/>
            <a:ext cx="173736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Henry </a:t>
            </a:r>
            <a:r>
              <a:rPr lang="en-US" sz="1200" dirty="0" smtClean="0"/>
              <a:t>VIII</a:t>
            </a:r>
            <a:endParaRPr lang="en-US" sz="1200" dirty="0"/>
          </a:p>
        </p:txBody>
      </p:sp>
      <p:sp>
        <p:nvSpPr>
          <p:cNvPr id="253" name="Rectangle 252">
            <a:hlinkClick r:id="rId3"/>
          </p:cNvPr>
          <p:cNvSpPr/>
          <p:nvPr/>
        </p:nvSpPr>
        <p:spPr>
          <a:xfrm>
            <a:off x="24597360" y="21534400"/>
            <a:ext cx="205740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Elizabeth </a:t>
            </a:r>
            <a:r>
              <a:rPr lang="en-US" sz="1200" dirty="0" smtClean="0"/>
              <a:t>I</a:t>
            </a:r>
            <a:endParaRPr lang="en-US" sz="1200" dirty="0"/>
          </a:p>
        </p:txBody>
      </p:sp>
      <p:sp>
        <p:nvSpPr>
          <p:cNvPr id="254" name="Rectangle 253">
            <a:hlinkClick r:id="rId3"/>
          </p:cNvPr>
          <p:cNvSpPr/>
          <p:nvPr/>
        </p:nvSpPr>
        <p:spPr>
          <a:xfrm>
            <a:off x="26654760" y="21534400"/>
            <a:ext cx="100584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James I </a:t>
            </a:r>
            <a:endParaRPr lang="en-US" sz="1200" dirty="0"/>
          </a:p>
        </p:txBody>
      </p:sp>
      <p:sp>
        <p:nvSpPr>
          <p:cNvPr id="255" name="Rectangle 254">
            <a:hlinkClick r:id="rId3"/>
          </p:cNvPr>
          <p:cNvSpPr/>
          <p:nvPr/>
        </p:nvSpPr>
        <p:spPr>
          <a:xfrm>
            <a:off x="27660600" y="21534400"/>
            <a:ext cx="109728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Charles I</a:t>
            </a:r>
            <a:endParaRPr lang="en-US" sz="1200" dirty="0"/>
          </a:p>
        </p:txBody>
      </p:sp>
      <p:sp>
        <p:nvSpPr>
          <p:cNvPr id="256" name="Rectangle 255"/>
          <p:cNvSpPr/>
          <p:nvPr/>
        </p:nvSpPr>
        <p:spPr>
          <a:xfrm>
            <a:off x="28940760" y="21534400"/>
            <a:ext cx="228600" cy="3017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OC</a:t>
            </a:r>
            <a:endParaRPr lang="en-US" sz="1400" dirty="0"/>
          </a:p>
        </p:txBody>
      </p:sp>
      <p:sp>
        <p:nvSpPr>
          <p:cNvPr id="257" name="Rectangle 256">
            <a:hlinkClick r:id="rId3"/>
          </p:cNvPr>
          <p:cNvSpPr/>
          <p:nvPr/>
        </p:nvSpPr>
        <p:spPr>
          <a:xfrm>
            <a:off x="29260800" y="21534400"/>
            <a:ext cx="114300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Charles II</a:t>
            </a:r>
            <a:endParaRPr lang="en-US" sz="1200" dirty="0"/>
          </a:p>
        </p:txBody>
      </p:sp>
      <p:sp>
        <p:nvSpPr>
          <p:cNvPr id="258" name="Rectangle 257">
            <a:hlinkClick r:id="rId3"/>
          </p:cNvPr>
          <p:cNvSpPr/>
          <p:nvPr/>
        </p:nvSpPr>
        <p:spPr>
          <a:xfrm>
            <a:off x="27340560" y="22204383"/>
            <a:ext cx="1371600" cy="1828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30-year war</a:t>
            </a:r>
            <a:endParaRPr lang="en-US" sz="1200" dirty="0"/>
          </a:p>
        </p:txBody>
      </p:sp>
      <p:sp>
        <p:nvSpPr>
          <p:cNvPr id="259" name="Rectangle 258">
            <a:hlinkClick r:id="rId3"/>
          </p:cNvPr>
          <p:cNvSpPr/>
          <p:nvPr/>
        </p:nvSpPr>
        <p:spPr>
          <a:xfrm>
            <a:off x="28209240" y="21958072"/>
            <a:ext cx="1051560" cy="1828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Brit Civil Wars</a:t>
            </a:r>
            <a:endParaRPr lang="en-US" sz="1200" dirty="0"/>
          </a:p>
        </p:txBody>
      </p:sp>
      <p:sp>
        <p:nvSpPr>
          <p:cNvPr id="260" name="Rectangle 259">
            <a:hlinkClick r:id="rId3"/>
          </p:cNvPr>
          <p:cNvSpPr/>
          <p:nvPr/>
        </p:nvSpPr>
        <p:spPr>
          <a:xfrm>
            <a:off x="24780240" y="22204383"/>
            <a:ext cx="1645920" cy="1828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Wars of Religion</a:t>
            </a:r>
            <a:endParaRPr lang="en-US" sz="1200" dirty="0"/>
          </a:p>
        </p:txBody>
      </p:sp>
      <p:sp>
        <p:nvSpPr>
          <p:cNvPr id="261" name="Rectangle 260">
            <a:hlinkClick r:id="rId2"/>
          </p:cNvPr>
          <p:cNvSpPr/>
          <p:nvPr/>
        </p:nvSpPr>
        <p:spPr>
          <a:xfrm>
            <a:off x="25511760" y="19443472"/>
            <a:ext cx="361188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William Harvey </a:t>
            </a:r>
            <a:endParaRPr lang="en-US" sz="1200" dirty="0">
              <a:solidFill>
                <a:schemeClr val="tx1"/>
              </a:solidFill>
            </a:endParaRPr>
          </a:p>
        </p:txBody>
      </p:sp>
      <p:sp>
        <p:nvSpPr>
          <p:cNvPr id="262" name="Rectangle 261">
            <a:hlinkClick r:id="rId5"/>
          </p:cNvPr>
          <p:cNvSpPr/>
          <p:nvPr/>
        </p:nvSpPr>
        <p:spPr>
          <a:xfrm>
            <a:off x="26334720" y="17828032"/>
            <a:ext cx="237744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Rene Descartes</a:t>
            </a:r>
            <a:endParaRPr lang="en-US" sz="1200" dirty="0"/>
          </a:p>
        </p:txBody>
      </p:sp>
      <p:sp>
        <p:nvSpPr>
          <p:cNvPr id="263" name="Rectangle 262">
            <a:hlinkClick r:id="rId6"/>
          </p:cNvPr>
          <p:cNvSpPr/>
          <p:nvPr/>
        </p:nvSpPr>
        <p:spPr>
          <a:xfrm>
            <a:off x="27569160" y="18102352"/>
            <a:ext cx="182880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Blasé Pascal</a:t>
            </a:r>
            <a:endParaRPr lang="en-US" sz="1200" dirty="0"/>
          </a:p>
        </p:txBody>
      </p:sp>
      <p:sp>
        <p:nvSpPr>
          <p:cNvPr id="264" name="Rectangle 263">
            <a:hlinkClick r:id="rId7"/>
          </p:cNvPr>
          <p:cNvSpPr/>
          <p:nvPr/>
        </p:nvSpPr>
        <p:spPr>
          <a:xfrm>
            <a:off x="22585680" y="18376672"/>
            <a:ext cx="22860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Andreas Vesalius</a:t>
            </a:r>
            <a:endParaRPr lang="en-US" sz="1200" dirty="0"/>
          </a:p>
        </p:txBody>
      </p:sp>
      <p:sp>
        <p:nvSpPr>
          <p:cNvPr id="265" name="Rectangle 264"/>
          <p:cNvSpPr/>
          <p:nvPr/>
        </p:nvSpPr>
        <p:spPr>
          <a:xfrm>
            <a:off x="36484560" y="17157472"/>
            <a:ext cx="29718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Karl </a:t>
            </a:r>
            <a:r>
              <a:rPr lang="en-US" sz="1200" dirty="0" smtClean="0"/>
              <a:t>Marx</a:t>
            </a:r>
            <a:endParaRPr lang="en-US" sz="1200" dirty="0"/>
          </a:p>
        </p:txBody>
      </p:sp>
      <p:sp>
        <p:nvSpPr>
          <p:cNvPr id="269" name="Rectangle 268"/>
          <p:cNvSpPr/>
          <p:nvPr/>
        </p:nvSpPr>
        <p:spPr>
          <a:xfrm>
            <a:off x="24871680" y="18681472"/>
            <a:ext cx="35661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Galileo Galilei</a:t>
            </a:r>
            <a:endParaRPr lang="en-US" sz="1200" dirty="0"/>
          </a:p>
        </p:txBody>
      </p:sp>
      <p:sp>
        <p:nvSpPr>
          <p:cNvPr id="270" name="Rectangle 269"/>
          <p:cNvSpPr/>
          <p:nvPr/>
        </p:nvSpPr>
        <p:spPr>
          <a:xfrm>
            <a:off x="28620720" y="17081272"/>
            <a:ext cx="32004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Gottfried </a:t>
            </a:r>
            <a:r>
              <a:rPr lang="en-US" sz="1200" dirty="0" smtClean="0"/>
              <a:t>Leibniz</a:t>
            </a:r>
            <a:endParaRPr lang="en-US" sz="1200" dirty="0"/>
          </a:p>
        </p:txBody>
      </p:sp>
      <p:sp>
        <p:nvSpPr>
          <p:cNvPr id="271" name="Rectangle 270">
            <a:hlinkClick r:id="rId2"/>
          </p:cNvPr>
          <p:cNvSpPr/>
          <p:nvPr/>
        </p:nvSpPr>
        <p:spPr>
          <a:xfrm>
            <a:off x="20528280" y="18681472"/>
            <a:ext cx="26517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Nicollo Machiavelli</a:t>
            </a:r>
            <a:endParaRPr lang="en-US" sz="1200" dirty="0"/>
          </a:p>
        </p:txBody>
      </p:sp>
      <p:sp>
        <p:nvSpPr>
          <p:cNvPr id="272" name="Rectangle 271">
            <a:hlinkClick r:id="rId7"/>
          </p:cNvPr>
          <p:cNvSpPr/>
          <p:nvPr/>
        </p:nvSpPr>
        <p:spPr>
          <a:xfrm>
            <a:off x="24734520" y="19976872"/>
            <a:ext cx="297180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Francis Bacon</a:t>
            </a:r>
            <a:endParaRPr lang="en-US" sz="1200" dirty="0">
              <a:solidFill>
                <a:schemeClr val="tx1"/>
              </a:solidFill>
            </a:endParaRPr>
          </a:p>
        </p:txBody>
      </p:sp>
      <p:sp>
        <p:nvSpPr>
          <p:cNvPr id="273" name="Rectangle 272">
            <a:hlinkClick r:id="rId7"/>
          </p:cNvPr>
          <p:cNvSpPr/>
          <p:nvPr/>
        </p:nvSpPr>
        <p:spPr>
          <a:xfrm>
            <a:off x="21625560" y="18071872"/>
            <a:ext cx="22860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Paracelsus</a:t>
            </a:r>
            <a:endParaRPr lang="en-US" sz="1200" dirty="0"/>
          </a:p>
        </p:txBody>
      </p:sp>
      <p:sp>
        <p:nvSpPr>
          <p:cNvPr id="274" name="Rectangle 273">
            <a:hlinkClick r:id="rId7"/>
          </p:cNvPr>
          <p:cNvSpPr/>
          <p:nvPr/>
        </p:nvSpPr>
        <p:spPr>
          <a:xfrm>
            <a:off x="27843480" y="16471672"/>
            <a:ext cx="301752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Christian Huygens</a:t>
            </a:r>
            <a:endParaRPr lang="en-US" sz="1200" dirty="0"/>
          </a:p>
        </p:txBody>
      </p:sp>
      <p:sp>
        <p:nvSpPr>
          <p:cNvPr id="276" name="Rectangle 275">
            <a:hlinkClick r:id="rId7"/>
          </p:cNvPr>
          <p:cNvSpPr/>
          <p:nvPr/>
        </p:nvSpPr>
        <p:spPr>
          <a:xfrm>
            <a:off x="27980640" y="16806952"/>
            <a:ext cx="20574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Benedictus </a:t>
            </a:r>
            <a:r>
              <a:rPr lang="en-US" sz="1200" dirty="0" smtClean="0"/>
              <a:t>Spinoza</a:t>
            </a:r>
            <a:endParaRPr lang="en-US" sz="1200" dirty="0"/>
          </a:p>
        </p:txBody>
      </p:sp>
      <p:sp>
        <p:nvSpPr>
          <p:cNvPr id="277" name="Rectangle 276">
            <a:hlinkClick r:id="rId7"/>
          </p:cNvPr>
          <p:cNvSpPr/>
          <p:nvPr/>
        </p:nvSpPr>
        <p:spPr>
          <a:xfrm>
            <a:off x="26151840" y="18407152"/>
            <a:ext cx="288036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Pierre Gassendi</a:t>
            </a:r>
            <a:endParaRPr lang="en-US" sz="1200" dirty="0"/>
          </a:p>
        </p:txBody>
      </p:sp>
      <p:sp>
        <p:nvSpPr>
          <p:cNvPr id="278" name="Rectangle 277">
            <a:hlinkClick r:id="rId7"/>
          </p:cNvPr>
          <p:cNvSpPr/>
          <p:nvPr/>
        </p:nvSpPr>
        <p:spPr>
          <a:xfrm>
            <a:off x="27386280" y="21119872"/>
            <a:ext cx="402336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Walter Charleton</a:t>
            </a:r>
            <a:endParaRPr lang="en-US" sz="1200" dirty="0">
              <a:solidFill>
                <a:schemeClr val="tx1"/>
              </a:solidFill>
            </a:endParaRPr>
          </a:p>
        </p:txBody>
      </p:sp>
      <p:sp>
        <p:nvSpPr>
          <p:cNvPr id="279" name="Rectangle 278">
            <a:hlinkClick r:id="rId2"/>
          </p:cNvPr>
          <p:cNvSpPr/>
          <p:nvPr/>
        </p:nvSpPr>
        <p:spPr>
          <a:xfrm>
            <a:off x="28437840" y="18940552"/>
            <a:ext cx="3886200" cy="18288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Isaac Newton</a:t>
            </a:r>
            <a:endParaRPr lang="en-US" sz="1200" dirty="0">
              <a:solidFill>
                <a:schemeClr val="bg1"/>
              </a:solidFill>
            </a:endParaRPr>
          </a:p>
        </p:txBody>
      </p:sp>
      <p:sp>
        <p:nvSpPr>
          <p:cNvPr id="281" name="Rectangle 280">
            <a:hlinkClick r:id="rId3"/>
          </p:cNvPr>
          <p:cNvSpPr/>
          <p:nvPr/>
        </p:nvSpPr>
        <p:spPr>
          <a:xfrm>
            <a:off x="27523440" y="22750552"/>
            <a:ext cx="914400" cy="1828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solidFill>
                  <a:srgbClr val="FF0000"/>
                </a:solidFill>
              </a:rPr>
              <a:t>Richelieu</a:t>
            </a:r>
            <a:endParaRPr lang="en-US" sz="1200" dirty="0">
              <a:solidFill>
                <a:srgbClr val="FF0000"/>
              </a:solidFill>
            </a:endParaRPr>
          </a:p>
        </p:txBody>
      </p:sp>
      <p:sp>
        <p:nvSpPr>
          <p:cNvPr id="282" name="Rectangle 281">
            <a:hlinkClick r:id="rId3"/>
          </p:cNvPr>
          <p:cNvSpPr/>
          <p:nvPr/>
        </p:nvSpPr>
        <p:spPr>
          <a:xfrm>
            <a:off x="28437840" y="22750552"/>
            <a:ext cx="868680" cy="1828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solidFill>
                  <a:srgbClr val="FF0000"/>
                </a:solidFill>
              </a:rPr>
              <a:t>Mazarin</a:t>
            </a:r>
            <a:endParaRPr lang="en-US" sz="1200" dirty="0">
              <a:solidFill>
                <a:srgbClr val="FF0000"/>
              </a:solidFill>
            </a:endParaRPr>
          </a:p>
        </p:txBody>
      </p:sp>
      <p:grpSp>
        <p:nvGrpSpPr>
          <p:cNvPr id="301" name="Group 300"/>
          <p:cNvGrpSpPr/>
          <p:nvPr/>
        </p:nvGrpSpPr>
        <p:grpSpPr>
          <a:xfrm>
            <a:off x="21412200" y="23095923"/>
            <a:ext cx="19249018" cy="523220"/>
            <a:chOff x="20527120" y="168905"/>
            <a:chExt cx="19249018" cy="523220"/>
          </a:xfrm>
        </p:grpSpPr>
        <p:sp>
          <p:nvSpPr>
            <p:cNvPr id="302" name="TextBox 301"/>
            <p:cNvSpPr txBox="1"/>
            <p:nvPr/>
          </p:nvSpPr>
          <p:spPr>
            <a:xfrm>
              <a:off x="20527120" y="168905"/>
              <a:ext cx="915635" cy="523220"/>
            </a:xfrm>
            <a:prstGeom prst="rect">
              <a:avLst/>
            </a:prstGeom>
            <a:noFill/>
          </p:spPr>
          <p:txBody>
            <a:bodyPr wrap="none" rtlCol="0">
              <a:spAutoFit/>
            </a:bodyPr>
            <a:lstStyle/>
            <a:p>
              <a:r>
                <a:rPr lang="en-US" sz="2800" dirty="0" smtClean="0"/>
                <a:t>1500</a:t>
              </a:r>
              <a:endParaRPr lang="en-US" sz="2800" dirty="0"/>
            </a:p>
          </p:txBody>
        </p:sp>
        <p:sp>
          <p:nvSpPr>
            <p:cNvPr id="303" name="TextBox 302"/>
            <p:cNvSpPr txBox="1"/>
            <p:nvPr/>
          </p:nvSpPr>
          <p:spPr>
            <a:xfrm>
              <a:off x="25146000" y="168905"/>
              <a:ext cx="915635" cy="523220"/>
            </a:xfrm>
            <a:prstGeom prst="rect">
              <a:avLst/>
            </a:prstGeom>
            <a:noFill/>
          </p:spPr>
          <p:txBody>
            <a:bodyPr wrap="none" rtlCol="0">
              <a:spAutoFit/>
            </a:bodyPr>
            <a:lstStyle/>
            <a:p>
              <a:r>
                <a:rPr lang="en-US" sz="2800" dirty="0" smtClean="0"/>
                <a:t>1600</a:t>
              </a:r>
              <a:endParaRPr lang="en-US" sz="2800" dirty="0"/>
            </a:p>
          </p:txBody>
        </p:sp>
        <p:sp>
          <p:nvSpPr>
            <p:cNvPr id="304" name="TextBox 303"/>
            <p:cNvSpPr txBox="1"/>
            <p:nvPr/>
          </p:nvSpPr>
          <p:spPr>
            <a:xfrm>
              <a:off x="29747320" y="168905"/>
              <a:ext cx="915635" cy="523220"/>
            </a:xfrm>
            <a:prstGeom prst="rect">
              <a:avLst/>
            </a:prstGeom>
            <a:noFill/>
          </p:spPr>
          <p:txBody>
            <a:bodyPr wrap="none" rtlCol="0">
              <a:spAutoFit/>
            </a:bodyPr>
            <a:lstStyle/>
            <a:p>
              <a:r>
                <a:rPr lang="en-US" sz="2800" dirty="0" smtClean="0"/>
                <a:t>1700</a:t>
              </a:r>
              <a:endParaRPr lang="en-US" sz="2800" dirty="0"/>
            </a:p>
          </p:txBody>
        </p:sp>
        <p:sp>
          <p:nvSpPr>
            <p:cNvPr id="305" name="TextBox 304"/>
            <p:cNvSpPr txBox="1"/>
            <p:nvPr/>
          </p:nvSpPr>
          <p:spPr>
            <a:xfrm>
              <a:off x="34288503" y="168905"/>
              <a:ext cx="915635" cy="523220"/>
            </a:xfrm>
            <a:prstGeom prst="rect">
              <a:avLst/>
            </a:prstGeom>
            <a:noFill/>
          </p:spPr>
          <p:txBody>
            <a:bodyPr wrap="none" rtlCol="0">
              <a:spAutoFit/>
            </a:bodyPr>
            <a:lstStyle/>
            <a:p>
              <a:r>
                <a:rPr lang="ru-RU" sz="2800" dirty="0" smtClean="0"/>
                <a:t>1</a:t>
              </a:r>
              <a:r>
                <a:rPr lang="en-US" sz="2800" dirty="0" smtClean="0"/>
                <a:t>800</a:t>
              </a:r>
              <a:endParaRPr lang="en-US" sz="2800" dirty="0"/>
            </a:p>
          </p:txBody>
        </p:sp>
        <p:sp>
          <p:nvSpPr>
            <p:cNvPr id="306" name="TextBox 305"/>
            <p:cNvSpPr txBox="1"/>
            <p:nvPr/>
          </p:nvSpPr>
          <p:spPr>
            <a:xfrm>
              <a:off x="38860503" y="168905"/>
              <a:ext cx="915635" cy="523220"/>
            </a:xfrm>
            <a:prstGeom prst="rect">
              <a:avLst/>
            </a:prstGeom>
            <a:noFill/>
          </p:spPr>
          <p:txBody>
            <a:bodyPr wrap="none" rtlCol="0">
              <a:spAutoFit/>
            </a:bodyPr>
            <a:lstStyle/>
            <a:p>
              <a:r>
                <a:rPr lang="en-US" sz="2800" dirty="0" smtClean="0"/>
                <a:t>1900</a:t>
              </a:r>
              <a:endParaRPr lang="en-US" sz="2800" dirty="0"/>
            </a:p>
          </p:txBody>
        </p:sp>
      </p:grpSp>
      <p:sp>
        <p:nvSpPr>
          <p:cNvPr id="241" name="Rectangle 240"/>
          <p:cNvSpPr/>
          <p:nvPr/>
        </p:nvSpPr>
        <p:spPr>
          <a:xfrm>
            <a:off x="35295840" y="22457113"/>
            <a:ext cx="548640" cy="304800"/>
          </a:xfrm>
          <a:prstGeom prst="rect">
            <a:avLst/>
          </a:prstGeom>
          <a:solidFill>
            <a:schemeClr val="accent2">
              <a:lumMod val="40000"/>
              <a:lumOff val="60000"/>
            </a:schemeClr>
          </a:solidFill>
          <a:ln w="952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200" dirty="0" smtClean="0">
                <a:solidFill>
                  <a:schemeClr val="tx1"/>
                </a:solidFill>
              </a:rPr>
              <a:t>1</a:t>
            </a:r>
            <a:r>
              <a:rPr lang="en-US" sz="1200" baseline="30000" dirty="0">
                <a:solidFill>
                  <a:schemeClr val="tx1"/>
                </a:solidFill>
              </a:rPr>
              <a:t> </a:t>
            </a:r>
            <a:r>
              <a:rPr lang="en-US" sz="1200" dirty="0" smtClean="0">
                <a:solidFill>
                  <a:schemeClr val="tx1"/>
                </a:solidFill>
              </a:rPr>
              <a:t>Rep</a:t>
            </a:r>
            <a:endParaRPr lang="en-US" sz="1200" dirty="0">
              <a:solidFill>
                <a:schemeClr val="tx1"/>
              </a:solidFill>
            </a:endParaRPr>
          </a:p>
        </p:txBody>
      </p:sp>
      <p:sp>
        <p:nvSpPr>
          <p:cNvPr id="307" name="Rectangle 306">
            <a:hlinkClick r:id="rId2"/>
          </p:cNvPr>
          <p:cNvSpPr/>
          <p:nvPr/>
        </p:nvSpPr>
        <p:spPr>
          <a:xfrm>
            <a:off x="30906720" y="9092714"/>
            <a:ext cx="315468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Seneca</a:t>
            </a:r>
            <a:endParaRPr lang="en-US" sz="1200" dirty="0"/>
          </a:p>
        </p:txBody>
      </p:sp>
      <p:sp>
        <p:nvSpPr>
          <p:cNvPr id="308" name="Rectangle 307">
            <a:hlinkClick r:id="rId2"/>
          </p:cNvPr>
          <p:cNvSpPr/>
          <p:nvPr/>
        </p:nvSpPr>
        <p:spPr>
          <a:xfrm>
            <a:off x="28209240" y="8513594"/>
            <a:ext cx="233172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Agrippa</a:t>
            </a:r>
            <a:endParaRPr lang="en-US" sz="1200" dirty="0"/>
          </a:p>
        </p:txBody>
      </p:sp>
      <p:sp>
        <p:nvSpPr>
          <p:cNvPr id="312" name="Rectangle 311">
            <a:hlinkClick r:id="rId2"/>
          </p:cNvPr>
          <p:cNvSpPr/>
          <p:nvPr/>
        </p:nvSpPr>
        <p:spPr>
          <a:xfrm>
            <a:off x="24780240" y="8559314"/>
            <a:ext cx="274320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Sulla</a:t>
            </a:r>
            <a:endParaRPr lang="en-US" sz="1200" dirty="0"/>
          </a:p>
        </p:txBody>
      </p:sp>
      <p:sp>
        <p:nvSpPr>
          <p:cNvPr id="316" name="TextBox 315"/>
          <p:cNvSpPr txBox="1"/>
          <p:nvPr/>
        </p:nvSpPr>
        <p:spPr>
          <a:xfrm>
            <a:off x="4307696" y="15908182"/>
            <a:ext cx="3546128"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800" dirty="0" smtClean="0"/>
              <a:t>with historical data. It’s not about counting years and joggling facts. You have Wi-Fi – you have facts. It’s about entering the worlds of others. It’s about seeing patterns in collective human experience.  Each of us looks for patterns for a living. The luckiest of us have fun doing it. Arrange and color your favorite dead people without fear of retaliation. Make them show how you see that past. Make them show how you see them. Each generation reevaluates history, but none did it with a hybrid of Lego and a coloring book.</a:t>
            </a:r>
            <a:endParaRPr lang="en-US" sz="1800" dirty="0"/>
          </a:p>
        </p:txBody>
      </p:sp>
      <p:sp>
        <p:nvSpPr>
          <p:cNvPr id="318" name="TextBox 317"/>
          <p:cNvSpPr txBox="1"/>
          <p:nvPr/>
        </p:nvSpPr>
        <p:spPr>
          <a:xfrm>
            <a:off x="12773276" y="15908182"/>
            <a:ext cx="3546128" cy="42473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800" dirty="0"/>
              <a:t>h</a:t>
            </a:r>
            <a:r>
              <a:rPr lang="en-US" sz="1800" dirty="0" smtClean="0"/>
              <a:t>istory instead of suffering it. Enjoyment emerges from mastery, which in case of history usually depends on keeping in memory the multitude of dates, events, individuals, wars, and dynasties. You can outsource much of the mnemonic strain onto the canvass of a historiographical landscape and handle the copious factual information </a:t>
            </a:r>
            <a:r>
              <a:rPr lang="en-US" sz="1800" dirty="0" smtClean="0"/>
              <a:t>with ease, empowering yourself to </a:t>
            </a:r>
            <a:r>
              <a:rPr lang="en-US" sz="1800" dirty="0" smtClean="0"/>
              <a:t>excel at  historical synthesis, and ensuring that boredom and despair from studying  would not claim yet another victim. </a:t>
            </a:r>
            <a:endParaRPr lang="en-US" sz="1800" dirty="0"/>
          </a:p>
        </p:txBody>
      </p:sp>
      <p:sp>
        <p:nvSpPr>
          <p:cNvPr id="323" name="TextBox 322"/>
          <p:cNvSpPr txBox="1"/>
          <p:nvPr/>
        </p:nvSpPr>
        <p:spPr>
          <a:xfrm>
            <a:off x="4379104" y="21482687"/>
            <a:ext cx="3546128" cy="42473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800" dirty="0" smtClean="0"/>
              <a:t>your historical information. Place all relevant historical figures and events onto a single canvass. Sort and rearranges them with ease. Add new elements as you progress in your research; you can always reduce the complexity. Invent codes and visual clues to express your vision and </a:t>
            </a:r>
            <a:r>
              <a:rPr lang="en-US" sz="1800" dirty="0"/>
              <a:t>i</a:t>
            </a:r>
            <a:r>
              <a:rPr lang="en-US" sz="1800" dirty="0" smtClean="0"/>
              <a:t>mbue the landscape with meaningful patterns. Discover patterns you would otherwise miss. A landscape of a given historical period is a convenient tool to create mental maps and visual registries. Defeat information overload.</a:t>
            </a:r>
            <a:endParaRPr lang="en-US" sz="1800" dirty="0"/>
          </a:p>
        </p:txBody>
      </p:sp>
      <p:sp>
        <p:nvSpPr>
          <p:cNvPr id="329" name="TextBox 328"/>
          <p:cNvSpPr txBox="1"/>
          <p:nvPr/>
        </p:nvSpPr>
        <p:spPr>
          <a:xfrm>
            <a:off x="4446467" y="27024629"/>
            <a:ext cx="3546128" cy="480131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800" dirty="0"/>
              <a:t>y</a:t>
            </a:r>
            <a:r>
              <a:rPr lang="en-US" sz="1800" dirty="0" smtClean="0"/>
              <a:t>our students in construing their own vision of history. Creating a landscape from existing template requires to process historical information in a qualitatively different way than listening to a lecture or reading a book. Asking students to organize their thoughts and factual knowledge with this tool could be a gentle segue into writing analytic and synthetic papers. Creative engagement and immediate visual feedback can make the difference between intimidating students with challenges of synthetic thinking and  fueling </a:t>
            </a:r>
            <a:r>
              <a:rPr lang="en-US" sz="1800" dirty="0"/>
              <a:t> </a:t>
            </a:r>
            <a:r>
              <a:rPr lang="en-US" sz="1800" dirty="0" smtClean="0"/>
              <a:t>their natural curiosity.</a:t>
            </a:r>
            <a:endParaRPr lang="en-US" sz="1800" dirty="0"/>
          </a:p>
        </p:txBody>
      </p:sp>
      <p:sp>
        <p:nvSpPr>
          <p:cNvPr id="317" name="TextBox 316"/>
          <p:cNvSpPr txBox="1"/>
          <p:nvPr/>
        </p:nvSpPr>
        <p:spPr>
          <a:xfrm>
            <a:off x="8536721" y="15908182"/>
            <a:ext cx="3546128" cy="42473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800" dirty="0" smtClean="0"/>
              <a:t>the context and you will understand history. </a:t>
            </a:r>
            <a:r>
              <a:rPr lang="en-US" sz="1800" dirty="0"/>
              <a:t> </a:t>
            </a:r>
            <a:r>
              <a:rPr lang="en-US" sz="1800" dirty="0" smtClean="0"/>
              <a:t>But context is the multiplicity of interwoven details that are tricky to perceive and even trickier to memorize. But even if you have a perfect memory of factual information it will be of little use if you don’t know how those facts, dates, and events relate among themselves. Understanding the relationships among elements of a historiographical landscape is like finding Waldo or seeing a 3D figure on the back of a notebook. Just as gratifying, but more useful.</a:t>
            </a:r>
          </a:p>
        </p:txBody>
      </p:sp>
      <p:sp>
        <p:nvSpPr>
          <p:cNvPr id="324" name="TextBox 323"/>
          <p:cNvSpPr txBox="1"/>
          <p:nvPr/>
        </p:nvSpPr>
        <p:spPr>
          <a:xfrm>
            <a:off x="8608129" y="21482687"/>
            <a:ext cx="3546128" cy="42473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800" dirty="0"/>
              <a:t>t</a:t>
            </a:r>
            <a:r>
              <a:rPr lang="en-US" sz="1800" dirty="0" smtClean="0"/>
              <a:t>he patterns you have perceived. You are in business of telling stories. Whether you are writing a book, researching for a paper, or developing a course your success depends on how well the story is told. To structure a landscape is to construct a narrative. By including relevant  historical figures, omitting other, defining their proximal positions on the canvass and color coding you can direct the attention of your audience the way your narrative requires, and to make your story clear and memorable.</a:t>
            </a:r>
            <a:endParaRPr lang="en-US" sz="1800" dirty="0"/>
          </a:p>
        </p:txBody>
      </p:sp>
      <p:sp>
        <p:nvSpPr>
          <p:cNvPr id="325" name="TextBox 324"/>
          <p:cNvSpPr txBox="1"/>
          <p:nvPr/>
        </p:nvSpPr>
        <p:spPr>
          <a:xfrm>
            <a:off x="12844684" y="21482687"/>
            <a:ext cx="3546128" cy="424731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800" dirty="0" smtClean="0"/>
              <a:t>the story that you have unearthed, refined, and molded. In the culture of information overload,  helping your audience to focus and maintain attention on your work is no longer an editorial courtesy,  but a survival device. Peer reviewers or general public, your audience will always prefer visual information over textual or abstract one. A historiographical landscape lays out the bait for the attention of your audience and sets the anchor for their continual engagement with your story. Pictures sell books.</a:t>
            </a:r>
            <a:endParaRPr lang="en-US" sz="1800" dirty="0"/>
          </a:p>
        </p:txBody>
      </p:sp>
      <p:sp>
        <p:nvSpPr>
          <p:cNvPr id="330" name="TextBox 329"/>
          <p:cNvSpPr txBox="1"/>
          <p:nvPr/>
        </p:nvSpPr>
        <p:spPr>
          <a:xfrm>
            <a:off x="8675492" y="27024629"/>
            <a:ext cx="3546128" cy="480131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800" dirty="0"/>
              <a:t>t</a:t>
            </a:r>
            <a:r>
              <a:rPr lang="en-US" sz="1800" dirty="0" smtClean="0"/>
              <a:t>he information you present to your students.  You can gradually build a landscape during the course of the semester, desensitizing  your students to the complexity and amount of historical information that plagues many - particularly survey - classes.  Bring historical appreciation to lectures that can’t afford much time for biographical digressions, but could substantially benefit from them. No scientist or author lived in isolation: a glimpse at relevant landscape will offer a quick and broad view to the world of a scientist or thinker, whose work you cover in lecture.</a:t>
            </a:r>
            <a:endParaRPr lang="en-US" sz="1800" dirty="0"/>
          </a:p>
        </p:txBody>
      </p:sp>
      <p:sp>
        <p:nvSpPr>
          <p:cNvPr id="331" name="TextBox 330"/>
          <p:cNvSpPr txBox="1"/>
          <p:nvPr/>
        </p:nvSpPr>
        <p:spPr>
          <a:xfrm>
            <a:off x="12912047" y="27024629"/>
            <a:ext cx="3546128" cy="480131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800" dirty="0"/>
              <a:t>t</a:t>
            </a:r>
            <a:r>
              <a:rPr lang="en-US" sz="1800" dirty="0" smtClean="0"/>
              <a:t>he points you are trying to get across to your students.  A carefully crafted landscape is an effective visual guide to thematic lectures and books; it help students get a bearing in the tumultuous sea of historical information.  The codes and conventions you invent to describe the relationships among elements of the landscape could provide a blueprint for organizing discussions and demonstrating patterns. </a:t>
            </a:r>
            <a:r>
              <a:rPr lang="en-US" sz="1800" dirty="0"/>
              <a:t>C</a:t>
            </a:r>
            <a:r>
              <a:rPr lang="en-US" sz="1800" dirty="0" smtClean="0"/>
              <a:t>hallenging to explain the architecture of your landscape, you invite your students to deconstruct your narrative, while letting them be inspired by their own discovery.</a:t>
            </a:r>
            <a:endParaRPr lang="en-US" sz="1800" dirty="0"/>
          </a:p>
        </p:txBody>
      </p:sp>
      <p:sp>
        <p:nvSpPr>
          <p:cNvPr id="332" name="Rectangle 331"/>
          <p:cNvSpPr/>
          <p:nvPr/>
        </p:nvSpPr>
        <p:spPr>
          <a:xfrm rot="16200000">
            <a:off x="1058986" y="17423356"/>
            <a:ext cx="4263957" cy="1200329"/>
          </a:xfrm>
          <a:prstGeom prst="rect">
            <a:avLst/>
          </a:prstGeom>
          <a:noFill/>
        </p:spPr>
        <p:txBody>
          <a:bodyPr wrap="square" lIns="91440" tIns="45720" rIns="91440" bIns="45720">
            <a:spAutoFit/>
          </a:bodyPr>
          <a:lstStyle/>
          <a:p>
            <a:pPr algn="ctr"/>
            <a:r>
              <a:rPr lang="en-US" sz="7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STUDENTS</a:t>
            </a:r>
            <a:endParaRPr lang="en-US"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33" name="Rectangle 332"/>
          <p:cNvSpPr/>
          <p:nvPr/>
        </p:nvSpPr>
        <p:spPr>
          <a:xfrm rot="16200000">
            <a:off x="1094778" y="22997949"/>
            <a:ext cx="4263779" cy="1200329"/>
          </a:xfrm>
          <a:prstGeom prst="rect">
            <a:avLst/>
          </a:prstGeom>
          <a:noFill/>
        </p:spPr>
        <p:txBody>
          <a:bodyPr wrap="square" lIns="91440" tIns="45720" rIns="91440" bIns="45720">
            <a:spAutoFit/>
          </a:bodyPr>
          <a:lstStyle/>
          <a:p>
            <a:pPr algn="ctr"/>
            <a:r>
              <a:rPr lang="en-US" sz="7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SCHOLARS</a:t>
            </a:r>
            <a:endParaRPr lang="en-US"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34" name="Rectangle 333"/>
          <p:cNvSpPr/>
          <p:nvPr/>
        </p:nvSpPr>
        <p:spPr>
          <a:xfrm rot="16200000">
            <a:off x="895347" y="28839149"/>
            <a:ext cx="4824572" cy="1200329"/>
          </a:xfrm>
          <a:prstGeom prst="rect">
            <a:avLst/>
          </a:prstGeom>
          <a:noFill/>
        </p:spPr>
        <p:txBody>
          <a:bodyPr wrap="square" lIns="91440" tIns="45720" rIns="91440" bIns="45720">
            <a:spAutoFit/>
          </a:bodyPr>
          <a:lstStyle/>
          <a:p>
            <a:pPr algn="ctr"/>
            <a:r>
              <a:rPr lang="en-US" sz="7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TEACHERS</a:t>
            </a:r>
            <a:endParaRPr lang="en-US"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38" name="Picture 3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86745" y="26307099"/>
            <a:ext cx="9449933" cy="5489074"/>
          </a:xfrm>
          <a:prstGeom prst="rect">
            <a:avLst/>
          </a:prstGeom>
        </p:spPr>
      </p:pic>
      <p:grpSp>
        <p:nvGrpSpPr>
          <p:cNvPr id="1044" name="Group 1043"/>
          <p:cNvGrpSpPr/>
          <p:nvPr/>
        </p:nvGrpSpPr>
        <p:grpSpPr>
          <a:xfrm>
            <a:off x="40369965" y="29219129"/>
            <a:ext cx="1689023" cy="2175271"/>
            <a:chOff x="41744977" y="30126619"/>
            <a:chExt cx="1689023" cy="2175271"/>
          </a:xfrm>
        </p:grpSpPr>
        <p:pic>
          <p:nvPicPr>
            <p:cNvPr id="1030" name="Picture 6" descr="http://dontdietlivefit.com/wp-content/uploads/2011/10/facebook-logo.jp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41744977" y="31793494"/>
              <a:ext cx="1689023" cy="50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rcode"/>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41756052" y="30126619"/>
              <a:ext cx="1666875" cy="1666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3" name="Group 342"/>
          <p:cNvGrpSpPr/>
          <p:nvPr/>
        </p:nvGrpSpPr>
        <p:grpSpPr>
          <a:xfrm>
            <a:off x="1015365" y="13161794"/>
            <a:ext cx="1676400" cy="1077218"/>
            <a:chOff x="16078200" y="14924997"/>
            <a:chExt cx="1676400" cy="1077218"/>
          </a:xfrm>
        </p:grpSpPr>
        <p:cxnSp>
          <p:nvCxnSpPr>
            <p:cNvPr id="341" name="Straight Connector 340"/>
            <p:cNvCxnSpPr/>
            <p:nvPr/>
          </p:nvCxnSpPr>
          <p:spPr>
            <a:xfrm>
              <a:off x="16459200" y="15474492"/>
              <a:ext cx="914400" cy="0"/>
            </a:xfrm>
            <a:prstGeom prst="line">
              <a:avLst/>
            </a:prstGeom>
          </p:spPr>
          <p:style>
            <a:lnRef idx="3">
              <a:schemeClr val="dk1"/>
            </a:lnRef>
            <a:fillRef idx="0">
              <a:schemeClr val="dk1"/>
            </a:fillRef>
            <a:effectRef idx="2">
              <a:schemeClr val="dk1"/>
            </a:effectRef>
            <a:fontRef idx="minor">
              <a:schemeClr val="tx1"/>
            </a:fontRef>
          </p:style>
        </p:cxnSp>
        <p:sp>
          <p:nvSpPr>
            <p:cNvPr id="342" name="TextBox 341"/>
            <p:cNvSpPr txBox="1"/>
            <p:nvPr/>
          </p:nvSpPr>
          <p:spPr>
            <a:xfrm>
              <a:off x="16078200" y="14924997"/>
              <a:ext cx="1676400" cy="1077218"/>
            </a:xfrm>
            <a:prstGeom prst="rect">
              <a:avLst/>
            </a:prstGeom>
            <a:noFill/>
          </p:spPr>
          <p:txBody>
            <a:bodyPr wrap="square" rtlCol="0">
              <a:spAutoFit/>
            </a:bodyPr>
            <a:lstStyle/>
            <a:p>
              <a:pPr algn="ctr"/>
              <a:r>
                <a:rPr lang="en-US" sz="3200" dirty="0" smtClean="0"/>
                <a:t>20</a:t>
              </a:r>
            </a:p>
            <a:p>
              <a:pPr algn="ctr"/>
              <a:r>
                <a:rPr lang="en-US" sz="3200" dirty="0" smtClean="0"/>
                <a:t>years</a:t>
              </a:r>
              <a:endParaRPr lang="en-US" sz="3200" dirty="0"/>
            </a:p>
          </p:txBody>
        </p:sp>
      </p:grpSp>
      <p:sp>
        <p:nvSpPr>
          <p:cNvPr id="346" name="TextBox 345"/>
          <p:cNvSpPr txBox="1"/>
          <p:nvPr/>
        </p:nvSpPr>
        <p:spPr>
          <a:xfrm>
            <a:off x="18067020" y="3505200"/>
            <a:ext cx="7002780" cy="1323439"/>
          </a:xfrm>
          <a:prstGeom prst="rect">
            <a:avLst/>
          </a:prstGeom>
          <a:noFill/>
        </p:spPr>
        <p:txBody>
          <a:bodyPr wrap="square" rtlCol="0">
            <a:spAutoFit/>
          </a:bodyPr>
          <a:lstStyle/>
          <a:p>
            <a:pPr algn="ctr"/>
            <a:r>
              <a:rPr lang="en-US" sz="8000" dirty="0" smtClean="0">
                <a:latin typeface="Calisto MT" pitchFamily="18" charset="0"/>
              </a:rPr>
              <a:t>Andrey Koval</a:t>
            </a:r>
            <a:endParaRPr lang="en-US" sz="8000" dirty="0">
              <a:latin typeface="Calisto MT" pitchFamily="18" charset="0"/>
            </a:endParaRPr>
          </a:p>
        </p:txBody>
      </p:sp>
      <p:sp>
        <p:nvSpPr>
          <p:cNvPr id="363" name="Rectangle 362">
            <a:hlinkClick r:id="rId2"/>
          </p:cNvPr>
          <p:cNvSpPr/>
          <p:nvPr/>
        </p:nvSpPr>
        <p:spPr>
          <a:xfrm>
            <a:off x="2594044" y="13588123"/>
            <a:ext cx="1828800" cy="27432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Teacher</a:t>
            </a:r>
            <a:endParaRPr lang="en-US" sz="1400" dirty="0">
              <a:solidFill>
                <a:schemeClr val="tx1"/>
              </a:solidFill>
            </a:endParaRPr>
          </a:p>
        </p:txBody>
      </p:sp>
      <p:sp>
        <p:nvSpPr>
          <p:cNvPr id="364" name="Rectangle 363">
            <a:hlinkClick r:id="rId2"/>
          </p:cNvPr>
          <p:cNvSpPr/>
          <p:nvPr/>
        </p:nvSpPr>
        <p:spPr>
          <a:xfrm>
            <a:off x="4495800" y="13588123"/>
            <a:ext cx="18288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Greek</a:t>
            </a:r>
            <a:endParaRPr lang="en-US" sz="1400" dirty="0"/>
          </a:p>
        </p:txBody>
      </p:sp>
      <p:sp>
        <p:nvSpPr>
          <p:cNvPr id="366" name="Rectangle 365">
            <a:hlinkClick r:id="rId2"/>
          </p:cNvPr>
          <p:cNvSpPr/>
          <p:nvPr/>
        </p:nvSpPr>
        <p:spPr>
          <a:xfrm>
            <a:off x="6400800" y="13588123"/>
            <a:ext cx="1828800" cy="2743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a:t>
            </a:r>
            <a:r>
              <a:rPr lang="en-US" sz="1400" dirty="0" smtClean="0">
                <a:solidFill>
                  <a:schemeClr val="bg1"/>
                </a:solidFill>
              </a:rPr>
              <a:t>illar</a:t>
            </a:r>
            <a:endParaRPr lang="en-US" sz="1400" dirty="0">
              <a:solidFill>
                <a:schemeClr val="bg1"/>
              </a:solidFill>
            </a:endParaRPr>
          </a:p>
        </p:txBody>
      </p:sp>
      <p:sp>
        <p:nvSpPr>
          <p:cNvPr id="367" name="Rectangle 366">
            <a:hlinkClick r:id="rId2"/>
          </p:cNvPr>
          <p:cNvSpPr/>
          <p:nvPr/>
        </p:nvSpPr>
        <p:spPr>
          <a:xfrm>
            <a:off x="8305800" y="13588123"/>
            <a:ext cx="1828800" cy="27432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King</a:t>
            </a:r>
            <a:endParaRPr lang="en-US" sz="1400" dirty="0"/>
          </a:p>
        </p:txBody>
      </p:sp>
      <p:sp>
        <p:nvSpPr>
          <p:cNvPr id="347" name="Right Brace 346"/>
          <p:cNvSpPr/>
          <p:nvPr/>
        </p:nvSpPr>
        <p:spPr>
          <a:xfrm rot="16200000">
            <a:off x="35829005" y="25665891"/>
            <a:ext cx="419105" cy="2816279"/>
          </a:xfrm>
          <a:prstGeom prst="rightBrace">
            <a:avLst>
              <a:gd name="adj1" fmla="val 56649"/>
              <a:gd name="adj2" fmla="val 5000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8" name="TextBox 367"/>
          <p:cNvSpPr txBox="1"/>
          <p:nvPr/>
        </p:nvSpPr>
        <p:spPr>
          <a:xfrm>
            <a:off x="32814318" y="25599213"/>
            <a:ext cx="5210175" cy="707886"/>
          </a:xfrm>
          <a:prstGeom prst="rect">
            <a:avLst/>
          </a:prstGeom>
          <a:noFill/>
        </p:spPr>
        <p:txBody>
          <a:bodyPr wrap="square" rtlCol="0">
            <a:spAutoFit/>
          </a:bodyPr>
          <a:lstStyle/>
          <a:p>
            <a:pPr algn="r"/>
            <a:r>
              <a:rPr lang="en-US" sz="4000" dirty="0" smtClean="0"/>
              <a:t>PowerPoint Canvass</a:t>
            </a:r>
            <a:endParaRPr lang="en-US" sz="4000" dirty="0"/>
          </a:p>
        </p:txBody>
      </p:sp>
      <p:sp>
        <p:nvSpPr>
          <p:cNvPr id="383" name="Rectangle 382">
            <a:hlinkClick r:id="rId2"/>
          </p:cNvPr>
          <p:cNvSpPr/>
          <p:nvPr/>
        </p:nvSpPr>
        <p:spPr>
          <a:xfrm>
            <a:off x="34624757" y="27284168"/>
            <a:ext cx="2880360" cy="4572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Cicero</a:t>
            </a:r>
            <a:endParaRPr lang="en-US" sz="3200" dirty="0"/>
          </a:p>
        </p:txBody>
      </p:sp>
      <p:pic>
        <p:nvPicPr>
          <p:cNvPr id="1034" name="Picture 10"/>
          <p:cNvPicPr>
            <a:picLocks noChangeAspect="1" noChangeArrowheads="1"/>
          </p:cNvPicPr>
          <p:nvPr/>
        </p:nvPicPr>
        <p:blipFill>
          <a:blip r:embed="rId11">
            <a:extLst>
              <a:ext uri="{28A0092B-C50C-407E-A947-70E740481C1C}">
                <a14:useLocalDpi xmlns:a14="http://schemas.microsoft.com/office/drawing/2010/main"/>
              </a:ext>
            </a:extLst>
          </a:blip>
          <a:stretch>
            <a:fillRect/>
          </a:stretch>
        </p:blipFill>
        <p:spPr bwMode="auto">
          <a:xfrm>
            <a:off x="38169874" y="27864512"/>
            <a:ext cx="138083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2">
            <a:extLst>
              <a:ext uri="{28A0092B-C50C-407E-A947-70E740481C1C}">
                <a14:useLocalDpi xmlns:a14="http://schemas.microsoft.com/office/drawing/2010/main"/>
              </a:ext>
            </a:extLst>
          </a:blip>
          <a:stretch>
            <a:fillRect/>
          </a:stretch>
        </p:blipFill>
        <p:spPr bwMode="auto">
          <a:xfrm>
            <a:off x="25531023" y="24536400"/>
            <a:ext cx="688563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5" name="Rectangle 384"/>
          <p:cNvSpPr/>
          <p:nvPr/>
        </p:nvSpPr>
        <p:spPr>
          <a:xfrm>
            <a:off x="25555701" y="24536400"/>
            <a:ext cx="6858000" cy="100965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042" name="Group 1041"/>
          <p:cNvGrpSpPr/>
          <p:nvPr/>
        </p:nvGrpSpPr>
        <p:grpSpPr>
          <a:xfrm>
            <a:off x="30071118" y="28191913"/>
            <a:ext cx="3670595" cy="3604260"/>
            <a:chOff x="30495240" y="27546295"/>
            <a:chExt cx="3670595" cy="3604260"/>
          </a:xfrm>
        </p:grpSpPr>
        <p:pic>
          <p:nvPicPr>
            <p:cNvPr id="351" name="Picture 350"/>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30495240" y="27546295"/>
              <a:ext cx="3670595" cy="3604260"/>
            </a:xfrm>
            <a:prstGeom prst="rect">
              <a:avLst/>
            </a:prstGeom>
          </p:spPr>
        </p:pic>
        <p:sp>
          <p:nvSpPr>
            <p:cNvPr id="388" name="Rectangle 387"/>
            <p:cNvSpPr/>
            <p:nvPr/>
          </p:nvSpPr>
          <p:spPr>
            <a:xfrm>
              <a:off x="32070675" y="28196215"/>
              <a:ext cx="558165" cy="176620"/>
            </a:xfrm>
            <a:prstGeom prst="rect">
              <a:avLst/>
            </a:prstGeom>
            <a:noFill/>
            <a:ln w="508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378" name="Straight Arrow Connector 377"/>
          <p:cNvCxnSpPr/>
          <p:nvPr/>
        </p:nvCxnSpPr>
        <p:spPr>
          <a:xfrm flipH="1">
            <a:off x="29813527" y="27344083"/>
            <a:ext cx="4811230" cy="0"/>
          </a:xfrm>
          <a:prstGeom prst="straightConnector1">
            <a:avLst/>
          </a:prstGeom>
          <a:ln>
            <a:headEnd type="stealth" w="lg" len="lg"/>
            <a:tailEnd type="stealth" w="lg" len="lg"/>
          </a:ln>
        </p:spPr>
        <p:style>
          <a:lnRef idx="2">
            <a:schemeClr val="dk1"/>
          </a:lnRef>
          <a:fillRef idx="0">
            <a:schemeClr val="dk1"/>
          </a:fillRef>
          <a:effectRef idx="1">
            <a:schemeClr val="dk1"/>
          </a:effectRef>
          <a:fontRef idx="minor">
            <a:schemeClr val="tx1"/>
          </a:fontRef>
        </p:style>
      </p:cxnSp>
      <p:grpSp>
        <p:nvGrpSpPr>
          <p:cNvPr id="1041" name="Group 1040"/>
          <p:cNvGrpSpPr/>
          <p:nvPr/>
        </p:nvGrpSpPr>
        <p:grpSpPr>
          <a:xfrm>
            <a:off x="34260270" y="28177125"/>
            <a:ext cx="3678498" cy="3619048"/>
            <a:chOff x="34329770" y="28713673"/>
            <a:chExt cx="3678498" cy="3619048"/>
          </a:xfrm>
        </p:grpSpPr>
        <p:pic>
          <p:nvPicPr>
            <p:cNvPr id="361" name="Picture 360"/>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34329770" y="28713673"/>
              <a:ext cx="3678498" cy="3619048"/>
            </a:xfrm>
            <a:prstGeom prst="rect">
              <a:avLst/>
            </a:prstGeom>
          </p:spPr>
        </p:pic>
        <p:sp>
          <p:nvSpPr>
            <p:cNvPr id="398" name="Rectangle 397"/>
            <p:cNvSpPr/>
            <p:nvPr/>
          </p:nvSpPr>
          <p:spPr>
            <a:xfrm>
              <a:off x="36780760" y="29297430"/>
              <a:ext cx="687759" cy="260761"/>
            </a:xfrm>
            <a:prstGeom prst="rect">
              <a:avLst/>
            </a:prstGeom>
            <a:noFill/>
            <a:ln w="508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05" name="TextBox 404"/>
          <p:cNvSpPr txBox="1"/>
          <p:nvPr/>
        </p:nvSpPr>
        <p:spPr>
          <a:xfrm>
            <a:off x="19399013" y="25587365"/>
            <a:ext cx="5210175" cy="707886"/>
          </a:xfrm>
          <a:prstGeom prst="rect">
            <a:avLst/>
          </a:prstGeom>
          <a:noFill/>
        </p:spPr>
        <p:txBody>
          <a:bodyPr wrap="square" rtlCol="0">
            <a:spAutoFit/>
          </a:bodyPr>
          <a:lstStyle/>
          <a:p>
            <a:r>
              <a:rPr lang="en-US" sz="4000" dirty="0" smtClean="0"/>
              <a:t>Excel Sheet</a:t>
            </a:r>
            <a:endParaRPr lang="en-US" sz="4000" dirty="0"/>
          </a:p>
        </p:txBody>
      </p:sp>
      <p:sp>
        <p:nvSpPr>
          <p:cNvPr id="1040" name="Rectangle 1039"/>
          <p:cNvSpPr/>
          <p:nvPr/>
        </p:nvSpPr>
        <p:spPr>
          <a:xfrm>
            <a:off x="35633718" y="26481524"/>
            <a:ext cx="762000" cy="331107"/>
          </a:xfrm>
          <a:prstGeom prst="rect">
            <a:avLst/>
          </a:prstGeom>
          <a:solidFill>
            <a:schemeClr val="accent6">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3.15</a:t>
            </a:r>
            <a:endParaRPr lang="en-US" sz="2000" dirty="0"/>
          </a:p>
        </p:txBody>
      </p:sp>
      <p:sp>
        <p:nvSpPr>
          <p:cNvPr id="408" name="Rectangle 407"/>
          <p:cNvSpPr/>
          <p:nvPr/>
        </p:nvSpPr>
        <p:spPr>
          <a:xfrm>
            <a:off x="31496058" y="26953061"/>
            <a:ext cx="762000" cy="331107"/>
          </a:xfrm>
          <a:prstGeom prst="rect">
            <a:avLst/>
          </a:prstGeom>
          <a:solidFill>
            <a:schemeClr val="tx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28.7</a:t>
            </a:r>
            <a:endParaRPr lang="en-US" sz="2000" dirty="0"/>
          </a:p>
        </p:txBody>
      </p:sp>
      <p:sp>
        <p:nvSpPr>
          <p:cNvPr id="414" name="Rectangle 413"/>
          <p:cNvSpPr/>
          <p:nvPr/>
        </p:nvSpPr>
        <p:spPr>
          <a:xfrm>
            <a:off x="19354800" y="26284964"/>
            <a:ext cx="9481878" cy="551120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2" name="TextBox 1051"/>
          <p:cNvSpPr txBox="1"/>
          <p:nvPr/>
        </p:nvSpPr>
        <p:spPr>
          <a:xfrm>
            <a:off x="23008988" y="25803798"/>
            <a:ext cx="1402202" cy="523220"/>
          </a:xfrm>
          <a:prstGeom prst="rect">
            <a:avLst/>
          </a:prstGeom>
          <a:noFill/>
        </p:spPr>
        <p:txBody>
          <a:bodyPr wrap="square" rtlCol="0">
            <a:spAutoFit/>
          </a:bodyPr>
          <a:lstStyle/>
          <a:p>
            <a:pPr algn="r"/>
            <a:r>
              <a:rPr lang="en-US" sz="2800" dirty="0" smtClean="0">
                <a:solidFill>
                  <a:schemeClr val="accent6">
                    <a:lumMod val="75000"/>
                  </a:schemeClr>
                </a:solidFill>
              </a:rPr>
              <a:t>Scale</a:t>
            </a:r>
            <a:endParaRPr lang="en-US" sz="2800" dirty="0">
              <a:solidFill>
                <a:schemeClr val="accent6">
                  <a:lumMod val="75000"/>
                </a:schemeClr>
              </a:solidFill>
            </a:endParaRPr>
          </a:p>
        </p:txBody>
      </p:sp>
      <p:sp>
        <p:nvSpPr>
          <p:cNvPr id="426" name="TextBox 425"/>
          <p:cNvSpPr txBox="1"/>
          <p:nvPr/>
        </p:nvSpPr>
        <p:spPr>
          <a:xfrm>
            <a:off x="26178786" y="25803798"/>
            <a:ext cx="1402202" cy="523220"/>
          </a:xfrm>
          <a:prstGeom prst="rect">
            <a:avLst/>
          </a:prstGeom>
          <a:noFill/>
        </p:spPr>
        <p:txBody>
          <a:bodyPr wrap="square" rtlCol="0">
            <a:spAutoFit/>
          </a:bodyPr>
          <a:lstStyle/>
          <a:p>
            <a:r>
              <a:rPr lang="en-US" sz="2800" dirty="0" smtClean="0">
                <a:solidFill>
                  <a:schemeClr val="tx2">
                    <a:lumMod val="60000"/>
                    <a:lumOff val="40000"/>
                  </a:schemeClr>
                </a:solidFill>
              </a:rPr>
              <a:t>Zero</a:t>
            </a:r>
            <a:endParaRPr lang="en-US" sz="2800" dirty="0">
              <a:solidFill>
                <a:schemeClr val="tx2">
                  <a:lumMod val="60000"/>
                  <a:lumOff val="40000"/>
                </a:schemeClr>
              </a:solidFill>
            </a:endParaRPr>
          </a:p>
        </p:txBody>
      </p:sp>
      <p:sp>
        <p:nvSpPr>
          <p:cNvPr id="1053" name="Bent-Up Arrow 1052"/>
          <p:cNvSpPr/>
          <p:nvPr/>
        </p:nvSpPr>
        <p:spPr>
          <a:xfrm rot="10800000" flipH="1">
            <a:off x="24345458" y="26017752"/>
            <a:ext cx="368416" cy="425671"/>
          </a:xfrm>
          <a:prstGeom prst="bentUpArrow">
            <a:avLst>
              <a:gd name="adj1" fmla="val 2585"/>
              <a:gd name="adj2" fmla="val 25000"/>
              <a:gd name="adj3" fmla="val 29309"/>
            </a:avLst>
          </a:prstGeom>
          <a:solidFill>
            <a:schemeClr val="accent6">
              <a:lumMod val="75000"/>
            </a:schemeClr>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8" name="Bent-Up Arrow 427"/>
          <p:cNvSpPr/>
          <p:nvPr/>
        </p:nvSpPr>
        <p:spPr>
          <a:xfrm rot="10800000">
            <a:off x="25865060" y="26017753"/>
            <a:ext cx="348126" cy="437698"/>
          </a:xfrm>
          <a:prstGeom prst="bentUpArrow">
            <a:avLst>
              <a:gd name="adj1" fmla="val 3564"/>
              <a:gd name="adj2" fmla="val 25000"/>
              <a:gd name="adj3" fmla="val 29309"/>
            </a:avLst>
          </a:prstGeom>
          <a:solidFill>
            <a:schemeClr val="tx2">
              <a:lumMod val="60000"/>
              <a:lumOff val="40000"/>
            </a:schemeClr>
          </a:solid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0" name="Rectangle 429">
            <a:hlinkClick r:id="rId2"/>
          </p:cNvPr>
          <p:cNvSpPr/>
          <p:nvPr/>
        </p:nvSpPr>
        <p:spPr>
          <a:xfrm>
            <a:off x="19019520" y="7340114"/>
            <a:ext cx="1051560" cy="18288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31" name="Rectangle 430">
            <a:hlinkClick r:id="rId2"/>
          </p:cNvPr>
          <p:cNvSpPr/>
          <p:nvPr/>
        </p:nvSpPr>
        <p:spPr>
          <a:xfrm>
            <a:off x="21076920" y="7324874"/>
            <a:ext cx="822960" cy="18288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32" name="Rectangle 431">
            <a:hlinkClick r:id="rId2"/>
          </p:cNvPr>
          <p:cNvSpPr/>
          <p:nvPr/>
        </p:nvSpPr>
        <p:spPr>
          <a:xfrm>
            <a:off x="24277320" y="7385834"/>
            <a:ext cx="137160" cy="18288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55" name="TextBox 1054"/>
          <p:cNvSpPr txBox="1"/>
          <p:nvPr/>
        </p:nvSpPr>
        <p:spPr>
          <a:xfrm>
            <a:off x="38172787" y="27470018"/>
            <a:ext cx="1375005" cy="400110"/>
          </a:xfrm>
          <a:prstGeom prst="rect">
            <a:avLst/>
          </a:prstGeom>
          <a:noFill/>
        </p:spPr>
        <p:txBody>
          <a:bodyPr wrap="square" rtlCol="0">
            <a:spAutoFit/>
          </a:bodyPr>
          <a:lstStyle/>
          <a:p>
            <a:r>
              <a:rPr lang="en-US" sz="2000" dirty="0" smtClean="0"/>
              <a:t>Right click</a:t>
            </a:r>
            <a:endParaRPr lang="en-US" sz="2000" dirty="0"/>
          </a:p>
        </p:txBody>
      </p:sp>
      <p:cxnSp>
        <p:nvCxnSpPr>
          <p:cNvPr id="442" name="Straight Arrow Connector 441"/>
          <p:cNvCxnSpPr>
            <a:endCxn id="1065" idx="1"/>
          </p:cNvCxnSpPr>
          <p:nvPr/>
        </p:nvCxnSpPr>
        <p:spPr>
          <a:xfrm flipH="1" flipV="1">
            <a:off x="37732495" y="27809224"/>
            <a:ext cx="1821123" cy="2799"/>
          </a:xfrm>
          <a:prstGeom prst="straightConnector1">
            <a:avLst/>
          </a:prstGeom>
          <a:ln w="12700">
            <a:headEnd type="none" w="lg" len="lg"/>
            <a:tailEnd type="none" w="lg" len="lg"/>
          </a:ln>
        </p:spPr>
        <p:style>
          <a:lnRef idx="2">
            <a:schemeClr val="dk1"/>
          </a:lnRef>
          <a:fillRef idx="0">
            <a:schemeClr val="dk1"/>
          </a:fillRef>
          <a:effectRef idx="1">
            <a:schemeClr val="dk1"/>
          </a:effectRef>
          <a:fontRef idx="minor">
            <a:schemeClr val="tx1"/>
          </a:fontRef>
        </p:style>
      </p:cxnSp>
      <p:sp>
        <p:nvSpPr>
          <p:cNvPr id="1065" name="Right Arrow 1064"/>
          <p:cNvSpPr/>
          <p:nvPr/>
        </p:nvSpPr>
        <p:spPr>
          <a:xfrm rot="13566340">
            <a:off x="37474431" y="27612189"/>
            <a:ext cx="304800" cy="174425"/>
          </a:xfrm>
          <a:prstGeom prst="rightArrow">
            <a:avLst>
              <a:gd name="adj1" fmla="val 39270"/>
              <a:gd name="adj2" fmla="val 121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hlinkClick r:id="rId2"/>
          </p:cNvPr>
          <p:cNvSpPr/>
          <p:nvPr/>
        </p:nvSpPr>
        <p:spPr>
          <a:xfrm>
            <a:off x="30861000" y="6913394"/>
            <a:ext cx="3291840" cy="18288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Apostle Peter</a:t>
            </a:r>
            <a:endParaRPr lang="en-US" sz="1200" dirty="0">
              <a:solidFill>
                <a:schemeClr val="tx1"/>
              </a:solidFill>
            </a:endParaRPr>
          </a:p>
        </p:txBody>
      </p:sp>
      <p:grpSp>
        <p:nvGrpSpPr>
          <p:cNvPr id="1075" name="Group 1074"/>
          <p:cNvGrpSpPr/>
          <p:nvPr/>
        </p:nvGrpSpPr>
        <p:grpSpPr>
          <a:xfrm>
            <a:off x="32461200" y="6096000"/>
            <a:ext cx="3108960" cy="182880"/>
            <a:chOff x="32461200" y="5943600"/>
            <a:chExt cx="3108960" cy="182880"/>
          </a:xfrm>
        </p:grpSpPr>
        <p:sp>
          <p:nvSpPr>
            <p:cNvPr id="456" name="Rectangle 455">
              <a:hlinkClick r:id="rId2"/>
            </p:cNvPr>
            <p:cNvSpPr/>
            <p:nvPr/>
          </p:nvSpPr>
          <p:spPr>
            <a:xfrm>
              <a:off x="35478720" y="5943600"/>
              <a:ext cx="9144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57" name="Rectangle 456">
              <a:hlinkClick r:id="rId2"/>
            </p:cNvPr>
            <p:cNvSpPr/>
            <p:nvPr/>
          </p:nvSpPr>
          <p:spPr>
            <a:xfrm>
              <a:off x="32461200" y="5943600"/>
              <a:ext cx="310896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Nerva</a:t>
              </a:r>
              <a:endParaRPr lang="en-US" sz="1200" dirty="0"/>
            </a:p>
          </p:txBody>
        </p:sp>
      </p:grpSp>
      <p:grpSp>
        <p:nvGrpSpPr>
          <p:cNvPr id="348" name="Group 347"/>
          <p:cNvGrpSpPr/>
          <p:nvPr/>
        </p:nvGrpSpPr>
        <p:grpSpPr>
          <a:xfrm>
            <a:off x="41292780" y="12982653"/>
            <a:ext cx="1676400" cy="1077218"/>
            <a:chOff x="16078200" y="14924997"/>
            <a:chExt cx="1676400" cy="1077218"/>
          </a:xfrm>
        </p:grpSpPr>
        <p:cxnSp>
          <p:nvCxnSpPr>
            <p:cNvPr id="349" name="Straight Connector 348"/>
            <p:cNvCxnSpPr/>
            <p:nvPr/>
          </p:nvCxnSpPr>
          <p:spPr>
            <a:xfrm>
              <a:off x="16459200" y="15474492"/>
              <a:ext cx="914400" cy="0"/>
            </a:xfrm>
            <a:prstGeom prst="line">
              <a:avLst/>
            </a:prstGeom>
          </p:spPr>
          <p:style>
            <a:lnRef idx="3">
              <a:schemeClr val="dk1"/>
            </a:lnRef>
            <a:fillRef idx="0">
              <a:schemeClr val="dk1"/>
            </a:fillRef>
            <a:effectRef idx="2">
              <a:schemeClr val="dk1"/>
            </a:effectRef>
            <a:fontRef idx="minor">
              <a:schemeClr val="tx1"/>
            </a:fontRef>
          </p:style>
        </p:cxnSp>
        <p:sp>
          <p:nvSpPr>
            <p:cNvPr id="350" name="TextBox 349"/>
            <p:cNvSpPr txBox="1"/>
            <p:nvPr/>
          </p:nvSpPr>
          <p:spPr>
            <a:xfrm>
              <a:off x="16078200" y="14924997"/>
              <a:ext cx="1676400" cy="1077218"/>
            </a:xfrm>
            <a:prstGeom prst="rect">
              <a:avLst/>
            </a:prstGeom>
            <a:noFill/>
          </p:spPr>
          <p:txBody>
            <a:bodyPr wrap="square" rtlCol="0">
              <a:spAutoFit/>
            </a:bodyPr>
            <a:lstStyle/>
            <a:p>
              <a:pPr algn="ctr"/>
              <a:r>
                <a:rPr lang="en-US" sz="3200" dirty="0" smtClean="0"/>
                <a:t>20</a:t>
              </a:r>
            </a:p>
            <a:p>
              <a:pPr algn="ctr"/>
              <a:r>
                <a:rPr lang="en-US" sz="3200" dirty="0" smtClean="0"/>
                <a:t>years</a:t>
              </a:r>
              <a:endParaRPr lang="en-US" sz="3200" dirty="0"/>
            </a:p>
          </p:txBody>
        </p:sp>
      </p:grpSp>
      <p:sp>
        <p:nvSpPr>
          <p:cNvPr id="463" name="Rectangle 462">
            <a:hlinkClick r:id="rId2"/>
          </p:cNvPr>
          <p:cNvSpPr/>
          <p:nvPr/>
        </p:nvSpPr>
        <p:spPr>
          <a:xfrm>
            <a:off x="37238483" y="13384147"/>
            <a:ext cx="18288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Roman</a:t>
            </a:r>
            <a:endParaRPr lang="en-US" sz="1600" dirty="0"/>
          </a:p>
        </p:txBody>
      </p:sp>
      <p:sp>
        <p:nvSpPr>
          <p:cNvPr id="464" name="Rectangle 463">
            <a:hlinkClick r:id="rId2"/>
          </p:cNvPr>
          <p:cNvSpPr/>
          <p:nvPr/>
        </p:nvSpPr>
        <p:spPr>
          <a:xfrm>
            <a:off x="35343072" y="13384147"/>
            <a:ext cx="1828800" cy="27432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P</a:t>
            </a:r>
            <a:r>
              <a:rPr lang="en-US" sz="1600" dirty="0" smtClean="0">
                <a:solidFill>
                  <a:schemeClr val="bg1"/>
                </a:solidFill>
              </a:rPr>
              <a:t>illar</a:t>
            </a:r>
            <a:endParaRPr lang="en-US" sz="1600" dirty="0">
              <a:solidFill>
                <a:schemeClr val="bg1"/>
              </a:solidFill>
            </a:endParaRPr>
          </a:p>
        </p:txBody>
      </p:sp>
      <p:grpSp>
        <p:nvGrpSpPr>
          <p:cNvPr id="1077" name="Group 1076"/>
          <p:cNvGrpSpPr/>
          <p:nvPr/>
        </p:nvGrpSpPr>
        <p:grpSpPr>
          <a:xfrm>
            <a:off x="32538560" y="13377405"/>
            <a:ext cx="2744580" cy="287804"/>
            <a:chOff x="30248352" y="13633508"/>
            <a:chExt cx="2744580" cy="287804"/>
          </a:xfrm>
        </p:grpSpPr>
        <p:sp>
          <p:nvSpPr>
            <p:cNvPr id="467" name="Rectangle 466">
              <a:hlinkClick r:id="rId2"/>
            </p:cNvPr>
            <p:cNvSpPr/>
            <p:nvPr/>
          </p:nvSpPr>
          <p:spPr>
            <a:xfrm>
              <a:off x="32055673" y="13633508"/>
              <a:ext cx="937259" cy="27432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p>
          </p:txBody>
        </p:sp>
        <p:sp>
          <p:nvSpPr>
            <p:cNvPr id="468" name="Rectangle 467">
              <a:hlinkClick r:id="rId2"/>
            </p:cNvPr>
            <p:cNvSpPr/>
            <p:nvPr/>
          </p:nvSpPr>
          <p:spPr>
            <a:xfrm>
              <a:off x="30248352" y="13646992"/>
              <a:ext cx="2744580" cy="27432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   </a:t>
              </a:r>
              <a:r>
                <a:rPr lang="en-US" sz="1600" dirty="0" smtClean="0">
                  <a:solidFill>
                    <a:schemeClr val="tx1"/>
                  </a:solidFill>
                </a:rPr>
                <a:t>General, Emperor    </a:t>
              </a:r>
              <a:r>
                <a:rPr lang="en-US" sz="1600" dirty="0" smtClean="0"/>
                <a:t>Reigned</a:t>
              </a:r>
              <a:endParaRPr lang="en-US" sz="1600" dirty="0"/>
            </a:p>
          </p:txBody>
        </p:sp>
      </p:grpSp>
      <p:sp>
        <p:nvSpPr>
          <p:cNvPr id="469" name="Rectangle 468">
            <a:hlinkClick r:id="rId2"/>
          </p:cNvPr>
          <p:cNvSpPr/>
          <p:nvPr/>
        </p:nvSpPr>
        <p:spPr>
          <a:xfrm>
            <a:off x="39136320" y="13384147"/>
            <a:ext cx="2164080" cy="274320"/>
          </a:xfrm>
          <a:prstGeom prst="rect">
            <a:avLst/>
          </a:prstGeom>
          <a:solidFill>
            <a:schemeClr val="accent6"/>
          </a:solidFill>
          <a:ln>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Christian</a:t>
            </a:r>
            <a:endParaRPr lang="en-US" sz="1600" dirty="0">
              <a:solidFill>
                <a:schemeClr val="tx1"/>
              </a:solidFill>
            </a:endParaRPr>
          </a:p>
        </p:txBody>
      </p:sp>
      <p:sp>
        <p:nvSpPr>
          <p:cNvPr id="477" name="Rectangle 476">
            <a:hlinkClick r:id="rId7"/>
          </p:cNvPr>
          <p:cNvSpPr/>
          <p:nvPr/>
        </p:nvSpPr>
        <p:spPr>
          <a:xfrm>
            <a:off x="21168360" y="16806952"/>
            <a:ext cx="288036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Martin Luther</a:t>
            </a:r>
            <a:endParaRPr lang="en-US" sz="1200" dirty="0"/>
          </a:p>
        </p:txBody>
      </p:sp>
      <p:sp>
        <p:nvSpPr>
          <p:cNvPr id="478" name="Rectangle 477">
            <a:hlinkClick r:id="rId3"/>
          </p:cNvPr>
          <p:cNvSpPr/>
          <p:nvPr/>
        </p:nvSpPr>
        <p:spPr>
          <a:xfrm>
            <a:off x="37339633" y="21534400"/>
            <a:ext cx="292608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Queen </a:t>
            </a:r>
            <a:r>
              <a:rPr lang="en-US" sz="1200" dirty="0" smtClean="0"/>
              <a:t>Victoria</a:t>
            </a:r>
            <a:endParaRPr lang="en-US" sz="1200" dirty="0"/>
          </a:p>
        </p:txBody>
      </p:sp>
      <p:sp>
        <p:nvSpPr>
          <p:cNvPr id="480" name="Rectangle 479">
            <a:hlinkClick r:id="rId3"/>
          </p:cNvPr>
          <p:cNvSpPr/>
          <p:nvPr/>
        </p:nvSpPr>
        <p:spPr>
          <a:xfrm>
            <a:off x="30586680" y="21534400"/>
            <a:ext cx="630936"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W &amp; M</a:t>
            </a:r>
            <a:endParaRPr lang="en-US" sz="1200" dirty="0"/>
          </a:p>
        </p:txBody>
      </p:sp>
      <p:sp>
        <p:nvSpPr>
          <p:cNvPr id="481" name="Rectangle 480">
            <a:hlinkClick r:id="rId3"/>
          </p:cNvPr>
          <p:cNvSpPr/>
          <p:nvPr/>
        </p:nvSpPr>
        <p:spPr>
          <a:xfrm>
            <a:off x="31729680" y="21534400"/>
            <a:ext cx="59436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G I</a:t>
            </a:r>
            <a:endParaRPr lang="en-US" sz="1200" dirty="0"/>
          </a:p>
        </p:txBody>
      </p:sp>
      <p:sp>
        <p:nvSpPr>
          <p:cNvPr id="482" name="Rectangle 481">
            <a:hlinkClick r:id="rId3"/>
          </p:cNvPr>
          <p:cNvSpPr/>
          <p:nvPr/>
        </p:nvSpPr>
        <p:spPr>
          <a:xfrm>
            <a:off x="32324040" y="21534400"/>
            <a:ext cx="150876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George II</a:t>
            </a:r>
            <a:endParaRPr lang="en-US" sz="1200" dirty="0"/>
          </a:p>
        </p:txBody>
      </p:sp>
      <p:sp>
        <p:nvSpPr>
          <p:cNvPr id="483" name="Rectangle 482">
            <a:hlinkClick r:id="rId3"/>
          </p:cNvPr>
          <p:cNvSpPr/>
          <p:nvPr/>
        </p:nvSpPr>
        <p:spPr>
          <a:xfrm>
            <a:off x="33832800" y="21534400"/>
            <a:ext cx="274320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George III</a:t>
            </a:r>
            <a:endParaRPr lang="en-US" sz="1200" dirty="0"/>
          </a:p>
        </p:txBody>
      </p:sp>
      <p:sp>
        <p:nvSpPr>
          <p:cNvPr id="484" name="Rectangle 483">
            <a:hlinkClick r:id="rId3"/>
          </p:cNvPr>
          <p:cNvSpPr/>
          <p:nvPr/>
        </p:nvSpPr>
        <p:spPr>
          <a:xfrm>
            <a:off x="36576000" y="21534400"/>
            <a:ext cx="457200" cy="30175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G</a:t>
            </a:r>
            <a:r>
              <a:rPr lang="en-US" sz="1200" dirty="0" smtClean="0"/>
              <a:t> IV</a:t>
            </a:r>
            <a:endParaRPr lang="en-US" sz="1200" dirty="0"/>
          </a:p>
        </p:txBody>
      </p:sp>
      <p:grpSp>
        <p:nvGrpSpPr>
          <p:cNvPr id="1083" name="Group 1082"/>
          <p:cNvGrpSpPr/>
          <p:nvPr/>
        </p:nvGrpSpPr>
        <p:grpSpPr>
          <a:xfrm>
            <a:off x="26014680" y="20616952"/>
            <a:ext cx="4297680" cy="381000"/>
            <a:chOff x="26014680" y="21031200"/>
            <a:chExt cx="4297680" cy="381000"/>
          </a:xfrm>
        </p:grpSpPr>
        <p:sp>
          <p:nvSpPr>
            <p:cNvPr id="356" name="Rectangle 355"/>
            <p:cNvSpPr/>
            <p:nvPr/>
          </p:nvSpPr>
          <p:spPr>
            <a:xfrm>
              <a:off x="26014680" y="21229320"/>
              <a:ext cx="4160520" cy="182880"/>
            </a:xfrm>
            <a:prstGeom prst="rect">
              <a:avLst/>
            </a:prstGeom>
            <a:solidFill>
              <a:schemeClr val="accent6"/>
            </a:solidFill>
            <a:ln w="12700">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Thomas Hobbes</a:t>
              </a:r>
              <a:endParaRPr lang="en-US" sz="1200" dirty="0">
                <a:solidFill>
                  <a:schemeClr val="tx1"/>
                </a:solidFill>
              </a:endParaRPr>
            </a:p>
          </p:txBody>
        </p:sp>
        <p:sp>
          <p:nvSpPr>
            <p:cNvPr id="1082" name="TextBox 1081"/>
            <p:cNvSpPr txBox="1"/>
            <p:nvPr/>
          </p:nvSpPr>
          <p:spPr>
            <a:xfrm>
              <a:off x="29260800" y="21031200"/>
              <a:ext cx="1051560" cy="276999"/>
            </a:xfrm>
            <a:prstGeom prst="rect">
              <a:avLst/>
            </a:prstGeom>
            <a:noFill/>
          </p:spPr>
          <p:txBody>
            <a:bodyPr wrap="square" rtlCol="0">
              <a:spAutoFit/>
            </a:bodyPr>
            <a:lstStyle/>
            <a:p>
              <a:r>
                <a:rPr lang="en-US" sz="1200" dirty="0" smtClean="0"/>
                <a:t>psychological</a:t>
              </a:r>
              <a:endParaRPr lang="en-US" sz="1200" dirty="0"/>
            </a:p>
          </p:txBody>
        </p:sp>
      </p:grpSp>
      <p:grpSp>
        <p:nvGrpSpPr>
          <p:cNvPr id="1086" name="Group 1085"/>
          <p:cNvGrpSpPr/>
          <p:nvPr/>
        </p:nvGrpSpPr>
        <p:grpSpPr>
          <a:xfrm>
            <a:off x="28117800" y="17340352"/>
            <a:ext cx="2270760" cy="383679"/>
            <a:chOff x="28117800" y="15953601"/>
            <a:chExt cx="2270760" cy="383679"/>
          </a:xfrm>
        </p:grpSpPr>
        <p:sp>
          <p:nvSpPr>
            <p:cNvPr id="359" name="Rectangle 358">
              <a:hlinkClick r:id="rId7"/>
            </p:cNvPr>
            <p:cNvSpPr/>
            <p:nvPr/>
          </p:nvSpPr>
          <p:spPr>
            <a:xfrm>
              <a:off x="28117800" y="16154400"/>
              <a:ext cx="2148840" cy="182880"/>
            </a:xfrm>
            <a:prstGeom prst="rect">
              <a:avLst/>
            </a:prstGeom>
            <a:solidFill>
              <a:schemeClr val="accent6"/>
            </a:solidFill>
            <a:ln w="12700">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Joachim Becher</a:t>
              </a:r>
              <a:endParaRPr lang="en-US" sz="1200" dirty="0">
                <a:solidFill>
                  <a:schemeClr val="tx1"/>
                </a:solidFill>
              </a:endParaRPr>
            </a:p>
          </p:txBody>
        </p:sp>
        <p:sp>
          <p:nvSpPr>
            <p:cNvPr id="486" name="TextBox 485"/>
            <p:cNvSpPr txBox="1"/>
            <p:nvPr/>
          </p:nvSpPr>
          <p:spPr>
            <a:xfrm>
              <a:off x="29337000" y="15953601"/>
              <a:ext cx="1051560" cy="276999"/>
            </a:xfrm>
            <a:prstGeom prst="rect">
              <a:avLst/>
            </a:prstGeom>
            <a:noFill/>
          </p:spPr>
          <p:txBody>
            <a:bodyPr wrap="square" rtlCol="0">
              <a:spAutoFit/>
            </a:bodyPr>
            <a:lstStyle/>
            <a:p>
              <a:pPr algn="r"/>
              <a:r>
                <a:rPr lang="en-US" sz="1200" dirty="0" smtClean="0"/>
                <a:t>cameralism</a:t>
              </a:r>
              <a:endParaRPr lang="en-US" sz="1200" dirty="0"/>
            </a:p>
          </p:txBody>
        </p:sp>
      </p:grpSp>
      <p:grpSp>
        <p:nvGrpSpPr>
          <p:cNvPr id="1084" name="Group 1083"/>
          <p:cNvGrpSpPr/>
          <p:nvPr/>
        </p:nvGrpSpPr>
        <p:grpSpPr>
          <a:xfrm>
            <a:off x="27020520" y="20004673"/>
            <a:ext cx="3154680" cy="383679"/>
            <a:chOff x="27020520" y="19154001"/>
            <a:chExt cx="3154680" cy="383679"/>
          </a:xfrm>
        </p:grpSpPr>
        <p:sp>
          <p:nvSpPr>
            <p:cNvPr id="358" name="Rectangle 357"/>
            <p:cNvSpPr/>
            <p:nvPr/>
          </p:nvSpPr>
          <p:spPr>
            <a:xfrm>
              <a:off x="27020520" y="19354800"/>
              <a:ext cx="3017520" cy="182880"/>
            </a:xfrm>
            <a:prstGeom prst="rect">
              <a:avLst/>
            </a:prstGeom>
            <a:solidFill>
              <a:schemeClr val="accent6"/>
            </a:solidFill>
            <a:ln w="12700">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James Harrington</a:t>
              </a:r>
              <a:endParaRPr lang="en-US" sz="1200" dirty="0">
                <a:solidFill>
                  <a:schemeClr val="tx1"/>
                </a:solidFill>
              </a:endParaRPr>
            </a:p>
          </p:txBody>
        </p:sp>
        <p:sp>
          <p:nvSpPr>
            <p:cNvPr id="487" name="TextBox 486"/>
            <p:cNvSpPr txBox="1"/>
            <p:nvPr/>
          </p:nvSpPr>
          <p:spPr>
            <a:xfrm>
              <a:off x="29123640" y="19154001"/>
              <a:ext cx="1051560" cy="276999"/>
            </a:xfrm>
            <a:prstGeom prst="rect">
              <a:avLst/>
            </a:prstGeom>
            <a:noFill/>
          </p:spPr>
          <p:txBody>
            <a:bodyPr wrap="square" rtlCol="0">
              <a:spAutoFit/>
            </a:bodyPr>
            <a:lstStyle/>
            <a:p>
              <a:pPr algn="r"/>
              <a:r>
                <a:rPr lang="en-US" sz="1200" dirty="0" smtClean="0"/>
                <a:t>sociological</a:t>
              </a:r>
              <a:endParaRPr lang="en-US" sz="1200" dirty="0"/>
            </a:p>
          </p:txBody>
        </p:sp>
      </p:grpSp>
      <p:grpSp>
        <p:nvGrpSpPr>
          <p:cNvPr id="1085" name="Group 1084"/>
          <p:cNvGrpSpPr/>
          <p:nvPr/>
        </p:nvGrpSpPr>
        <p:grpSpPr>
          <a:xfrm>
            <a:off x="27569160" y="19550152"/>
            <a:ext cx="3022940" cy="383679"/>
            <a:chOff x="27569160" y="18087201"/>
            <a:chExt cx="3022940" cy="383679"/>
          </a:xfrm>
        </p:grpSpPr>
        <p:sp>
          <p:nvSpPr>
            <p:cNvPr id="357" name="Rectangle 356"/>
            <p:cNvSpPr/>
            <p:nvPr/>
          </p:nvSpPr>
          <p:spPr>
            <a:xfrm>
              <a:off x="27569160" y="18288000"/>
              <a:ext cx="2926080" cy="182880"/>
            </a:xfrm>
            <a:prstGeom prst="rect">
              <a:avLst/>
            </a:prstGeom>
            <a:solidFill>
              <a:schemeClr val="accent6"/>
            </a:solidFill>
            <a:ln w="12700">
              <a:solidFill>
                <a:schemeClr val="tx1"/>
              </a:solid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William Petty</a:t>
              </a:r>
              <a:endParaRPr lang="en-US" sz="1200" dirty="0">
                <a:solidFill>
                  <a:schemeClr val="tx1"/>
                </a:solidFill>
              </a:endParaRPr>
            </a:p>
          </p:txBody>
        </p:sp>
        <p:sp>
          <p:nvSpPr>
            <p:cNvPr id="488" name="TextBox 487"/>
            <p:cNvSpPr txBox="1"/>
            <p:nvPr/>
          </p:nvSpPr>
          <p:spPr>
            <a:xfrm>
              <a:off x="29260800" y="18087201"/>
              <a:ext cx="1331300" cy="276999"/>
            </a:xfrm>
            <a:prstGeom prst="rect">
              <a:avLst/>
            </a:prstGeom>
            <a:noFill/>
          </p:spPr>
          <p:txBody>
            <a:bodyPr wrap="square" rtlCol="0">
              <a:spAutoFit/>
            </a:bodyPr>
            <a:lstStyle/>
            <a:p>
              <a:pPr algn="r"/>
              <a:r>
                <a:rPr lang="en-US" sz="1200" dirty="0"/>
                <a:t>p</a:t>
              </a:r>
              <a:r>
                <a:rPr lang="en-US" sz="1200" dirty="0" smtClean="0"/>
                <a:t>olitical economy</a:t>
              </a:r>
              <a:endParaRPr lang="en-US" sz="1200" dirty="0"/>
            </a:p>
          </p:txBody>
        </p:sp>
      </p:grpSp>
      <p:sp>
        <p:nvSpPr>
          <p:cNvPr id="493" name="Rectangle 492">
            <a:hlinkClick r:id="rId7"/>
          </p:cNvPr>
          <p:cNvSpPr/>
          <p:nvPr/>
        </p:nvSpPr>
        <p:spPr>
          <a:xfrm>
            <a:off x="32689800" y="17386072"/>
            <a:ext cx="352044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Joseph Lagrange</a:t>
            </a:r>
            <a:endParaRPr lang="en-US" sz="1200" dirty="0"/>
          </a:p>
        </p:txBody>
      </p:sp>
      <p:sp>
        <p:nvSpPr>
          <p:cNvPr id="495" name="Rectangle 494">
            <a:hlinkClick r:id="rId7"/>
          </p:cNvPr>
          <p:cNvSpPr/>
          <p:nvPr/>
        </p:nvSpPr>
        <p:spPr>
          <a:xfrm>
            <a:off x="27752040" y="19169152"/>
            <a:ext cx="292608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Robert Boyle</a:t>
            </a:r>
            <a:endParaRPr lang="en-US" sz="1200" dirty="0">
              <a:solidFill>
                <a:schemeClr val="tx1"/>
              </a:solidFill>
            </a:endParaRPr>
          </a:p>
        </p:txBody>
      </p:sp>
      <p:sp>
        <p:nvSpPr>
          <p:cNvPr id="497" name="Rectangle 496">
            <a:hlinkClick r:id="rId3"/>
          </p:cNvPr>
          <p:cNvSpPr/>
          <p:nvPr/>
        </p:nvSpPr>
        <p:spPr>
          <a:xfrm>
            <a:off x="33832800" y="18910072"/>
            <a:ext cx="297180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Saint-Simon</a:t>
            </a:r>
            <a:endParaRPr lang="en-US" sz="1200" dirty="0"/>
          </a:p>
        </p:txBody>
      </p:sp>
      <p:sp>
        <p:nvSpPr>
          <p:cNvPr id="498" name="Rectangle 497"/>
          <p:cNvSpPr/>
          <p:nvPr/>
        </p:nvSpPr>
        <p:spPr>
          <a:xfrm>
            <a:off x="33055560" y="19214872"/>
            <a:ext cx="2331720"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Lavoisier</a:t>
            </a:r>
            <a:endParaRPr lang="en-US" sz="1200" dirty="0"/>
          </a:p>
        </p:txBody>
      </p:sp>
      <p:sp>
        <p:nvSpPr>
          <p:cNvPr id="499" name="Rectangle 498">
            <a:hlinkClick r:id="rId3"/>
          </p:cNvPr>
          <p:cNvSpPr/>
          <p:nvPr/>
        </p:nvSpPr>
        <p:spPr>
          <a:xfrm>
            <a:off x="35570160" y="17873752"/>
            <a:ext cx="2368296" cy="1828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August Comte</a:t>
            </a:r>
            <a:endParaRPr lang="en-US" sz="1200" dirty="0"/>
          </a:p>
        </p:txBody>
      </p:sp>
      <p:sp>
        <p:nvSpPr>
          <p:cNvPr id="500" name="Rectangle 499"/>
          <p:cNvSpPr/>
          <p:nvPr/>
        </p:nvSpPr>
        <p:spPr>
          <a:xfrm>
            <a:off x="34290000" y="16654552"/>
            <a:ext cx="278892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Georg Hegel</a:t>
            </a:r>
            <a:endParaRPr lang="en-US" sz="1200" dirty="0"/>
          </a:p>
        </p:txBody>
      </p:sp>
      <p:sp>
        <p:nvSpPr>
          <p:cNvPr id="501" name="Rectangle 500"/>
          <p:cNvSpPr/>
          <p:nvPr/>
        </p:nvSpPr>
        <p:spPr>
          <a:xfrm>
            <a:off x="36073080" y="20616952"/>
            <a:ext cx="333756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Charles Darwin</a:t>
            </a:r>
            <a:endParaRPr lang="en-US" sz="1200" dirty="0">
              <a:solidFill>
                <a:schemeClr val="tx1"/>
              </a:solidFill>
            </a:endParaRPr>
          </a:p>
        </p:txBody>
      </p:sp>
      <p:sp>
        <p:nvSpPr>
          <p:cNvPr id="502" name="Rectangle 501"/>
          <p:cNvSpPr/>
          <p:nvPr/>
        </p:nvSpPr>
        <p:spPr>
          <a:xfrm>
            <a:off x="31546800" y="16730752"/>
            <a:ext cx="246888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Lomonosov</a:t>
            </a:r>
            <a:endParaRPr lang="en-US" sz="1200" dirty="0"/>
          </a:p>
        </p:txBody>
      </p:sp>
      <p:sp>
        <p:nvSpPr>
          <p:cNvPr id="503" name="Rectangle 502">
            <a:hlinkClick r:id="rId7"/>
          </p:cNvPr>
          <p:cNvSpPr/>
          <p:nvPr/>
        </p:nvSpPr>
        <p:spPr>
          <a:xfrm>
            <a:off x="31409640" y="16319272"/>
            <a:ext cx="324612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Linnaeus</a:t>
            </a:r>
            <a:endParaRPr lang="en-US" sz="1200" dirty="0"/>
          </a:p>
        </p:txBody>
      </p:sp>
      <p:sp>
        <p:nvSpPr>
          <p:cNvPr id="506" name="Rectangle 505"/>
          <p:cNvSpPr/>
          <p:nvPr/>
        </p:nvSpPr>
        <p:spPr>
          <a:xfrm>
            <a:off x="37581840" y="20017205"/>
            <a:ext cx="310896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William James</a:t>
            </a:r>
            <a:endParaRPr lang="en-US" sz="1200" dirty="0">
              <a:solidFill>
                <a:schemeClr val="tx1"/>
              </a:solidFill>
            </a:endParaRPr>
          </a:p>
        </p:txBody>
      </p:sp>
      <p:sp>
        <p:nvSpPr>
          <p:cNvPr id="507" name="Rectangle 506"/>
          <p:cNvSpPr/>
          <p:nvPr/>
        </p:nvSpPr>
        <p:spPr>
          <a:xfrm>
            <a:off x="32278320" y="20769352"/>
            <a:ext cx="3246120" cy="18288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James Hutton</a:t>
            </a:r>
            <a:endParaRPr lang="en-US" sz="1200" dirty="0">
              <a:solidFill>
                <a:schemeClr val="tx1"/>
              </a:solidFill>
            </a:endParaRPr>
          </a:p>
        </p:txBody>
      </p:sp>
      <p:grpSp>
        <p:nvGrpSpPr>
          <p:cNvPr id="1087" name="Group 1086"/>
          <p:cNvGrpSpPr/>
          <p:nvPr/>
        </p:nvGrpSpPr>
        <p:grpSpPr>
          <a:xfrm>
            <a:off x="35052000" y="23343473"/>
            <a:ext cx="7578285" cy="1077218"/>
            <a:chOff x="35223255" y="23529121"/>
            <a:chExt cx="7578285" cy="1077218"/>
          </a:xfrm>
        </p:grpSpPr>
        <p:sp>
          <p:nvSpPr>
            <p:cNvPr id="504" name="Rectangle 503">
              <a:hlinkClick r:id="rId7"/>
            </p:cNvPr>
            <p:cNvSpPr/>
            <p:nvPr/>
          </p:nvSpPr>
          <p:spPr>
            <a:xfrm>
              <a:off x="35223255" y="23897771"/>
              <a:ext cx="21945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German / Dutch / Other</a:t>
              </a:r>
              <a:endParaRPr lang="en-US" sz="1600" dirty="0"/>
            </a:p>
          </p:txBody>
        </p:sp>
        <p:sp>
          <p:nvSpPr>
            <p:cNvPr id="505" name="Rectangle 504">
              <a:hlinkClick r:id="rId3"/>
            </p:cNvPr>
            <p:cNvSpPr/>
            <p:nvPr/>
          </p:nvSpPr>
          <p:spPr>
            <a:xfrm>
              <a:off x="37515751" y="23897771"/>
              <a:ext cx="1828800" cy="27432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French</a:t>
              </a:r>
              <a:endParaRPr lang="en-US" sz="1600" dirty="0"/>
            </a:p>
          </p:txBody>
        </p:sp>
        <p:sp>
          <p:nvSpPr>
            <p:cNvPr id="508" name="Rectangle 507"/>
            <p:cNvSpPr/>
            <p:nvPr/>
          </p:nvSpPr>
          <p:spPr>
            <a:xfrm>
              <a:off x="39444930" y="23897771"/>
              <a:ext cx="1828800" cy="27432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British</a:t>
              </a:r>
              <a:endParaRPr lang="en-US" sz="1600" dirty="0">
                <a:solidFill>
                  <a:schemeClr val="tx1"/>
                </a:solidFill>
              </a:endParaRPr>
            </a:p>
          </p:txBody>
        </p:sp>
        <p:grpSp>
          <p:nvGrpSpPr>
            <p:cNvPr id="512" name="Group 511"/>
            <p:cNvGrpSpPr/>
            <p:nvPr/>
          </p:nvGrpSpPr>
          <p:grpSpPr>
            <a:xfrm>
              <a:off x="41125140" y="23529121"/>
              <a:ext cx="1676400" cy="1077218"/>
              <a:chOff x="16078200" y="14924997"/>
              <a:chExt cx="1676400" cy="1077218"/>
            </a:xfrm>
          </p:grpSpPr>
          <p:cxnSp>
            <p:nvCxnSpPr>
              <p:cNvPr id="513" name="Straight Connector 512"/>
              <p:cNvCxnSpPr/>
              <p:nvPr/>
            </p:nvCxnSpPr>
            <p:spPr>
              <a:xfrm>
                <a:off x="16459200" y="15474492"/>
                <a:ext cx="914400" cy="0"/>
              </a:xfrm>
              <a:prstGeom prst="line">
                <a:avLst/>
              </a:prstGeom>
            </p:spPr>
            <p:style>
              <a:lnRef idx="3">
                <a:schemeClr val="dk1"/>
              </a:lnRef>
              <a:fillRef idx="0">
                <a:schemeClr val="dk1"/>
              </a:fillRef>
              <a:effectRef idx="2">
                <a:schemeClr val="dk1"/>
              </a:effectRef>
              <a:fontRef idx="minor">
                <a:schemeClr val="tx1"/>
              </a:fontRef>
            </p:style>
          </p:cxnSp>
          <p:sp>
            <p:nvSpPr>
              <p:cNvPr id="514" name="TextBox 513"/>
              <p:cNvSpPr txBox="1"/>
              <p:nvPr/>
            </p:nvSpPr>
            <p:spPr>
              <a:xfrm>
                <a:off x="16078200" y="14924997"/>
                <a:ext cx="1676400" cy="1077218"/>
              </a:xfrm>
              <a:prstGeom prst="rect">
                <a:avLst/>
              </a:prstGeom>
              <a:noFill/>
            </p:spPr>
            <p:txBody>
              <a:bodyPr wrap="square" rtlCol="0">
                <a:spAutoFit/>
              </a:bodyPr>
              <a:lstStyle/>
              <a:p>
                <a:pPr algn="ctr"/>
                <a:r>
                  <a:rPr lang="en-US" sz="3200" dirty="0" smtClean="0"/>
                  <a:t>20</a:t>
                </a:r>
              </a:p>
              <a:p>
                <a:pPr algn="ctr"/>
                <a:r>
                  <a:rPr lang="en-US" sz="3200" dirty="0" smtClean="0"/>
                  <a:t>years</a:t>
                </a:r>
                <a:endParaRPr lang="en-US" sz="3200" dirty="0"/>
              </a:p>
            </p:txBody>
          </p:sp>
        </p:grpSp>
      </p:grpSp>
      <p:sp>
        <p:nvSpPr>
          <p:cNvPr id="313" name="Rectangle 312"/>
          <p:cNvSpPr/>
          <p:nvPr/>
        </p:nvSpPr>
        <p:spPr>
          <a:xfrm>
            <a:off x="4307696" y="15136776"/>
            <a:ext cx="3510424"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Play</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14" name="Rectangle 313"/>
          <p:cNvSpPr/>
          <p:nvPr/>
        </p:nvSpPr>
        <p:spPr>
          <a:xfrm>
            <a:off x="8530578" y="15136776"/>
            <a:ext cx="3552272"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Understand</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15" name="Rectangle 314"/>
          <p:cNvSpPr/>
          <p:nvPr/>
        </p:nvSpPr>
        <p:spPr>
          <a:xfrm>
            <a:off x="12773276" y="15136776"/>
            <a:ext cx="3546128"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Enjoy</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20" name="Rectangle 319"/>
          <p:cNvSpPr/>
          <p:nvPr/>
        </p:nvSpPr>
        <p:spPr>
          <a:xfrm>
            <a:off x="4389120" y="20699376"/>
            <a:ext cx="3536111"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Organize</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21" name="Rectangle 320"/>
          <p:cNvSpPr/>
          <p:nvPr/>
        </p:nvSpPr>
        <p:spPr>
          <a:xfrm>
            <a:off x="8608129" y="20699376"/>
            <a:ext cx="3546128"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Narrate</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22" name="Rectangle 321"/>
          <p:cNvSpPr/>
          <p:nvPr/>
        </p:nvSpPr>
        <p:spPr>
          <a:xfrm>
            <a:off x="12844684" y="20699376"/>
            <a:ext cx="3546128"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Illustrate</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26" name="Rectangle 325"/>
          <p:cNvSpPr/>
          <p:nvPr/>
        </p:nvSpPr>
        <p:spPr>
          <a:xfrm>
            <a:off x="4446467" y="26261976"/>
            <a:ext cx="3554533"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Engage</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27" name="Rectangle 326"/>
          <p:cNvSpPr/>
          <p:nvPr/>
        </p:nvSpPr>
        <p:spPr>
          <a:xfrm>
            <a:off x="8675492" y="26261976"/>
            <a:ext cx="3546128"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Simplify</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28" name="Rectangle 327"/>
          <p:cNvSpPr/>
          <p:nvPr/>
        </p:nvSpPr>
        <p:spPr>
          <a:xfrm>
            <a:off x="12713129" y="26261976"/>
            <a:ext cx="3898471"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Depict</a:t>
            </a:r>
            <a:endPar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09" name="Rectangle 308">
            <a:hlinkClick r:id="rId2"/>
          </p:cNvPr>
          <p:cNvSpPr/>
          <p:nvPr/>
        </p:nvSpPr>
        <p:spPr>
          <a:xfrm>
            <a:off x="26517600" y="7141994"/>
            <a:ext cx="2560320" cy="182880"/>
          </a:xfrm>
          <a:prstGeom prst="rect">
            <a:avLst/>
          </a:prstGeom>
          <a:solidFill>
            <a:srgbClr val="CC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Julius Caesar</a:t>
            </a:r>
            <a:endParaRPr lang="en-US" sz="1200" dirty="0">
              <a:solidFill>
                <a:schemeClr val="bg1"/>
              </a:solidFill>
            </a:endParaRPr>
          </a:p>
        </p:txBody>
      </p:sp>
      <p:sp>
        <p:nvSpPr>
          <p:cNvPr id="310" name="Rectangle 309">
            <a:hlinkClick r:id="rId2"/>
          </p:cNvPr>
          <p:cNvSpPr/>
          <p:nvPr/>
        </p:nvSpPr>
        <p:spPr>
          <a:xfrm>
            <a:off x="25831800" y="6684794"/>
            <a:ext cx="283464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Crassus</a:t>
            </a:r>
            <a:endParaRPr lang="en-US" sz="1200" dirty="0"/>
          </a:p>
        </p:txBody>
      </p:sp>
      <p:sp>
        <p:nvSpPr>
          <p:cNvPr id="311" name="Rectangle 310">
            <a:hlinkClick r:id="rId2"/>
          </p:cNvPr>
          <p:cNvSpPr/>
          <p:nvPr/>
        </p:nvSpPr>
        <p:spPr>
          <a:xfrm>
            <a:off x="26243280" y="6913394"/>
            <a:ext cx="2651760" cy="182880"/>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Pompey</a:t>
            </a:r>
            <a:endParaRPr lang="en-US" sz="1200" dirty="0"/>
          </a:p>
        </p:txBody>
      </p:sp>
    </p:spTree>
    <p:extLst>
      <p:ext uri="{BB962C8B-B14F-4D97-AF65-F5344CB8AC3E}">
        <p14:creationId xmlns:p14="http://schemas.microsoft.com/office/powerpoint/2010/main" val="4095313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2098</TotalTime>
  <Words>1178</Words>
  <Application>Microsoft Office PowerPoint</Application>
  <PresentationFormat>Custom</PresentationFormat>
  <Paragraphs>236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116</cp:revision>
  <dcterms:created xsi:type="dcterms:W3CDTF">2012-02-29T08:34:13Z</dcterms:created>
  <dcterms:modified xsi:type="dcterms:W3CDTF">2012-03-01T19:32:15Z</dcterms:modified>
</cp:coreProperties>
</file>