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379" r:id="rId2"/>
    <p:sldId id="395" r:id="rId3"/>
    <p:sldId id="381" r:id="rId4"/>
    <p:sldId id="384" r:id="rId5"/>
    <p:sldId id="267" r:id="rId6"/>
    <p:sldId id="278" r:id="rId7"/>
    <p:sldId id="268" r:id="rId8"/>
    <p:sldId id="269" r:id="rId9"/>
    <p:sldId id="387" r:id="rId10"/>
    <p:sldId id="380" r:id="rId11"/>
    <p:sldId id="382" r:id="rId12"/>
    <p:sldId id="391" r:id="rId13"/>
    <p:sldId id="392" r:id="rId14"/>
    <p:sldId id="393" r:id="rId15"/>
    <p:sldId id="385" r:id="rId16"/>
    <p:sldId id="373" r:id="rId17"/>
    <p:sldId id="376" r:id="rId18"/>
    <p:sldId id="279" r:id="rId19"/>
    <p:sldId id="280" r:id="rId20"/>
    <p:sldId id="271" r:id="rId21"/>
    <p:sldId id="286" r:id="rId22"/>
    <p:sldId id="284" r:id="rId23"/>
    <p:sldId id="310" r:id="rId24"/>
    <p:sldId id="287" r:id="rId25"/>
    <p:sldId id="311" r:id="rId26"/>
    <p:sldId id="288" r:id="rId27"/>
    <p:sldId id="289" r:id="rId28"/>
    <p:sldId id="290" r:id="rId29"/>
    <p:sldId id="291" r:id="rId30"/>
    <p:sldId id="294" r:id="rId31"/>
    <p:sldId id="406" r:id="rId32"/>
    <p:sldId id="407" r:id="rId33"/>
    <p:sldId id="297" r:id="rId34"/>
    <p:sldId id="299" r:id="rId35"/>
    <p:sldId id="300" r:id="rId36"/>
    <p:sldId id="301" r:id="rId37"/>
    <p:sldId id="397" r:id="rId38"/>
    <p:sldId id="341" r:id="rId39"/>
    <p:sldId id="342" r:id="rId40"/>
    <p:sldId id="343" r:id="rId41"/>
    <p:sldId id="398" r:id="rId42"/>
    <p:sldId id="396" r:id="rId43"/>
    <p:sldId id="377" r:id="rId44"/>
    <p:sldId id="399" r:id="rId45"/>
    <p:sldId id="400" r:id="rId46"/>
    <p:sldId id="404" r:id="rId47"/>
    <p:sldId id="401" r:id="rId48"/>
    <p:sldId id="346" r:id="rId49"/>
    <p:sldId id="347" r:id="rId50"/>
    <p:sldId id="348" r:id="rId51"/>
    <p:sldId id="349" r:id="rId52"/>
    <p:sldId id="350" r:id="rId53"/>
    <p:sldId id="353" r:id="rId54"/>
    <p:sldId id="355" r:id="rId55"/>
    <p:sldId id="402" r:id="rId56"/>
    <p:sldId id="358" r:id="rId57"/>
    <p:sldId id="359" r:id="rId58"/>
    <p:sldId id="361" r:id="rId59"/>
    <p:sldId id="362" r:id="rId60"/>
    <p:sldId id="363" r:id="rId61"/>
    <p:sldId id="364" r:id="rId62"/>
    <p:sldId id="365" r:id="rId63"/>
    <p:sldId id="366" r:id="rId64"/>
    <p:sldId id="409" r:id="rId65"/>
    <p:sldId id="367" r:id="rId66"/>
    <p:sldId id="368" r:id="rId67"/>
    <p:sldId id="369" r:id="rId68"/>
    <p:sldId id="370" r:id="rId69"/>
    <p:sldId id="403" r:id="rId70"/>
    <p:sldId id="405" r:id="rId71"/>
    <p:sldId id="408" r:id="rId72"/>
  </p:sldIdLst>
  <p:sldSz cx="9144000" cy="6858000" type="screen4x3"/>
  <p:notesSz cx="6781800" cy="9067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FD80E5-5AFC-48A2-BE01-7460CE491B06}">
          <p14:sldIdLst>
            <p14:sldId id="379"/>
            <p14:sldId id="395"/>
          </p14:sldIdLst>
        </p14:section>
        <p14:section name="Introduction" id="{18D17E6A-3929-48C8-A568-E4CBD2A17038}">
          <p14:sldIdLst>
            <p14:sldId id="381"/>
            <p14:sldId id="384"/>
            <p14:sldId id="267"/>
            <p14:sldId id="278"/>
            <p14:sldId id="268"/>
            <p14:sldId id="269"/>
            <p14:sldId id="387"/>
            <p14:sldId id="380"/>
            <p14:sldId id="382"/>
            <p14:sldId id="391"/>
            <p14:sldId id="392"/>
            <p14:sldId id="393"/>
            <p14:sldId id="385"/>
            <p14:sldId id="373"/>
          </p14:sldIdLst>
        </p14:section>
        <p14:section name="Simplifications" id="{4BAA7BE5-6CA8-4CC6-B31E-8A6744E6111E}">
          <p14:sldIdLst>
            <p14:sldId id="376"/>
            <p14:sldId id="279"/>
            <p14:sldId id="280"/>
            <p14:sldId id="271"/>
            <p14:sldId id="286"/>
            <p14:sldId id="284"/>
            <p14:sldId id="310"/>
            <p14:sldId id="287"/>
            <p14:sldId id="311"/>
            <p14:sldId id="288"/>
            <p14:sldId id="289"/>
            <p14:sldId id="290"/>
            <p14:sldId id="291"/>
            <p14:sldId id="294"/>
            <p14:sldId id="406"/>
            <p14:sldId id="407"/>
            <p14:sldId id="297"/>
            <p14:sldId id="299"/>
            <p14:sldId id="300"/>
            <p14:sldId id="301"/>
            <p14:sldId id="397"/>
            <p14:sldId id="341"/>
            <p14:sldId id="342"/>
            <p14:sldId id="343"/>
            <p14:sldId id="398"/>
            <p14:sldId id="396"/>
            <p14:sldId id="377"/>
            <p14:sldId id="399"/>
            <p14:sldId id="400"/>
            <p14:sldId id="404"/>
            <p14:sldId id="401"/>
          </p14:sldIdLst>
        </p14:section>
        <p14:section name="Visual Accounting for Modeling" id="{94101021-792F-427B-8172-ED619632A26E}">
          <p14:sldIdLst>
            <p14:sldId id="346"/>
            <p14:sldId id="347"/>
            <p14:sldId id="348"/>
            <p14:sldId id="349"/>
            <p14:sldId id="350"/>
            <p14:sldId id="353"/>
            <p14:sldId id="355"/>
            <p14:sldId id="402"/>
            <p14:sldId id="358"/>
            <p14:sldId id="359"/>
            <p14:sldId id="361"/>
            <p14:sldId id="362"/>
            <p14:sldId id="363"/>
            <p14:sldId id="364"/>
            <p14:sldId id="365"/>
            <p14:sldId id="366"/>
            <p14:sldId id="409"/>
            <p14:sldId id="367"/>
            <p14:sldId id="368"/>
            <p14:sldId id="369"/>
            <p14:sldId id="370"/>
            <p14:sldId id="403"/>
            <p14:sldId id="405"/>
            <p14:sldId id="40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6">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88800" autoAdjust="0"/>
  </p:normalViewPr>
  <p:slideViewPr>
    <p:cSldViewPr>
      <p:cViewPr varScale="1">
        <p:scale>
          <a:sx n="100" d="100"/>
          <a:sy n="100" d="100"/>
        </p:scale>
        <p:origin x="-1860"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2" d="100"/>
          <a:sy n="62" d="100"/>
        </p:scale>
        <p:origin x="3438" y="78"/>
      </p:cViewPr>
      <p:guideLst>
        <p:guide orient="horz" pos="2856"/>
        <p:guide pos="21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0512820512820724E-2"/>
          <c:y val="7.4074074074074084E-2"/>
          <c:w val="0.87949999999999995"/>
          <c:h val="0.80222222222222217"/>
        </c:manualLayout>
      </c:layout>
      <c:scatterChart>
        <c:scatterStyle val="lineMarker"/>
        <c:varyColors val="0"/>
        <c:ser>
          <c:idx val="0"/>
          <c:order val="0"/>
          <c:spPr>
            <a:ln w="28575">
              <a:noFill/>
            </a:ln>
          </c:spPr>
          <c:xVal>
            <c:numRef>
              <c:f>Sheet1!$A$1:$A$10</c:f>
              <c:numCache>
                <c:formatCode>General</c:formatCode>
                <c:ptCount val="10"/>
                <c:pt idx="0">
                  <c:v>3</c:v>
                </c:pt>
                <c:pt idx="1">
                  <c:v>2</c:v>
                </c:pt>
                <c:pt idx="2">
                  <c:v>8</c:v>
                </c:pt>
                <c:pt idx="3">
                  <c:v>5</c:v>
                </c:pt>
                <c:pt idx="4">
                  <c:v>7</c:v>
                </c:pt>
                <c:pt idx="5">
                  <c:v>5</c:v>
                </c:pt>
                <c:pt idx="6">
                  <c:v>6</c:v>
                </c:pt>
                <c:pt idx="7">
                  <c:v>8</c:v>
                </c:pt>
                <c:pt idx="8">
                  <c:v>7</c:v>
                </c:pt>
                <c:pt idx="9">
                  <c:v>4</c:v>
                </c:pt>
              </c:numCache>
            </c:numRef>
          </c:xVal>
          <c:yVal>
            <c:numRef>
              <c:f>Sheet1!$B$1:$B$10</c:f>
              <c:numCache>
                <c:formatCode>General</c:formatCode>
                <c:ptCount val="10"/>
                <c:pt idx="0">
                  <c:v>5</c:v>
                </c:pt>
                <c:pt idx="1">
                  <c:v>2</c:v>
                </c:pt>
                <c:pt idx="2">
                  <c:v>6</c:v>
                </c:pt>
                <c:pt idx="3">
                  <c:v>5</c:v>
                </c:pt>
                <c:pt idx="4">
                  <c:v>6</c:v>
                </c:pt>
                <c:pt idx="5">
                  <c:v>7</c:v>
                </c:pt>
                <c:pt idx="6">
                  <c:v>5</c:v>
                </c:pt>
                <c:pt idx="7">
                  <c:v>8</c:v>
                </c:pt>
                <c:pt idx="8">
                  <c:v>7</c:v>
                </c:pt>
                <c:pt idx="9">
                  <c:v>3</c:v>
                </c:pt>
              </c:numCache>
            </c:numRef>
          </c:yVal>
          <c:smooth val="0"/>
        </c:ser>
        <c:dLbls>
          <c:showLegendKey val="0"/>
          <c:showVal val="0"/>
          <c:showCatName val="0"/>
          <c:showSerName val="0"/>
          <c:showPercent val="0"/>
          <c:showBubbleSize val="0"/>
        </c:dLbls>
        <c:axId val="289347000"/>
        <c:axId val="289345824"/>
      </c:scatterChart>
      <c:valAx>
        <c:axId val="289347000"/>
        <c:scaling>
          <c:orientation val="minMax"/>
        </c:scaling>
        <c:delete val="0"/>
        <c:axPos val="b"/>
        <c:numFmt formatCode="General" sourceLinked="1"/>
        <c:majorTickMark val="out"/>
        <c:minorTickMark val="none"/>
        <c:tickLblPos val="nextTo"/>
        <c:crossAx val="289345824"/>
        <c:crosses val="autoZero"/>
        <c:crossBetween val="midCat"/>
      </c:valAx>
      <c:valAx>
        <c:axId val="289345824"/>
        <c:scaling>
          <c:orientation val="minMax"/>
        </c:scaling>
        <c:delete val="0"/>
        <c:axPos val="l"/>
        <c:numFmt formatCode="General" sourceLinked="1"/>
        <c:majorTickMark val="out"/>
        <c:minorTickMark val="none"/>
        <c:tickLblPos val="nextTo"/>
        <c:crossAx val="289347000"/>
        <c:crosses val="autoZero"/>
        <c:crossBetween val="midCat"/>
      </c:valAx>
      <c:spPr>
        <a:noFill/>
      </c:spPr>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780" cy="453390"/>
          </a:xfrm>
          <a:prstGeom prst="rect">
            <a:avLst/>
          </a:prstGeom>
        </p:spPr>
        <p:txBody>
          <a:bodyPr vert="horz" lIns="90562" tIns="45281" rIns="90562" bIns="45281" rtlCol="0"/>
          <a:lstStyle>
            <a:lvl1pPr algn="l">
              <a:defRPr sz="1200"/>
            </a:lvl1pPr>
          </a:lstStyle>
          <a:p>
            <a:endParaRPr lang="en-US"/>
          </a:p>
        </p:txBody>
      </p:sp>
      <p:sp>
        <p:nvSpPr>
          <p:cNvPr id="3" name="Date Placeholder 2"/>
          <p:cNvSpPr>
            <a:spLocks noGrp="1"/>
          </p:cNvSpPr>
          <p:nvPr>
            <p:ph type="dt" idx="1"/>
          </p:nvPr>
        </p:nvSpPr>
        <p:spPr>
          <a:xfrm>
            <a:off x="3841450" y="0"/>
            <a:ext cx="2938780" cy="453390"/>
          </a:xfrm>
          <a:prstGeom prst="rect">
            <a:avLst/>
          </a:prstGeom>
        </p:spPr>
        <p:txBody>
          <a:bodyPr vert="horz" lIns="90562" tIns="45281" rIns="90562" bIns="45281" rtlCol="0"/>
          <a:lstStyle>
            <a:lvl1pPr algn="r">
              <a:defRPr sz="1200"/>
            </a:lvl1pPr>
          </a:lstStyle>
          <a:p>
            <a:fld id="{CA7AB10A-8FE9-44AC-BCCB-1E710E584DC4}" type="datetimeFigureOut">
              <a:rPr lang="en-US" smtClean="0"/>
              <a:pPr/>
              <a:t>11/14/2015</a:t>
            </a:fld>
            <a:endParaRPr lang="en-US"/>
          </a:p>
        </p:txBody>
      </p:sp>
      <p:sp>
        <p:nvSpPr>
          <p:cNvPr id="4" name="Slide Image Placeholder 3"/>
          <p:cNvSpPr>
            <a:spLocks noGrp="1" noRot="1" noChangeAspect="1"/>
          </p:cNvSpPr>
          <p:nvPr>
            <p:ph type="sldImg" idx="2"/>
          </p:nvPr>
        </p:nvSpPr>
        <p:spPr>
          <a:xfrm>
            <a:off x="1123950" y="681038"/>
            <a:ext cx="4533900" cy="3400425"/>
          </a:xfrm>
          <a:prstGeom prst="rect">
            <a:avLst/>
          </a:prstGeom>
          <a:noFill/>
          <a:ln w="12700">
            <a:solidFill>
              <a:prstClr val="black"/>
            </a:solidFill>
          </a:ln>
        </p:spPr>
        <p:txBody>
          <a:bodyPr vert="horz" lIns="90562" tIns="45281" rIns="90562" bIns="45281" rtlCol="0" anchor="ctr"/>
          <a:lstStyle/>
          <a:p>
            <a:endParaRPr lang="en-US"/>
          </a:p>
        </p:txBody>
      </p:sp>
      <p:sp>
        <p:nvSpPr>
          <p:cNvPr id="5" name="Notes Placeholder 4"/>
          <p:cNvSpPr>
            <a:spLocks noGrp="1"/>
          </p:cNvSpPr>
          <p:nvPr>
            <p:ph type="body" sz="quarter" idx="3"/>
          </p:nvPr>
        </p:nvSpPr>
        <p:spPr>
          <a:xfrm>
            <a:off x="678180" y="4307205"/>
            <a:ext cx="5425440" cy="4080510"/>
          </a:xfrm>
          <a:prstGeom prst="rect">
            <a:avLst/>
          </a:prstGeom>
        </p:spPr>
        <p:txBody>
          <a:bodyPr vert="horz" lIns="90562" tIns="45281" rIns="90562" bIns="4528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12837"/>
            <a:ext cx="2938780" cy="453390"/>
          </a:xfrm>
          <a:prstGeom prst="rect">
            <a:avLst/>
          </a:prstGeom>
        </p:spPr>
        <p:txBody>
          <a:bodyPr vert="horz" lIns="90562" tIns="45281" rIns="90562" bIns="45281" rtlCol="0" anchor="b"/>
          <a:lstStyle>
            <a:lvl1pPr algn="l">
              <a:defRPr sz="1200"/>
            </a:lvl1pPr>
          </a:lstStyle>
          <a:p>
            <a:endParaRPr lang="en-US"/>
          </a:p>
        </p:txBody>
      </p:sp>
      <p:sp>
        <p:nvSpPr>
          <p:cNvPr id="7" name="Slide Number Placeholder 6"/>
          <p:cNvSpPr>
            <a:spLocks noGrp="1"/>
          </p:cNvSpPr>
          <p:nvPr>
            <p:ph type="sldNum" sz="quarter" idx="5"/>
          </p:nvPr>
        </p:nvSpPr>
        <p:spPr>
          <a:xfrm>
            <a:off x="3841450" y="8612837"/>
            <a:ext cx="2938780" cy="453390"/>
          </a:xfrm>
          <a:prstGeom prst="rect">
            <a:avLst/>
          </a:prstGeom>
        </p:spPr>
        <p:txBody>
          <a:bodyPr vert="horz" lIns="90562" tIns="45281" rIns="90562" bIns="45281" rtlCol="0" anchor="b"/>
          <a:lstStyle>
            <a:lvl1pPr algn="r">
              <a:defRPr sz="1200"/>
            </a:lvl1pPr>
          </a:lstStyle>
          <a:p>
            <a:fld id="{03AC11EB-CBC0-47CF-982C-A59696EE8035}" type="slidenum">
              <a:rPr lang="en-US" smtClean="0"/>
              <a:pPr/>
              <a:t>‹#›</a:t>
            </a:fld>
            <a:endParaRPr lang="en-US"/>
          </a:p>
        </p:txBody>
      </p:sp>
    </p:spTree>
    <p:extLst>
      <p:ext uri="{BB962C8B-B14F-4D97-AF65-F5344CB8AC3E}">
        <p14:creationId xmlns:p14="http://schemas.microsoft.com/office/powerpoint/2010/main" val="1538176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a:t>
            </a:r>
            <a:r>
              <a:rPr lang="en-US" baseline="0" dirty="0" smtClean="0"/>
              <a:t> religions have so called “contemplative devices” – the objects of cogitation that offer a unique perspective into nature of reality.</a:t>
            </a:r>
          </a:p>
          <a:p>
            <a:r>
              <a:rPr lang="en-US" baseline="0" dirty="0" smtClean="0"/>
              <a:t>Trinity as a contemplative device was developed in Christianity in late 4</a:t>
            </a:r>
            <a:r>
              <a:rPr lang="en-US" baseline="30000" dirty="0" smtClean="0"/>
              <a:t>th</a:t>
            </a:r>
            <a:r>
              <a:rPr lang="en-US" baseline="0" dirty="0" smtClean="0"/>
              <a:t> century A.D. and widely practice thereafter.</a:t>
            </a:r>
          </a:p>
          <a:p>
            <a:r>
              <a:rPr lang="en-US" baseline="0" dirty="0" smtClean="0"/>
              <a:t>Buddhist had many contemplative devices, one of which is “Nirvana is the sound of the clap one hand makes”</a:t>
            </a:r>
          </a:p>
          <a:p>
            <a:r>
              <a:rPr lang="en-US" baseline="0" dirty="0" smtClean="0"/>
              <a:t>Through attempting to understand these paradoxical statements one could get raptured into transcendence and gain a deeper understanding of reality.</a:t>
            </a:r>
          </a:p>
          <a:p>
            <a:r>
              <a:rPr lang="en-US" baseline="0" dirty="0" smtClean="0"/>
              <a:t>Modern scientists, have similar devices. Consider  particle/wave dualism in description of the nature of light or the notion that one atom </a:t>
            </a:r>
            <a:r>
              <a:rPr lang="en-US" dirty="0" smtClean="0"/>
              <a:t>can contain all the information </a:t>
            </a:r>
            <a:r>
              <a:rPr lang="en-US" baseline="0" dirty="0" smtClean="0"/>
              <a:t>about </a:t>
            </a:r>
            <a:r>
              <a:rPr lang="en-US" baseline="0" dirty="0" smtClean="0"/>
              <a:t>the universe.</a:t>
            </a:r>
          </a:p>
          <a:p>
            <a:endParaRPr lang="en-US" baseline="0" dirty="0" smtClean="0"/>
          </a:p>
          <a:p>
            <a:r>
              <a:rPr lang="en-US" baseline="0" dirty="0" smtClean="0"/>
              <a:t>There is such contemplative device is statistical modeling – degrees of freedom.</a:t>
            </a:r>
            <a:endParaRPr lang="en-US" dirty="0"/>
          </a:p>
        </p:txBody>
      </p:sp>
      <p:sp>
        <p:nvSpPr>
          <p:cNvPr id="4" name="Slide Number Placeholder 3"/>
          <p:cNvSpPr>
            <a:spLocks noGrp="1"/>
          </p:cNvSpPr>
          <p:nvPr>
            <p:ph type="sldNum" sz="quarter" idx="10"/>
          </p:nvPr>
        </p:nvSpPr>
        <p:spPr/>
        <p:txBody>
          <a:bodyPr/>
          <a:lstStyle/>
          <a:p>
            <a:fld id="{03AC11EB-CBC0-47CF-982C-A59696EE8035}" type="slidenum">
              <a:rPr lang="en-US" smtClean="0"/>
              <a:pPr/>
              <a:t>1</a:t>
            </a:fld>
            <a:endParaRPr lang="en-US"/>
          </a:p>
        </p:txBody>
      </p:sp>
    </p:spTree>
    <p:extLst>
      <p:ext uri="{BB962C8B-B14F-4D97-AF65-F5344CB8AC3E}">
        <p14:creationId xmlns:p14="http://schemas.microsoft.com/office/powerpoint/2010/main" val="2780917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619">
              <a:defRPr/>
            </a:pPr>
            <a:r>
              <a:rPr lang="en-US" dirty="0" smtClean="0"/>
              <a:t>To ask “What the dimensionality</a:t>
            </a:r>
            <a:r>
              <a:rPr lang="en-US" baseline="0" dirty="0" smtClean="0"/>
              <a:t>  of variable projection into fisher-space?” is to ask “How many blind men were there?” That is, to ask from how many independent points of view the reality has been observed. </a:t>
            </a:r>
            <a:endParaRPr lang="en-US" dirty="0" smtClean="0"/>
          </a:p>
          <a:p>
            <a:pPr defTabSz="905619">
              <a:defRPr/>
            </a:pPr>
            <a:r>
              <a:rPr lang="en-US" dirty="0" smtClean="0"/>
              <a:t>It’s useful to think in Fisher-Space</a:t>
            </a:r>
            <a:r>
              <a:rPr lang="en-US" baseline="0" dirty="0" smtClean="0"/>
              <a:t> because one variable represents one description of reality. </a:t>
            </a:r>
            <a:endParaRPr lang="en-US" dirty="0" smtClean="0"/>
          </a:p>
          <a:p>
            <a:pPr defTabSz="905619">
              <a:defRPr/>
            </a:pPr>
            <a:r>
              <a:rPr lang="en-US" dirty="0" smtClean="0"/>
              <a:t>Blind men tell us what</a:t>
            </a:r>
            <a:r>
              <a:rPr lang="en-US" baseline="0" dirty="0" smtClean="0"/>
              <a:t> they observe about reality. Blind men don’t talk among each other– their observations are independent, therefore statements exist in their own dimensions.</a:t>
            </a:r>
          </a:p>
          <a:p>
            <a:r>
              <a:rPr lang="en-US" baseline="0" dirty="0" smtClean="0"/>
              <a:t>The report of each is a statement about reality ( a piece of info)</a:t>
            </a:r>
          </a:p>
          <a:p>
            <a:r>
              <a:rPr lang="en-US" dirty="0" smtClean="0"/>
              <a:t>Six blind men give us a 6-dimensional description of reality in respect</a:t>
            </a:r>
            <a:r>
              <a:rPr lang="en-US" baseline="0" dirty="0" smtClean="0"/>
              <a:t> to the variable (Elephant)</a:t>
            </a:r>
            <a:endParaRPr lang="en-US" dirty="0" smtClean="0"/>
          </a:p>
          <a:p>
            <a:r>
              <a:rPr lang="en-US" baseline="0" dirty="0" smtClean="0"/>
              <a:t>we call a collection of statements about reality a DESCRIPTION of reality. A set of reports from independent observes of reality we call a DESCRIPTION of reality</a:t>
            </a:r>
          </a:p>
          <a:p>
            <a:r>
              <a:rPr lang="en-US" baseline="0" dirty="0" smtClean="0"/>
              <a:t>Description consists of individual statements (to yourself: data points).</a:t>
            </a:r>
          </a:p>
          <a:p>
            <a:r>
              <a:rPr lang="en-US" baseline="0" dirty="0" smtClean="0"/>
              <a:t>Many statements will describe the reality with HI FIDELITY, the fewer the statements the lower the fidelity.</a:t>
            </a:r>
          </a:p>
          <a:p>
            <a:endParaRPr lang="en-US" baseline="0" dirty="0" smtClean="0"/>
          </a:p>
          <a:p>
            <a:r>
              <a:rPr lang="en-US" baseline="0" dirty="0" smtClean="0"/>
              <a:t>We define COMPLEXITY of description to be the number of statements that comprise it. </a:t>
            </a:r>
          </a:p>
          <a:p>
            <a:endParaRPr lang="en-US" baseline="0" dirty="0" smtClean="0"/>
          </a:p>
          <a:p>
            <a:endParaRPr lang="en-US" baseline="0" dirty="0" smtClean="0"/>
          </a:p>
          <a:p>
            <a:r>
              <a:rPr lang="en-US" baseline="0" dirty="0" smtClean="0"/>
              <a:t>The less complex description are easiest to grasp and decide. </a:t>
            </a:r>
          </a:p>
          <a:p>
            <a:r>
              <a:rPr lang="en-US" baseline="0" dirty="0" smtClean="0"/>
              <a:t>When we simplify a description of reality to suit our needs we reduce the complexity of the description, using fewer statements to describe it.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76D90DE-EC32-42A4-97CE-976B73003737}" type="slidenum">
              <a:rPr lang="en-US" smtClean="0"/>
              <a:pPr/>
              <a:t>10</a:t>
            </a:fld>
            <a:endParaRPr lang="en-US"/>
          </a:p>
        </p:txBody>
      </p:sp>
    </p:spTree>
    <p:extLst>
      <p:ext uri="{BB962C8B-B14F-4D97-AF65-F5344CB8AC3E}">
        <p14:creationId xmlns:p14="http://schemas.microsoft.com/office/powerpoint/2010/main" val="1067238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619">
              <a:defRPr/>
            </a:pPr>
            <a:r>
              <a:rPr lang="en-US" baseline="0" dirty="0" smtClean="0"/>
              <a:t>(Image) Degree of Pixilation</a:t>
            </a:r>
          </a:p>
          <a:p>
            <a:pPr defTabSz="905619">
              <a:defRPr/>
            </a:pPr>
            <a:r>
              <a:rPr lang="en-US" baseline="0" dirty="0" smtClean="0"/>
              <a:t>how fine of a resolution do you want to have in our description</a:t>
            </a:r>
          </a:p>
          <a:p>
            <a:pPr defTabSz="905619">
              <a:defRPr/>
            </a:pPr>
            <a:r>
              <a:rPr lang="en-US" baseline="0" dirty="0" smtClean="0"/>
              <a:t>It might not make sense to make the picture of reality more fuzzy and ambiguous,</a:t>
            </a:r>
          </a:p>
          <a:p>
            <a:pPr defTabSz="905619">
              <a:defRPr/>
            </a:pPr>
            <a:r>
              <a:rPr lang="en-US" baseline="0" dirty="0" smtClean="0"/>
              <a:t>But in determining whether reality is generally blue or generally brown, this simplification could be quite useful. </a:t>
            </a:r>
          </a:p>
          <a:p>
            <a:pPr defTabSz="905619">
              <a:defRPr/>
            </a:pPr>
            <a:r>
              <a:rPr lang="en-US" baseline="0" dirty="0" smtClean="0"/>
              <a:t>Especially when he-res images of reality is inconvenient or not available to us </a:t>
            </a:r>
          </a:p>
          <a:p>
            <a:pPr defTabSz="905619">
              <a:defRPr/>
            </a:pPr>
            <a:endParaRPr lang="en-US" baseline="0" dirty="0" smtClean="0"/>
          </a:p>
          <a:p>
            <a:pPr defTabSz="905619">
              <a:defRPr/>
            </a:pPr>
            <a:r>
              <a:rPr lang="en-US" baseline="0" dirty="0" smtClean="0"/>
              <a:t>We want our model to have the highest fidelity and the lowest complexity. </a:t>
            </a:r>
          </a:p>
          <a:p>
            <a:endParaRPr lang="en-US" dirty="0" smtClean="0"/>
          </a:p>
          <a:p>
            <a:r>
              <a:rPr lang="en-US" dirty="0" smtClean="0"/>
              <a:t>When</a:t>
            </a:r>
            <a:r>
              <a:rPr lang="en-US" baseline="0" dirty="0" smtClean="0"/>
              <a:t> we loose it, we call it Fidelity.</a:t>
            </a:r>
          </a:p>
          <a:p>
            <a:r>
              <a:rPr lang="en-US" baseline="0" dirty="0" smtClean="0"/>
              <a:t>When we talk about how fully we describe reality we’ll call the number of </a:t>
            </a:r>
            <a:r>
              <a:rPr lang="en-US" baseline="0" dirty="0" smtClean="0"/>
              <a:t>statements </a:t>
            </a:r>
            <a:r>
              <a:rPr lang="en-US" baseline="0" dirty="0" smtClean="0"/>
              <a:t>– Fidelity. </a:t>
            </a:r>
          </a:p>
          <a:p>
            <a:endParaRPr lang="en-US" baseline="0" dirty="0" smtClean="0"/>
          </a:p>
          <a:p>
            <a:r>
              <a:rPr lang="en-US" baseline="0" dirty="0" smtClean="0"/>
              <a:t>DF=14, the model made 14 less statements than the Full Fidelity description of reality.</a:t>
            </a:r>
          </a:p>
          <a:p>
            <a:r>
              <a:rPr lang="en-US" baseline="0" dirty="0" smtClean="0"/>
              <a:t>DF = how many fewer individuals statements about reality our simplification has. </a:t>
            </a:r>
          </a:p>
          <a:p>
            <a:endParaRPr lang="en-US" baseline="0" dirty="0" smtClean="0"/>
          </a:p>
          <a:p>
            <a:r>
              <a:rPr lang="en-US" baseline="0" dirty="0" smtClean="0"/>
              <a:t>The change in the number of statements to describe the same reality we’ll call a fidelity change, decrease of fidelity.</a:t>
            </a:r>
          </a:p>
        </p:txBody>
      </p:sp>
      <p:sp>
        <p:nvSpPr>
          <p:cNvPr id="4" name="Slide Number Placeholder 3"/>
          <p:cNvSpPr>
            <a:spLocks noGrp="1"/>
          </p:cNvSpPr>
          <p:nvPr>
            <p:ph type="sldNum" sz="quarter" idx="10"/>
          </p:nvPr>
        </p:nvSpPr>
        <p:spPr/>
        <p:txBody>
          <a:bodyPr/>
          <a:lstStyle/>
          <a:p>
            <a:fld id="{03AC11EB-CBC0-47CF-982C-A59696EE8035}" type="slidenum">
              <a:rPr lang="en-US" smtClean="0"/>
              <a:pPr/>
              <a:t>11</a:t>
            </a:fld>
            <a:endParaRPr lang="en-US"/>
          </a:p>
        </p:txBody>
      </p:sp>
    </p:spTree>
    <p:extLst>
      <p:ext uri="{BB962C8B-B14F-4D97-AF65-F5344CB8AC3E}">
        <p14:creationId xmlns:p14="http://schemas.microsoft.com/office/powerpoint/2010/main" val="421052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decrease</a:t>
            </a:r>
            <a:r>
              <a:rPr lang="en-US" baseline="0" dirty="0" smtClean="0"/>
              <a:t> in fidelity, but decrease in accuracy</a:t>
            </a:r>
            <a:endParaRPr lang="en-US" dirty="0"/>
          </a:p>
        </p:txBody>
      </p:sp>
      <p:sp>
        <p:nvSpPr>
          <p:cNvPr id="4" name="Slide Number Placeholder 3"/>
          <p:cNvSpPr>
            <a:spLocks noGrp="1"/>
          </p:cNvSpPr>
          <p:nvPr>
            <p:ph type="sldNum" sz="quarter" idx="10"/>
          </p:nvPr>
        </p:nvSpPr>
        <p:spPr/>
        <p:txBody>
          <a:bodyPr/>
          <a:lstStyle/>
          <a:p>
            <a:fld id="{03AC11EB-CBC0-47CF-982C-A59696EE8035}" type="slidenum">
              <a:rPr lang="en-US" smtClean="0"/>
              <a:pPr/>
              <a:t>12</a:t>
            </a:fld>
            <a:endParaRPr lang="en-US"/>
          </a:p>
        </p:txBody>
      </p:sp>
    </p:spTree>
    <p:extLst>
      <p:ext uri="{BB962C8B-B14F-4D97-AF65-F5344CB8AC3E}">
        <p14:creationId xmlns:p14="http://schemas.microsoft.com/office/powerpoint/2010/main" val="4178285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decrease</a:t>
            </a:r>
            <a:r>
              <a:rPr lang="en-US" baseline="0" dirty="0" smtClean="0"/>
              <a:t> in fidelity, but decrease in accuracy</a:t>
            </a:r>
            <a:endParaRPr lang="en-US" dirty="0"/>
          </a:p>
        </p:txBody>
      </p:sp>
      <p:sp>
        <p:nvSpPr>
          <p:cNvPr id="4" name="Slide Number Placeholder 3"/>
          <p:cNvSpPr>
            <a:spLocks noGrp="1"/>
          </p:cNvSpPr>
          <p:nvPr>
            <p:ph type="sldNum" sz="quarter" idx="10"/>
          </p:nvPr>
        </p:nvSpPr>
        <p:spPr/>
        <p:txBody>
          <a:bodyPr/>
          <a:lstStyle/>
          <a:p>
            <a:fld id="{03AC11EB-CBC0-47CF-982C-A59696EE8035}" type="slidenum">
              <a:rPr lang="en-US" smtClean="0"/>
              <a:pPr/>
              <a:t>13</a:t>
            </a:fld>
            <a:endParaRPr lang="en-US"/>
          </a:p>
        </p:txBody>
      </p:sp>
    </p:spTree>
    <p:extLst>
      <p:ext uri="{BB962C8B-B14F-4D97-AF65-F5344CB8AC3E}">
        <p14:creationId xmlns:p14="http://schemas.microsoft.com/office/powerpoint/2010/main" val="4178285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Decrease</a:t>
            </a:r>
            <a:r>
              <a:rPr lang="en-US" baseline="0" dirty="0" smtClean="0"/>
              <a:t> in fidelity and decrease in accuracy</a:t>
            </a:r>
          </a:p>
          <a:p>
            <a:r>
              <a:rPr lang="en-US" baseline="0" dirty="0" smtClean="0"/>
              <a:t>Description gave you reality in 3 dimensions, but you collapsed it into a single dimension in your model. </a:t>
            </a:r>
          </a:p>
          <a:p>
            <a:r>
              <a:rPr lang="en-US" baseline="0" dirty="0" smtClean="0"/>
              <a:t>So model is how many dimensions you allow in your simplification, and how you direct the projections from higher dimensions into them.</a:t>
            </a:r>
            <a:endParaRPr lang="en-US" dirty="0"/>
          </a:p>
        </p:txBody>
      </p:sp>
      <p:sp>
        <p:nvSpPr>
          <p:cNvPr id="4" name="Slide Number Placeholder 3"/>
          <p:cNvSpPr>
            <a:spLocks noGrp="1"/>
          </p:cNvSpPr>
          <p:nvPr>
            <p:ph type="sldNum" sz="quarter" idx="10"/>
          </p:nvPr>
        </p:nvSpPr>
        <p:spPr/>
        <p:txBody>
          <a:bodyPr/>
          <a:lstStyle/>
          <a:p>
            <a:fld id="{03AC11EB-CBC0-47CF-982C-A59696EE8035}" type="slidenum">
              <a:rPr lang="en-US" smtClean="0"/>
              <a:pPr/>
              <a:t>14</a:t>
            </a:fld>
            <a:endParaRPr lang="en-US"/>
          </a:p>
        </p:txBody>
      </p:sp>
    </p:spTree>
    <p:extLst>
      <p:ext uri="{BB962C8B-B14F-4D97-AF65-F5344CB8AC3E}">
        <p14:creationId xmlns:p14="http://schemas.microsoft.com/office/powerpoint/2010/main" val="4178285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when evaluating rival models we have to understand what they DO to the description of the same reality, in terms of FIDELITY and ACCURACY.</a:t>
            </a:r>
          </a:p>
          <a:p>
            <a:r>
              <a:rPr lang="en-US" baseline="0" dirty="0" smtClean="0"/>
              <a:t>To compare models is to see how fidelity and accuracy relate to each other in each simplification.  By nesting models we arrive at rigorous comparison.</a:t>
            </a:r>
          </a:p>
          <a:p>
            <a:r>
              <a:rPr lang="en-US" baseline="0" dirty="0" smtClean="0"/>
              <a:t>The more the model simplifies, the greater the decrease of fidelity (in degrees). </a:t>
            </a:r>
          </a:p>
          <a:p>
            <a:r>
              <a:rPr lang="en-US" baseline="0" dirty="0" smtClean="0"/>
              <a:t>You can think of DF as the amount of work that the model performs, the more, the more work the model does, the better the model is. It simplifies THIS MUCH.</a:t>
            </a:r>
          </a:p>
          <a:p>
            <a:r>
              <a:rPr lang="en-US" baseline="0" dirty="0" smtClean="0"/>
              <a:t>Accuracy, on the other hand could be measured a sum of squared discrepancies between corresponding coordinates.</a:t>
            </a:r>
          </a:p>
        </p:txBody>
      </p:sp>
      <p:sp>
        <p:nvSpPr>
          <p:cNvPr id="4" name="Slide Number Placeholder 3"/>
          <p:cNvSpPr>
            <a:spLocks noGrp="1"/>
          </p:cNvSpPr>
          <p:nvPr>
            <p:ph type="sldNum" sz="quarter" idx="10"/>
          </p:nvPr>
        </p:nvSpPr>
        <p:spPr/>
        <p:txBody>
          <a:bodyPr/>
          <a:lstStyle/>
          <a:p>
            <a:fld id="{03AC11EB-CBC0-47CF-982C-A59696EE8035}" type="slidenum">
              <a:rPr lang="en-US" smtClean="0"/>
              <a:pPr/>
              <a:t>15</a:t>
            </a:fld>
            <a:endParaRPr lang="en-US"/>
          </a:p>
        </p:txBody>
      </p:sp>
    </p:spTree>
    <p:extLst>
      <p:ext uri="{BB962C8B-B14F-4D97-AF65-F5344CB8AC3E}">
        <p14:creationId xmlns:p14="http://schemas.microsoft.com/office/powerpoint/2010/main" val="1779176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Rodger’s Slide</a:t>
            </a:r>
          </a:p>
          <a:p>
            <a:r>
              <a:rPr lang="en-US" dirty="0" smtClean="0"/>
              <a:t>My</a:t>
            </a:r>
            <a:r>
              <a:rPr lang="en-US" baseline="0" dirty="0" smtClean="0"/>
              <a:t> comment: </a:t>
            </a:r>
            <a:r>
              <a:rPr lang="en-US" dirty="0" smtClean="0"/>
              <a:t>This supposed to be an</a:t>
            </a:r>
            <a:r>
              <a:rPr lang="en-US" baseline="0" dirty="0" smtClean="0"/>
              <a:t> “accounting of modeling” easier,  this is a tool to keep track of simplifications, to compare them.</a:t>
            </a:r>
          </a:p>
          <a:p>
            <a:r>
              <a:rPr lang="en-US" baseline="0" dirty="0" smtClean="0"/>
              <a:t>The goal of this talk : to present a new way of thinking about degrees of freedom (visual accounting) </a:t>
            </a:r>
          </a:p>
          <a:p>
            <a:endParaRPr lang="en-US" baseline="0" dirty="0" smtClean="0"/>
          </a:p>
          <a:p>
            <a:r>
              <a:rPr lang="en-US" baseline="0" dirty="0" smtClean="0"/>
              <a:t>This is an actuarial tool created to keep track of the Fisher Space as it undergoes reduction of complexity under the instruction of the model we test. </a:t>
            </a:r>
          </a:p>
        </p:txBody>
      </p:sp>
      <p:sp>
        <p:nvSpPr>
          <p:cNvPr id="4" name="Slide Number Placeholder 3"/>
          <p:cNvSpPr>
            <a:spLocks noGrp="1"/>
          </p:cNvSpPr>
          <p:nvPr>
            <p:ph type="sldNum" sz="quarter" idx="10"/>
          </p:nvPr>
        </p:nvSpPr>
        <p:spPr/>
        <p:txBody>
          <a:bodyPr/>
          <a:lstStyle/>
          <a:p>
            <a:fld id="{176D90DE-EC32-42A4-97CE-976B73003737}" type="slidenum">
              <a:rPr lang="en-US" smtClean="0"/>
              <a:pPr/>
              <a:t>16</a:t>
            </a:fld>
            <a:endParaRPr lang="en-US"/>
          </a:p>
        </p:txBody>
      </p:sp>
    </p:spTree>
    <p:extLst>
      <p:ext uri="{BB962C8B-B14F-4D97-AF65-F5344CB8AC3E}">
        <p14:creationId xmlns:p14="http://schemas.microsoft.com/office/powerpoint/2010/main" val="2791689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some way, this is</a:t>
            </a:r>
            <a:r>
              <a:rPr lang="en-US" baseline="0" dirty="0" smtClean="0"/>
              <a:t> not theoretical innovation, but merely a managerial project. </a:t>
            </a:r>
            <a:endParaRPr lang="en-US" dirty="0"/>
          </a:p>
        </p:txBody>
      </p:sp>
      <p:sp>
        <p:nvSpPr>
          <p:cNvPr id="4" name="Slide Number Placeholder 3"/>
          <p:cNvSpPr>
            <a:spLocks noGrp="1"/>
          </p:cNvSpPr>
          <p:nvPr>
            <p:ph type="sldNum" sz="quarter" idx="10"/>
          </p:nvPr>
        </p:nvSpPr>
        <p:spPr/>
        <p:txBody>
          <a:bodyPr/>
          <a:lstStyle/>
          <a:p>
            <a:fld id="{03AC11EB-CBC0-47CF-982C-A59696EE8035}" type="slidenum">
              <a:rPr lang="en-US" smtClean="0"/>
              <a:pPr/>
              <a:t>17</a:t>
            </a:fld>
            <a:endParaRPr lang="en-US"/>
          </a:p>
        </p:txBody>
      </p:sp>
    </p:spTree>
    <p:extLst>
      <p:ext uri="{BB962C8B-B14F-4D97-AF65-F5344CB8AC3E}">
        <p14:creationId xmlns:p14="http://schemas.microsoft.com/office/powerpoint/2010/main" val="1024666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DF tells us something about what happened</a:t>
            </a:r>
            <a:r>
              <a:rPr lang="en-US" baseline="0" dirty="0" smtClean="0"/>
              <a:t> when we took a description of reality and CHANGED it somehow to better suit our needs ( clarity, particular question, </a:t>
            </a:r>
            <a:r>
              <a:rPr lang="en-US" baseline="0" dirty="0" err="1" smtClean="0"/>
              <a:t>etc</a:t>
            </a:r>
            <a:r>
              <a:rPr lang="en-US" baseline="0" dirty="0" smtClean="0"/>
              <a:t>).</a:t>
            </a:r>
          </a:p>
          <a:p>
            <a:endParaRPr lang="en-US" baseline="0" dirty="0" smtClean="0"/>
          </a:p>
          <a:p>
            <a:pPr defTabSz="905619">
              <a:defRPr/>
            </a:pPr>
            <a:r>
              <a:rPr lang="en-US" dirty="0" smtClean="0"/>
              <a:t>So</a:t>
            </a:r>
            <a:r>
              <a:rPr lang="en-US" baseline="0" dirty="0" smtClean="0"/>
              <a:t> first, scientist must DESCRIBE reality in some way, and then make this description meaningful. It’s a two-stage process.</a:t>
            </a:r>
            <a:endParaRPr lang="en-US" dirty="0" smtClean="0"/>
          </a:p>
          <a:p>
            <a:endParaRPr lang="en-US" dirty="0"/>
          </a:p>
        </p:txBody>
      </p:sp>
      <p:sp>
        <p:nvSpPr>
          <p:cNvPr id="4" name="Slide Number Placeholder 3"/>
          <p:cNvSpPr>
            <a:spLocks noGrp="1"/>
          </p:cNvSpPr>
          <p:nvPr>
            <p:ph type="sldNum" sz="quarter" idx="10"/>
          </p:nvPr>
        </p:nvSpPr>
        <p:spPr/>
        <p:txBody>
          <a:bodyPr/>
          <a:lstStyle/>
          <a:p>
            <a:fld id="{03AC11EB-CBC0-47CF-982C-A59696EE8035}" type="slidenum">
              <a:rPr lang="en-US" smtClean="0"/>
              <a:pPr/>
              <a:t>18</a:t>
            </a:fld>
            <a:endParaRPr lang="en-US"/>
          </a:p>
        </p:txBody>
      </p:sp>
    </p:spTree>
    <p:extLst>
      <p:ext uri="{BB962C8B-B14F-4D97-AF65-F5344CB8AC3E}">
        <p14:creationId xmlns:p14="http://schemas.microsoft.com/office/powerpoint/2010/main" val="3083731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619">
              <a:defRPr/>
            </a:pPr>
            <a:r>
              <a:rPr lang="en-US" dirty="0" smtClean="0"/>
              <a:t>So</a:t>
            </a:r>
            <a:r>
              <a:rPr lang="en-US" baseline="0" dirty="0" smtClean="0"/>
              <a:t> first, scientist must DESCRIBE reality in some way, and then make this description meaningful. It’s a two-stage process.</a:t>
            </a:r>
            <a:endParaRPr lang="en-US" dirty="0" smtClean="0"/>
          </a:p>
          <a:p>
            <a:endParaRPr lang="en-US" dirty="0"/>
          </a:p>
        </p:txBody>
      </p:sp>
      <p:sp>
        <p:nvSpPr>
          <p:cNvPr id="4" name="Slide Number Placeholder 3"/>
          <p:cNvSpPr>
            <a:spLocks noGrp="1"/>
          </p:cNvSpPr>
          <p:nvPr>
            <p:ph type="sldNum" sz="quarter" idx="10"/>
          </p:nvPr>
        </p:nvSpPr>
        <p:spPr/>
        <p:txBody>
          <a:bodyPr/>
          <a:lstStyle/>
          <a:p>
            <a:fld id="{03AC11EB-CBC0-47CF-982C-A59696EE8035}" type="slidenum">
              <a:rPr lang="en-US" smtClean="0"/>
              <a:pPr/>
              <a:t>19</a:t>
            </a:fld>
            <a:endParaRPr lang="en-US"/>
          </a:p>
        </p:txBody>
      </p:sp>
    </p:spTree>
    <p:extLst>
      <p:ext uri="{BB962C8B-B14F-4D97-AF65-F5344CB8AC3E}">
        <p14:creationId xmlns:p14="http://schemas.microsoft.com/office/powerpoint/2010/main" val="4038718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AC11EB-CBC0-47CF-982C-A59696EE8035}" type="slidenum">
              <a:rPr lang="en-US" smtClean="0"/>
              <a:pPr/>
              <a:t>2</a:t>
            </a:fld>
            <a:endParaRPr lang="en-US"/>
          </a:p>
        </p:txBody>
      </p:sp>
    </p:spTree>
    <p:extLst>
      <p:ext uri="{BB962C8B-B14F-4D97-AF65-F5344CB8AC3E}">
        <p14:creationId xmlns:p14="http://schemas.microsoft.com/office/powerpoint/2010/main" val="475777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(even more detailed) description in the Methods section references to the reality that was common for all the observations, so no need to repeat for all. Although, those would be the most accurate depiction of reality.</a:t>
            </a:r>
            <a:endParaRPr lang="en-US" dirty="0"/>
          </a:p>
        </p:txBody>
      </p:sp>
      <p:sp>
        <p:nvSpPr>
          <p:cNvPr id="4" name="Slide Number Placeholder 3"/>
          <p:cNvSpPr>
            <a:spLocks noGrp="1"/>
          </p:cNvSpPr>
          <p:nvPr>
            <p:ph type="sldNum" sz="quarter" idx="10"/>
          </p:nvPr>
        </p:nvSpPr>
        <p:spPr/>
        <p:txBody>
          <a:bodyPr/>
          <a:lstStyle/>
          <a:p>
            <a:fld id="{03AC11EB-CBC0-47CF-982C-A59696EE8035}" type="slidenum">
              <a:rPr lang="en-US" smtClean="0"/>
              <a:pPr/>
              <a:t>20</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the most precise description of reality possible. </a:t>
            </a:r>
          </a:p>
          <a:p>
            <a:r>
              <a:rPr lang="en-US" baseline="0" dirty="0" smtClean="0"/>
              <a:t>Each line represents an individual statement about reality.</a:t>
            </a:r>
          </a:p>
          <a:p>
            <a:r>
              <a:rPr lang="en-US" baseline="0" dirty="0" smtClean="0"/>
              <a:t>There are 15 statements about reality that we made in this description.</a:t>
            </a:r>
          </a:p>
          <a:p>
            <a:r>
              <a:rPr lang="en-US" baseline="0" dirty="0" smtClean="0"/>
              <a:t>Let see if we can present the same 15 statements in a way that eases our perception</a:t>
            </a:r>
            <a:endParaRPr lang="en-US" dirty="0"/>
          </a:p>
        </p:txBody>
      </p:sp>
      <p:sp>
        <p:nvSpPr>
          <p:cNvPr id="4" name="Slide Number Placeholder 3"/>
          <p:cNvSpPr>
            <a:spLocks noGrp="1"/>
          </p:cNvSpPr>
          <p:nvPr>
            <p:ph type="sldNum" sz="quarter" idx="10"/>
          </p:nvPr>
        </p:nvSpPr>
        <p:spPr/>
        <p:txBody>
          <a:bodyPr/>
          <a:lstStyle/>
          <a:p>
            <a:fld id="{03AC11EB-CBC0-47CF-982C-A59696EE8035}" type="slidenum">
              <a:rPr lang="en-US" smtClean="0"/>
              <a:pPr/>
              <a:t>21</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not changing</a:t>
            </a:r>
            <a:r>
              <a:rPr lang="en-US" baseline="0" dirty="0" smtClean="0"/>
              <a:t> the informational content, we merely changing the ease of perception. But the statements carry the same information.</a:t>
            </a:r>
            <a:endParaRPr lang="en-US" dirty="0"/>
          </a:p>
        </p:txBody>
      </p:sp>
      <p:sp>
        <p:nvSpPr>
          <p:cNvPr id="4" name="Slide Number Placeholder 3"/>
          <p:cNvSpPr>
            <a:spLocks noGrp="1"/>
          </p:cNvSpPr>
          <p:nvPr>
            <p:ph type="sldNum" sz="quarter" idx="10"/>
          </p:nvPr>
        </p:nvSpPr>
        <p:spPr/>
        <p:txBody>
          <a:bodyPr/>
          <a:lstStyle/>
          <a:p>
            <a:fld id="{03AC11EB-CBC0-47CF-982C-A59696EE8035}" type="slidenum">
              <a:rPr lang="en-US" smtClean="0"/>
              <a:pPr/>
              <a:t>22</a:t>
            </a:fld>
            <a:endParaRPr lang="en-US"/>
          </a:p>
        </p:txBody>
      </p:sp>
    </p:spTree>
    <p:extLst>
      <p:ext uri="{BB962C8B-B14F-4D97-AF65-F5344CB8AC3E}">
        <p14:creationId xmlns:p14="http://schemas.microsoft.com/office/powerpoint/2010/main" val="3909269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Transitional Slide</a:t>
            </a:r>
            <a:endParaRPr lang="en-US" dirty="0"/>
          </a:p>
        </p:txBody>
      </p:sp>
      <p:sp>
        <p:nvSpPr>
          <p:cNvPr id="4" name="Slide Number Placeholder 3"/>
          <p:cNvSpPr>
            <a:spLocks noGrp="1"/>
          </p:cNvSpPr>
          <p:nvPr>
            <p:ph type="sldNum" sz="quarter" idx="10"/>
          </p:nvPr>
        </p:nvSpPr>
        <p:spPr/>
        <p:txBody>
          <a:bodyPr/>
          <a:lstStyle/>
          <a:p>
            <a:fld id="{03AC11EB-CBC0-47CF-982C-A59696EE8035}" type="slidenum">
              <a:rPr lang="en-US" smtClean="0"/>
              <a:pPr/>
              <a:t>23</a:t>
            </a:fld>
            <a:endParaRPr lang="en-US"/>
          </a:p>
        </p:txBody>
      </p:sp>
    </p:spTree>
    <p:extLst>
      <p:ext uri="{BB962C8B-B14F-4D97-AF65-F5344CB8AC3E}">
        <p14:creationId xmlns:p14="http://schemas.microsoft.com/office/powerpoint/2010/main" val="13947703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Transitional Slide</a:t>
            </a:r>
            <a:endParaRPr lang="en-US" dirty="0"/>
          </a:p>
        </p:txBody>
      </p:sp>
      <p:sp>
        <p:nvSpPr>
          <p:cNvPr id="4" name="Slide Number Placeholder 3"/>
          <p:cNvSpPr>
            <a:spLocks noGrp="1"/>
          </p:cNvSpPr>
          <p:nvPr>
            <p:ph type="sldNum" sz="quarter" idx="10"/>
          </p:nvPr>
        </p:nvSpPr>
        <p:spPr/>
        <p:txBody>
          <a:bodyPr/>
          <a:lstStyle/>
          <a:p>
            <a:fld id="{03AC11EB-CBC0-47CF-982C-A59696EE8035}" type="slidenum">
              <a:rPr lang="en-US" smtClean="0"/>
              <a:pPr/>
              <a:t>24</a:t>
            </a:fld>
            <a:endParaRPr lang="en-US"/>
          </a:p>
        </p:txBody>
      </p:sp>
    </p:spTree>
    <p:extLst>
      <p:ext uri="{BB962C8B-B14F-4D97-AF65-F5344CB8AC3E}">
        <p14:creationId xmlns:p14="http://schemas.microsoft.com/office/powerpoint/2010/main" val="1394770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Transitional Slide</a:t>
            </a:r>
            <a:endParaRPr lang="en-US" dirty="0"/>
          </a:p>
        </p:txBody>
      </p:sp>
      <p:sp>
        <p:nvSpPr>
          <p:cNvPr id="4" name="Slide Number Placeholder 3"/>
          <p:cNvSpPr>
            <a:spLocks noGrp="1"/>
          </p:cNvSpPr>
          <p:nvPr>
            <p:ph type="sldNum" sz="quarter" idx="10"/>
          </p:nvPr>
        </p:nvSpPr>
        <p:spPr/>
        <p:txBody>
          <a:bodyPr/>
          <a:lstStyle/>
          <a:p>
            <a:fld id="{03AC11EB-CBC0-47CF-982C-A59696EE8035}" type="slidenum">
              <a:rPr lang="en-US" smtClean="0"/>
              <a:pPr/>
              <a:t>25</a:t>
            </a:fld>
            <a:endParaRPr lang="en-US"/>
          </a:p>
        </p:txBody>
      </p:sp>
    </p:spTree>
    <p:extLst>
      <p:ext uri="{BB962C8B-B14F-4D97-AF65-F5344CB8AC3E}">
        <p14:creationId xmlns:p14="http://schemas.microsoft.com/office/powerpoint/2010/main" val="1394770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11EB-CBC0-47CF-982C-A59696EE8035}" type="slidenum">
              <a:rPr lang="en-US" smtClean="0"/>
              <a:pPr/>
              <a:t>26</a:t>
            </a:fld>
            <a:endParaRPr lang="en-US"/>
          </a:p>
        </p:txBody>
      </p:sp>
    </p:spTree>
    <p:extLst>
      <p:ext uri="{BB962C8B-B14F-4D97-AF65-F5344CB8AC3E}">
        <p14:creationId xmlns:p14="http://schemas.microsoft.com/office/powerpoint/2010/main" val="3563115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that we still depict</a:t>
            </a:r>
            <a:r>
              <a:rPr lang="en-US" baseline="0" dirty="0" smtClean="0"/>
              <a:t> the same 15 units of information.</a:t>
            </a:r>
          </a:p>
          <a:p>
            <a:r>
              <a:rPr lang="en-US" baseline="0" dirty="0" smtClean="0"/>
              <a:t>We preserved only the relevant information, encoding info that pertains to ALL our subjects into representational conventions and rules.</a:t>
            </a:r>
          </a:p>
          <a:p>
            <a:endParaRPr lang="en-US" baseline="0" dirty="0" smtClean="0"/>
          </a:p>
        </p:txBody>
      </p:sp>
      <p:sp>
        <p:nvSpPr>
          <p:cNvPr id="4" name="Slide Number Placeholder 3"/>
          <p:cNvSpPr>
            <a:spLocks noGrp="1"/>
          </p:cNvSpPr>
          <p:nvPr>
            <p:ph type="sldNum" sz="quarter" idx="10"/>
          </p:nvPr>
        </p:nvSpPr>
        <p:spPr/>
        <p:txBody>
          <a:bodyPr/>
          <a:lstStyle/>
          <a:p>
            <a:fld id="{03AC11EB-CBC0-47CF-982C-A59696EE8035}" type="slidenum">
              <a:rPr lang="en-US" smtClean="0"/>
              <a:pPr/>
              <a:t>27</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we adopt yet other representational conventions we can depict the same 15 pieces of information graphically.</a:t>
            </a:r>
          </a:p>
          <a:p>
            <a:endParaRPr lang="en-US" baseline="0" dirty="0" smtClean="0"/>
          </a:p>
          <a:p>
            <a:r>
              <a:rPr lang="en-US" dirty="0" smtClean="0"/>
              <a:t>We</a:t>
            </a:r>
            <a:r>
              <a:rPr lang="en-US" baseline="0" dirty="0" smtClean="0"/>
              <a:t> will measure information in STATEMENTS about reality.</a:t>
            </a:r>
          </a:p>
          <a:p>
            <a:r>
              <a:rPr lang="en-US" baseline="0" dirty="0" smtClean="0"/>
              <a:t>The more statements you have about reality the more information you possess.</a:t>
            </a:r>
          </a:p>
          <a:p>
            <a:endParaRPr lang="en-US" baseline="0" dirty="0" smtClean="0"/>
          </a:p>
          <a:p>
            <a:r>
              <a:rPr lang="en-US" baseline="0" dirty="0" smtClean="0"/>
              <a:t>Each of these expressions have different values according to the different purposes.</a:t>
            </a:r>
          </a:p>
          <a:p>
            <a:r>
              <a:rPr lang="en-US" baseline="0" dirty="0" smtClean="0"/>
              <a:t>But notice that we apply more and more creativity from left to right.</a:t>
            </a:r>
          </a:p>
          <a:p>
            <a:r>
              <a:rPr lang="en-US" baseline="0" dirty="0" smtClean="0"/>
              <a:t>Practicing Christians should understand this concept better than others </a:t>
            </a:r>
            <a:r>
              <a:rPr lang="en-US" baseline="0" dirty="0" smtClean="0">
                <a:sym typeface="Wingdings" pitchFamily="2" charset="2"/>
              </a:rPr>
              <a:t></a:t>
            </a:r>
          </a:p>
          <a:p>
            <a:endParaRPr lang="en-US" baseline="0" dirty="0" smtClean="0"/>
          </a:p>
        </p:txBody>
      </p:sp>
      <p:sp>
        <p:nvSpPr>
          <p:cNvPr id="4" name="Slide Number Placeholder 3"/>
          <p:cNvSpPr>
            <a:spLocks noGrp="1"/>
          </p:cNvSpPr>
          <p:nvPr>
            <p:ph type="sldNum" sz="quarter" idx="10"/>
          </p:nvPr>
        </p:nvSpPr>
        <p:spPr/>
        <p:txBody>
          <a:bodyPr/>
          <a:lstStyle/>
          <a:p>
            <a:fld id="{03AC11EB-CBC0-47CF-982C-A59696EE8035}" type="slidenum">
              <a:rPr lang="en-US" smtClean="0"/>
              <a:pPr/>
              <a:t>28</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These three sets of 15 statements about witnessed reality are equivalent. </a:t>
            </a:r>
          </a:p>
          <a:p>
            <a:r>
              <a:rPr lang="en-US" baseline="0" dirty="0" smtClean="0"/>
              <a:t>It implies that having access to one of them, we are capable of recreating the other two provided we know the rules and conventions of transformations (notation)</a:t>
            </a:r>
          </a:p>
          <a:p>
            <a:endParaRPr lang="en-US" baseline="0" dirty="0" smtClean="0"/>
          </a:p>
          <a:p>
            <a:r>
              <a:rPr lang="en-US" baseline="0" dirty="0" smtClean="0"/>
              <a:t>To do any sort of reasoning with these statements to see whether they affirm or disproves our hypotheses, we want to keep the number of statements of reasonable size.</a:t>
            </a:r>
          </a:p>
          <a:p>
            <a:endParaRPr lang="en-US" baseline="0" dirty="0" smtClean="0"/>
          </a:p>
          <a:p>
            <a:r>
              <a:rPr lang="en-US" baseline="0" dirty="0" smtClean="0"/>
              <a:t>To “describe” means to relay the essence. There can’t be objective description. Moreover, when we make a copy of a description, we suit the accuracy of this copy (fidelity) to our research needs.  By simplifying, copying the original of the reality we are capturing the essence as we see it and leaving out the cluttering details that rival for our attention.</a:t>
            </a:r>
          </a:p>
        </p:txBody>
      </p:sp>
      <p:sp>
        <p:nvSpPr>
          <p:cNvPr id="4" name="Slide Number Placeholder 3"/>
          <p:cNvSpPr>
            <a:spLocks noGrp="1"/>
          </p:cNvSpPr>
          <p:nvPr>
            <p:ph type="sldNum" sz="quarter" idx="10"/>
          </p:nvPr>
        </p:nvSpPr>
        <p:spPr/>
        <p:txBody>
          <a:bodyPr/>
          <a:lstStyle/>
          <a:p>
            <a:fld id="{03AC11EB-CBC0-47CF-982C-A59696EE8035}" type="slidenum">
              <a:rPr lang="en-US" smtClean="0"/>
              <a:pPr/>
              <a:t>29</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Joe [Rodgers] </a:t>
            </a:r>
            <a:r>
              <a:rPr lang="en-US" dirty="0" smtClean="0"/>
              <a:t>spoke</a:t>
            </a:r>
            <a:r>
              <a:rPr lang="en-US" baseline="0" dirty="0" smtClean="0"/>
              <a:t> of representing data in variable-space and so called, Fisher-space which underlie the statistical thinking of </a:t>
            </a:r>
            <a:r>
              <a:rPr lang="en-US" baseline="0" dirty="0" err="1" smtClean="0"/>
              <a:t>R.A.Fisher</a:t>
            </a:r>
            <a:endParaRPr lang="en-US" baseline="0" dirty="0" smtClean="0"/>
          </a:p>
          <a:p>
            <a:r>
              <a:rPr lang="en-US" baseline="0" dirty="0" smtClean="0"/>
              <a:t>Variable space is the space we are most familiar with. This space places each variable in a separate dimension. This space is useful in describing how subjects differ in respect to variables. </a:t>
            </a:r>
          </a:p>
          <a:p>
            <a:r>
              <a:rPr lang="en-US" baseline="0" dirty="0" smtClean="0"/>
              <a:t>Fisher space, on the other hand, places each subject in a its own dimension. This space is useful in describing how variables differ in respect to subjects.</a:t>
            </a:r>
          </a:p>
          <a:p>
            <a:pPr defTabSz="905619">
              <a:defRPr/>
            </a:pPr>
            <a:r>
              <a:rPr lang="en-US" baseline="0" dirty="0" smtClean="0"/>
              <a:t>Thus, a variable in a sample is a </a:t>
            </a:r>
            <a:r>
              <a:rPr lang="en-US" b="1" i="1" baseline="0" dirty="0" smtClean="0"/>
              <a:t>n</a:t>
            </a:r>
            <a:r>
              <a:rPr lang="en-US" baseline="0" dirty="0" smtClean="0"/>
              <a:t>-</a:t>
            </a:r>
            <a:r>
              <a:rPr lang="en-US" baseline="0" dirty="0" err="1" smtClean="0"/>
              <a:t>th</a:t>
            </a:r>
            <a:r>
              <a:rPr lang="en-US" baseline="0" dirty="0" smtClean="0"/>
              <a:t> dimensional projection into reality observed by the sample of size </a:t>
            </a:r>
            <a:r>
              <a:rPr lang="en-US" b="1" i="1" baseline="0" dirty="0" smtClean="0"/>
              <a:t>n</a:t>
            </a:r>
            <a:r>
              <a:rPr lang="en-US" baseline="0" dirty="0" smtClean="0"/>
              <a:t>.</a:t>
            </a:r>
          </a:p>
          <a:p>
            <a:pPr defTabSz="905619">
              <a:defRPr/>
            </a:pPr>
            <a:r>
              <a:rPr lang="en-US" baseline="0" dirty="0" smtClean="0"/>
              <a:t>Why is this more convenient? It’s easier to compare 2 things than 10 (N) things. </a:t>
            </a:r>
          </a:p>
          <a:p>
            <a:pPr defTabSz="905619">
              <a:defRPr/>
            </a:pPr>
            <a:r>
              <a:rPr lang="en-US" baseline="0" dirty="0" smtClean="0"/>
              <a:t>Reality is multidimensional, or consists of many perspectives.</a:t>
            </a:r>
          </a:p>
          <a:p>
            <a:pPr defTabSz="905619">
              <a:defRPr/>
            </a:pPr>
            <a:endParaRPr lang="en-US" baseline="0" dirty="0" smtClean="0"/>
          </a:p>
          <a:p>
            <a:pPr defTabSz="905619">
              <a:defRPr/>
            </a:pPr>
            <a:r>
              <a:rPr lang="en-US" baseline="0" dirty="0" smtClean="0"/>
              <a:t>However, the multiple dimensionality of fisher space is awkward and inconvenient, and that’s why we build models – to simplify descriptions of reality, to make them usable by our minds.</a:t>
            </a:r>
          </a:p>
          <a:p>
            <a:endParaRPr lang="en-US" baseline="0" dirty="0" smtClean="0"/>
          </a:p>
          <a:p>
            <a:r>
              <a:rPr lang="en-US" baseline="0" dirty="0" smtClean="0"/>
              <a:t>Degrees of freedom  were conceptualized as reduction in dimensionality of Fisher space.</a:t>
            </a:r>
          </a:p>
          <a:p>
            <a:endParaRPr lang="en-US" baseline="0" dirty="0" smtClean="0"/>
          </a:p>
          <a:p>
            <a:r>
              <a:rPr lang="en-US" baseline="0" dirty="0" smtClean="0"/>
              <a:t>Today, I would like to show  that Fisher Space is not difficult to conceptualize and offers a (hopefully) easier understanding of the modeling process. But even if this way of </a:t>
            </a:r>
            <a:r>
              <a:rPr lang="en-US" baseline="0" dirty="0" smtClean="0"/>
              <a:t>conceptualizing </a:t>
            </a:r>
            <a:r>
              <a:rPr lang="en-US" baseline="0" dirty="0" smtClean="0"/>
              <a:t>modeling is not “easier” on the face value, thinking about the same thing from different perspectives deepens our understanding of it. </a:t>
            </a:r>
          </a:p>
        </p:txBody>
      </p:sp>
      <p:sp>
        <p:nvSpPr>
          <p:cNvPr id="4" name="Slide Number Placeholder 3"/>
          <p:cNvSpPr>
            <a:spLocks noGrp="1"/>
          </p:cNvSpPr>
          <p:nvPr>
            <p:ph type="sldNum" sz="quarter" idx="10"/>
          </p:nvPr>
        </p:nvSpPr>
        <p:spPr/>
        <p:txBody>
          <a:bodyPr/>
          <a:lstStyle/>
          <a:p>
            <a:fld id="{03AC11EB-CBC0-47CF-982C-A59696EE8035}" type="slidenum">
              <a:rPr lang="en-US" smtClean="0"/>
              <a:pPr/>
              <a:t>3</a:t>
            </a:fld>
            <a:endParaRPr lang="en-US"/>
          </a:p>
        </p:txBody>
      </p:sp>
    </p:spTree>
    <p:extLst>
      <p:ext uri="{BB962C8B-B14F-4D97-AF65-F5344CB8AC3E}">
        <p14:creationId xmlns:p14="http://schemas.microsoft.com/office/powerpoint/2010/main" val="937465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 VERTICAL CORRESPONDENCE)</a:t>
            </a:r>
          </a:p>
          <a:p>
            <a:r>
              <a:rPr lang="en-US" baseline="0" dirty="0" smtClean="0"/>
              <a:t>If we can find a simpler expression of reality in one(Graphic, for example) , we KNOW that  there exist representations the other two ( Verbal, Numeric)</a:t>
            </a:r>
          </a:p>
          <a:p>
            <a:r>
              <a:rPr lang="en-US" baseline="0" dirty="0" smtClean="0"/>
              <a:t>Let’s find a simpler way to represent the same information graphically</a:t>
            </a:r>
          </a:p>
          <a:p>
            <a:endParaRPr lang="en-US" baseline="0" dirty="0" smtClean="0"/>
          </a:p>
          <a:p>
            <a:r>
              <a:rPr lang="en-US" baseline="0" dirty="0" smtClean="0"/>
              <a:t>Add  (C)</a:t>
            </a:r>
          </a:p>
          <a:p>
            <a:r>
              <a:rPr lang="en-US" baseline="0" dirty="0" smtClean="0"/>
              <a:t>Fair question to ask, does it even talk about the same reality?</a:t>
            </a:r>
          </a:p>
          <a:p>
            <a:pPr marL="226405" indent="-226405">
              <a:buAutoNum type="alphaUcParenBoth" startAt="3"/>
            </a:pPr>
            <a:r>
              <a:rPr lang="en-US" baseline="0" dirty="0" smtClean="0"/>
              <a:t>is much better representation that (A) or (B). This proves that some representations would be bad one, and some would be good.  </a:t>
            </a:r>
          </a:p>
          <a:p>
            <a:r>
              <a:rPr lang="en-US" baseline="0" dirty="0" smtClean="0"/>
              <a:t>This implies that we can measure and compare any two of them using an objective criteria, and based on that criteria choose in favor of one of them, as the more </a:t>
            </a:r>
          </a:p>
          <a:p>
            <a:endParaRPr lang="en-US" baseline="0" dirty="0" smtClean="0"/>
          </a:p>
          <a:p>
            <a:r>
              <a:rPr lang="en-US" baseline="0" dirty="0" smtClean="0"/>
              <a:t>But even the “best” of possible representation might not cut it.  We can compute the “best” but weather it’s an accurate representation of reality is a tougher choice.</a:t>
            </a:r>
          </a:p>
          <a:p>
            <a:endParaRPr lang="en-US" baseline="0" dirty="0" smtClean="0"/>
          </a:p>
          <a:p>
            <a:r>
              <a:rPr lang="en-US" baseline="0" dirty="0" smtClean="0"/>
              <a:t>Perhaps, I could make you say “Yeah, but….” now it becomes the question of how big of a “but” it is. The claim with the smallest “but” wins.</a:t>
            </a:r>
          </a:p>
          <a:p>
            <a:endParaRPr lang="en-US" baseline="0" dirty="0" smtClean="0"/>
          </a:p>
        </p:txBody>
      </p:sp>
      <p:sp>
        <p:nvSpPr>
          <p:cNvPr id="4" name="Slide Number Placeholder 3"/>
          <p:cNvSpPr>
            <a:spLocks noGrp="1"/>
          </p:cNvSpPr>
          <p:nvPr>
            <p:ph type="sldNum" sz="quarter" idx="10"/>
          </p:nvPr>
        </p:nvSpPr>
        <p:spPr/>
        <p:txBody>
          <a:bodyPr/>
          <a:lstStyle/>
          <a:p>
            <a:fld id="{03AC11EB-CBC0-47CF-982C-A59696EE8035}" type="slidenum">
              <a:rPr lang="en-US" smtClean="0"/>
              <a:pPr/>
              <a:t>30</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 VERTICAL CORRESPONDENCE)</a:t>
            </a:r>
          </a:p>
          <a:p>
            <a:r>
              <a:rPr lang="en-US" baseline="0" dirty="0" smtClean="0"/>
              <a:t>If we can find a simpler expression of reality in one(Graphic, for example) , we KNOW that  there exist representations the other two ( Verbal, Numeric)</a:t>
            </a:r>
          </a:p>
          <a:p>
            <a:r>
              <a:rPr lang="en-US" baseline="0" dirty="0" smtClean="0"/>
              <a:t>Let’s find a simpler way to represent the same information graphically</a:t>
            </a:r>
          </a:p>
          <a:p>
            <a:endParaRPr lang="en-US" baseline="0" dirty="0" smtClean="0"/>
          </a:p>
          <a:p>
            <a:r>
              <a:rPr lang="en-US" baseline="0" dirty="0" smtClean="0"/>
              <a:t>Add  (C)</a:t>
            </a:r>
          </a:p>
          <a:p>
            <a:r>
              <a:rPr lang="en-US" baseline="0" dirty="0" smtClean="0"/>
              <a:t>Fair question to ask, does it even talk about the same reality?</a:t>
            </a:r>
          </a:p>
          <a:p>
            <a:pPr marL="226405" indent="-226405">
              <a:buAutoNum type="alphaUcParenBoth" startAt="3"/>
            </a:pPr>
            <a:r>
              <a:rPr lang="en-US" baseline="0" dirty="0" smtClean="0"/>
              <a:t>is much better representation that (A) or (B). This proves that some representations would be bad one, and some would be good.  </a:t>
            </a:r>
          </a:p>
          <a:p>
            <a:r>
              <a:rPr lang="en-US" baseline="0" dirty="0" smtClean="0"/>
              <a:t>This implies that we can measure and compare any two of them using an objective criteria, and based on that criteria choose in favor of one of them, as the more </a:t>
            </a:r>
          </a:p>
          <a:p>
            <a:endParaRPr lang="en-US" baseline="0" dirty="0" smtClean="0"/>
          </a:p>
          <a:p>
            <a:r>
              <a:rPr lang="en-US" baseline="0" dirty="0" smtClean="0"/>
              <a:t>But even the “best” of possible representation might not cut it.  We can compute the “best” but weather it’s an accurate representation of reality is a tougher choice.</a:t>
            </a:r>
          </a:p>
          <a:p>
            <a:endParaRPr lang="en-US" baseline="0" dirty="0" smtClean="0"/>
          </a:p>
          <a:p>
            <a:r>
              <a:rPr lang="en-US" baseline="0" dirty="0" smtClean="0"/>
              <a:t>Perhaps, I could make you say “Yeah, but….” now it becomes the question of how big of a “but” it is. The claim with the smallest “but” wins.</a:t>
            </a:r>
          </a:p>
          <a:p>
            <a:endParaRPr lang="en-US" baseline="0" dirty="0" smtClean="0"/>
          </a:p>
        </p:txBody>
      </p:sp>
      <p:sp>
        <p:nvSpPr>
          <p:cNvPr id="4" name="Slide Number Placeholder 3"/>
          <p:cNvSpPr>
            <a:spLocks noGrp="1"/>
          </p:cNvSpPr>
          <p:nvPr>
            <p:ph type="sldNum" sz="quarter" idx="10"/>
          </p:nvPr>
        </p:nvSpPr>
        <p:spPr/>
        <p:txBody>
          <a:bodyPr/>
          <a:lstStyle/>
          <a:p>
            <a:fld id="{03AC11EB-CBC0-47CF-982C-A59696EE8035}" type="slidenum">
              <a:rPr lang="en-US" smtClean="0"/>
              <a:pPr/>
              <a:t>31</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 VERTICAL CORRESPONDENCE)</a:t>
            </a:r>
          </a:p>
          <a:p>
            <a:r>
              <a:rPr lang="en-US" baseline="0" dirty="0" smtClean="0"/>
              <a:t>If we can find a simpler expression of reality in one(Graphic, for example) , we KNOW that  there exist representations the other two ( Verbal, Numeric)</a:t>
            </a:r>
          </a:p>
          <a:p>
            <a:r>
              <a:rPr lang="en-US" baseline="0" dirty="0" smtClean="0"/>
              <a:t>Let’s find a simpler way to represent the same information graphically</a:t>
            </a:r>
          </a:p>
          <a:p>
            <a:endParaRPr lang="en-US" baseline="0" dirty="0" smtClean="0"/>
          </a:p>
          <a:p>
            <a:r>
              <a:rPr lang="en-US" baseline="0" dirty="0" smtClean="0"/>
              <a:t>Add  (C)</a:t>
            </a:r>
          </a:p>
          <a:p>
            <a:r>
              <a:rPr lang="en-US" baseline="0" dirty="0" smtClean="0"/>
              <a:t>Fair question to ask, does it even talk about the same reality?</a:t>
            </a:r>
          </a:p>
          <a:p>
            <a:pPr marL="226405" indent="-226405">
              <a:buAutoNum type="alphaUcParenBoth" startAt="3"/>
            </a:pPr>
            <a:r>
              <a:rPr lang="en-US" baseline="0" dirty="0" smtClean="0"/>
              <a:t>is much better representation that (A) or (B). This proves that some representations would be bad one, and some would be good.  </a:t>
            </a:r>
          </a:p>
          <a:p>
            <a:r>
              <a:rPr lang="en-US" baseline="0" dirty="0" smtClean="0"/>
              <a:t>This implies that we can measure and compare any two of them using an objective criteria, and based on that criteria choose in favor of one of them, as the more </a:t>
            </a:r>
          </a:p>
          <a:p>
            <a:endParaRPr lang="en-US" baseline="0" dirty="0" smtClean="0"/>
          </a:p>
          <a:p>
            <a:r>
              <a:rPr lang="en-US" baseline="0" dirty="0" smtClean="0"/>
              <a:t>But even the “best” of possible representation might not cut it.  We can compute the “best” but weather it’s an accurate representation of reality is a tougher choice.</a:t>
            </a:r>
          </a:p>
          <a:p>
            <a:endParaRPr lang="en-US" baseline="0" dirty="0" smtClean="0"/>
          </a:p>
          <a:p>
            <a:r>
              <a:rPr lang="en-US" baseline="0" dirty="0" smtClean="0"/>
              <a:t>Perhaps, I could make you say “Yeah, but….” now it becomes the question of how big of a “but” it is. The claim with the smallest “but” wins.</a:t>
            </a:r>
          </a:p>
          <a:p>
            <a:endParaRPr lang="en-US" baseline="0" dirty="0" smtClean="0"/>
          </a:p>
        </p:txBody>
      </p:sp>
      <p:sp>
        <p:nvSpPr>
          <p:cNvPr id="4" name="Slide Number Placeholder 3"/>
          <p:cNvSpPr>
            <a:spLocks noGrp="1"/>
          </p:cNvSpPr>
          <p:nvPr>
            <p:ph type="sldNum" sz="quarter" idx="10"/>
          </p:nvPr>
        </p:nvSpPr>
        <p:spPr/>
        <p:txBody>
          <a:bodyPr/>
          <a:lstStyle/>
          <a:p>
            <a:fld id="{03AC11EB-CBC0-47CF-982C-A59696EE8035}" type="slidenum">
              <a:rPr lang="en-US" smtClean="0"/>
              <a:pPr/>
              <a:t>32</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showed that graphic simplification is a reasonable simplification that does justice to the reality, albeit not without a certain distortion of it. </a:t>
            </a:r>
          </a:p>
          <a:p>
            <a:endParaRPr lang="en-US" baseline="0" dirty="0" smtClean="0"/>
          </a:p>
          <a:p>
            <a:r>
              <a:rPr lang="en-US" baseline="0" dirty="0" smtClean="0"/>
              <a:t>The equivalence of  Graphic Simplified (S) and Numeric (S) has also been demonstrated. We simply applied the representational convention from the top part.</a:t>
            </a:r>
          </a:p>
          <a:p>
            <a:endParaRPr lang="en-US" baseline="0" dirty="0" smtClean="0"/>
          </a:p>
          <a:p>
            <a:r>
              <a:rPr lang="en-US" baseline="0" dirty="0" smtClean="0"/>
              <a:t>Hence if 1) Graphic (S) is a simpler ( and reasonable) version of Graphic and 2) Numeric(S) is equivalent to Graphic (S) it logically follows that 3) Numeric(S) is a reasonable simplification of </a:t>
            </a:r>
            <a:r>
              <a:rPr lang="en-US" baseline="0" dirty="0" err="1" smtClean="0"/>
              <a:t>Unsimplified</a:t>
            </a:r>
            <a:r>
              <a:rPr lang="en-US" baseline="0" dirty="0" smtClean="0"/>
              <a:t> Numeric depiction of reality. </a:t>
            </a:r>
          </a:p>
        </p:txBody>
      </p:sp>
      <p:sp>
        <p:nvSpPr>
          <p:cNvPr id="4" name="Slide Number Placeholder 3"/>
          <p:cNvSpPr>
            <a:spLocks noGrp="1"/>
          </p:cNvSpPr>
          <p:nvPr>
            <p:ph type="sldNum" sz="quarter" idx="10"/>
          </p:nvPr>
        </p:nvSpPr>
        <p:spPr/>
        <p:txBody>
          <a:bodyPr/>
          <a:lstStyle/>
          <a:p>
            <a:fld id="{03AC11EB-CBC0-47CF-982C-A59696EE8035}" type="slidenum">
              <a:rPr lang="en-US" smtClean="0"/>
              <a:pPr/>
              <a:t>33</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particular case…</a:t>
            </a:r>
          </a:p>
        </p:txBody>
      </p:sp>
      <p:sp>
        <p:nvSpPr>
          <p:cNvPr id="4" name="Slide Number Placeholder 3"/>
          <p:cNvSpPr>
            <a:spLocks noGrp="1"/>
          </p:cNvSpPr>
          <p:nvPr>
            <p:ph type="sldNum" sz="quarter" idx="10"/>
          </p:nvPr>
        </p:nvSpPr>
        <p:spPr/>
        <p:txBody>
          <a:bodyPr/>
          <a:lstStyle/>
          <a:p>
            <a:fld id="{03AC11EB-CBC0-47CF-982C-A59696EE8035}" type="slidenum">
              <a:rPr lang="en-US" smtClean="0"/>
              <a:pPr/>
              <a:t>34</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Back and forth slides: First</a:t>
            </a:r>
          </a:p>
        </p:txBody>
      </p:sp>
      <p:sp>
        <p:nvSpPr>
          <p:cNvPr id="4" name="Slide Number Placeholder 3"/>
          <p:cNvSpPr>
            <a:spLocks noGrp="1"/>
          </p:cNvSpPr>
          <p:nvPr>
            <p:ph type="sldNum" sz="quarter" idx="10"/>
          </p:nvPr>
        </p:nvSpPr>
        <p:spPr/>
        <p:txBody>
          <a:bodyPr/>
          <a:lstStyle/>
          <a:p>
            <a:fld id="{03AC11EB-CBC0-47CF-982C-A59696EE8035}" type="slidenum">
              <a:rPr lang="en-US" smtClean="0"/>
              <a:pPr/>
              <a:t>35</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Comparing Two simplification in terms of fidelity. Next we need to see what inaccuracy was associated with each of these simplifications. But first, </a:t>
            </a:r>
          </a:p>
          <a:p>
            <a:endParaRPr lang="en-US" baseline="0" dirty="0" smtClean="0"/>
          </a:p>
          <a:p>
            <a:r>
              <a:rPr lang="en-US" baseline="0" dirty="0" smtClean="0"/>
              <a:t>15-3 simplification also can be achieve by formulating a multiple regression with two predictors.</a:t>
            </a:r>
          </a:p>
        </p:txBody>
      </p:sp>
      <p:sp>
        <p:nvSpPr>
          <p:cNvPr id="4" name="Slide Number Placeholder 3"/>
          <p:cNvSpPr>
            <a:spLocks noGrp="1"/>
          </p:cNvSpPr>
          <p:nvPr>
            <p:ph type="sldNum" sz="quarter" idx="10"/>
          </p:nvPr>
        </p:nvSpPr>
        <p:spPr/>
        <p:txBody>
          <a:bodyPr/>
          <a:lstStyle/>
          <a:p>
            <a:fld id="{03AC11EB-CBC0-47CF-982C-A59696EE8035}" type="slidenum">
              <a:rPr lang="en-US" smtClean="0"/>
              <a:pPr/>
              <a:t>36</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Comparing Two simplification in terms of fidelity. Next we need to see what inaccuracy was associated with each of these simplifications. But first, </a:t>
            </a:r>
          </a:p>
          <a:p>
            <a:endParaRPr lang="en-US" baseline="0" dirty="0" smtClean="0"/>
          </a:p>
          <a:p>
            <a:r>
              <a:rPr lang="en-US" baseline="0" dirty="0" smtClean="0"/>
              <a:t>15-3 simplification also can be achieve by formulating a multiple regression with two predictors.</a:t>
            </a:r>
          </a:p>
        </p:txBody>
      </p:sp>
      <p:sp>
        <p:nvSpPr>
          <p:cNvPr id="4" name="Slide Number Placeholder 3"/>
          <p:cNvSpPr>
            <a:spLocks noGrp="1"/>
          </p:cNvSpPr>
          <p:nvPr>
            <p:ph type="sldNum" sz="quarter" idx="10"/>
          </p:nvPr>
        </p:nvSpPr>
        <p:spPr/>
        <p:txBody>
          <a:bodyPr/>
          <a:lstStyle/>
          <a:p>
            <a:fld id="{03AC11EB-CBC0-47CF-982C-A59696EE8035}" type="slidenum">
              <a:rPr lang="en-US" smtClean="0"/>
              <a:pPr/>
              <a:t>37</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imagine a different kind of simplification, and on a different variable (property). For instance their age  might influence how fast they tie the shoe.</a:t>
            </a:r>
          </a:p>
          <a:p>
            <a:endParaRPr lang="en-US" baseline="0" dirty="0" smtClean="0"/>
          </a:p>
          <a:p>
            <a:r>
              <a:rPr lang="en-US" baseline="0" dirty="0" smtClean="0"/>
              <a:t>Fidelity – the number of independent statements that describe reality. Notice, I say nothing of accuracy. Accuracy is a different property of a simplification.  Comparing change of rate</a:t>
            </a:r>
          </a:p>
        </p:txBody>
      </p:sp>
      <p:sp>
        <p:nvSpPr>
          <p:cNvPr id="4" name="Slide Number Placeholder 3"/>
          <p:cNvSpPr>
            <a:spLocks noGrp="1"/>
          </p:cNvSpPr>
          <p:nvPr>
            <p:ph type="sldNum" sz="quarter" idx="10"/>
          </p:nvPr>
        </p:nvSpPr>
        <p:spPr/>
        <p:txBody>
          <a:bodyPr/>
          <a:lstStyle/>
          <a:p>
            <a:fld id="{03AC11EB-CBC0-47CF-982C-A59696EE8035}" type="slidenum">
              <a:rPr lang="en-US" smtClean="0"/>
              <a:pPr/>
              <a:t>38</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think of a way to simplify the reality with respect to VARIABLE Experience: y= a + </a:t>
            </a:r>
            <a:r>
              <a:rPr lang="en-US" baseline="0" dirty="0" err="1" smtClean="0"/>
              <a:t>bx</a:t>
            </a:r>
            <a:endParaRPr lang="en-US" baseline="0" dirty="0" smtClean="0"/>
          </a:p>
          <a:p>
            <a:endParaRPr lang="en-US" baseline="0" dirty="0" smtClean="0"/>
          </a:p>
          <a:p>
            <a:r>
              <a:rPr lang="en-US" baseline="0" dirty="0" smtClean="0"/>
              <a:t>A model that represented 15 statements about reality as 2 statements, reduced the fidelity of the statement by 13 degrees, and accumulated SSE inaccuracy.</a:t>
            </a:r>
          </a:p>
        </p:txBody>
      </p:sp>
      <p:sp>
        <p:nvSpPr>
          <p:cNvPr id="4" name="Slide Number Placeholder 3"/>
          <p:cNvSpPr>
            <a:spLocks noGrp="1"/>
          </p:cNvSpPr>
          <p:nvPr>
            <p:ph type="sldNum" sz="quarter" idx="10"/>
          </p:nvPr>
        </p:nvSpPr>
        <p:spPr/>
        <p:txBody>
          <a:bodyPr/>
          <a:lstStyle/>
          <a:p>
            <a:fld id="{03AC11EB-CBC0-47CF-982C-A59696EE8035}" type="slidenum">
              <a:rPr lang="en-US" smtClean="0"/>
              <a:pPr/>
              <a:t>39</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Joe also mentioned other “ways of</a:t>
            </a:r>
            <a:r>
              <a:rPr lang="en-US" baseline="0" dirty="0" smtClean="0"/>
              <a:t> thinking” about degrees of freedom.</a:t>
            </a:r>
          </a:p>
          <a:p>
            <a:endParaRPr lang="en-US" dirty="0" smtClean="0"/>
          </a:p>
          <a:p>
            <a:r>
              <a:rPr lang="en-US" dirty="0" smtClean="0"/>
              <a:t>We</a:t>
            </a:r>
            <a:r>
              <a:rPr lang="en-US" baseline="0" dirty="0" smtClean="0"/>
              <a:t> find it useful to conceptualize the trade-off between fit and degrees of freedom in the allegory of a “purchase”</a:t>
            </a:r>
          </a:p>
          <a:p>
            <a:r>
              <a:rPr lang="en-US" baseline="0" dirty="0" smtClean="0"/>
              <a:t>We say that : We “buy” the accuracy of the model “with” degrees of freedom. We “spend” degrees of freedom. </a:t>
            </a:r>
          </a:p>
          <a:p>
            <a:endParaRPr lang="en-US" baseline="0" dirty="0" smtClean="0"/>
          </a:p>
          <a:p>
            <a:r>
              <a:rPr lang="en-US" baseline="0" dirty="0" smtClean="0"/>
              <a:t>But I would like you to think about degrees of freedom as what were are after, what we are trying to buy, something that we want to have more of, the “object of desire”. And we pay for this “object” by incurring error. The more the error, the more dearly we pay. </a:t>
            </a:r>
          </a:p>
          <a:p>
            <a:endParaRPr lang="en-US" baseline="0" dirty="0" smtClean="0"/>
          </a:p>
          <a:p>
            <a:r>
              <a:rPr lang="en-US" baseline="0" dirty="0" smtClean="0"/>
              <a:t>This presentation is the attempt to contribute this line of thinking and to respond to and elaborate on Joe Rodgers’s talk.</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3AC11EB-CBC0-47CF-982C-A59696EE8035}" type="slidenum">
              <a:rPr lang="en-US" smtClean="0"/>
              <a:pPr/>
              <a:t>4</a:t>
            </a:fld>
            <a:endParaRPr lang="en-US"/>
          </a:p>
        </p:txBody>
      </p:sp>
    </p:spTree>
    <p:extLst>
      <p:ext uri="{BB962C8B-B14F-4D97-AF65-F5344CB8AC3E}">
        <p14:creationId xmlns:p14="http://schemas.microsoft.com/office/powerpoint/2010/main" val="9374655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imagine a continuum of such simplifications</a:t>
            </a:r>
          </a:p>
          <a:p>
            <a:r>
              <a:rPr lang="en-US" baseline="0" dirty="0" smtClean="0"/>
              <a:t>It can be a nested continuum. Or it could be composed of non-unique simplification with the same loss of fidelity.</a:t>
            </a:r>
          </a:p>
          <a:p>
            <a:endParaRPr lang="en-US" baseline="0" dirty="0" smtClean="0"/>
          </a:p>
          <a:p>
            <a:r>
              <a:rPr lang="en-US" baseline="0" dirty="0" smtClean="0"/>
              <a:t>For every simplification, we make a copy of reality. We choose what features are of interest and simplify in respect to them. In the process of we lose fidelity of that description. The notion of degrees of (lost) fidelity, quantifies the process of simplification.</a:t>
            </a:r>
          </a:p>
          <a:p>
            <a:endParaRPr lang="en-US" baseline="0" dirty="0" smtClean="0"/>
          </a:p>
          <a:p>
            <a:r>
              <a:rPr lang="en-US" baseline="0" dirty="0" smtClean="0"/>
              <a:t>There are total of 15 degrees of fidelity in this case. One degree is one observation of reality. The more observations we have, the “truer” the picture of reality, the greater the fidelity of our description of it. Ever degree, every data element is the evidence that supports our claim is true ( has fidelity), the greater the fidelity, the more substantiated and “true” the claim is.  </a:t>
            </a:r>
          </a:p>
        </p:txBody>
      </p:sp>
      <p:sp>
        <p:nvSpPr>
          <p:cNvPr id="4" name="Slide Number Placeholder 3"/>
          <p:cNvSpPr>
            <a:spLocks noGrp="1"/>
          </p:cNvSpPr>
          <p:nvPr>
            <p:ph type="sldNum" sz="quarter" idx="10"/>
          </p:nvPr>
        </p:nvSpPr>
        <p:spPr/>
        <p:txBody>
          <a:bodyPr/>
          <a:lstStyle/>
          <a:p>
            <a:fld id="{03AC11EB-CBC0-47CF-982C-A59696EE8035}" type="slidenum">
              <a:rPr lang="en-US" smtClean="0"/>
              <a:pPr/>
              <a:t>40</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imagine a continuum of such simplifications</a:t>
            </a:r>
          </a:p>
          <a:p>
            <a:r>
              <a:rPr lang="en-US" baseline="0" dirty="0" smtClean="0"/>
              <a:t>It can be a nested continuum. Or it could be composed of non-unique simplification with the same loss of fidelity.</a:t>
            </a:r>
          </a:p>
          <a:p>
            <a:endParaRPr lang="en-US" baseline="0" dirty="0" smtClean="0"/>
          </a:p>
          <a:p>
            <a:r>
              <a:rPr lang="en-US" baseline="0" dirty="0" smtClean="0"/>
              <a:t>For every simplification, we make a copy of reality. We choose what features are of interest and simplify in respect to them. In the process of we lose fidelity of that description. The notion of degrees of (lost) fidelity, quantifies the process of simplification.</a:t>
            </a:r>
          </a:p>
          <a:p>
            <a:endParaRPr lang="en-US" baseline="0" dirty="0" smtClean="0"/>
          </a:p>
          <a:p>
            <a:r>
              <a:rPr lang="en-US" baseline="0" dirty="0" smtClean="0"/>
              <a:t>There are total of 15 degrees of fidelity in this case. One degree is one observation of reality. The more observations we have, the “truer” the picture of reality, the greater the fidelity of our description of it. Ever degree, every data element is the evidence that supports our claim is true ( has fidelity), the greater the fidelity, the more substantiated and “true” the claim is.  </a:t>
            </a:r>
          </a:p>
        </p:txBody>
      </p:sp>
      <p:sp>
        <p:nvSpPr>
          <p:cNvPr id="4" name="Slide Number Placeholder 3"/>
          <p:cNvSpPr>
            <a:spLocks noGrp="1"/>
          </p:cNvSpPr>
          <p:nvPr>
            <p:ph type="sldNum" sz="quarter" idx="10"/>
          </p:nvPr>
        </p:nvSpPr>
        <p:spPr/>
        <p:txBody>
          <a:bodyPr/>
          <a:lstStyle/>
          <a:p>
            <a:fld id="{03AC11EB-CBC0-47CF-982C-A59696EE8035}" type="slidenum">
              <a:rPr lang="en-US" smtClean="0"/>
              <a:pPr/>
              <a:t>41</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3AC11EB-CBC0-47CF-982C-A59696EE8035}" type="slidenum">
              <a:rPr lang="en-US" smtClean="0"/>
              <a:pPr/>
              <a:t>42</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measure parsimony in DF, so it is inaccuracy to equate parsimony to model complexity, they are inverse notions.</a:t>
            </a:r>
          </a:p>
        </p:txBody>
      </p:sp>
      <p:sp>
        <p:nvSpPr>
          <p:cNvPr id="4" name="Slide Number Placeholder 3"/>
          <p:cNvSpPr>
            <a:spLocks noGrp="1"/>
          </p:cNvSpPr>
          <p:nvPr>
            <p:ph type="sldNum" sz="quarter" idx="10"/>
          </p:nvPr>
        </p:nvSpPr>
        <p:spPr/>
        <p:txBody>
          <a:bodyPr/>
          <a:lstStyle/>
          <a:p>
            <a:fld id="{03AC11EB-CBC0-47CF-982C-A59696EE8035}" type="slidenum">
              <a:rPr lang="en-US" smtClean="0"/>
              <a:pPr/>
              <a:t>43</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3AC11EB-CBC0-47CF-982C-A59696EE8035}" type="slidenum">
              <a:rPr lang="en-US" smtClean="0"/>
              <a:pPr/>
              <a:t>44</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3AC11EB-CBC0-47CF-982C-A59696EE8035}" type="slidenum">
              <a:rPr lang="en-US" smtClean="0"/>
              <a:pPr/>
              <a:t>45</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imagine a continuum of such simplifications</a:t>
            </a:r>
          </a:p>
          <a:p>
            <a:r>
              <a:rPr lang="en-US" baseline="0" dirty="0" smtClean="0"/>
              <a:t>It can be a nested continuum. Or it could be composed of non-unique simplification with the same loss of fidelity.</a:t>
            </a:r>
          </a:p>
          <a:p>
            <a:endParaRPr lang="en-US" baseline="0" dirty="0" smtClean="0"/>
          </a:p>
          <a:p>
            <a:r>
              <a:rPr lang="en-US" baseline="0" dirty="0" smtClean="0"/>
              <a:t>For every simplification, we make a copy of reality. We choose what features are of interest and simplify in respect to them. In the process of we lose fidelity of that description. The notion of degrees of (lost) fidelity, quantifies the process of simplification.</a:t>
            </a:r>
          </a:p>
          <a:p>
            <a:endParaRPr lang="en-US" baseline="0" dirty="0" smtClean="0"/>
          </a:p>
          <a:p>
            <a:r>
              <a:rPr lang="en-US" baseline="0" dirty="0" smtClean="0"/>
              <a:t>There are total of 15 degrees of fidelity in this case. One degree is one observation of reality. The more observations we have, the “truer” the picture of reality, the greater the fidelity of our description of it. Ever degree, every data element is the evidence that supports our claim is true ( has fidelity), the greater the fidelity, the more substantiated and “true” the claim is.  </a:t>
            </a:r>
          </a:p>
        </p:txBody>
      </p:sp>
      <p:sp>
        <p:nvSpPr>
          <p:cNvPr id="4" name="Slide Number Placeholder 3"/>
          <p:cNvSpPr>
            <a:spLocks noGrp="1"/>
          </p:cNvSpPr>
          <p:nvPr>
            <p:ph type="sldNum" sz="quarter" idx="10"/>
          </p:nvPr>
        </p:nvSpPr>
        <p:spPr/>
        <p:txBody>
          <a:bodyPr/>
          <a:lstStyle/>
          <a:p>
            <a:fld id="{03AC11EB-CBC0-47CF-982C-A59696EE8035}" type="slidenum">
              <a:rPr lang="en-US" smtClean="0"/>
              <a:pPr/>
              <a:t>46</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imagine a continuum of such simplifications</a:t>
            </a:r>
          </a:p>
          <a:p>
            <a:r>
              <a:rPr lang="en-US" baseline="0" dirty="0" smtClean="0"/>
              <a:t>It can be a nested continuum. Or it could be composed of non-unique simplification with the same loss of fidelity.</a:t>
            </a:r>
          </a:p>
          <a:p>
            <a:r>
              <a:rPr lang="en-US" baseline="0" dirty="0" smtClean="0"/>
              <a:t>The null model (blue) assumes the constant rate of change for previous simplifications, calculates the average.</a:t>
            </a:r>
          </a:p>
          <a:p>
            <a:endParaRPr lang="en-US" baseline="0" dirty="0" smtClean="0"/>
          </a:p>
          <a:p>
            <a:r>
              <a:rPr lang="en-US" baseline="0" dirty="0" smtClean="0"/>
              <a:t>For every simplification, we make a copy of reality. We choose what features are of interest and simplify in respect to them. In the process of we lose fidelity of that description. The notion of degrees of (lost) fidelity, quantifies the process of simplification.</a:t>
            </a:r>
          </a:p>
          <a:p>
            <a:endParaRPr lang="en-US" baseline="0" dirty="0" smtClean="0"/>
          </a:p>
          <a:p>
            <a:r>
              <a:rPr lang="en-US" baseline="0" dirty="0" smtClean="0"/>
              <a:t>There are total of 15 degrees of fidelity in this case. One degree is one observation of reality. The more observations we have, the “truer” the picture of reality, the greater the fidelity of our description of it. Ever degree, every data element is the evidence that supports our claim is true ( has fidelity), the greater the fidelity, the more substantiated and “true” the claim is.  </a:t>
            </a:r>
          </a:p>
        </p:txBody>
      </p:sp>
      <p:sp>
        <p:nvSpPr>
          <p:cNvPr id="4" name="Slide Number Placeholder 3"/>
          <p:cNvSpPr>
            <a:spLocks noGrp="1"/>
          </p:cNvSpPr>
          <p:nvPr>
            <p:ph type="sldNum" sz="quarter" idx="10"/>
          </p:nvPr>
        </p:nvSpPr>
        <p:spPr/>
        <p:txBody>
          <a:bodyPr/>
          <a:lstStyle/>
          <a:p>
            <a:fld id="{03AC11EB-CBC0-47CF-982C-A59696EE8035}" type="slidenum">
              <a:rPr lang="en-US" smtClean="0"/>
              <a:pPr/>
              <a:t>47</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we make an exact copy of the reality our misrepresentation is NULL.</a:t>
            </a:r>
          </a:p>
        </p:txBody>
      </p:sp>
      <p:sp>
        <p:nvSpPr>
          <p:cNvPr id="4" name="Slide Number Placeholder 3"/>
          <p:cNvSpPr>
            <a:spLocks noGrp="1"/>
          </p:cNvSpPr>
          <p:nvPr>
            <p:ph type="sldNum" sz="quarter" idx="10"/>
          </p:nvPr>
        </p:nvSpPr>
        <p:spPr/>
        <p:txBody>
          <a:bodyPr/>
          <a:lstStyle/>
          <a:p>
            <a:fld id="{03AC11EB-CBC0-47CF-982C-A59696EE8035}" type="slidenum">
              <a:rPr lang="en-US" smtClean="0"/>
              <a:pPr/>
              <a:t>48</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we decide that these two scores are sufficiently similar and could be represented by a single value for our convenience, we are decreasing the fidelity of our description of reality by one degree of fidelity. </a:t>
            </a:r>
          </a:p>
          <a:p>
            <a:r>
              <a:rPr lang="en-US" baseline="0" dirty="0" smtClean="0"/>
              <a:t>When fidelity is decreased the inaccuracy of representation increases. Less fidelity = more error. </a:t>
            </a:r>
          </a:p>
          <a:p>
            <a:r>
              <a:rPr lang="en-US" baseline="0" dirty="0" smtClean="0"/>
              <a:t> We measure the loss in accuracy by the sum of squared differences between observed and simplified values, literally measuring the simplification. </a:t>
            </a:r>
          </a:p>
          <a:p>
            <a:endParaRPr lang="en-US" baseline="0" dirty="0" smtClean="0"/>
          </a:p>
          <a:p>
            <a:r>
              <a:rPr lang="en-US" baseline="0" dirty="0" smtClean="0"/>
              <a:t>The fidelity was decreased by 1 (degree), while Accuracy was decreased by (Area of the Square).</a:t>
            </a:r>
          </a:p>
          <a:p>
            <a:r>
              <a:rPr lang="en-US" baseline="0" dirty="0" smtClean="0"/>
              <a:t>The cost of giving up 1 degree of fidelity is (Area of the Square)</a:t>
            </a:r>
          </a:p>
          <a:p>
            <a:endParaRPr lang="en-US" baseline="0" dirty="0" smtClean="0"/>
          </a:p>
          <a:p>
            <a:r>
              <a:rPr lang="en-US" baseline="0" dirty="0" smtClean="0"/>
              <a:t>It doesn’t seem to make much sense to simplify this reality like that, 15 to 14. However some simplification might be more useful than </a:t>
            </a:r>
            <a:r>
              <a:rPr lang="en-US" baseline="0" dirty="0" err="1" smtClean="0"/>
              <a:t>outhers</a:t>
            </a:r>
            <a:r>
              <a:rPr lang="en-US" baseline="0" dirty="0" smtClean="0"/>
              <a:t>. What kind of questions a particular simplification can answer is the domain of research design, which relies on quantitative evaluation of simplifications (hypotheses, models) to answer questions</a:t>
            </a:r>
          </a:p>
          <a:p>
            <a:endParaRPr lang="en-US" baseline="0" dirty="0" smtClean="0"/>
          </a:p>
          <a:p>
            <a:r>
              <a:rPr lang="en-US" baseline="0" dirty="0" smtClean="0"/>
              <a:t>What simplification possible next? </a:t>
            </a:r>
          </a:p>
        </p:txBody>
      </p:sp>
      <p:sp>
        <p:nvSpPr>
          <p:cNvPr id="4" name="Slide Number Placeholder 3"/>
          <p:cNvSpPr>
            <a:spLocks noGrp="1"/>
          </p:cNvSpPr>
          <p:nvPr>
            <p:ph type="sldNum" sz="quarter" idx="10"/>
          </p:nvPr>
        </p:nvSpPr>
        <p:spPr/>
        <p:txBody>
          <a:bodyPr/>
          <a:lstStyle/>
          <a:p>
            <a:fld id="{03AC11EB-CBC0-47CF-982C-A59696EE8035}" type="slidenum">
              <a:rPr lang="en-US" smtClean="0"/>
              <a:pPr/>
              <a:t>49</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stead of obsessing</a:t>
            </a:r>
            <a:r>
              <a:rPr lang="en-US" baseline="0" dirty="0" smtClean="0"/>
              <a:t> about the question “what IS” is, we better focus on “what does it do”?</a:t>
            </a:r>
            <a:endParaRPr lang="en-US" dirty="0"/>
          </a:p>
        </p:txBody>
      </p:sp>
      <p:sp>
        <p:nvSpPr>
          <p:cNvPr id="4" name="Slide Number Placeholder 3"/>
          <p:cNvSpPr>
            <a:spLocks noGrp="1"/>
          </p:cNvSpPr>
          <p:nvPr>
            <p:ph type="sldNum" sz="quarter" idx="10"/>
          </p:nvPr>
        </p:nvSpPr>
        <p:spPr/>
        <p:txBody>
          <a:bodyPr/>
          <a:lstStyle/>
          <a:p>
            <a:fld id="{03AC11EB-CBC0-47CF-982C-A59696EE8035}" type="slidenum">
              <a:rPr lang="en-US" smtClean="0"/>
              <a:pPr/>
              <a:t>5</a:t>
            </a:fld>
            <a:endParaRPr lang="en-US"/>
          </a:p>
        </p:txBody>
      </p:sp>
    </p:spTree>
    <p:extLst>
      <p:ext uri="{BB962C8B-B14F-4D97-AF65-F5344CB8AC3E}">
        <p14:creationId xmlns:p14="http://schemas.microsoft.com/office/powerpoint/2010/main" val="32091391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While, not every simplification would be sensible, we must recognize the existence of this simplification continuum. </a:t>
            </a:r>
          </a:p>
          <a:p>
            <a:r>
              <a:rPr lang="en-US" baseline="0" dirty="0" smtClean="0"/>
              <a:t>Any simplification on this continuum would be possible, but not necessarily sensible.</a:t>
            </a:r>
          </a:p>
          <a:p>
            <a:r>
              <a:rPr lang="en-US" baseline="0" dirty="0" smtClean="0"/>
              <a:t>But we know that if we make is more simple the “misfit”, error, inaccuracy would increase as well.</a:t>
            </a:r>
          </a:p>
        </p:txBody>
      </p:sp>
      <p:sp>
        <p:nvSpPr>
          <p:cNvPr id="4" name="Slide Number Placeholder 3"/>
          <p:cNvSpPr>
            <a:spLocks noGrp="1"/>
          </p:cNvSpPr>
          <p:nvPr>
            <p:ph type="sldNum" sz="quarter" idx="10"/>
          </p:nvPr>
        </p:nvSpPr>
        <p:spPr/>
        <p:txBody>
          <a:bodyPr/>
          <a:lstStyle/>
          <a:p>
            <a:fld id="{03AC11EB-CBC0-47CF-982C-A59696EE8035}" type="slidenum">
              <a:rPr lang="en-US" smtClean="0"/>
              <a:pPr/>
              <a:t>50</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Fidelity was decreased by 3 (degrees), while the Inaccuracy increased by the Area of Square.</a:t>
            </a:r>
          </a:p>
          <a:p>
            <a:r>
              <a:rPr lang="en-US" baseline="0" dirty="0" smtClean="0"/>
              <a:t>The cost of reducing the complexity of description by 3 degrees of fidelity is (Area of Square). Each degree cost MSR.</a:t>
            </a:r>
          </a:p>
        </p:txBody>
      </p:sp>
      <p:sp>
        <p:nvSpPr>
          <p:cNvPr id="4" name="Slide Number Placeholder 3"/>
          <p:cNvSpPr>
            <a:spLocks noGrp="1"/>
          </p:cNvSpPr>
          <p:nvPr>
            <p:ph type="sldNum" sz="quarter" idx="10"/>
          </p:nvPr>
        </p:nvSpPr>
        <p:spPr/>
        <p:txBody>
          <a:bodyPr/>
          <a:lstStyle/>
          <a:p>
            <a:fld id="{03AC11EB-CBC0-47CF-982C-A59696EE8035}" type="slidenum">
              <a:rPr lang="en-US" smtClean="0"/>
              <a:pPr/>
              <a:t>51</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While, not every simplification would be sensible, we must recognize the existence of this simplification continuum. </a:t>
            </a:r>
          </a:p>
          <a:p>
            <a:r>
              <a:rPr lang="en-US" baseline="0" dirty="0" smtClean="0"/>
              <a:t>Any simplification on this continuum would be possible, but not necessarily sensible.</a:t>
            </a:r>
          </a:p>
          <a:p>
            <a:r>
              <a:rPr lang="en-US" baseline="0" dirty="0" smtClean="0"/>
              <a:t>But we know that if we make is more simple the “misfit”, error, inaccuracy would increase as well.</a:t>
            </a:r>
          </a:p>
        </p:txBody>
      </p:sp>
      <p:sp>
        <p:nvSpPr>
          <p:cNvPr id="4" name="Slide Number Placeholder 3"/>
          <p:cNvSpPr>
            <a:spLocks noGrp="1"/>
          </p:cNvSpPr>
          <p:nvPr>
            <p:ph type="sldNum" sz="quarter" idx="10"/>
          </p:nvPr>
        </p:nvSpPr>
        <p:spPr/>
        <p:txBody>
          <a:bodyPr/>
          <a:lstStyle/>
          <a:p>
            <a:fld id="{03AC11EB-CBC0-47CF-982C-A59696EE8035}" type="slidenum">
              <a:rPr lang="en-US" smtClean="0"/>
              <a:pPr/>
              <a:t>52</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one particular simplification would make sense. </a:t>
            </a:r>
          </a:p>
          <a:p>
            <a:r>
              <a:rPr lang="en-US" baseline="0" dirty="0" smtClean="0"/>
              <a:t>Randomized Block </a:t>
            </a:r>
            <a:r>
              <a:rPr lang="en-US" baseline="0" dirty="0" err="1" smtClean="0"/>
              <a:t>Desing</a:t>
            </a:r>
            <a:endParaRPr lang="en-US" baseline="0" dirty="0" smtClean="0"/>
          </a:p>
          <a:p>
            <a:r>
              <a:rPr lang="en-US" baseline="0" dirty="0" smtClean="0"/>
              <a:t>Or</a:t>
            </a:r>
          </a:p>
          <a:p>
            <a:r>
              <a:rPr lang="en-US" baseline="0" dirty="0" smtClean="0"/>
              <a:t>Multilevel Regression</a:t>
            </a:r>
          </a:p>
          <a:p>
            <a:endParaRPr lang="en-US" baseline="0" dirty="0" smtClean="0"/>
          </a:p>
          <a:p>
            <a:r>
              <a:rPr lang="en-US" baseline="0" dirty="0" smtClean="0"/>
              <a:t>Out of five degrees (units) of fidelity that we lost in this simplification, which one contributed the most to the loss of accuracy? Theoretically, we can find out. Buy the loss of accuracy varies too, so we use an average, average squared error incurred by a particular simplification. </a:t>
            </a:r>
          </a:p>
        </p:txBody>
      </p:sp>
      <p:sp>
        <p:nvSpPr>
          <p:cNvPr id="4" name="Slide Number Placeholder 3"/>
          <p:cNvSpPr>
            <a:spLocks noGrp="1"/>
          </p:cNvSpPr>
          <p:nvPr>
            <p:ph type="sldNum" sz="quarter" idx="10"/>
          </p:nvPr>
        </p:nvSpPr>
        <p:spPr/>
        <p:txBody>
          <a:bodyPr/>
          <a:lstStyle/>
          <a:p>
            <a:fld id="{03AC11EB-CBC0-47CF-982C-A59696EE8035}" type="slidenum">
              <a:rPr lang="en-US" smtClean="0"/>
              <a:pPr/>
              <a:t>53</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t>
            </a:r>
            <a:r>
              <a:rPr lang="en-US" baseline="0" smtClean="0"/>
              <a:t>took description </a:t>
            </a:r>
            <a:r>
              <a:rPr lang="en-US" baseline="0" dirty="0" smtClean="0"/>
              <a:t>with fidelity of 15, expressed it as 1 , incurred SST inaccuracy, and lost MST accuracy on average for 14 degrees of fidelity lost in simplification. </a:t>
            </a:r>
          </a:p>
        </p:txBody>
      </p:sp>
      <p:sp>
        <p:nvSpPr>
          <p:cNvPr id="4" name="Slide Number Placeholder 3"/>
          <p:cNvSpPr>
            <a:spLocks noGrp="1"/>
          </p:cNvSpPr>
          <p:nvPr>
            <p:ph type="sldNum" sz="quarter" idx="10"/>
          </p:nvPr>
        </p:nvSpPr>
        <p:spPr/>
        <p:txBody>
          <a:bodyPr/>
          <a:lstStyle/>
          <a:p>
            <a:fld id="{03AC11EB-CBC0-47CF-982C-A59696EE8035}" type="slidenum">
              <a:rPr lang="en-US" smtClean="0"/>
              <a:pPr/>
              <a:t>54</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619">
              <a:defRPr/>
            </a:pPr>
            <a:r>
              <a:rPr lang="en-US" baseline="0" dirty="0" smtClean="0"/>
              <a:t>We took description with fidelity of 15, expressed it as 1 , incurred 117.3inaccuracy, and lost 8.3 accuracy on average for 14 degrees of fidelity lost in simplification. </a:t>
            </a:r>
          </a:p>
          <a:p>
            <a:endParaRPr lang="en-US" baseline="0" dirty="0" smtClean="0"/>
          </a:p>
        </p:txBody>
      </p:sp>
      <p:sp>
        <p:nvSpPr>
          <p:cNvPr id="4" name="Slide Number Placeholder 3"/>
          <p:cNvSpPr>
            <a:spLocks noGrp="1"/>
          </p:cNvSpPr>
          <p:nvPr>
            <p:ph type="sldNum" sz="quarter" idx="10"/>
          </p:nvPr>
        </p:nvSpPr>
        <p:spPr/>
        <p:txBody>
          <a:bodyPr/>
          <a:lstStyle/>
          <a:p>
            <a:fld id="{03AC11EB-CBC0-47CF-982C-A59696EE8035}" type="slidenum">
              <a:rPr lang="en-US" smtClean="0"/>
              <a:pPr/>
              <a:t>55</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3AC11EB-CBC0-47CF-982C-A59696EE8035}" type="slidenum">
              <a:rPr lang="en-US" smtClean="0"/>
              <a:pPr/>
              <a:t>56</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3AC11EB-CBC0-47CF-982C-A59696EE8035}" type="slidenum">
              <a:rPr lang="en-US" smtClean="0"/>
              <a:pPr/>
              <a:t>57</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Any hypothesis testing or model evaluation would evolve comparing the values that describe this change in accuracy and fidelity.</a:t>
            </a:r>
          </a:p>
          <a:p>
            <a:r>
              <a:rPr lang="en-US" baseline="0" dirty="0" smtClean="0"/>
              <a:t>In other words, our analysis of data comes down to analyzing and making sense from the difference of these two inaccuracies.</a:t>
            </a:r>
          </a:p>
          <a:p>
            <a:r>
              <a:rPr lang="en-US" baseline="0" dirty="0" smtClean="0"/>
              <a:t>Let’s see how we can do that, and how degrees of fidelity help us make sense of it.</a:t>
            </a:r>
          </a:p>
        </p:txBody>
      </p:sp>
      <p:sp>
        <p:nvSpPr>
          <p:cNvPr id="4" name="Slide Number Placeholder 3"/>
          <p:cNvSpPr>
            <a:spLocks noGrp="1"/>
          </p:cNvSpPr>
          <p:nvPr>
            <p:ph type="sldNum" sz="quarter" idx="10"/>
          </p:nvPr>
        </p:nvSpPr>
        <p:spPr/>
        <p:txBody>
          <a:bodyPr/>
          <a:lstStyle/>
          <a:p>
            <a:fld id="{03AC11EB-CBC0-47CF-982C-A59696EE8035}" type="slidenum">
              <a:rPr lang="en-US" smtClean="0"/>
              <a:pPr/>
              <a:t>58</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attempt to make sense which simplification is better (accurate, simple) we compare change in inaccuracy to the change in fidelity.</a:t>
            </a:r>
          </a:p>
          <a:p>
            <a:r>
              <a:rPr lang="en-US" baseline="0" dirty="0" smtClean="0"/>
              <a:t>We are determining the rate of change.</a:t>
            </a:r>
          </a:p>
          <a:p>
            <a:endParaRPr lang="en-US" baseline="0" dirty="0" smtClean="0"/>
          </a:p>
        </p:txBody>
      </p:sp>
      <p:sp>
        <p:nvSpPr>
          <p:cNvPr id="4" name="Slide Number Placeholder 3"/>
          <p:cNvSpPr>
            <a:spLocks noGrp="1"/>
          </p:cNvSpPr>
          <p:nvPr>
            <p:ph type="sldNum" sz="quarter" idx="10"/>
          </p:nvPr>
        </p:nvSpPr>
        <p:spPr/>
        <p:txBody>
          <a:bodyPr/>
          <a:lstStyle/>
          <a:p>
            <a:fld id="{03AC11EB-CBC0-47CF-982C-A59696EE8035}" type="slidenum">
              <a:rPr lang="en-US" smtClean="0"/>
              <a:pPr/>
              <a:t>59</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a:t>
            </a:r>
            <a:r>
              <a:rPr lang="en-US" baseline="0" dirty="0" smtClean="0"/>
              <a:t> the words of the term determine how we think about it and what we expect it would describe?</a:t>
            </a:r>
          </a:p>
          <a:p>
            <a:r>
              <a:rPr lang="en-US" baseline="0" dirty="0" smtClean="0"/>
              <a:t>Let’s not try to explain the name, let’s look at what it describes, and perhaps we could find a better name for the concept that guided students towards quicker and more solid understanding of this concept.</a:t>
            </a:r>
          </a:p>
          <a:p>
            <a:endParaRPr lang="en-US" baseline="0" dirty="0" smtClean="0"/>
          </a:p>
          <a:p>
            <a:r>
              <a:rPr lang="en-US" baseline="0" dirty="0" smtClean="0"/>
              <a:t>None of the answers have necessarily anything to do with “degrees” or “freedom”</a:t>
            </a:r>
          </a:p>
        </p:txBody>
      </p:sp>
      <p:sp>
        <p:nvSpPr>
          <p:cNvPr id="4" name="Slide Number Placeholder 3"/>
          <p:cNvSpPr>
            <a:spLocks noGrp="1"/>
          </p:cNvSpPr>
          <p:nvPr>
            <p:ph type="sldNum" sz="quarter" idx="10"/>
          </p:nvPr>
        </p:nvSpPr>
        <p:spPr/>
        <p:txBody>
          <a:bodyPr/>
          <a:lstStyle/>
          <a:p>
            <a:fld id="{03AC11EB-CBC0-47CF-982C-A59696EE8035}" type="slidenum">
              <a:rPr lang="en-US" smtClean="0"/>
              <a:pPr/>
              <a:t>6</a:t>
            </a:fld>
            <a:endParaRPr lang="en-US"/>
          </a:p>
        </p:txBody>
      </p:sp>
    </p:spTree>
    <p:extLst>
      <p:ext uri="{BB962C8B-B14F-4D97-AF65-F5344CB8AC3E}">
        <p14:creationId xmlns:p14="http://schemas.microsoft.com/office/powerpoint/2010/main" val="36826104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3AC11EB-CBC0-47CF-982C-A59696EE8035}" type="slidenum">
              <a:rPr lang="en-US" smtClean="0"/>
              <a:pPr/>
              <a:t>60</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3AC11EB-CBC0-47CF-982C-A59696EE8035}" type="slidenum">
              <a:rPr lang="en-US" smtClean="0"/>
              <a:pPr/>
              <a:t>61</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IC – increase in complexity</a:t>
            </a:r>
          </a:p>
          <a:p>
            <a:r>
              <a:rPr lang="en-US" baseline="0" dirty="0" smtClean="0"/>
              <a:t>DF – decrease in fidelity</a:t>
            </a:r>
          </a:p>
          <a:p>
            <a:endParaRPr lang="en-US" baseline="0" dirty="0" smtClean="0"/>
          </a:p>
          <a:p>
            <a:r>
              <a:rPr lang="en-US" baseline="0" dirty="0" smtClean="0"/>
              <a:t>Some of the info pieces would be more important than others in understanding this aspect of reality ( variable). Model development is a systematic way to remove non-crucial elements from the description of reality</a:t>
            </a:r>
          </a:p>
          <a:p>
            <a:endParaRPr lang="en-US" baseline="0" dirty="0" smtClean="0"/>
          </a:p>
          <a:p>
            <a:r>
              <a:rPr lang="en-US" baseline="0" dirty="0" smtClean="0"/>
              <a:t>DF</a:t>
            </a:r>
            <a:r>
              <a:rPr lang="en-US" baseline="-25000" dirty="0" smtClean="0"/>
              <a:t>T </a:t>
            </a:r>
            <a:r>
              <a:rPr lang="en-US" baseline="0" dirty="0" smtClean="0"/>
              <a:t>shows how many degrees of fidelity  was lost during simplification, SST shows how much it cost to simplify like this, measured in the units of accuracy (OLS)</a:t>
            </a:r>
            <a:endParaRPr lang="en-US" baseline="-25000" dirty="0" smtClean="0"/>
          </a:p>
        </p:txBody>
      </p:sp>
      <p:sp>
        <p:nvSpPr>
          <p:cNvPr id="4" name="Slide Number Placeholder 3"/>
          <p:cNvSpPr>
            <a:spLocks noGrp="1"/>
          </p:cNvSpPr>
          <p:nvPr>
            <p:ph type="sldNum" sz="quarter" idx="10"/>
          </p:nvPr>
        </p:nvSpPr>
        <p:spPr/>
        <p:txBody>
          <a:bodyPr/>
          <a:lstStyle/>
          <a:p>
            <a:fld id="{03AC11EB-CBC0-47CF-982C-A59696EE8035}" type="slidenum">
              <a:rPr lang="en-US" smtClean="0"/>
              <a:pPr/>
              <a:t>62</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think of MSR in two ways:</a:t>
            </a:r>
          </a:p>
          <a:p>
            <a:endParaRPr lang="en-US" baseline="0" dirty="0" smtClean="0"/>
          </a:p>
          <a:p>
            <a:r>
              <a:rPr lang="en-US" baseline="0" dirty="0" smtClean="0"/>
              <a:t>The cost of having a simpler model is MSR for each degree of simplicity.  That’s the currency, not DF. Fidelity is what you buy.  DF = Degrees of (Lost) Fidelity, count how much simplification was bought ( 14 degrees) </a:t>
            </a:r>
          </a:p>
          <a:p>
            <a:r>
              <a:rPr lang="en-US" baseline="0" dirty="0" smtClean="0"/>
              <a:t>Loss of fidelity is the price for accuracy. </a:t>
            </a:r>
          </a:p>
          <a:p>
            <a:r>
              <a:rPr lang="en-US" baseline="0" dirty="0" smtClean="0"/>
              <a:t>You can increase accuracy without increasing fidelity (better estimation, for example). </a:t>
            </a:r>
          </a:p>
          <a:p>
            <a:r>
              <a:rPr lang="en-US" baseline="0" dirty="0" smtClean="0"/>
              <a:t>You can decrease fidelity without (significantly) decreasing accuracy.</a:t>
            </a:r>
          </a:p>
          <a:p>
            <a:r>
              <a:rPr lang="en-US" baseline="0" dirty="0" smtClean="0"/>
              <a:t>Fidelity was decreased by 14 degrees for this simplification of (description of) reality.</a:t>
            </a:r>
          </a:p>
          <a:p>
            <a:r>
              <a:rPr lang="en-US" baseline="0" dirty="0" smtClean="0"/>
              <a:t>It cost the total of 117.3 units of accuracy</a:t>
            </a:r>
          </a:p>
        </p:txBody>
      </p:sp>
      <p:sp>
        <p:nvSpPr>
          <p:cNvPr id="4" name="Slide Number Placeholder 3"/>
          <p:cNvSpPr>
            <a:spLocks noGrp="1"/>
          </p:cNvSpPr>
          <p:nvPr>
            <p:ph type="sldNum" sz="quarter" idx="10"/>
          </p:nvPr>
        </p:nvSpPr>
        <p:spPr/>
        <p:txBody>
          <a:bodyPr/>
          <a:lstStyle/>
          <a:p>
            <a:fld id="{03AC11EB-CBC0-47CF-982C-A59696EE8035}" type="slidenum">
              <a:rPr lang="en-US" smtClean="0"/>
              <a:pPr/>
              <a:t>63</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3AC11EB-CBC0-47CF-982C-A59696EE8035}" type="slidenum">
              <a:rPr lang="en-US" smtClean="0"/>
              <a:pPr/>
              <a:t>64</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IC – increase in complexity</a:t>
            </a:r>
          </a:p>
          <a:p>
            <a:r>
              <a:rPr lang="en-US" baseline="0" dirty="0" smtClean="0"/>
              <a:t>DF – decrease in fidelity</a:t>
            </a:r>
          </a:p>
        </p:txBody>
      </p:sp>
      <p:sp>
        <p:nvSpPr>
          <p:cNvPr id="4" name="Slide Number Placeholder 3"/>
          <p:cNvSpPr>
            <a:spLocks noGrp="1"/>
          </p:cNvSpPr>
          <p:nvPr>
            <p:ph type="sldNum" sz="quarter" idx="10"/>
          </p:nvPr>
        </p:nvSpPr>
        <p:spPr/>
        <p:txBody>
          <a:bodyPr/>
          <a:lstStyle/>
          <a:p>
            <a:fld id="{03AC11EB-CBC0-47CF-982C-A59696EE8035}" type="slidenum">
              <a:rPr lang="en-US" smtClean="0"/>
              <a:pPr/>
              <a:t>65</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3AC11EB-CBC0-47CF-982C-A59696EE8035}" type="slidenum">
              <a:rPr lang="en-US" smtClean="0"/>
              <a:pPr/>
              <a:t>66</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What’s a better bargain?</a:t>
            </a:r>
          </a:p>
          <a:p>
            <a:r>
              <a:rPr lang="en-US" baseline="0" dirty="0" smtClean="0"/>
              <a:t>Decrease the fidelity/complexity of the description by 14 and pay 117.3</a:t>
            </a:r>
          </a:p>
          <a:p>
            <a:r>
              <a:rPr lang="en-US" baseline="0" dirty="0" smtClean="0"/>
              <a:t>	Or</a:t>
            </a:r>
          </a:p>
          <a:p>
            <a:r>
              <a:rPr lang="en-US" baseline="0" dirty="0" smtClean="0"/>
              <a:t>Decrease the fidelity/complexity of the description by 12 and pay 94.6? What model offers a better rate per degree of simplification?</a:t>
            </a:r>
          </a:p>
        </p:txBody>
      </p:sp>
      <p:sp>
        <p:nvSpPr>
          <p:cNvPr id="4" name="Slide Number Placeholder 3"/>
          <p:cNvSpPr>
            <a:spLocks noGrp="1"/>
          </p:cNvSpPr>
          <p:nvPr>
            <p:ph type="sldNum" sz="quarter" idx="10"/>
          </p:nvPr>
        </p:nvSpPr>
        <p:spPr/>
        <p:txBody>
          <a:bodyPr/>
          <a:lstStyle/>
          <a:p>
            <a:fld id="{03AC11EB-CBC0-47CF-982C-A59696EE8035}" type="slidenum">
              <a:rPr lang="en-US" smtClean="0"/>
              <a:pPr/>
              <a:t>67</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IC – increase in complexity</a:t>
            </a:r>
          </a:p>
          <a:p>
            <a:r>
              <a:rPr lang="en-US" baseline="0" dirty="0" smtClean="0"/>
              <a:t>DF – decrease in fidelity</a:t>
            </a:r>
          </a:p>
        </p:txBody>
      </p:sp>
      <p:sp>
        <p:nvSpPr>
          <p:cNvPr id="4" name="Slide Number Placeholder 3"/>
          <p:cNvSpPr>
            <a:spLocks noGrp="1"/>
          </p:cNvSpPr>
          <p:nvPr>
            <p:ph type="sldNum" sz="quarter" idx="10"/>
          </p:nvPr>
        </p:nvSpPr>
        <p:spPr/>
        <p:txBody>
          <a:bodyPr/>
          <a:lstStyle/>
          <a:p>
            <a:fld id="{03AC11EB-CBC0-47CF-982C-A59696EE8035}" type="slidenum">
              <a:rPr lang="en-US" smtClean="0"/>
              <a:pPr/>
              <a:t>68</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IC – increase in complexity</a:t>
            </a:r>
          </a:p>
          <a:p>
            <a:r>
              <a:rPr lang="en-US" baseline="0" dirty="0" smtClean="0"/>
              <a:t>DF – decrease in fidelity</a:t>
            </a:r>
          </a:p>
        </p:txBody>
      </p:sp>
      <p:sp>
        <p:nvSpPr>
          <p:cNvPr id="4" name="Slide Number Placeholder 3"/>
          <p:cNvSpPr>
            <a:spLocks noGrp="1"/>
          </p:cNvSpPr>
          <p:nvPr>
            <p:ph type="sldNum" sz="quarter" idx="10"/>
          </p:nvPr>
        </p:nvSpPr>
        <p:spPr/>
        <p:txBody>
          <a:bodyPr/>
          <a:lstStyle/>
          <a:p>
            <a:fld id="{03AC11EB-CBC0-47CF-982C-A59696EE8035}" type="slidenum">
              <a:rPr lang="en-US" smtClean="0"/>
              <a:pPr/>
              <a:t>69</a:t>
            </a:fld>
            <a:endParaRPr lang="en-US"/>
          </a:p>
        </p:txBody>
      </p:sp>
    </p:spTree>
    <p:extLst>
      <p:ext uri="{BB962C8B-B14F-4D97-AF65-F5344CB8AC3E}">
        <p14:creationId xmlns:p14="http://schemas.microsoft.com/office/powerpoint/2010/main" val="2579383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a:t>
            </a:r>
            <a:r>
              <a:rPr lang="en-US" baseline="0" dirty="0" smtClean="0"/>
              <a:t> to look at DF as evaluation of certain change, a certain transformation</a:t>
            </a:r>
          </a:p>
          <a:p>
            <a:endParaRPr lang="en-US" dirty="0" smtClean="0"/>
          </a:p>
          <a:p>
            <a:r>
              <a:rPr lang="en-US" dirty="0" smtClean="0"/>
              <a:t>The meaning of DF is relative to the change it describes.</a:t>
            </a:r>
          </a:p>
          <a:p>
            <a:endParaRPr lang="en-US" dirty="0" smtClean="0"/>
          </a:p>
          <a:p>
            <a:r>
              <a:rPr lang="en-US" dirty="0" smtClean="0"/>
              <a:t>In study A we took 42 pieces of information and changed it into</a:t>
            </a:r>
            <a:r>
              <a:rPr lang="en-US" baseline="0" dirty="0" smtClean="0"/>
              <a:t> 2. DF=40 tells us something about this change.</a:t>
            </a:r>
          </a:p>
          <a:p>
            <a:endParaRPr lang="en-US" dirty="0" smtClean="0"/>
          </a:p>
          <a:p>
            <a:r>
              <a:rPr lang="en-US" dirty="0" smtClean="0"/>
              <a:t>Study</a:t>
            </a:r>
            <a:r>
              <a:rPr lang="en-US" baseline="0" dirty="0" smtClean="0"/>
              <a:t> A – Regression with two parameters</a:t>
            </a:r>
          </a:p>
          <a:p>
            <a:r>
              <a:rPr lang="en-US" baseline="0" dirty="0" smtClean="0"/>
              <a:t>Study B – Two by five ANOVA</a:t>
            </a:r>
          </a:p>
          <a:p>
            <a:r>
              <a:rPr lang="en-US" baseline="0" dirty="0" smtClean="0"/>
              <a:t>Study C – Multilevel dyad intercept only model.</a:t>
            </a:r>
            <a:endParaRPr lang="en-US" dirty="0"/>
          </a:p>
        </p:txBody>
      </p:sp>
      <p:sp>
        <p:nvSpPr>
          <p:cNvPr id="4" name="Slide Number Placeholder 3"/>
          <p:cNvSpPr>
            <a:spLocks noGrp="1"/>
          </p:cNvSpPr>
          <p:nvPr>
            <p:ph type="sldNum" sz="quarter" idx="10"/>
          </p:nvPr>
        </p:nvSpPr>
        <p:spPr/>
        <p:txBody>
          <a:bodyPr/>
          <a:lstStyle/>
          <a:p>
            <a:fld id="{03AC11EB-CBC0-47CF-982C-A59696EE8035}" type="slidenum">
              <a:rPr lang="en-US" smtClean="0"/>
              <a:pPr/>
              <a:t>7</a:t>
            </a:fld>
            <a:endParaRPr lang="en-US"/>
          </a:p>
        </p:txBody>
      </p:sp>
    </p:spTree>
    <p:extLst>
      <p:ext uri="{BB962C8B-B14F-4D97-AF65-F5344CB8AC3E}">
        <p14:creationId xmlns:p14="http://schemas.microsoft.com/office/powerpoint/2010/main" val="229069380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AC11EB-CBC0-47CF-982C-A59696EE8035}" type="slidenum">
              <a:rPr lang="en-US" smtClean="0"/>
              <a:pPr/>
              <a:t>70</a:t>
            </a:fld>
            <a:endParaRPr lang="en-US"/>
          </a:p>
        </p:txBody>
      </p:sp>
    </p:spTree>
    <p:extLst>
      <p:ext uri="{BB962C8B-B14F-4D97-AF65-F5344CB8AC3E}">
        <p14:creationId xmlns:p14="http://schemas.microsoft.com/office/powerpoint/2010/main" val="16548512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simply explaining</a:t>
            </a:r>
            <a:r>
              <a:rPr lang="en-US" baseline="0" dirty="0" smtClean="0"/>
              <a:t> what we </a:t>
            </a:r>
            <a:r>
              <a:rPr lang="en-US" baseline="0" dirty="0" err="1" smtClean="0"/>
              <a:t>meen</a:t>
            </a:r>
            <a:r>
              <a:rPr lang="en-US" baseline="0" dirty="0" smtClean="0"/>
              <a:t> by “decrease of fidelity”</a:t>
            </a:r>
          </a:p>
          <a:p>
            <a:endParaRPr lang="en-US" baseline="0" dirty="0" smtClean="0"/>
          </a:p>
          <a:p>
            <a:r>
              <a:rPr lang="en-US" baseline="0" dirty="0" smtClean="0"/>
              <a:t>The higher DF the more parsimonious the model, the more “work” of simplification it completed, the better it is. </a:t>
            </a:r>
          </a:p>
        </p:txBody>
      </p:sp>
      <p:sp>
        <p:nvSpPr>
          <p:cNvPr id="4" name="Slide Number Placeholder 3"/>
          <p:cNvSpPr>
            <a:spLocks noGrp="1"/>
          </p:cNvSpPr>
          <p:nvPr>
            <p:ph type="sldNum" sz="quarter" idx="10"/>
          </p:nvPr>
        </p:nvSpPr>
        <p:spPr/>
        <p:txBody>
          <a:bodyPr/>
          <a:lstStyle/>
          <a:p>
            <a:fld id="{03AC11EB-CBC0-47CF-982C-A59696EE8035}" type="slidenum">
              <a:rPr lang="en-US" smtClean="0"/>
              <a:pPr/>
              <a:t>71</a:t>
            </a:fld>
            <a:endParaRPr lang="en-US"/>
          </a:p>
        </p:txBody>
      </p:sp>
    </p:spTree>
    <p:extLst>
      <p:ext uri="{BB962C8B-B14F-4D97-AF65-F5344CB8AC3E}">
        <p14:creationId xmlns:p14="http://schemas.microsoft.com/office/powerpoint/2010/main" val="2671833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ask “What is DF?” but ask “What HAPPENED</a:t>
            </a:r>
            <a:r>
              <a:rPr lang="en-US" baseline="0" dirty="0" smtClean="0"/>
              <a:t> that DF </a:t>
            </a:r>
            <a:r>
              <a:rPr lang="en-US" baseline="0" dirty="0" smtClean="0"/>
              <a:t>describes?”</a:t>
            </a:r>
            <a:endParaRPr lang="en-US" baseline="0" dirty="0" smtClean="0"/>
          </a:p>
          <a:p>
            <a:endParaRPr lang="en-US" baseline="0" dirty="0" smtClean="0"/>
          </a:p>
          <a:p>
            <a:r>
              <a:rPr lang="en-US" baseline="0" dirty="0" smtClean="0"/>
              <a:t>What do we mean by “We gained a degree of freedom”? </a:t>
            </a:r>
            <a:r>
              <a:rPr lang="en-US" baseline="0" dirty="0" err="1" smtClean="0"/>
              <a:t>Itsn’t</a:t>
            </a:r>
            <a:r>
              <a:rPr lang="en-US" baseline="0" dirty="0" smtClean="0"/>
              <a:t> it the difference between something and something else? In that case we are talking about the same units that those “something” and “something else” were measuring. </a:t>
            </a:r>
          </a:p>
          <a:p>
            <a:endParaRPr lang="en-US" baseline="0" dirty="0" smtClean="0"/>
          </a:p>
          <a:p>
            <a:r>
              <a:rPr lang="en-US" baseline="0" dirty="0" smtClean="0"/>
              <a:t>“This simplification decreases the fidelity of our description by 14 degrees” </a:t>
            </a:r>
            <a:endParaRPr lang="en-US" dirty="0"/>
          </a:p>
        </p:txBody>
      </p:sp>
      <p:sp>
        <p:nvSpPr>
          <p:cNvPr id="4" name="Slide Number Placeholder 3"/>
          <p:cNvSpPr>
            <a:spLocks noGrp="1"/>
          </p:cNvSpPr>
          <p:nvPr>
            <p:ph type="sldNum" sz="quarter" idx="10"/>
          </p:nvPr>
        </p:nvSpPr>
        <p:spPr/>
        <p:txBody>
          <a:bodyPr/>
          <a:lstStyle/>
          <a:p>
            <a:fld id="{03AC11EB-CBC0-47CF-982C-A59696EE8035}" type="slidenum">
              <a:rPr lang="en-US" smtClean="0"/>
              <a:pPr/>
              <a:t>8</a:t>
            </a:fld>
            <a:endParaRPr lang="en-US"/>
          </a:p>
        </p:txBody>
      </p:sp>
    </p:spTree>
    <p:extLst>
      <p:ext uri="{BB962C8B-B14F-4D97-AF65-F5344CB8AC3E}">
        <p14:creationId xmlns:p14="http://schemas.microsoft.com/office/powerpoint/2010/main" val="4223908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Complexity</a:t>
            </a:r>
            <a:r>
              <a:rPr lang="en-US" baseline="0" dirty="0" smtClean="0"/>
              <a:t> – number of components, parameters, that model uses in producing  the simplified description.</a:t>
            </a:r>
          </a:p>
          <a:p>
            <a:r>
              <a:rPr lang="en-US" baseline="0" dirty="0" smtClean="0"/>
              <a:t>Form – how these components interact to provide a guess about the value of the criterion. Equation.</a:t>
            </a:r>
          </a:p>
          <a:p>
            <a:r>
              <a:rPr lang="en-US" baseline="0" dirty="0" smtClean="0"/>
              <a:t>Models simplify descriptions. That’s what they do. To simplify is to decrease the number of statements in the description.  To reduce dimensionality of the variable projection into </a:t>
            </a:r>
            <a:r>
              <a:rPr lang="en-US" b="1" baseline="0" dirty="0" smtClean="0"/>
              <a:t>n</a:t>
            </a:r>
            <a:r>
              <a:rPr lang="en-US" baseline="30000" dirty="0" smtClean="0"/>
              <a:t>th</a:t>
            </a:r>
            <a:r>
              <a:rPr lang="en-US" baseline="0" dirty="0" smtClean="0"/>
              <a:t> dimensional Fisher-Space.</a:t>
            </a:r>
          </a:p>
          <a:p>
            <a:endParaRPr lang="en-US" baseline="0" dirty="0" smtClean="0"/>
          </a:p>
          <a:p>
            <a:r>
              <a:rPr lang="en-US" baseline="0" dirty="0" smtClean="0"/>
              <a:t>What model does to description = is the properties of the description of reality as given by the model.</a:t>
            </a:r>
            <a:endParaRPr lang="en-US" dirty="0"/>
          </a:p>
        </p:txBody>
      </p:sp>
      <p:sp>
        <p:nvSpPr>
          <p:cNvPr id="4" name="Slide Number Placeholder 3"/>
          <p:cNvSpPr>
            <a:spLocks noGrp="1"/>
          </p:cNvSpPr>
          <p:nvPr>
            <p:ph type="sldNum" sz="quarter" idx="10"/>
          </p:nvPr>
        </p:nvSpPr>
        <p:spPr/>
        <p:txBody>
          <a:bodyPr/>
          <a:lstStyle/>
          <a:p>
            <a:fld id="{03AC11EB-CBC0-47CF-982C-A59696EE8035}" type="slidenum">
              <a:rPr lang="en-US" smtClean="0"/>
              <a:pPr/>
              <a:t>9</a:t>
            </a:fld>
            <a:endParaRPr lang="en-US"/>
          </a:p>
        </p:txBody>
      </p:sp>
    </p:spTree>
    <p:extLst>
      <p:ext uri="{BB962C8B-B14F-4D97-AF65-F5344CB8AC3E}">
        <p14:creationId xmlns:p14="http://schemas.microsoft.com/office/powerpoint/2010/main" val="1093067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D5D40F-04EF-40C7-9653-D684D59C025A}" type="datetimeFigureOut">
              <a:rPr lang="en-US" smtClean="0"/>
              <a:pPr/>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11831-1DA2-457B-A8C1-5C4DB22B2333}" type="slidenum">
              <a:rPr lang="en-US" smtClean="0"/>
              <a:pPr/>
              <a:t>‹#›</a:t>
            </a:fld>
            <a:endParaRPr lang="en-US"/>
          </a:p>
        </p:txBody>
      </p:sp>
    </p:spTree>
    <p:extLst>
      <p:ext uri="{BB962C8B-B14F-4D97-AF65-F5344CB8AC3E}">
        <p14:creationId xmlns:p14="http://schemas.microsoft.com/office/powerpoint/2010/main" val="4175800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D5D40F-04EF-40C7-9653-D684D59C025A}" type="datetimeFigureOut">
              <a:rPr lang="en-US" smtClean="0"/>
              <a:pPr/>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11831-1DA2-457B-A8C1-5C4DB22B2333}" type="slidenum">
              <a:rPr lang="en-US" smtClean="0"/>
              <a:pPr/>
              <a:t>‹#›</a:t>
            </a:fld>
            <a:endParaRPr lang="en-US"/>
          </a:p>
        </p:txBody>
      </p:sp>
    </p:spTree>
    <p:extLst>
      <p:ext uri="{BB962C8B-B14F-4D97-AF65-F5344CB8AC3E}">
        <p14:creationId xmlns:p14="http://schemas.microsoft.com/office/powerpoint/2010/main" val="2271359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D5D40F-04EF-40C7-9653-D684D59C025A}" type="datetimeFigureOut">
              <a:rPr lang="en-US" smtClean="0"/>
              <a:pPr/>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11831-1DA2-457B-A8C1-5C4DB22B2333}" type="slidenum">
              <a:rPr lang="en-US" smtClean="0"/>
              <a:pPr/>
              <a:t>‹#›</a:t>
            </a:fld>
            <a:endParaRPr lang="en-US"/>
          </a:p>
        </p:txBody>
      </p:sp>
    </p:spTree>
    <p:extLst>
      <p:ext uri="{BB962C8B-B14F-4D97-AF65-F5344CB8AC3E}">
        <p14:creationId xmlns:p14="http://schemas.microsoft.com/office/powerpoint/2010/main" val="2885783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D5D40F-04EF-40C7-9653-D684D59C025A}" type="datetimeFigureOut">
              <a:rPr lang="en-US" smtClean="0"/>
              <a:pPr/>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11831-1DA2-457B-A8C1-5C4DB22B2333}" type="slidenum">
              <a:rPr lang="en-US" smtClean="0"/>
              <a:pPr/>
              <a:t>‹#›</a:t>
            </a:fld>
            <a:endParaRPr lang="en-US"/>
          </a:p>
        </p:txBody>
      </p:sp>
    </p:spTree>
    <p:extLst>
      <p:ext uri="{BB962C8B-B14F-4D97-AF65-F5344CB8AC3E}">
        <p14:creationId xmlns:p14="http://schemas.microsoft.com/office/powerpoint/2010/main" val="1867063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D5D40F-04EF-40C7-9653-D684D59C025A}" type="datetimeFigureOut">
              <a:rPr lang="en-US" smtClean="0"/>
              <a:pPr/>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11831-1DA2-457B-A8C1-5C4DB22B2333}" type="slidenum">
              <a:rPr lang="en-US" smtClean="0"/>
              <a:pPr/>
              <a:t>‹#›</a:t>
            </a:fld>
            <a:endParaRPr lang="en-US"/>
          </a:p>
        </p:txBody>
      </p:sp>
    </p:spTree>
    <p:extLst>
      <p:ext uri="{BB962C8B-B14F-4D97-AF65-F5344CB8AC3E}">
        <p14:creationId xmlns:p14="http://schemas.microsoft.com/office/powerpoint/2010/main" val="1504906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D5D40F-04EF-40C7-9653-D684D59C025A}" type="datetimeFigureOut">
              <a:rPr lang="en-US" smtClean="0"/>
              <a:pPr/>
              <a:t>11/14/2015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11831-1DA2-457B-A8C1-5C4DB22B2333}" type="slidenum">
              <a:rPr lang="en-US" smtClean="0"/>
              <a:pPr/>
              <a:t>‹#›</a:t>
            </a:fld>
            <a:endParaRPr lang="en-US"/>
          </a:p>
        </p:txBody>
      </p:sp>
    </p:spTree>
    <p:extLst>
      <p:ext uri="{BB962C8B-B14F-4D97-AF65-F5344CB8AC3E}">
        <p14:creationId xmlns:p14="http://schemas.microsoft.com/office/powerpoint/2010/main" val="209551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D5D40F-04EF-40C7-9653-D684D59C025A}" type="datetimeFigureOut">
              <a:rPr lang="en-US" smtClean="0"/>
              <a:pPr/>
              <a:t>11/14/2015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611831-1DA2-457B-A8C1-5C4DB22B2333}" type="slidenum">
              <a:rPr lang="en-US" smtClean="0"/>
              <a:pPr/>
              <a:t>‹#›</a:t>
            </a:fld>
            <a:endParaRPr lang="en-US"/>
          </a:p>
        </p:txBody>
      </p:sp>
    </p:spTree>
    <p:extLst>
      <p:ext uri="{BB962C8B-B14F-4D97-AF65-F5344CB8AC3E}">
        <p14:creationId xmlns:p14="http://schemas.microsoft.com/office/powerpoint/2010/main" val="1632550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D5D40F-04EF-40C7-9653-D684D59C025A}" type="datetimeFigureOut">
              <a:rPr lang="en-US" smtClean="0"/>
              <a:pPr/>
              <a:t>11/14/2015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611831-1DA2-457B-A8C1-5C4DB22B2333}" type="slidenum">
              <a:rPr lang="en-US" smtClean="0"/>
              <a:pPr/>
              <a:t>‹#›</a:t>
            </a:fld>
            <a:endParaRPr lang="en-US"/>
          </a:p>
        </p:txBody>
      </p:sp>
    </p:spTree>
    <p:extLst>
      <p:ext uri="{BB962C8B-B14F-4D97-AF65-F5344CB8AC3E}">
        <p14:creationId xmlns:p14="http://schemas.microsoft.com/office/powerpoint/2010/main" val="74071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D5D40F-04EF-40C7-9653-D684D59C025A}" type="datetimeFigureOut">
              <a:rPr lang="en-US" smtClean="0"/>
              <a:pPr/>
              <a:t>11/14/2015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611831-1DA2-457B-A8C1-5C4DB22B2333}" type="slidenum">
              <a:rPr lang="en-US" smtClean="0"/>
              <a:pPr/>
              <a:t>‹#›</a:t>
            </a:fld>
            <a:endParaRPr lang="en-US"/>
          </a:p>
        </p:txBody>
      </p:sp>
    </p:spTree>
    <p:extLst>
      <p:ext uri="{BB962C8B-B14F-4D97-AF65-F5344CB8AC3E}">
        <p14:creationId xmlns:p14="http://schemas.microsoft.com/office/powerpoint/2010/main" val="1702071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D5D40F-04EF-40C7-9653-D684D59C025A}" type="datetimeFigureOut">
              <a:rPr lang="en-US" smtClean="0"/>
              <a:pPr/>
              <a:t>11/14/2015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11831-1DA2-457B-A8C1-5C4DB22B2333}" type="slidenum">
              <a:rPr lang="en-US" smtClean="0"/>
              <a:pPr/>
              <a:t>‹#›</a:t>
            </a:fld>
            <a:endParaRPr lang="en-US"/>
          </a:p>
        </p:txBody>
      </p:sp>
    </p:spTree>
    <p:extLst>
      <p:ext uri="{BB962C8B-B14F-4D97-AF65-F5344CB8AC3E}">
        <p14:creationId xmlns:p14="http://schemas.microsoft.com/office/powerpoint/2010/main" val="132685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D5D40F-04EF-40C7-9653-D684D59C025A}" type="datetimeFigureOut">
              <a:rPr lang="en-US" smtClean="0"/>
              <a:pPr/>
              <a:t>11/14/2015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11831-1DA2-457B-A8C1-5C4DB22B2333}" type="slidenum">
              <a:rPr lang="en-US" smtClean="0"/>
              <a:pPr/>
              <a:t>‹#›</a:t>
            </a:fld>
            <a:endParaRPr lang="en-US"/>
          </a:p>
        </p:txBody>
      </p:sp>
    </p:spTree>
    <p:extLst>
      <p:ext uri="{BB962C8B-B14F-4D97-AF65-F5344CB8AC3E}">
        <p14:creationId xmlns:p14="http://schemas.microsoft.com/office/powerpoint/2010/main" val="3244839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D5D40F-04EF-40C7-9653-D684D59C025A}" type="datetimeFigureOut">
              <a:rPr lang="en-US" smtClean="0"/>
              <a:pPr/>
              <a:t>11/14/2015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11831-1DA2-457B-A8C1-5C4DB22B2333}" type="slidenum">
              <a:rPr lang="en-US" smtClean="0"/>
              <a:pPr/>
              <a:t>‹#›</a:t>
            </a:fld>
            <a:endParaRPr lang="en-US"/>
          </a:p>
        </p:txBody>
      </p:sp>
    </p:spTree>
    <p:extLst>
      <p:ext uri="{BB962C8B-B14F-4D97-AF65-F5344CB8AC3E}">
        <p14:creationId xmlns:p14="http://schemas.microsoft.com/office/powerpoint/2010/main" val="314646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Microsoft_Word_97_-_2003_Document2.doc"/><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flickr.com/photos/pinklimoncello/"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12.jpeg"/><Relationship Id="rId7"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14.jpeg"/><Relationship Id="rId10" Type="http://schemas.openxmlformats.org/officeDocument/2006/relationships/image" Target="../media/image11.jpeg"/><Relationship Id="rId4" Type="http://schemas.openxmlformats.org/officeDocument/2006/relationships/image" Target="../media/image13.jpeg"/><Relationship Id="rId9" Type="http://schemas.openxmlformats.org/officeDocument/2006/relationships/image" Target="../media/image10.jpeg"/></Relationships>
</file>

<file path=ppt/slides/_rels/slide2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chart" Target="../charts/chart1.xml"/><Relationship Id="rId5" Type="http://schemas.openxmlformats.org/officeDocument/2006/relationships/image" Target="../media/image2.emf"/><Relationship Id="rId4" Type="http://schemas.openxmlformats.org/officeDocument/2006/relationships/oleObject" Target="../embeddings/Microsoft_Word_97_-_2003_Document1.doc"/></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1.bp.blogspot.com/-XJa_-ro2TKU/Tdq8ssgASHI/AAAAAAAAASM/wrHGCqxnMnk/s1600/trinity-rublev.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47"/>
            <a:ext cx="5649686" cy="69400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15000" y="3413376"/>
            <a:ext cx="4038600" cy="1384995"/>
          </a:xfrm>
          <a:prstGeom prst="rect">
            <a:avLst/>
          </a:prstGeom>
          <a:noFill/>
        </p:spPr>
        <p:txBody>
          <a:bodyPr wrap="square" rtlCol="0">
            <a:spAutoFit/>
          </a:bodyPr>
          <a:lstStyle/>
          <a:p>
            <a:r>
              <a:rPr lang="en-US" sz="2800" dirty="0">
                <a:latin typeface="Bodoni MT" pitchFamily="18" charset="0"/>
              </a:rPr>
              <a:t>DF : </a:t>
            </a:r>
          </a:p>
          <a:p>
            <a:r>
              <a:rPr lang="en-US" sz="2800" dirty="0">
                <a:latin typeface="Bodoni MT" pitchFamily="18" charset="0"/>
              </a:rPr>
              <a:t>Decrease of Fidelity</a:t>
            </a:r>
          </a:p>
          <a:p>
            <a:endParaRPr lang="en-US" sz="2800" dirty="0">
              <a:latin typeface="Bodoni MT" pitchFamily="18" charset="0"/>
            </a:endParaRPr>
          </a:p>
        </p:txBody>
      </p:sp>
      <p:sp>
        <p:nvSpPr>
          <p:cNvPr id="11" name="TextBox 10"/>
          <p:cNvSpPr txBox="1"/>
          <p:nvPr/>
        </p:nvSpPr>
        <p:spPr>
          <a:xfrm>
            <a:off x="6400800" y="4645459"/>
            <a:ext cx="4038600" cy="707886"/>
          </a:xfrm>
          <a:prstGeom prst="rect">
            <a:avLst/>
          </a:prstGeom>
          <a:noFill/>
        </p:spPr>
        <p:txBody>
          <a:bodyPr wrap="square" rtlCol="0">
            <a:spAutoFit/>
          </a:bodyPr>
          <a:lstStyle/>
          <a:p>
            <a:r>
              <a:rPr lang="en-US" sz="2000" dirty="0" smtClean="0">
                <a:solidFill>
                  <a:schemeClr val="tx1">
                    <a:lumMod val="50000"/>
                    <a:lumOff val="50000"/>
                  </a:schemeClr>
                </a:solidFill>
                <a:ea typeface="Arial Unicode MS" pitchFamily="34" charset="-128"/>
                <a:cs typeface="Arial Unicode MS" pitchFamily="34" charset="-128"/>
              </a:rPr>
              <a:t>a </a:t>
            </a:r>
            <a:r>
              <a:rPr lang="en-US" sz="2000" dirty="0">
                <a:solidFill>
                  <a:schemeClr val="tx1">
                    <a:lumMod val="50000"/>
                    <a:lumOff val="50000"/>
                  </a:schemeClr>
                </a:solidFill>
                <a:ea typeface="Arial Unicode MS" pitchFamily="34" charset="-128"/>
                <a:cs typeface="Arial Unicode MS" pitchFamily="34" charset="-128"/>
              </a:rPr>
              <a:t>contemplative d</a:t>
            </a:r>
            <a:r>
              <a:rPr lang="en-US" sz="2000" dirty="0" smtClean="0">
                <a:solidFill>
                  <a:schemeClr val="tx1">
                    <a:lumMod val="50000"/>
                    <a:lumOff val="50000"/>
                  </a:schemeClr>
                </a:solidFill>
                <a:ea typeface="Arial Unicode MS" pitchFamily="34" charset="-128"/>
                <a:cs typeface="Arial Unicode MS" pitchFamily="34" charset="-128"/>
              </a:rPr>
              <a:t>evice</a:t>
            </a:r>
            <a:endParaRPr lang="en-US" sz="2000" dirty="0">
              <a:solidFill>
                <a:schemeClr val="tx1">
                  <a:lumMod val="50000"/>
                  <a:lumOff val="50000"/>
                </a:schemeClr>
              </a:solidFill>
              <a:ea typeface="Arial Unicode MS" pitchFamily="34" charset="-128"/>
              <a:cs typeface="Arial Unicode MS" pitchFamily="34" charset="-128"/>
            </a:endParaRPr>
          </a:p>
          <a:p>
            <a:endParaRPr lang="en-US" sz="2000" dirty="0">
              <a:solidFill>
                <a:schemeClr val="tx1">
                  <a:lumMod val="50000"/>
                  <a:lumOff val="50000"/>
                </a:schemeClr>
              </a:solidFill>
              <a:ea typeface="Arial Unicode MS" pitchFamily="34" charset="-128"/>
              <a:cs typeface="Arial Unicode MS" pitchFamily="34" charset="-128"/>
            </a:endParaRPr>
          </a:p>
        </p:txBody>
      </p:sp>
    </p:spTree>
    <p:extLst>
      <p:ext uri="{BB962C8B-B14F-4D97-AF65-F5344CB8AC3E}">
        <p14:creationId xmlns:p14="http://schemas.microsoft.com/office/powerpoint/2010/main" val="1352575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6" name="Picture 12" descr="http://1.bp.blogspot.com/-HuGHIlXLLnc/Tpzm1auGG_I/AAAAAAAAD00/HY882E_RvNU/s1600/Blind_men_and_elephant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
            <a:ext cx="9063987"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0" y="0"/>
            <a:ext cx="5029200" cy="400110"/>
          </a:xfrm>
          <a:prstGeom prst="rect">
            <a:avLst/>
          </a:prstGeom>
          <a:noFill/>
        </p:spPr>
        <p:txBody>
          <a:bodyPr wrap="square" rtlCol="0">
            <a:spAutoFit/>
          </a:bodyPr>
          <a:lstStyle/>
          <a:p>
            <a:r>
              <a:rPr lang="en-US" sz="2000" dirty="0" smtClean="0">
                <a:latin typeface="Century Schoolbook" pitchFamily="18" charset="0"/>
              </a:rPr>
              <a:t>How many blind men were there?</a:t>
            </a:r>
            <a:endParaRPr lang="en-US" sz="2000" dirty="0">
              <a:latin typeface="Century Schoolbook" pitchFamily="18" charset="0"/>
            </a:endParaRPr>
          </a:p>
        </p:txBody>
      </p:sp>
      <p:sp>
        <p:nvSpPr>
          <p:cNvPr id="3" name="Content Placeholder 2"/>
          <p:cNvSpPr>
            <a:spLocks noGrp="1"/>
          </p:cNvSpPr>
          <p:nvPr>
            <p:ph idx="1"/>
          </p:nvPr>
        </p:nvSpPr>
        <p:spPr>
          <a:xfrm>
            <a:off x="76200" y="3657601"/>
            <a:ext cx="8153400" cy="4419600"/>
          </a:xfrm>
        </p:spPr>
        <p:txBody>
          <a:bodyPr>
            <a:normAutofit/>
          </a:bodyPr>
          <a:lstStyle/>
          <a:p>
            <a:pPr>
              <a:buNone/>
            </a:pPr>
            <a:r>
              <a:rPr lang="en-US" sz="1400" u="sng" dirty="0" smtClean="0">
                <a:solidFill>
                  <a:schemeClr val="tx1"/>
                </a:solidFill>
                <a:uFill>
                  <a:solidFill>
                    <a:schemeClr val="tx1"/>
                  </a:solidFill>
                </a:uFill>
                <a:latin typeface="Arial" pitchFamily="34" charset="0"/>
              </a:rPr>
              <a:t>X1</a:t>
            </a:r>
            <a:r>
              <a:rPr lang="en-US" sz="1400" dirty="0" smtClean="0">
                <a:solidFill>
                  <a:schemeClr val="tx1"/>
                </a:solidFill>
                <a:uFill>
                  <a:solidFill>
                    <a:schemeClr val="tx1"/>
                  </a:solidFill>
                </a:uFill>
                <a:latin typeface="Arial" pitchFamily="34" charset="0"/>
              </a:rPr>
              <a:t>   </a:t>
            </a:r>
            <a:r>
              <a:rPr lang="en-US" sz="1400" u="sng" dirty="0" smtClean="0">
                <a:solidFill>
                  <a:schemeClr val="tx1"/>
                </a:solidFill>
                <a:uFill>
                  <a:solidFill>
                    <a:schemeClr val="tx1"/>
                  </a:solidFill>
                </a:uFill>
                <a:latin typeface="Arial" pitchFamily="34" charset="0"/>
              </a:rPr>
              <a:t>X2</a:t>
            </a:r>
            <a:r>
              <a:rPr lang="en-US" sz="1400" dirty="0" smtClean="0">
                <a:solidFill>
                  <a:schemeClr val="tx1"/>
                </a:solidFill>
                <a:uFill>
                  <a:solidFill>
                    <a:schemeClr val="tx1"/>
                  </a:solidFill>
                </a:uFill>
                <a:latin typeface="Arial" pitchFamily="34" charset="0"/>
              </a:rPr>
              <a:t>		</a:t>
            </a:r>
            <a:endParaRPr lang="en-US" sz="1400" u="sng" dirty="0" smtClean="0">
              <a:solidFill>
                <a:schemeClr val="tx1"/>
              </a:solidFill>
              <a:uFill>
                <a:solidFill>
                  <a:schemeClr val="tx1"/>
                </a:solidFill>
              </a:uFill>
              <a:latin typeface="Arial" pitchFamily="34" charset="0"/>
            </a:endParaRPr>
          </a:p>
          <a:p>
            <a:pPr>
              <a:buNone/>
            </a:pPr>
            <a:r>
              <a:rPr lang="en-US" sz="1400" dirty="0" smtClean="0">
                <a:solidFill>
                  <a:schemeClr val="tx1"/>
                </a:solidFill>
                <a:uFill>
                  <a:solidFill>
                    <a:schemeClr val="tx1"/>
                  </a:solidFill>
                </a:uFill>
                <a:latin typeface="Arial" pitchFamily="34" charset="0"/>
              </a:rPr>
              <a:t>3 	5</a:t>
            </a:r>
          </a:p>
          <a:p>
            <a:pPr>
              <a:buNone/>
            </a:pPr>
            <a:r>
              <a:rPr lang="en-US" sz="1400" dirty="0" smtClean="0">
                <a:solidFill>
                  <a:schemeClr val="tx1"/>
                </a:solidFill>
                <a:uFill>
                  <a:solidFill>
                    <a:schemeClr val="tx1"/>
                  </a:solidFill>
                </a:uFill>
                <a:latin typeface="Arial" pitchFamily="34" charset="0"/>
              </a:rPr>
              <a:t>2 	2</a:t>
            </a:r>
          </a:p>
          <a:p>
            <a:pPr>
              <a:buAutoNum type="arabicPlain" startAt="8"/>
            </a:pPr>
            <a:r>
              <a:rPr lang="en-US" sz="1400" dirty="0" smtClean="0">
                <a:solidFill>
                  <a:schemeClr val="tx1"/>
                </a:solidFill>
                <a:uFill>
                  <a:solidFill>
                    <a:schemeClr val="tx1"/>
                  </a:solidFill>
                </a:uFill>
                <a:latin typeface="Arial" pitchFamily="34" charset="0"/>
              </a:rPr>
              <a:t>6</a:t>
            </a:r>
          </a:p>
          <a:p>
            <a:pPr>
              <a:buAutoNum type="arabicPlain" startAt="5"/>
            </a:pPr>
            <a:r>
              <a:rPr lang="en-US" sz="1400" dirty="0" smtClean="0">
                <a:solidFill>
                  <a:schemeClr val="tx1"/>
                </a:solidFill>
                <a:uFill>
                  <a:solidFill>
                    <a:schemeClr val="tx1"/>
                  </a:solidFill>
                </a:uFill>
                <a:latin typeface="Arial" pitchFamily="34" charset="0"/>
              </a:rPr>
              <a:t>5</a:t>
            </a:r>
          </a:p>
          <a:p>
            <a:pPr>
              <a:buAutoNum type="arabicPlain" startAt="7"/>
            </a:pPr>
            <a:r>
              <a:rPr lang="en-US" sz="1400" dirty="0" smtClean="0">
                <a:solidFill>
                  <a:schemeClr val="tx1"/>
                </a:solidFill>
                <a:uFill>
                  <a:solidFill>
                    <a:schemeClr val="tx1"/>
                  </a:solidFill>
                </a:uFill>
                <a:latin typeface="Arial" pitchFamily="34" charset="0"/>
              </a:rPr>
              <a:t>6</a:t>
            </a:r>
          </a:p>
          <a:p>
            <a:pPr>
              <a:buAutoNum type="arabicPlain" startAt="5"/>
            </a:pPr>
            <a:r>
              <a:rPr lang="en-US" sz="1400" dirty="0" smtClean="0">
                <a:solidFill>
                  <a:schemeClr val="tx1"/>
                </a:solidFill>
                <a:uFill>
                  <a:solidFill>
                    <a:schemeClr val="tx1"/>
                  </a:solidFill>
                </a:uFill>
                <a:latin typeface="Arial" pitchFamily="34" charset="0"/>
              </a:rPr>
              <a:t>7</a:t>
            </a:r>
          </a:p>
          <a:p>
            <a:pPr>
              <a:buAutoNum type="arabicPlain" startAt="6"/>
            </a:pPr>
            <a:r>
              <a:rPr lang="en-US" sz="1400" dirty="0" smtClean="0">
                <a:solidFill>
                  <a:schemeClr val="tx1"/>
                </a:solidFill>
                <a:uFill>
                  <a:solidFill>
                    <a:schemeClr val="tx1"/>
                  </a:solidFill>
                </a:uFill>
                <a:latin typeface="Arial" pitchFamily="34" charset="0"/>
              </a:rPr>
              <a:t>5</a:t>
            </a:r>
          </a:p>
          <a:p>
            <a:pPr>
              <a:buAutoNum type="arabicPlain" startAt="8"/>
            </a:pPr>
            <a:r>
              <a:rPr lang="en-US" sz="1400" dirty="0" smtClean="0">
                <a:solidFill>
                  <a:schemeClr val="tx1"/>
                </a:solidFill>
                <a:uFill>
                  <a:solidFill>
                    <a:schemeClr val="tx1"/>
                  </a:solidFill>
                </a:uFill>
                <a:latin typeface="Arial" pitchFamily="34" charset="0"/>
              </a:rPr>
              <a:t>8</a:t>
            </a:r>
          </a:p>
          <a:p>
            <a:pPr>
              <a:buAutoNum type="arabicPlain" startAt="7"/>
            </a:pPr>
            <a:r>
              <a:rPr lang="en-US" sz="1400" dirty="0" smtClean="0">
                <a:solidFill>
                  <a:schemeClr val="tx1"/>
                </a:solidFill>
                <a:uFill>
                  <a:solidFill>
                    <a:schemeClr val="tx1"/>
                  </a:solidFill>
                </a:uFill>
                <a:latin typeface="Arial" pitchFamily="34" charset="0"/>
              </a:rPr>
              <a:t>7</a:t>
            </a:r>
          </a:p>
          <a:p>
            <a:pPr>
              <a:buNone/>
            </a:pPr>
            <a:r>
              <a:rPr lang="en-US" sz="1400" dirty="0" smtClean="0">
                <a:solidFill>
                  <a:schemeClr val="tx1"/>
                </a:solidFill>
                <a:uFill>
                  <a:solidFill>
                    <a:schemeClr val="tx1"/>
                  </a:solidFill>
                </a:uFill>
                <a:latin typeface="Arial" pitchFamily="34" charset="0"/>
              </a:rPr>
              <a:t>4 	3 		</a:t>
            </a:r>
            <a:endParaRPr lang="en-US" sz="1400" u="sng" dirty="0" smtClean="0">
              <a:solidFill>
                <a:schemeClr val="tx1"/>
              </a:solidFill>
              <a:uFill>
                <a:solidFill>
                  <a:schemeClr val="tx1"/>
                </a:solidFill>
              </a:uFill>
              <a:latin typeface="Arial"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604139774"/>
              </p:ext>
            </p:extLst>
          </p:nvPr>
        </p:nvGraphicFramePr>
        <p:xfrm>
          <a:off x="838200" y="2438688"/>
          <a:ext cx="5951537" cy="4265612"/>
        </p:xfrm>
        <a:graphic>
          <a:graphicData uri="http://schemas.openxmlformats.org/presentationml/2006/ole">
            <mc:AlternateContent xmlns:mc="http://schemas.openxmlformats.org/markup-compatibility/2006">
              <mc:Choice xmlns:v="urn:schemas-microsoft-com:vml" Requires="v">
                <p:oleObj spid="_x0000_s4130" name="Document" r:id="rId5" imgW="5952018" imgH="4266064" progId="Word.Document.8">
                  <p:embed/>
                </p:oleObj>
              </mc:Choice>
              <mc:Fallback>
                <p:oleObj name="Document" r:id="rId5" imgW="5952018" imgH="4266064"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438688"/>
                        <a:ext cx="5951537" cy="426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7"/>
          <p:cNvSpPr/>
          <p:nvPr/>
        </p:nvSpPr>
        <p:spPr>
          <a:xfrm>
            <a:off x="4800600" y="3987701"/>
            <a:ext cx="4572000" cy="1643142"/>
          </a:xfrm>
          <a:prstGeom prst="rect">
            <a:avLst/>
          </a:prstGeom>
        </p:spPr>
        <p:txBody>
          <a:bodyPr wrap="square">
            <a:spAutoFit/>
          </a:bodyPr>
          <a:lstStyle/>
          <a:p>
            <a:pPr>
              <a:lnSpc>
                <a:spcPct val="200000"/>
              </a:lnSpc>
            </a:pPr>
            <a:r>
              <a:rPr lang="en-US" sz="6000" dirty="0" smtClean="0">
                <a:latin typeface="Century Schoolbook" pitchFamily="18" charset="0"/>
              </a:rPr>
              <a:t>description</a:t>
            </a:r>
            <a:endParaRPr lang="en-US" sz="6000" dirty="0">
              <a:latin typeface="Century Schoolbook" pitchFamily="18" charset="0"/>
            </a:endParaRPr>
          </a:p>
        </p:txBody>
      </p:sp>
      <p:sp>
        <p:nvSpPr>
          <p:cNvPr id="9" name="TextBox 8"/>
          <p:cNvSpPr txBox="1"/>
          <p:nvPr/>
        </p:nvSpPr>
        <p:spPr>
          <a:xfrm>
            <a:off x="4953000" y="4110772"/>
            <a:ext cx="1371600" cy="400110"/>
          </a:xfrm>
          <a:prstGeom prst="rect">
            <a:avLst/>
          </a:prstGeom>
          <a:noFill/>
        </p:spPr>
        <p:txBody>
          <a:bodyPr wrap="square" rtlCol="0">
            <a:spAutoFit/>
          </a:bodyPr>
          <a:lstStyle/>
          <a:p>
            <a:pPr algn="ctr"/>
            <a:r>
              <a:rPr lang="en-US" sz="2000" dirty="0"/>
              <a:t>s</a:t>
            </a:r>
            <a:r>
              <a:rPr lang="en-US" sz="2000" dirty="0" smtClean="0"/>
              <a:t>tatement</a:t>
            </a:r>
            <a:r>
              <a:rPr lang="en-US" dirty="0" smtClean="0"/>
              <a:t> </a:t>
            </a:r>
            <a:endParaRPr lang="en-US" dirty="0"/>
          </a:p>
        </p:txBody>
      </p:sp>
      <p:sp>
        <p:nvSpPr>
          <p:cNvPr id="12" name="TextBox 11"/>
          <p:cNvSpPr txBox="1"/>
          <p:nvPr/>
        </p:nvSpPr>
        <p:spPr>
          <a:xfrm>
            <a:off x="7391400" y="4110772"/>
            <a:ext cx="1371600" cy="400110"/>
          </a:xfrm>
          <a:prstGeom prst="rect">
            <a:avLst/>
          </a:prstGeom>
          <a:noFill/>
        </p:spPr>
        <p:txBody>
          <a:bodyPr wrap="square" rtlCol="0">
            <a:spAutoFit/>
          </a:bodyPr>
          <a:lstStyle/>
          <a:p>
            <a:pPr algn="ctr"/>
            <a:r>
              <a:rPr lang="en-US" sz="2000" dirty="0"/>
              <a:t>s</a:t>
            </a:r>
            <a:r>
              <a:rPr lang="en-US" sz="2000" dirty="0" smtClean="0"/>
              <a:t>tatement</a:t>
            </a:r>
            <a:r>
              <a:rPr lang="en-US" dirty="0" smtClean="0"/>
              <a:t> </a:t>
            </a:r>
            <a:endParaRPr lang="en-US" dirty="0"/>
          </a:p>
        </p:txBody>
      </p:sp>
      <p:sp>
        <p:nvSpPr>
          <p:cNvPr id="13" name="TextBox 12"/>
          <p:cNvSpPr txBox="1"/>
          <p:nvPr/>
        </p:nvSpPr>
        <p:spPr>
          <a:xfrm>
            <a:off x="6172200" y="4110772"/>
            <a:ext cx="1371600" cy="400110"/>
          </a:xfrm>
          <a:prstGeom prst="rect">
            <a:avLst/>
          </a:prstGeom>
          <a:noFill/>
        </p:spPr>
        <p:txBody>
          <a:bodyPr wrap="square" rtlCol="0">
            <a:spAutoFit/>
          </a:bodyPr>
          <a:lstStyle/>
          <a:p>
            <a:pPr algn="ctr"/>
            <a:r>
              <a:rPr lang="en-US" sz="2000" dirty="0"/>
              <a:t>s</a:t>
            </a:r>
            <a:r>
              <a:rPr lang="en-US" sz="2000" dirty="0" smtClean="0"/>
              <a:t>tatement</a:t>
            </a:r>
            <a:r>
              <a:rPr lang="en-US" dirty="0" smtClean="0"/>
              <a:t> </a:t>
            </a:r>
            <a:endParaRPr lang="en-US" dirty="0"/>
          </a:p>
        </p:txBody>
      </p:sp>
      <p:sp>
        <p:nvSpPr>
          <p:cNvPr id="14" name="TextBox 13"/>
          <p:cNvSpPr txBox="1"/>
          <p:nvPr/>
        </p:nvSpPr>
        <p:spPr>
          <a:xfrm>
            <a:off x="4953000" y="4415572"/>
            <a:ext cx="1371600" cy="400110"/>
          </a:xfrm>
          <a:prstGeom prst="rect">
            <a:avLst/>
          </a:prstGeom>
          <a:noFill/>
        </p:spPr>
        <p:txBody>
          <a:bodyPr wrap="square" rtlCol="0">
            <a:spAutoFit/>
          </a:bodyPr>
          <a:lstStyle/>
          <a:p>
            <a:pPr algn="ctr"/>
            <a:r>
              <a:rPr lang="en-US" sz="2000" dirty="0"/>
              <a:t>s</a:t>
            </a:r>
            <a:r>
              <a:rPr lang="en-US" sz="2000" dirty="0" smtClean="0"/>
              <a:t>tatement</a:t>
            </a:r>
            <a:r>
              <a:rPr lang="en-US" dirty="0" smtClean="0"/>
              <a:t> </a:t>
            </a:r>
            <a:endParaRPr lang="en-US" dirty="0"/>
          </a:p>
        </p:txBody>
      </p:sp>
      <p:sp>
        <p:nvSpPr>
          <p:cNvPr id="15" name="TextBox 14"/>
          <p:cNvSpPr txBox="1"/>
          <p:nvPr/>
        </p:nvSpPr>
        <p:spPr>
          <a:xfrm>
            <a:off x="7391400" y="4415572"/>
            <a:ext cx="1371600" cy="400110"/>
          </a:xfrm>
          <a:prstGeom prst="rect">
            <a:avLst/>
          </a:prstGeom>
          <a:noFill/>
        </p:spPr>
        <p:txBody>
          <a:bodyPr wrap="square" rtlCol="0">
            <a:spAutoFit/>
          </a:bodyPr>
          <a:lstStyle/>
          <a:p>
            <a:pPr algn="ctr"/>
            <a:r>
              <a:rPr lang="en-US" sz="2000" dirty="0"/>
              <a:t>s</a:t>
            </a:r>
            <a:r>
              <a:rPr lang="en-US" sz="2000" dirty="0" smtClean="0"/>
              <a:t>tatement</a:t>
            </a:r>
            <a:r>
              <a:rPr lang="en-US" dirty="0" smtClean="0"/>
              <a:t> </a:t>
            </a:r>
            <a:endParaRPr lang="en-US" dirty="0"/>
          </a:p>
        </p:txBody>
      </p:sp>
      <p:sp>
        <p:nvSpPr>
          <p:cNvPr id="16" name="TextBox 15"/>
          <p:cNvSpPr txBox="1"/>
          <p:nvPr/>
        </p:nvSpPr>
        <p:spPr>
          <a:xfrm>
            <a:off x="6172200" y="4415572"/>
            <a:ext cx="1371600" cy="400110"/>
          </a:xfrm>
          <a:prstGeom prst="rect">
            <a:avLst/>
          </a:prstGeom>
          <a:noFill/>
        </p:spPr>
        <p:txBody>
          <a:bodyPr wrap="square" rtlCol="0">
            <a:spAutoFit/>
          </a:bodyPr>
          <a:lstStyle/>
          <a:p>
            <a:pPr algn="ctr"/>
            <a:r>
              <a:rPr lang="en-US" sz="2000" dirty="0"/>
              <a:t>s</a:t>
            </a:r>
            <a:r>
              <a:rPr lang="en-US" sz="2000" dirty="0" smtClean="0"/>
              <a:t>tatement</a:t>
            </a:r>
            <a:r>
              <a:rPr lang="en-US" dirty="0" smtClean="0"/>
              <a:t> </a:t>
            </a:r>
            <a:endParaRPr lang="en-US" dirty="0"/>
          </a:p>
        </p:txBody>
      </p:sp>
    </p:spTree>
    <p:extLst>
      <p:ext uri="{BB962C8B-B14F-4D97-AF65-F5344CB8AC3E}">
        <p14:creationId xmlns:p14="http://schemas.microsoft.com/office/powerpoint/2010/main" val="362642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Decrease of Fidelity</a:t>
            </a:r>
            <a:endParaRPr lang="en-US" dirty="0"/>
          </a:p>
        </p:txBody>
      </p:sp>
      <p:pic>
        <p:nvPicPr>
          <p:cNvPr id="5122" name="Picture 2" descr="Pixelated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9" y="2806699"/>
            <a:ext cx="8716961" cy="36703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636775" y="6477000"/>
            <a:ext cx="2507225" cy="369332"/>
          </a:xfrm>
          <a:prstGeom prst="rect">
            <a:avLst/>
          </a:prstGeom>
        </p:spPr>
        <p:txBody>
          <a:bodyPr wrap="none">
            <a:spAutoFit/>
          </a:bodyPr>
          <a:lstStyle/>
          <a:p>
            <a:r>
              <a:rPr lang="en-US" dirty="0"/>
              <a:t>Photo by </a:t>
            </a:r>
            <a:r>
              <a:rPr lang="en-US" u="sng" dirty="0" err="1">
                <a:hlinkClick r:id="rId4"/>
              </a:rPr>
              <a:t>pinklimoncello</a:t>
            </a:r>
            <a:r>
              <a:rPr lang="en-US" dirty="0"/>
              <a:t>.</a:t>
            </a:r>
          </a:p>
        </p:txBody>
      </p:sp>
      <p:sp>
        <p:nvSpPr>
          <p:cNvPr id="5" name="TextBox 4"/>
          <p:cNvSpPr txBox="1"/>
          <p:nvPr/>
        </p:nvSpPr>
        <p:spPr>
          <a:xfrm>
            <a:off x="442119" y="1775212"/>
            <a:ext cx="8229600" cy="400110"/>
          </a:xfrm>
          <a:prstGeom prst="rect">
            <a:avLst/>
          </a:prstGeom>
          <a:noFill/>
        </p:spPr>
        <p:txBody>
          <a:bodyPr wrap="square" rtlCol="0">
            <a:spAutoFit/>
          </a:bodyPr>
          <a:lstStyle/>
          <a:p>
            <a:pPr algn="ctr"/>
            <a:r>
              <a:rPr lang="en-US" sz="2000" dirty="0" smtClean="0">
                <a:latin typeface="Century Schoolbook" pitchFamily="18" charset="0"/>
              </a:rPr>
              <a:t>Change in the number of pixels</a:t>
            </a:r>
            <a:endParaRPr lang="en-US" sz="2000" dirty="0">
              <a:latin typeface="Century Schoolbook" pitchFamily="18" charset="0"/>
            </a:endParaRPr>
          </a:p>
        </p:txBody>
      </p:sp>
      <p:sp>
        <p:nvSpPr>
          <p:cNvPr id="7" name="TextBox 6"/>
          <p:cNvSpPr txBox="1"/>
          <p:nvPr/>
        </p:nvSpPr>
        <p:spPr>
          <a:xfrm>
            <a:off x="7162800" y="2369642"/>
            <a:ext cx="1676400" cy="369332"/>
          </a:xfrm>
          <a:prstGeom prst="rect">
            <a:avLst/>
          </a:prstGeom>
          <a:noFill/>
        </p:spPr>
        <p:txBody>
          <a:bodyPr wrap="square" rtlCol="0">
            <a:spAutoFit/>
          </a:bodyPr>
          <a:lstStyle/>
          <a:p>
            <a:r>
              <a:rPr lang="en-US" dirty="0" smtClean="0"/>
              <a:t>80 pixels</a:t>
            </a:r>
            <a:endParaRPr lang="en-US" dirty="0"/>
          </a:p>
        </p:txBody>
      </p:sp>
      <p:sp>
        <p:nvSpPr>
          <p:cNvPr id="9" name="TextBox 8"/>
          <p:cNvSpPr txBox="1"/>
          <p:nvPr/>
        </p:nvSpPr>
        <p:spPr>
          <a:xfrm>
            <a:off x="3810000" y="2400420"/>
            <a:ext cx="1676400" cy="369332"/>
          </a:xfrm>
          <a:prstGeom prst="rect">
            <a:avLst/>
          </a:prstGeom>
          <a:noFill/>
        </p:spPr>
        <p:txBody>
          <a:bodyPr wrap="square" rtlCol="0">
            <a:spAutoFit/>
          </a:bodyPr>
          <a:lstStyle/>
          <a:p>
            <a:r>
              <a:rPr lang="en-US" dirty="0" smtClean="0"/>
              <a:t>1248 pixels</a:t>
            </a:r>
            <a:endParaRPr lang="en-US" dirty="0"/>
          </a:p>
        </p:txBody>
      </p:sp>
      <p:sp>
        <p:nvSpPr>
          <p:cNvPr id="8" name="Rectangle 7"/>
          <p:cNvSpPr/>
          <p:nvPr/>
        </p:nvSpPr>
        <p:spPr>
          <a:xfrm>
            <a:off x="76200" y="5867400"/>
            <a:ext cx="89154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33400" y="2373868"/>
            <a:ext cx="1676400" cy="369332"/>
          </a:xfrm>
          <a:prstGeom prst="rect">
            <a:avLst/>
          </a:prstGeom>
          <a:noFill/>
        </p:spPr>
        <p:txBody>
          <a:bodyPr wrap="square" rtlCol="0">
            <a:spAutoFit/>
          </a:bodyPr>
          <a:lstStyle/>
          <a:p>
            <a:pPr algn="ctr"/>
            <a:r>
              <a:rPr lang="en-US" dirty="0" smtClean="0"/>
              <a:t>19960 pixels</a:t>
            </a:r>
            <a:endParaRPr lang="en-US" dirty="0"/>
          </a:p>
        </p:txBody>
      </p:sp>
      <p:sp>
        <p:nvSpPr>
          <p:cNvPr id="10" name="TextBox 9"/>
          <p:cNvSpPr txBox="1"/>
          <p:nvPr/>
        </p:nvSpPr>
        <p:spPr>
          <a:xfrm>
            <a:off x="5562600" y="2443415"/>
            <a:ext cx="1143000" cy="369332"/>
          </a:xfrm>
          <a:prstGeom prst="rect">
            <a:avLst/>
          </a:prstGeom>
          <a:noFill/>
        </p:spPr>
        <p:txBody>
          <a:bodyPr wrap="square" rtlCol="0">
            <a:spAutoFit/>
          </a:bodyPr>
          <a:lstStyle/>
          <a:p>
            <a:r>
              <a:rPr lang="en-US" dirty="0" smtClean="0">
                <a:solidFill>
                  <a:srgbClr val="FF0000"/>
                </a:solidFill>
              </a:rPr>
              <a:t>DF = 1168</a:t>
            </a:r>
            <a:endParaRPr lang="en-US" dirty="0">
              <a:solidFill>
                <a:srgbClr val="FF0000"/>
              </a:solidFill>
            </a:endParaRPr>
          </a:p>
        </p:txBody>
      </p:sp>
      <p:sp>
        <p:nvSpPr>
          <p:cNvPr id="12" name="TextBox 11"/>
          <p:cNvSpPr txBox="1"/>
          <p:nvPr/>
        </p:nvSpPr>
        <p:spPr>
          <a:xfrm>
            <a:off x="152400" y="5858470"/>
            <a:ext cx="2286000" cy="923330"/>
          </a:xfrm>
          <a:prstGeom prst="rect">
            <a:avLst/>
          </a:prstGeom>
          <a:noFill/>
        </p:spPr>
        <p:txBody>
          <a:bodyPr wrap="square" rtlCol="0">
            <a:spAutoFit/>
          </a:bodyPr>
          <a:lstStyle/>
          <a:p>
            <a:r>
              <a:rPr lang="en-US" dirty="0" smtClean="0"/>
              <a:t>Original</a:t>
            </a:r>
          </a:p>
          <a:p>
            <a:r>
              <a:rPr lang="en-US" dirty="0" smtClean="0"/>
              <a:t>Exact Copy</a:t>
            </a:r>
          </a:p>
          <a:p>
            <a:r>
              <a:rPr lang="en-US" dirty="0" smtClean="0"/>
              <a:t>Full Fidelity</a:t>
            </a:r>
            <a:endParaRPr lang="en-US" dirty="0"/>
          </a:p>
        </p:txBody>
      </p:sp>
      <p:sp>
        <p:nvSpPr>
          <p:cNvPr id="3" name="TextBox 2"/>
          <p:cNvSpPr txBox="1"/>
          <p:nvPr/>
        </p:nvSpPr>
        <p:spPr>
          <a:xfrm>
            <a:off x="3672155" y="6008132"/>
            <a:ext cx="1828800" cy="369332"/>
          </a:xfrm>
          <a:prstGeom prst="rect">
            <a:avLst/>
          </a:prstGeom>
          <a:noFill/>
        </p:spPr>
        <p:txBody>
          <a:bodyPr wrap="square" rtlCol="0">
            <a:spAutoFit/>
          </a:bodyPr>
          <a:lstStyle/>
          <a:p>
            <a:pPr algn="ctr"/>
            <a:r>
              <a:rPr lang="en-US" dirty="0" smtClean="0"/>
              <a:t>Simplification</a:t>
            </a:r>
            <a:r>
              <a:rPr lang="en-US" baseline="-25000" dirty="0" smtClean="0"/>
              <a:t>1</a:t>
            </a:r>
            <a:endParaRPr lang="en-US" baseline="-25000" dirty="0"/>
          </a:p>
        </p:txBody>
      </p:sp>
      <p:sp>
        <p:nvSpPr>
          <p:cNvPr id="13" name="TextBox 12"/>
          <p:cNvSpPr txBox="1"/>
          <p:nvPr/>
        </p:nvSpPr>
        <p:spPr>
          <a:xfrm>
            <a:off x="6858000" y="6013906"/>
            <a:ext cx="1828800" cy="369332"/>
          </a:xfrm>
          <a:prstGeom prst="rect">
            <a:avLst/>
          </a:prstGeom>
          <a:noFill/>
        </p:spPr>
        <p:txBody>
          <a:bodyPr wrap="square" rtlCol="0">
            <a:spAutoFit/>
          </a:bodyPr>
          <a:lstStyle/>
          <a:p>
            <a:pPr algn="ctr"/>
            <a:r>
              <a:rPr lang="en-US" dirty="0" smtClean="0"/>
              <a:t>Simplification</a:t>
            </a:r>
            <a:r>
              <a:rPr lang="en-US" baseline="-25000" dirty="0"/>
              <a:t>2</a:t>
            </a:r>
          </a:p>
        </p:txBody>
      </p:sp>
      <p:sp>
        <p:nvSpPr>
          <p:cNvPr id="14" name="TextBox 13"/>
          <p:cNvSpPr txBox="1"/>
          <p:nvPr/>
        </p:nvSpPr>
        <p:spPr>
          <a:xfrm>
            <a:off x="471755" y="1315934"/>
            <a:ext cx="8229600" cy="400110"/>
          </a:xfrm>
          <a:prstGeom prst="rect">
            <a:avLst/>
          </a:prstGeom>
          <a:noFill/>
        </p:spPr>
        <p:txBody>
          <a:bodyPr wrap="square" rtlCol="0">
            <a:spAutoFit/>
          </a:bodyPr>
          <a:lstStyle/>
          <a:p>
            <a:pPr algn="ctr"/>
            <a:r>
              <a:rPr lang="en-US" sz="2000" dirty="0" smtClean="0">
                <a:latin typeface="Century Schoolbook" pitchFamily="18" charset="0"/>
              </a:rPr>
              <a:t>Change in the number of  independent statements</a:t>
            </a:r>
            <a:endParaRPr lang="en-US" sz="2000" dirty="0">
              <a:latin typeface="Century Schoolbook" pitchFamily="18" charset="0"/>
            </a:endParaRPr>
          </a:p>
        </p:txBody>
      </p:sp>
    </p:spTree>
    <p:extLst>
      <p:ext uri="{BB962C8B-B14F-4D97-AF65-F5344CB8AC3E}">
        <p14:creationId xmlns:p14="http://schemas.microsoft.com/office/powerpoint/2010/main" val="1676694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730321" y="2158532"/>
            <a:ext cx="3657600" cy="1676400"/>
          </a:xfrm>
          <a:prstGeom prst="ellipse">
            <a:avLst/>
          </a:prstGeom>
          <a:solidFill>
            <a:schemeClr val="bg2">
              <a:lumMod val="50000"/>
              <a:alpha val="82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Fidelity vs. Accuracy</a:t>
            </a:r>
            <a:endParaRPr lang="en-US" dirty="0"/>
          </a:p>
        </p:txBody>
      </p:sp>
      <p:sp>
        <p:nvSpPr>
          <p:cNvPr id="4" name="TextBox 3"/>
          <p:cNvSpPr txBox="1"/>
          <p:nvPr/>
        </p:nvSpPr>
        <p:spPr>
          <a:xfrm>
            <a:off x="1164404" y="2333193"/>
            <a:ext cx="1981200" cy="369332"/>
          </a:xfrm>
          <a:prstGeom prst="rect">
            <a:avLst/>
          </a:prstGeom>
          <a:noFill/>
        </p:spPr>
        <p:txBody>
          <a:bodyPr wrap="square" rtlCol="0">
            <a:spAutoFit/>
          </a:bodyPr>
          <a:lstStyle/>
          <a:p>
            <a:r>
              <a:rPr lang="en-US" dirty="0" smtClean="0"/>
              <a:t>Bob is  175 cm tall</a:t>
            </a:r>
            <a:endParaRPr lang="en-US" dirty="0"/>
          </a:p>
        </p:txBody>
      </p:sp>
      <p:sp>
        <p:nvSpPr>
          <p:cNvPr id="5" name="TextBox 4"/>
          <p:cNvSpPr txBox="1"/>
          <p:nvPr/>
        </p:nvSpPr>
        <p:spPr>
          <a:xfrm>
            <a:off x="1306102" y="3095193"/>
            <a:ext cx="1981200" cy="369332"/>
          </a:xfrm>
          <a:prstGeom prst="rect">
            <a:avLst/>
          </a:prstGeom>
          <a:noFill/>
        </p:spPr>
        <p:txBody>
          <a:bodyPr wrap="square" rtlCol="0">
            <a:spAutoFit/>
          </a:bodyPr>
          <a:lstStyle/>
          <a:p>
            <a:r>
              <a:rPr lang="en-US" dirty="0" smtClean="0"/>
              <a:t>Joe is  181 cm tall</a:t>
            </a:r>
            <a:endParaRPr lang="en-US" dirty="0"/>
          </a:p>
        </p:txBody>
      </p:sp>
      <p:sp>
        <p:nvSpPr>
          <p:cNvPr id="6" name="TextBox 5"/>
          <p:cNvSpPr txBox="1"/>
          <p:nvPr/>
        </p:nvSpPr>
        <p:spPr>
          <a:xfrm>
            <a:off x="2155004" y="2726498"/>
            <a:ext cx="2264596" cy="369332"/>
          </a:xfrm>
          <a:prstGeom prst="rect">
            <a:avLst/>
          </a:prstGeom>
          <a:noFill/>
        </p:spPr>
        <p:txBody>
          <a:bodyPr wrap="square" rtlCol="0">
            <a:spAutoFit/>
          </a:bodyPr>
          <a:lstStyle/>
          <a:p>
            <a:r>
              <a:rPr lang="en-US" dirty="0" smtClean="0"/>
              <a:t>Mark is  184 cm tall</a:t>
            </a:r>
            <a:endParaRPr lang="en-US" dirty="0"/>
          </a:p>
        </p:txBody>
      </p:sp>
      <p:sp>
        <p:nvSpPr>
          <p:cNvPr id="8" name="Oval 7"/>
          <p:cNvSpPr/>
          <p:nvPr/>
        </p:nvSpPr>
        <p:spPr>
          <a:xfrm>
            <a:off x="767993" y="4085842"/>
            <a:ext cx="3657600" cy="1676400"/>
          </a:xfrm>
          <a:prstGeom prst="ellipse">
            <a:avLst/>
          </a:prstGeom>
          <a:solidFill>
            <a:schemeClr val="accent4">
              <a:alpha val="72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TextBox 12"/>
          <p:cNvSpPr txBox="1"/>
          <p:nvPr/>
        </p:nvSpPr>
        <p:spPr>
          <a:xfrm>
            <a:off x="5181600" y="3722132"/>
            <a:ext cx="2514600" cy="646331"/>
          </a:xfrm>
          <a:prstGeom prst="rect">
            <a:avLst/>
          </a:prstGeom>
          <a:noFill/>
        </p:spPr>
        <p:txBody>
          <a:bodyPr wrap="square" rtlCol="0">
            <a:spAutoFit/>
          </a:bodyPr>
          <a:lstStyle/>
          <a:p>
            <a:r>
              <a:rPr lang="en-US" dirty="0" smtClean="0"/>
              <a:t>DF = 0</a:t>
            </a:r>
          </a:p>
          <a:p>
            <a:r>
              <a:rPr lang="en-US" dirty="0" smtClean="0"/>
              <a:t>SS = 0</a:t>
            </a:r>
            <a:endParaRPr lang="en-US" dirty="0"/>
          </a:p>
        </p:txBody>
      </p:sp>
      <p:sp>
        <p:nvSpPr>
          <p:cNvPr id="3" name="TextBox 2"/>
          <p:cNvSpPr txBox="1"/>
          <p:nvPr/>
        </p:nvSpPr>
        <p:spPr>
          <a:xfrm>
            <a:off x="6705600" y="3886200"/>
            <a:ext cx="2514600" cy="369332"/>
          </a:xfrm>
          <a:prstGeom prst="rect">
            <a:avLst/>
          </a:prstGeom>
          <a:noFill/>
        </p:spPr>
        <p:txBody>
          <a:bodyPr wrap="square" rtlCol="0">
            <a:spAutoFit/>
          </a:bodyPr>
          <a:lstStyle/>
          <a:p>
            <a:r>
              <a:rPr lang="en-US" dirty="0" smtClean="0"/>
              <a:t>Model = exact copy</a:t>
            </a:r>
            <a:endParaRPr lang="en-US" dirty="0"/>
          </a:p>
        </p:txBody>
      </p:sp>
      <p:sp>
        <p:nvSpPr>
          <p:cNvPr id="17" name="TextBox 16"/>
          <p:cNvSpPr txBox="1"/>
          <p:nvPr/>
        </p:nvSpPr>
        <p:spPr>
          <a:xfrm>
            <a:off x="1240604" y="4351124"/>
            <a:ext cx="1981200" cy="369332"/>
          </a:xfrm>
          <a:prstGeom prst="rect">
            <a:avLst/>
          </a:prstGeom>
          <a:noFill/>
        </p:spPr>
        <p:txBody>
          <a:bodyPr wrap="square" rtlCol="0">
            <a:spAutoFit/>
          </a:bodyPr>
          <a:lstStyle/>
          <a:p>
            <a:r>
              <a:rPr lang="en-US" dirty="0" smtClean="0"/>
              <a:t>Bob is  175 cm tall</a:t>
            </a:r>
            <a:endParaRPr lang="en-US" dirty="0"/>
          </a:p>
        </p:txBody>
      </p:sp>
      <p:sp>
        <p:nvSpPr>
          <p:cNvPr id="18" name="TextBox 17"/>
          <p:cNvSpPr txBox="1"/>
          <p:nvPr/>
        </p:nvSpPr>
        <p:spPr>
          <a:xfrm>
            <a:off x="1382302" y="5113124"/>
            <a:ext cx="1981200" cy="369332"/>
          </a:xfrm>
          <a:prstGeom prst="rect">
            <a:avLst/>
          </a:prstGeom>
          <a:noFill/>
        </p:spPr>
        <p:txBody>
          <a:bodyPr wrap="square" rtlCol="0">
            <a:spAutoFit/>
          </a:bodyPr>
          <a:lstStyle/>
          <a:p>
            <a:r>
              <a:rPr lang="en-US" dirty="0" smtClean="0"/>
              <a:t>Joe is  181 cm tall</a:t>
            </a:r>
            <a:endParaRPr lang="en-US" dirty="0"/>
          </a:p>
        </p:txBody>
      </p:sp>
      <p:sp>
        <p:nvSpPr>
          <p:cNvPr id="19" name="TextBox 18"/>
          <p:cNvSpPr txBox="1"/>
          <p:nvPr/>
        </p:nvSpPr>
        <p:spPr>
          <a:xfrm>
            <a:off x="2231204" y="4744429"/>
            <a:ext cx="2264596" cy="369332"/>
          </a:xfrm>
          <a:prstGeom prst="rect">
            <a:avLst/>
          </a:prstGeom>
          <a:noFill/>
        </p:spPr>
        <p:txBody>
          <a:bodyPr wrap="square" rtlCol="0">
            <a:spAutoFit/>
          </a:bodyPr>
          <a:lstStyle/>
          <a:p>
            <a:r>
              <a:rPr lang="en-US" dirty="0" smtClean="0"/>
              <a:t>Mark is  184 cm tall</a:t>
            </a:r>
            <a:endParaRPr lang="en-US" dirty="0"/>
          </a:p>
        </p:txBody>
      </p:sp>
      <p:sp>
        <p:nvSpPr>
          <p:cNvPr id="23" name="TextBox 22"/>
          <p:cNvSpPr txBox="1"/>
          <p:nvPr/>
        </p:nvSpPr>
        <p:spPr>
          <a:xfrm>
            <a:off x="1001302" y="2020669"/>
            <a:ext cx="3189698" cy="976063"/>
          </a:xfrm>
          <a:prstGeom prst="rect">
            <a:avLst/>
          </a:prstGeom>
          <a:noFill/>
        </p:spPr>
        <p:txBody>
          <a:bodyPr wrap="square" rtlCol="0">
            <a:prstTxWarp prst="textArchUp">
              <a:avLst>
                <a:gd name="adj" fmla="val 10765316"/>
              </a:avLst>
            </a:prstTxWarp>
            <a:spAutoFit/>
          </a:bodyPr>
          <a:lstStyle/>
          <a:p>
            <a:pPr algn="ctr"/>
            <a:r>
              <a:rPr lang="en-US" sz="3600" dirty="0" smtClean="0">
                <a:latin typeface="Century Schoolbook" pitchFamily="18" charset="0"/>
              </a:rPr>
              <a:t>Description</a:t>
            </a:r>
            <a:endParaRPr lang="en-US" sz="3600" dirty="0">
              <a:latin typeface="Century Schoolbook" pitchFamily="18" charset="0"/>
            </a:endParaRPr>
          </a:p>
        </p:txBody>
      </p:sp>
      <p:sp>
        <p:nvSpPr>
          <p:cNvPr id="24" name="TextBox 23"/>
          <p:cNvSpPr txBox="1"/>
          <p:nvPr/>
        </p:nvSpPr>
        <p:spPr>
          <a:xfrm>
            <a:off x="893530" y="5334000"/>
            <a:ext cx="3449870" cy="714758"/>
          </a:xfrm>
          <a:prstGeom prst="rect">
            <a:avLst/>
          </a:prstGeom>
          <a:noFill/>
        </p:spPr>
        <p:txBody>
          <a:bodyPr wrap="square" rtlCol="0">
            <a:prstTxWarp prst="textArchDown">
              <a:avLst>
                <a:gd name="adj" fmla="val 1"/>
              </a:avLst>
            </a:prstTxWarp>
            <a:spAutoFit/>
          </a:bodyPr>
          <a:lstStyle/>
          <a:p>
            <a:pPr algn="ctr"/>
            <a:r>
              <a:rPr lang="en-US" sz="3600" dirty="0" smtClean="0">
                <a:latin typeface="Century Schoolbook" pitchFamily="18" charset="0"/>
              </a:rPr>
              <a:t>Model</a:t>
            </a:r>
            <a:endParaRPr lang="en-US" sz="3600" dirty="0">
              <a:latin typeface="Century Schoolbook" pitchFamily="18" charset="0"/>
            </a:endParaRPr>
          </a:p>
        </p:txBody>
      </p:sp>
    </p:spTree>
    <p:extLst>
      <p:ext uri="{BB962C8B-B14F-4D97-AF65-F5344CB8AC3E}">
        <p14:creationId xmlns:p14="http://schemas.microsoft.com/office/powerpoint/2010/main" val="201868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730321" y="2158532"/>
            <a:ext cx="3657600" cy="1676400"/>
          </a:xfrm>
          <a:prstGeom prst="ellipse">
            <a:avLst/>
          </a:prstGeom>
          <a:solidFill>
            <a:schemeClr val="bg2">
              <a:lumMod val="50000"/>
              <a:alpha val="82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Fidelity vs. Accuracy</a:t>
            </a:r>
            <a:endParaRPr lang="en-US" dirty="0"/>
          </a:p>
        </p:txBody>
      </p:sp>
      <p:sp>
        <p:nvSpPr>
          <p:cNvPr id="4" name="TextBox 3"/>
          <p:cNvSpPr txBox="1"/>
          <p:nvPr/>
        </p:nvSpPr>
        <p:spPr>
          <a:xfrm>
            <a:off x="1164404" y="2333193"/>
            <a:ext cx="1981200" cy="369332"/>
          </a:xfrm>
          <a:prstGeom prst="rect">
            <a:avLst/>
          </a:prstGeom>
          <a:noFill/>
        </p:spPr>
        <p:txBody>
          <a:bodyPr wrap="square" rtlCol="0">
            <a:spAutoFit/>
          </a:bodyPr>
          <a:lstStyle/>
          <a:p>
            <a:r>
              <a:rPr lang="en-US" dirty="0" smtClean="0"/>
              <a:t>Bob is  175 cm tall</a:t>
            </a:r>
            <a:endParaRPr lang="en-US" dirty="0"/>
          </a:p>
        </p:txBody>
      </p:sp>
      <p:sp>
        <p:nvSpPr>
          <p:cNvPr id="5" name="TextBox 4"/>
          <p:cNvSpPr txBox="1"/>
          <p:nvPr/>
        </p:nvSpPr>
        <p:spPr>
          <a:xfrm>
            <a:off x="1306102" y="3095193"/>
            <a:ext cx="1981200" cy="369332"/>
          </a:xfrm>
          <a:prstGeom prst="rect">
            <a:avLst/>
          </a:prstGeom>
          <a:noFill/>
        </p:spPr>
        <p:txBody>
          <a:bodyPr wrap="square" rtlCol="0">
            <a:spAutoFit/>
          </a:bodyPr>
          <a:lstStyle/>
          <a:p>
            <a:r>
              <a:rPr lang="en-US" dirty="0" smtClean="0"/>
              <a:t>Joe is  181 cm tall</a:t>
            </a:r>
            <a:endParaRPr lang="en-US" dirty="0"/>
          </a:p>
        </p:txBody>
      </p:sp>
      <p:sp>
        <p:nvSpPr>
          <p:cNvPr id="6" name="TextBox 5"/>
          <p:cNvSpPr txBox="1"/>
          <p:nvPr/>
        </p:nvSpPr>
        <p:spPr>
          <a:xfrm>
            <a:off x="2155004" y="2726498"/>
            <a:ext cx="2264596" cy="369332"/>
          </a:xfrm>
          <a:prstGeom prst="rect">
            <a:avLst/>
          </a:prstGeom>
          <a:noFill/>
        </p:spPr>
        <p:txBody>
          <a:bodyPr wrap="square" rtlCol="0">
            <a:spAutoFit/>
          </a:bodyPr>
          <a:lstStyle/>
          <a:p>
            <a:r>
              <a:rPr lang="en-US" dirty="0" smtClean="0"/>
              <a:t>Mark is  184 cm tall</a:t>
            </a:r>
            <a:endParaRPr lang="en-US" dirty="0"/>
          </a:p>
        </p:txBody>
      </p:sp>
      <p:sp>
        <p:nvSpPr>
          <p:cNvPr id="8" name="Oval 7"/>
          <p:cNvSpPr/>
          <p:nvPr/>
        </p:nvSpPr>
        <p:spPr>
          <a:xfrm>
            <a:off x="767993" y="4085842"/>
            <a:ext cx="3657600" cy="1676400"/>
          </a:xfrm>
          <a:prstGeom prst="ellipse">
            <a:avLst/>
          </a:prstGeom>
          <a:solidFill>
            <a:schemeClr val="accent4">
              <a:alpha val="72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TextBox 12"/>
          <p:cNvSpPr txBox="1"/>
          <p:nvPr/>
        </p:nvSpPr>
        <p:spPr>
          <a:xfrm>
            <a:off x="5181600" y="3722132"/>
            <a:ext cx="2514600" cy="646331"/>
          </a:xfrm>
          <a:prstGeom prst="rect">
            <a:avLst/>
          </a:prstGeom>
          <a:noFill/>
        </p:spPr>
        <p:txBody>
          <a:bodyPr wrap="square" rtlCol="0">
            <a:spAutoFit/>
          </a:bodyPr>
          <a:lstStyle/>
          <a:p>
            <a:r>
              <a:rPr lang="en-US" dirty="0" smtClean="0"/>
              <a:t>DF = 0</a:t>
            </a:r>
          </a:p>
          <a:p>
            <a:r>
              <a:rPr lang="en-US" dirty="0" smtClean="0"/>
              <a:t>SS = </a:t>
            </a:r>
            <a:r>
              <a:rPr lang="en-US" dirty="0"/>
              <a:t>5</a:t>
            </a:r>
            <a:r>
              <a:rPr lang="en-US" baseline="30000" dirty="0"/>
              <a:t>2</a:t>
            </a:r>
            <a:r>
              <a:rPr lang="en-US" dirty="0"/>
              <a:t>+4</a:t>
            </a:r>
            <a:r>
              <a:rPr lang="en-US" baseline="30000" dirty="0"/>
              <a:t>2</a:t>
            </a:r>
            <a:r>
              <a:rPr lang="en-US" dirty="0"/>
              <a:t>+1</a:t>
            </a:r>
            <a:r>
              <a:rPr lang="en-US" baseline="30000" dirty="0"/>
              <a:t>2 </a:t>
            </a:r>
            <a:r>
              <a:rPr lang="en-US" dirty="0"/>
              <a:t>= </a:t>
            </a:r>
            <a:r>
              <a:rPr lang="en-US" dirty="0">
                <a:solidFill>
                  <a:srgbClr val="FF0000"/>
                </a:solidFill>
              </a:rPr>
              <a:t>42</a:t>
            </a:r>
          </a:p>
        </p:txBody>
      </p:sp>
      <p:sp>
        <p:nvSpPr>
          <p:cNvPr id="17" name="TextBox 16"/>
          <p:cNvSpPr txBox="1"/>
          <p:nvPr/>
        </p:nvSpPr>
        <p:spPr>
          <a:xfrm>
            <a:off x="1240604" y="4351124"/>
            <a:ext cx="1981200" cy="369332"/>
          </a:xfrm>
          <a:prstGeom prst="rect">
            <a:avLst/>
          </a:prstGeom>
          <a:noFill/>
        </p:spPr>
        <p:txBody>
          <a:bodyPr wrap="square" rtlCol="0">
            <a:spAutoFit/>
          </a:bodyPr>
          <a:lstStyle/>
          <a:p>
            <a:r>
              <a:rPr lang="en-US" dirty="0" smtClean="0"/>
              <a:t>Bob is  </a:t>
            </a:r>
            <a:r>
              <a:rPr lang="en-US" dirty="0" smtClean="0">
                <a:solidFill>
                  <a:schemeClr val="accent2">
                    <a:lumMod val="40000"/>
                    <a:lumOff val="60000"/>
                  </a:schemeClr>
                </a:solidFill>
              </a:rPr>
              <a:t>179</a:t>
            </a:r>
            <a:r>
              <a:rPr lang="en-US" dirty="0" smtClean="0"/>
              <a:t> cm tall</a:t>
            </a:r>
            <a:endParaRPr lang="en-US" dirty="0"/>
          </a:p>
        </p:txBody>
      </p:sp>
      <p:sp>
        <p:nvSpPr>
          <p:cNvPr id="18" name="TextBox 17"/>
          <p:cNvSpPr txBox="1"/>
          <p:nvPr/>
        </p:nvSpPr>
        <p:spPr>
          <a:xfrm>
            <a:off x="1382302" y="5113124"/>
            <a:ext cx="1981200" cy="369332"/>
          </a:xfrm>
          <a:prstGeom prst="rect">
            <a:avLst/>
          </a:prstGeom>
          <a:noFill/>
        </p:spPr>
        <p:txBody>
          <a:bodyPr wrap="square" rtlCol="0">
            <a:spAutoFit/>
          </a:bodyPr>
          <a:lstStyle/>
          <a:p>
            <a:r>
              <a:rPr lang="en-US" dirty="0" smtClean="0"/>
              <a:t>Joe is  </a:t>
            </a:r>
            <a:r>
              <a:rPr lang="en-US" dirty="0" smtClean="0">
                <a:solidFill>
                  <a:schemeClr val="accent2">
                    <a:lumMod val="40000"/>
                    <a:lumOff val="60000"/>
                  </a:schemeClr>
                </a:solidFill>
              </a:rPr>
              <a:t>182</a:t>
            </a:r>
            <a:r>
              <a:rPr lang="en-US" dirty="0" smtClean="0"/>
              <a:t> cm tall</a:t>
            </a:r>
            <a:endParaRPr lang="en-US" dirty="0"/>
          </a:p>
        </p:txBody>
      </p:sp>
      <p:sp>
        <p:nvSpPr>
          <p:cNvPr id="19" name="TextBox 18"/>
          <p:cNvSpPr txBox="1"/>
          <p:nvPr/>
        </p:nvSpPr>
        <p:spPr>
          <a:xfrm>
            <a:off x="2231204" y="4744429"/>
            <a:ext cx="2264596" cy="369332"/>
          </a:xfrm>
          <a:prstGeom prst="rect">
            <a:avLst/>
          </a:prstGeom>
          <a:noFill/>
        </p:spPr>
        <p:txBody>
          <a:bodyPr wrap="square" rtlCol="0">
            <a:spAutoFit/>
          </a:bodyPr>
          <a:lstStyle/>
          <a:p>
            <a:r>
              <a:rPr lang="en-US" dirty="0" smtClean="0"/>
              <a:t>Mark is  </a:t>
            </a:r>
            <a:r>
              <a:rPr lang="en-US" dirty="0" smtClean="0">
                <a:solidFill>
                  <a:schemeClr val="accent2">
                    <a:lumMod val="40000"/>
                    <a:lumOff val="60000"/>
                  </a:schemeClr>
                </a:solidFill>
              </a:rPr>
              <a:t>189</a:t>
            </a:r>
            <a:r>
              <a:rPr lang="en-US" dirty="0" smtClean="0"/>
              <a:t> cm tall</a:t>
            </a:r>
            <a:endParaRPr lang="en-US" dirty="0"/>
          </a:p>
        </p:txBody>
      </p:sp>
      <p:sp>
        <p:nvSpPr>
          <p:cNvPr id="16" name="TextBox 15"/>
          <p:cNvSpPr txBox="1"/>
          <p:nvPr/>
        </p:nvSpPr>
        <p:spPr>
          <a:xfrm>
            <a:off x="1001302" y="2020669"/>
            <a:ext cx="3189698" cy="976063"/>
          </a:xfrm>
          <a:prstGeom prst="rect">
            <a:avLst/>
          </a:prstGeom>
          <a:noFill/>
        </p:spPr>
        <p:txBody>
          <a:bodyPr wrap="square" rtlCol="0">
            <a:prstTxWarp prst="textArchUp">
              <a:avLst>
                <a:gd name="adj" fmla="val 10765316"/>
              </a:avLst>
            </a:prstTxWarp>
            <a:spAutoFit/>
          </a:bodyPr>
          <a:lstStyle/>
          <a:p>
            <a:pPr algn="ctr"/>
            <a:r>
              <a:rPr lang="en-US" sz="3600" dirty="0" smtClean="0">
                <a:latin typeface="Century Schoolbook" pitchFamily="18" charset="0"/>
              </a:rPr>
              <a:t>Description</a:t>
            </a:r>
            <a:endParaRPr lang="en-US" sz="3600" dirty="0">
              <a:latin typeface="Century Schoolbook" pitchFamily="18" charset="0"/>
            </a:endParaRPr>
          </a:p>
        </p:txBody>
      </p:sp>
      <p:sp>
        <p:nvSpPr>
          <p:cNvPr id="23" name="TextBox 22"/>
          <p:cNvSpPr txBox="1"/>
          <p:nvPr/>
        </p:nvSpPr>
        <p:spPr>
          <a:xfrm>
            <a:off x="893530" y="5334000"/>
            <a:ext cx="3449870" cy="714758"/>
          </a:xfrm>
          <a:prstGeom prst="rect">
            <a:avLst/>
          </a:prstGeom>
          <a:noFill/>
        </p:spPr>
        <p:txBody>
          <a:bodyPr wrap="square" rtlCol="0">
            <a:prstTxWarp prst="textArchDown">
              <a:avLst>
                <a:gd name="adj" fmla="val 1"/>
              </a:avLst>
            </a:prstTxWarp>
            <a:spAutoFit/>
          </a:bodyPr>
          <a:lstStyle/>
          <a:p>
            <a:pPr algn="ctr"/>
            <a:r>
              <a:rPr lang="en-US" sz="3600" dirty="0" smtClean="0">
                <a:latin typeface="Century Schoolbook" pitchFamily="18" charset="0"/>
              </a:rPr>
              <a:t>Model</a:t>
            </a:r>
            <a:endParaRPr lang="en-US" sz="3600" dirty="0">
              <a:latin typeface="Century Schoolbook" pitchFamily="18" charset="0"/>
            </a:endParaRPr>
          </a:p>
        </p:txBody>
      </p:sp>
    </p:spTree>
    <p:extLst>
      <p:ext uri="{BB962C8B-B14F-4D97-AF65-F5344CB8AC3E}">
        <p14:creationId xmlns:p14="http://schemas.microsoft.com/office/powerpoint/2010/main" val="870095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730321" y="2158532"/>
            <a:ext cx="3657600" cy="1676400"/>
          </a:xfrm>
          <a:prstGeom prst="ellipse">
            <a:avLst/>
          </a:prstGeom>
          <a:solidFill>
            <a:schemeClr val="bg2">
              <a:lumMod val="50000"/>
              <a:alpha val="82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Fidelity vs. Accuracy</a:t>
            </a:r>
            <a:endParaRPr lang="en-US" dirty="0"/>
          </a:p>
        </p:txBody>
      </p:sp>
      <p:sp>
        <p:nvSpPr>
          <p:cNvPr id="4" name="TextBox 3"/>
          <p:cNvSpPr txBox="1"/>
          <p:nvPr/>
        </p:nvSpPr>
        <p:spPr>
          <a:xfrm>
            <a:off x="1164404" y="2333193"/>
            <a:ext cx="1981200" cy="369332"/>
          </a:xfrm>
          <a:prstGeom prst="rect">
            <a:avLst/>
          </a:prstGeom>
          <a:noFill/>
        </p:spPr>
        <p:txBody>
          <a:bodyPr wrap="square" rtlCol="0">
            <a:spAutoFit/>
          </a:bodyPr>
          <a:lstStyle/>
          <a:p>
            <a:r>
              <a:rPr lang="en-US" dirty="0" smtClean="0"/>
              <a:t>Bob is  175 cm tall</a:t>
            </a:r>
            <a:endParaRPr lang="en-US" dirty="0"/>
          </a:p>
        </p:txBody>
      </p:sp>
      <p:sp>
        <p:nvSpPr>
          <p:cNvPr id="5" name="TextBox 4"/>
          <p:cNvSpPr txBox="1"/>
          <p:nvPr/>
        </p:nvSpPr>
        <p:spPr>
          <a:xfrm>
            <a:off x="1306102" y="3095193"/>
            <a:ext cx="1981200" cy="369332"/>
          </a:xfrm>
          <a:prstGeom prst="rect">
            <a:avLst/>
          </a:prstGeom>
          <a:noFill/>
        </p:spPr>
        <p:txBody>
          <a:bodyPr wrap="square" rtlCol="0">
            <a:spAutoFit/>
          </a:bodyPr>
          <a:lstStyle/>
          <a:p>
            <a:r>
              <a:rPr lang="en-US" dirty="0" smtClean="0"/>
              <a:t>Joe is  181 cm tall</a:t>
            </a:r>
            <a:endParaRPr lang="en-US" dirty="0"/>
          </a:p>
        </p:txBody>
      </p:sp>
      <p:sp>
        <p:nvSpPr>
          <p:cNvPr id="6" name="TextBox 5"/>
          <p:cNvSpPr txBox="1"/>
          <p:nvPr/>
        </p:nvSpPr>
        <p:spPr>
          <a:xfrm>
            <a:off x="2155004" y="2726498"/>
            <a:ext cx="2264596" cy="369332"/>
          </a:xfrm>
          <a:prstGeom prst="rect">
            <a:avLst/>
          </a:prstGeom>
          <a:noFill/>
        </p:spPr>
        <p:txBody>
          <a:bodyPr wrap="square" rtlCol="0">
            <a:spAutoFit/>
          </a:bodyPr>
          <a:lstStyle/>
          <a:p>
            <a:r>
              <a:rPr lang="en-US" dirty="0" smtClean="0"/>
              <a:t>Mark is  184 cm tall</a:t>
            </a:r>
            <a:endParaRPr lang="en-US" dirty="0"/>
          </a:p>
        </p:txBody>
      </p:sp>
      <p:sp>
        <p:nvSpPr>
          <p:cNvPr id="8" name="Oval 7"/>
          <p:cNvSpPr/>
          <p:nvPr/>
        </p:nvSpPr>
        <p:spPr>
          <a:xfrm>
            <a:off x="767993" y="4085842"/>
            <a:ext cx="3657600" cy="1676400"/>
          </a:xfrm>
          <a:prstGeom prst="ellipse">
            <a:avLst/>
          </a:prstGeom>
          <a:solidFill>
            <a:schemeClr val="accent4">
              <a:alpha val="72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TextBox 12"/>
          <p:cNvSpPr txBox="1"/>
          <p:nvPr/>
        </p:nvSpPr>
        <p:spPr>
          <a:xfrm>
            <a:off x="5181600" y="3722132"/>
            <a:ext cx="2514600" cy="646331"/>
          </a:xfrm>
          <a:prstGeom prst="rect">
            <a:avLst/>
          </a:prstGeom>
          <a:noFill/>
        </p:spPr>
        <p:txBody>
          <a:bodyPr wrap="square" rtlCol="0">
            <a:spAutoFit/>
          </a:bodyPr>
          <a:lstStyle/>
          <a:p>
            <a:r>
              <a:rPr lang="en-US" dirty="0" smtClean="0"/>
              <a:t>DF = </a:t>
            </a:r>
            <a:r>
              <a:rPr lang="en-US" dirty="0" smtClean="0">
                <a:solidFill>
                  <a:srgbClr val="FF0000"/>
                </a:solidFill>
              </a:rPr>
              <a:t>2</a:t>
            </a:r>
          </a:p>
          <a:p>
            <a:r>
              <a:rPr lang="en-US" dirty="0" smtClean="0"/>
              <a:t>SS = </a:t>
            </a:r>
            <a:r>
              <a:rPr lang="en-US" dirty="0"/>
              <a:t>5</a:t>
            </a:r>
            <a:r>
              <a:rPr lang="en-US" baseline="30000" dirty="0"/>
              <a:t>2</a:t>
            </a:r>
            <a:r>
              <a:rPr lang="en-US" dirty="0"/>
              <a:t>+4</a:t>
            </a:r>
            <a:r>
              <a:rPr lang="en-US" baseline="30000" dirty="0"/>
              <a:t>2</a:t>
            </a:r>
            <a:r>
              <a:rPr lang="en-US" dirty="0"/>
              <a:t>+1</a:t>
            </a:r>
            <a:r>
              <a:rPr lang="en-US" baseline="30000" dirty="0"/>
              <a:t>2 </a:t>
            </a:r>
            <a:r>
              <a:rPr lang="en-US" dirty="0"/>
              <a:t>= 42</a:t>
            </a:r>
          </a:p>
        </p:txBody>
      </p:sp>
      <p:sp>
        <p:nvSpPr>
          <p:cNvPr id="20" name="TextBox 19"/>
          <p:cNvSpPr txBox="1"/>
          <p:nvPr/>
        </p:nvSpPr>
        <p:spPr>
          <a:xfrm>
            <a:off x="1001302" y="2020669"/>
            <a:ext cx="3189698" cy="976063"/>
          </a:xfrm>
          <a:prstGeom prst="rect">
            <a:avLst/>
          </a:prstGeom>
          <a:noFill/>
        </p:spPr>
        <p:txBody>
          <a:bodyPr wrap="square" rtlCol="0">
            <a:prstTxWarp prst="textArchUp">
              <a:avLst>
                <a:gd name="adj" fmla="val 10765316"/>
              </a:avLst>
            </a:prstTxWarp>
            <a:spAutoFit/>
          </a:bodyPr>
          <a:lstStyle/>
          <a:p>
            <a:pPr algn="ctr"/>
            <a:r>
              <a:rPr lang="en-US" sz="3600" dirty="0" smtClean="0">
                <a:latin typeface="Century Schoolbook" pitchFamily="18" charset="0"/>
              </a:rPr>
              <a:t>Description</a:t>
            </a:r>
            <a:endParaRPr lang="en-US" sz="3600" dirty="0">
              <a:latin typeface="Century Schoolbook" pitchFamily="18" charset="0"/>
            </a:endParaRPr>
          </a:p>
        </p:txBody>
      </p:sp>
      <p:sp>
        <p:nvSpPr>
          <p:cNvPr id="21" name="TextBox 20"/>
          <p:cNvSpPr txBox="1"/>
          <p:nvPr/>
        </p:nvSpPr>
        <p:spPr>
          <a:xfrm>
            <a:off x="893530" y="5334000"/>
            <a:ext cx="3449870" cy="714758"/>
          </a:xfrm>
          <a:prstGeom prst="rect">
            <a:avLst/>
          </a:prstGeom>
          <a:noFill/>
        </p:spPr>
        <p:txBody>
          <a:bodyPr wrap="square" rtlCol="0">
            <a:prstTxWarp prst="textArchDown">
              <a:avLst>
                <a:gd name="adj" fmla="val 1"/>
              </a:avLst>
            </a:prstTxWarp>
            <a:spAutoFit/>
          </a:bodyPr>
          <a:lstStyle/>
          <a:p>
            <a:pPr algn="ctr"/>
            <a:r>
              <a:rPr lang="en-US" sz="3600" dirty="0" smtClean="0">
                <a:latin typeface="Century Schoolbook" pitchFamily="18" charset="0"/>
              </a:rPr>
              <a:t>Model</a:t>
            </a:r>
            <a:endParaRPr lang="en-US" sz="3600" dirty="0">
              <a:latin typeface="Century Schoolbook" pitchFamily="18" charset="0"/>
            </a:endParaRPr>
          </a:p>
        </p:txBody>
      </p:sp>
      <p:sp>
        <p:nvSpPr>
          <p:cNvPr id="14" name="TextBox 13"/>
          <p:cNvSpPr txBox="1"/>
          <p:nvPr/>
        </p:nvSpPr>
        <p:spPr>
          <a:xfrm>
            <a:off x="1426823" y="4739376"/>
            <a:ext cx="2264596" cy="369332"/>
          </a:xfrm>
          <a:prstGeom prst="rect">
            <a:avLst/>
          </a:prstGeom>
          <a:noFill/>
        </p:spPr>
        <p:txBody>
          <a:bodyPr wrap="square" rtlCol="0">
            <a:spAutoFit/>
          </a:bodyPr>
          <a:lstStyle/>
          <a:p>
            <a:r>
              <a:rPr lang="en-US" dirty="0" smtClean="0"/>
              <a:t>Guys are  </a:t>
            </a:r>
            <a:r>
              <a:rPr lang="en-US" dirty="0" smtClean="0">
                <a:solidFill>
                  <a:schemeClr val="accent2">
                    <a:lumMod val="40000"/>
                    <a:lumOff val="60000"/>
                  </a:schemeClr>
                </a:solidFill>
              </a:rPr>
              <a:t>180</a:t>
            </a:r>
            <a:r>
              <a:rPr lang="en-US" dirty="0" smtClean="0"/>
              <a:t> cm tall</a:t>
            </a:r>
            <a:endParaRPr lang="en-US" dirty="0"/>
          </a:p>
        </p:txBody>
      </p:sp>
    </p:spTree>
    <p:extLst>
      <p:ext uri="{BB962C8B-B14F-4D97-AF65-F5344CB8AC3E}">
        <p14:creationId xmlns:p14="http://schemas.microsoft.com/office/powerpoint/2010/main" val="358874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Comparison</a:t>
            </a:r>
            <a:endParaRPr lang="en-US" dirty="0"/>
          </a:p>
        </p:txBody>
      </p:sp>
      <p:sp>
        <p:nvSpPr>
          <p:cNvPr id="4" name="Oval Callout 3"/>
          <p:cNvSpPr/>
          <p:nvPr/>
        </p:nvSpPr>
        <p:spPr>
          <a:xfrm>
            <a:off x="6019800" y="2374441"/>
            <a:ext cx="2514600" cy="2133600"/>
          </a:xfrm>
          <a:prstGeom prst="wedgeEllipseCallou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t>I will describe this reality in </a:t>
            </a:r>
            <a:r>
              <a:rPr lang="en-US" sz="2000" dirty="0" smtClean="0">
                <a:solidFill>
                  <a:srgbClr val="FF0000"/>
                </a:solidFill>
              </a:rPr>
              <a:t>3</a:t>
            </a:r>
            <a:r>
              <a:rPr lang="en-US" sz="2000" dirty="0" smtClean="0"/>
              <a:t> statements!</a:t>
            </a:r>
            <a:endParaRPr lang="en-US" sz="2000" dirty="0"/>
          </a:p>
        </p:txBody>
      </p:sp>
      <p:sp>
        <p:nvSpPr>
          <p:cNvPr id="5" name="Oval Callout 4"/>
          <p:cNvSpPr/>
          <p:nvPr/>
        </p:nvSpPr>
        <p:spPr>
          <a:xfrm flipH="1">
            <a:off x="762000" y="2374441"/>
            <a:ext cx="2464942" cy="2133600"/>
          </a:xfrm>
          <a:prstGeom prst="wedgeEllipseCallou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I will describe this reality in </a:t>
            </a:r>
            <a:r>
              <a:rPr lang="en-US" sz="2000" dirty="0" smtClean="0">
                <a:solidFill>
                  <a:srgbClr val="00B0F0"/>
                </a:solidFill>
              </a:rPr>
              <a:t>1</a:t>
            </a:r>
            <a:r>
              <a:rPr lang="en-US" sz="2000" dirty="0" smtClean="0"/>
              <a:t> statement!</a:t>
            </a:r>
            <a:endParaRPr lang="en-US" sz="2000" dirty="0"/>
          </a:p>
        </p:txBody>
      </p:sp>
      <p:sp>
        <p:nvSpPr>
          <p:cNvPr id="6" name="TextBox 5"/>
          <p:cNvSpPr txBox="1"/>
          <p:nvPr/>
        </p:nvSpPr>
        <p:spPr>
          <a:xfrm>
            <a:off x="2411858" y="4895253"/>
            <a:ext cx="1169542" cy="646331"/>
          </a:xfrm>
          <a:prstGeom prst="rect">
            <a:avLst/>
          </a:prstGeom>
          <a:noFill/>
        </p:spPr>
        <p:txBody>
          <a:bodyPr wrap="square" rtlCol="0">
            <a:spAutoFit/>
          </a:bodyPr>
          <a:lstStyle/>
          <a:p>
            <a:r>
              <a:rPr lang="en-US" dirty="0" smtClean="0"/>
              <a:t>Reduced H</a:t>
            </a:r>
            <a:r>
              <a:rPr lang="en-US" baseline="-25000" dirty="0" smtClean="0"/>
              <a:t>0</a:t>
            </a:r>
            <a:endParaRPr lang="en-US" baseline="-25000" dirty="0"/>
          </a:p>
        </p:txBody>
      </p:sp>
      <p:sp>
        <p:nvSpPr>
          <p:cNvPr id="7" name="TextBox 6"/>
          <p:cNvSpPr txBox="1"/>
          <p:nvPr/>
        </p:nvSpPr>
        <p:spPr>
          <a:xfrm>
            <a:off x="5638800" y="4862986"/>
            <a:ext cx="1169542" cy="646331"/>
          </a:xfrm>
          <a:prstGeom prst="rect">
            <a:avLst/>
          </a:prstGeom>
          <a:noFill/>
        </p:spPr>
        <p:txBody>
          <a:bodyPr wrap="square" rtlCol="0">
            <a:spAutoFit/>
          </a:bodyPr>
          <a:lstStyle/>
          <a:p>
            <a:pPr algn="r"/>
            <a:r>
              <a:rPr lang="en-US" dirty="0" smtClean="0"/>
              <a:t>Full</a:t>
            </a:r>
          </a:p>
          <a:p>
            <a:pPr algn="r"/>
            <a:r>
              <a:rPr lang="en-US" dirty="0" smtClean="0"/>
              <a:t>H</a:t>
            </a:r>
            <a:r>
              <a:rPr lang="en-US" baseline="-25000" dirty="0" smtClean="0"/>
              <a:t>1</a:t>
            </a:r>
            <a:endParaRPr lang="en-US" baseline="-25000" dirty="0"/>
          </a:p>
        </p:txBody>
      </p:sp>
      <p:sp>
        <p:nvSpPr>
          <p:cNvPr id="11" name="TextBox 10"/>
          <p:cNvSpPr txBox="1"/>
          <p:nvPr/>
        </p:nvSpPr>
        <p:spPr>
          <a:xfrm>
            <a:off x="4038600" y="5678269"/>
            <a:ext cx="1371599" cy="646331"/>
          </a:xfrm>
          <a:prstGeom prst="rect">
            <a:avLst/>
          </a:prstGeom>
          <a:noFill/>
          <a:ln w="28575">
            <a:solidFill>
              <a:srgbClr val="7030A0"/>
            </a:solidFill>
          </a:ln>
        </p:spPr>
        <p:txBody>
          <a:bodyPr wrap="square" rtlCol="0">
            <a:spAutoFit/>
          </a:bodyPr>
          <a:lstStyle/>
          <a:p>
            <a:pPr algn="ctr"/>
            <a:r>
              <a:rPr lang="en-US" sz="3600" i="1" dirty="0" smtClean="0">
                <a:latin typeface="Century Schoolbook" pitchFamily="18" charset="0"/>
              </a:rPr>
              <a:t>N</a:t>
            </a:r>
            <a:r>
              <a:rPr lang="en-US" sz="3600" dirty="0" smtClean="0">
                <a:latin typeface="Century Schoolbook" pitchFamily="18" charset="0"/>
              </a:rPr>
              <a:t>=15</a:t>
            </a:r>
            <a:endParaRPr lang="en-US" sz="3600" dirty="0">
              <a:latin typeface="Century Schoolbook" pitchFamily="18" charset="0"/>
            </a:endParaRPr>
          </a:p>
        </p:txBody>
      </p:sp>
      <p:sp>
        <p:nvSpPr>
          <p:cNvPr id="3" name="Rectangle 2"/>
          <p:cNvSpPr/>
          <p:nvPr/>
        </p:nvSpPr>
        <p:spPr>
          <a:xfrm>
            <a:off x="3226942" y="1600200"/>
            <a:ext cx="2667000" cy="954107"/>
          </a:xfrm>
          <a:prstGeom prst="rect">
            <a:avLst/>
          </a:prstGeom>
        </p:spPr>
        <p:txBody>
          <a:bodyPr wrap="square">
            <a:spAutoFit/>
          </a:bodyPr>
          <a:lstStyle/>
          <a:p>
            <a:pPr marL="914400" lvl="1" indent="-457200">
              <a:buFont typeface="Arial" pitchFamily="34" charset="0"/>
              <a:buChar char="•"/>
            </a:pPr>
            <a:r>
              <a:rPr lang="en-US" sz="2800" dirty="0" smtClean="0">
                <a:latin typeface="Century Schoolbook" pitchFamily="18" charset="0"/>
              </a:rPr>
              <a:t>fidelity</a:t>
            </a:r>
            <a:endParaRPr lang="en-US" sz="2800" dirty="0">
              <a:latin typeface="Century Schoolbook" pitchFamily="18" charset="0"/>
            </a:endParaRPr>
          </a:p>
          <a:p>
            <a:pPr marL="914400" lvl="1" indent="-457200">
              <a:buFont typeface="Arial" pitchFamily="34" charset="0"/>
              <a:buChar char="•"/>
            </a:pPr>
            <a:r>
              <a:rPr lang="en-US" sz="2800" dirty="0" smtClean="0">
                <a:latin typeface="Century Schoolbook" pitchFamily="18" charset="0"/>
              </a:rPr>
              <a:t>accuracy</a:t>
            </a:r>
            <a:endParaRPr lang="en-US" sz="2800" dirty="0">
              <a:latin typeface="Century Schoolbook" pitchFamily="18" charset="0"/>
            </a:endParaRPr>
          </a:p>
        </p:txBody>
      </p:sp>
      <mc:AlternateContent xmlns:mc="http://schemas.openxmlformats.org/markup-compatibility/2006" xmlns:a14="http://schemas.microsoft.com/office/drawing/2010/main">
        <mc:Choice Requires="a14">
          <p:sp>
            <p:nvSpPr>
              <p:cNvPr id="8" name="Rectangle 7"/>
              <p:cNvSpPr/>
              <p:nvPr/>
            </p:nvSpPr>
            <p:spPr>
              <a:xfrm>
                <a:off x="2397132" y="5583562"/>
                <a:ext cx="916148" cy="3767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𝑌</m:t>
                          </m:r>
                        </m:e>
                      </m:acc>
                      <m:r>
                        <a:rPr lang="en-US" i="1">
                          <a:latin typeface="Cambria Math"/>
                        </a:rPr>
                        <m:t>=</m:t>
                      </m:r>
                      <m:sSub>
                        <m:sSubPr>
                          <m:ctrlPr>
                            <a:rPr lang="en-US" i="1" smtClean="0">
                              <a:solidFill>
                                <a:srgbClr val="00B0F0"/>
                              </a:solidFill>
                              <a:latin typeface="Cambria Math" panose="02040503050406030204" pitchFamily="18" charset="0"/>
                            </a:rPr>
                          </m:ctrlPr>
                        </m:sSubPr>
                        <m:e>
                          <m:r>
                            <a:rPr lang="en-US" i="1">
                              <a:solidFill>
                                <a:srgbClr val="00B0F0"/>
                              </a:solidFill>
                              <a:latin typeface="Cambria Math"/>
                              <a:ea typeface="Cambria Math"/>
                            </a:rPr>
                            <m:t>𝛽</m:t>
                          </m:r>
                        </m:e>
                        <m:sub>
                          <m:r>
                            <a:rPr lang="en-US" i="1">
                              <a:solidFill>
                                <a:srgbClr val="00B0F0"/>
                              </a:solidFill>
                              <a:latin typeface="Cambria Math"/>
                            </a:rPr>
                            <m:t>0</m:t>
                          </m:r>
                        </m:sub>
                      </m:sSub>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2397132" y="5583562"/>
                <a:ext cx="916148" cy="376770"/>
              </a:xfrm>
              <a:prstGeom prst="rect">
                <a:avLst/>
              </a:prstGeom>
              <a:blipFill rotWithShape="1">
                <a:blip r:embed="rId3"/>
                <a:stretch>
                  <a:fillRect t="-1613"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447290" y="5604992"/>
                <a:ext cx="2476255" cy="3767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a:rPr>
                            <m:t>𝑌</m:t>
                          </m:r>
                        </m:e>
                      </m:acc>
                      <m:r>
                        <a:rPr lang="en-US" i="1">
                          <a:latin typeface="Cambria Math"/>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a:ea typeface="Cambria Math"/>
                            </a:rPr>
                            <m:t>𝛽</m:t>
                          </m:r>
                        </m:e>
                        <m:sub>
                          <m:r>
                            <a:rPr lang="en-US" i="1">
                              <a:solidFill>
                                <a:srgbClr val="FF0000"/>
                              </a:solidFill>
                              <a:latin typeface="Cambria Math"/>
                            </a:rPr>
                            <m:t>0</m:t>
                          </m:r>
                        </m:sub>
                      </m:sSub>
                      <m:r>
                        <a:rPr lang="en-US" i="1">
                          <a:latin typeface="Cambria Math"/>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a:ea typeface="Cambria Math"/>
                            </a:rPr>
                            <m:t>𝛽</m:t>
                          </m:r>
                        </m:e>
                        <m:sub>
                          <m:r>
                            <a:rPr lang="en-US" i="1">
                              <a:solidFill>
                                <a:srgbClr val="FF0000"/>
                              </a:solidFill>
                              <a:latin typeface="Cambria Math"/>
                            </a:rPr>
                            <m:t>1</m:t>
                          </m:r>
                        </m:sub>
                      </m:sSub>
                      <m:sSub>
                        <m:sSubPr>
                          <m:ctrlPr>
                            <a:rPr lang="en-US" i="1">
                              <a:latin typeface="Cambria Math" panose="02040503050406030204" pitchFamily="18" charset="0"/>
                            </a:rPr>
                          </m:ctrlPr>
                        </m:sSubPr>
                        <m:e>
                          <m:r>
                            <a:rPr lang="en-US" i="1">
                              <a:latin typeface="Cambria Math"/>
                            </a:rPr>
                            <m:t>𝑋</m:t>
                          </m:r>
                        </m:e>
                        <m:sub>
                          <m:r>
                            <a:rPr lang="en-US" i="1">
                              <a:latin typeface="Cambria Math"/>
                            </a:rPr>
                            <m:t>1</m:t>
                          </m:r>
                        </m:sub>
                      </m:sSub>
                      <m:r>
                        <a:rPr lang="en-US" b="0" i="1" smtClean="0">
                          <a:latin typeface="Cambria Math"/>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a:ea typeface="Cambria Math"/>
                            </a:rPr>
                            <m:t>𝛽</m:t>
                          </m:r>
                        </m:e>
                        <m:sub>
                          <m:r>
                            <a:rPr lang="en-US" b="0" i="1" smtClean="0">
                              <a:solidFill>
                                <a:srgbClr val="FF0000"/>
                              </a:solidFill>
                              <a:latin typeface="Cambria Math"/>
                              <a:ea typeface="Cambria Math"/>
                            </a:rPr>
                            <m:t>2</m:t>
                          </m:r>
                        </m:sub>
                      </m:sSub>
                      <m:sSub>
                        <m:sSubPr>
                          <m:ctrlPr>
                            <a:rPr lang="en-US" i="1">
                              <a:latin typeface="Cambria Math" panose="02040503050406030204" pitchFamily="18" charset="0"/>
                            </a:rPr>
                          </m:ctrlPr>
                        </m:sSubPr>
                        <m:e>
                          <m:r>
                            <a:rPr lang="en-US" i="1">
                              <a:latin typeface="Cambria Math"/>
                            </a:rPr>
                            <m:t>𝑋</m:t>
                          </m:r>
                        </m:e>
                        <m:sub>
                          <m:r>
                            <a:rPr lang="en-US" b="0" i="1" smtClean="0">
                              <a:latin typeface="Cambria Math"/>
                            </a:rPr>
                            <m:t>2</m:t>
                          </m:r>
                        </m:sub>
                      </m:sSub>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6447290" y="5604992"/>
                <a:ext cx="2476255" cy="376770"/>
              </a:xfrm>
              <a:prstGeom prst="rect">
                <a:avLst/>
              </a:prstGeom>
              <a:blipFill rotWithShape="1">
                <a:blip r:embed="rId4"/>
                <a:stretch>
                  <a:fillRect t="-1613" b="-12903"/>
                </a:stretch>
              </a:blipFill>
            </p:spPr>
            <p:txBody>
              <a:bodyPr/>
              <a:lstStyle/>
              <a:p>
                <a:r>
                  <a:rPr lang="en-US">
                    <a:noFill/>
                  </a:rPr>
                  <a:t> </a:t>
                </a:r>
              </a:p>
            </p:txBody>
          </p:sp>
        </mc:Fallback>
      </mc:AlternateContent>
      <p:sp>
        <p:nvSpPr>
          <p:cNvPr id="10" name="Arc 9"/>
          <p:cNvSpPr/>
          <p:nvPr/>
        </p:nvSpPr>
        <p:spPr>
          <a:xfrm>
            <a:off x="685800" y="3668270"/>
            <a:ext cx="3962400" cy="4561329"/>
          </a:xfrm>
          <a:prstGeom prst="arc">
            <a:avLst>
              <a:gd name="adj1" fmla="val 17077088"/>
              <a:gd name="adj2" fmla="val 21044414"/>
            </a:avLst>
          </a:prstGeom>
          <a:ln>
            <a:solidFill>
              <a:srgbClr val="00B0F0"/>
            </a:solidFill>
            <a:headEnd type="stealth" w="lg" len="lg"/>
            <a:tailEnd type="none"/>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solidFill>
                <a:srgbClr val="00B0F0"/>
              </a:solidFill>
            </a:endParaRPr>
          </a:p>
        </p:txBody>
      </p:sp>
      <p:sp>
        <p:nvSpPr>
          <p:cNvPr id="12" name="TextBox 11"/>
          <p:cNvSpPr txBox="1"/>
          <p:nvPr/>
        </p:nvSpPr>
        <p:spPr>
          <a:xfrm>
            <a:off x="3027880" y="4038600"/>
            <a:ext cx="934520" cy="369332"/>
          </a:xfrm>
          <a:prstGeom prst="rect">
            <a:avLst/>
          </a:prstGeom>
          <a:noFill/>
        </p:spPr>
        <p:txBody>
          <a:bodyPr wrap="square" rtlCol="0">
            <a:spAutoFit/>
          </a:bodyPr>
          <a:lstStyle/>
          <a:p>
            <a:r>
              <a:rPr lang="en-US" i="1" dirty="0" smtClean="0">
                <a:solidFill>
                  <a:srgbClr val="00B0F0"/>
                </a:solidFill>
              </a:rPr>
              <a:t>DF </a:t>
            </a:r>
            <a:r>
              <a:rPr lang="en-US" dirty="0" smtClean="0">
                <a:solidFill>
                  <a:srgbClr val="00B0F0"/>
                </a:solidFill>
              </a:rPr>
              <a:t>= 14</a:t>
            </a:r>
            <a:endParaRPr lang="en-US" dirty="0">
              <a:solidFill>
                <a:srgbClr val="00B0F0"/>
              </a:solidFill>
            </a:endParaRPr>
          </a:p>
        </p:txBody>
      </p:sp>
      <p:sp>
        <p:nvSpPr>
          <p:cNvPr id="13" name="Arc 12"/>
          <p:cNvSpPr/>
          <p:nvPr/>
        </p:nvSpPr>
        <p:spPr>
          <a:xfrm flipH="1">
            <a:off x="4733818" y="3668270"/>
            <a:ext cx="3733800" cy="4561329"/>
          </a:xfrm>
          <a:prstGeom prst="arc">
            <a:avLst>
              <a:gd name="adj1" fmla="val 17077088"/>
              <a:gd name="adj2" fmla="val 21044414"/>
            </a:avLst>
          </a:prstGeom>
          <a:ln>
            <a:solidFill>
              <a:srgbClr val="FF0000"/>
            </a:solidFill>
            <a:headEnd type="stealth" w="lg" len="lg"/>
            <a:tailEnd type="none"/>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solidFill>
                <a:srgbClr val="FF0000"/>
              </a:solidFill>
            </a:endParaRPr>
          </a:p>
        </p:txBody>
      </p:sp>
      <p:sp>
        <p:nvSpPr>
          <p:cNvPr id="14" name="TextBox 13"/>
          <p:cNvSpPr txBox="1"/>
          <p:nvPr/>
        </p:nvSpPr>
        <p:spPr>
          <a:xfrm>
            <a:off x="5466280" y="4038600"/>
            <a:ext cx="934520" cy="369332"/>
          </a:xfrm>
          <a:prstGeom prst="rect">
            <a:avLst/>
          </a:prstGeom>
          <a:noFill/>
        </p:spPr>
        <p:txBody>
          <a:bodyPr wrap="square" rtlCol="0">
            <a:spAutoFit/>
          </a:bodyPr>
          <a:lstStyle/>
          <a:p>
            <a:r>
              <a:rPr lang="en-US" i="1" dirty="0" smtClean="0">
                <a:solidFill>
                  <a:srgbClr val="FF0000"/>
                </a:solidFill>
              </a:rPr>
              <a:t>DF </a:t>
            </a:r>
            <a:r>
              <a:rPr lang="en-US" dirty="0" smtClean="0">
                <a:solidFill>
                  <a:srgbClr val="FF0000"/>
                </a:solidFill>
              </a:rPr>
              <a:t>= 12</a:t>
            </a:r>
            <a:endParaRPr lang="en-US" dirty="0">
              <a:solidFill>
                <a:srgbClr val="FF0000"/>
              </a:solidFill>
            </a:endParaRPr>
          </a:p>
        </p:txBody>
      </p:sp>
    </p:spTree>
    <p:extLst>
      <p:ext uri="{BB962C8B-B14F-4D97-AF65-F5344CB8AC3E}">
        <p14:creationId xmlns:p14="http://schemas.microsoft.com/office/powerpoint/2010/main" val="3250184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ttp://onlinestatbook.com/chapter0/graphics/summary_table.gif"/>
          <p:cNvPicPr>
            <a:picLocks noGrp="1"/>
          </p:cNvPicPr>
          <p:nvPr>
            <p:ph idx="1"/>
          </p:nvPr>
        </p:nvPicPr>
        <p:blipFill>
          <a:blip r:embed="rId3" cstate="print"/>
          <a:srcRect/>
          <a:stretch>
            <a:fillRect/>
          </a:stretch>
        </p:blipFill>
        <p:spPr bwMode="auto">
          <a:xfrm>
            <a:off x="914400" y="381000"/>
            <a:ext cx="6781800" cy="2819400"/>
          </a:xfrm>
          <a:prstGeom prst="rect">
            <a:avLst/>
          </a:prstGeom>
          <a:noFill/>
          <a:ln w="9525">
            <a:noFill/>
            <a:miter lim="800000"/>
            <a:headEnd/>
            <a:tailEnd/>
          </a:ln>
        </p:spPr>
      </p:pic>
      <p:pic>
        <p:nvPicPr>
          <p:cNvPr id="37890" name="Picture 2" descr="http://psycnet.apa.org/journals/met/2/2/images/met_2_2_200_tbl1a.gif"/>
          <p:cNvPicPr>
            <a:picLocks noChangeAspect="1" noChangeArrowheads="1"/>
          </p:cNvPicPr>
          <p:nvPr/>
        </p:nvPicPr>
        <p:blipFill>
          <a:blip r:embed="rId4" cstate="print"/>
          <a:srcRect/>
          <a:stretch>
            <a:fillRect/>
          </a:stretch>
        </p:blipFill>
        <p:spPr bwMode="auto">
          <a:xfrm>
            <a:off x="2286000" y="3048000"/>
            <a:ext cx="4267200" cy="3354562"/>
          </a:xfrm>
          <a:prstGeom prst="rect">
            <a:avLst/>
          </a:prstGeom>
          <a:noFill/>
        </p:spPr>
      </p:pic>
      <p:sp>
        <p:nvSpPr>
          <p:cNvPr id="3" name="TextBox 2"/>
          <p:cNvSpPr txBox="1"/>
          <p:nvPr/>
        </p:nvSpPr>
        <p:spPr>
          <a:xfrm>
            <a:off x="5715000" y="2412715"/>
            <a:ext cx="3200400" cy="646331"/>
          </a:xfrm>
          <a:prstGeom prst="rect">
            <a:avLst/>
          </a:prstGeom>
          <a:noFill/>
        </p:spPr>
        <p:txBody>
          <a:bodyPr wrap="square" rtlCol="0">
            <a:spAutoFit/>
          </a:bodyPr>
          <a:lstStyle/>
          <a:p>
            <a:r>
              <a:rPr lang="en-US" dirty="0" smtClean="0">
                <a:solidFill>
                  <a:srgbClr val="7030A0"/>
                </a:solidFill>
              </a:rPr>
              <a:t>Traditional way to keep track of changes in </a:t>
            </a:r>
            <a:r>
              <a:rPr lang="en-US" dirty="0" smtClean="0">
                <a:solidFill>
                  <a:schemeClr val="accent3">
                    <a:lumMod val="75000"/>
                  </a:schemeClr>
                </a:solidFill>
              </a:rPr>
              <a:t>fidelity</a:t>
            </a:r>
            <a:r>
              <a:rPr lang="en-US" dirty="0" smtClean="0">
                <a:solidFill>
                  <a:srgbClr val="7030A0"/>
                </a:solidFill>
              </a:rPr>
              <a:t> and </a:t>
            </a:r>
            <a:r>
              <a:rPr lang="en-US" dirty="0" smtClean="0">
                <a:solidFill>
                  <a:schemeClr val="accent6">
                    <a:lumMod val="75000"/>
                  </a:schemeClr>
                </a:solidFill>
              </a:rPr>
              <a:t>accuracy</a:t>
            </a:r>
            <a:endParaRPr lang="en-US" dirty="0">
              <a:solidFill>
                <a:schemeClr val="accent6">
                  <a:lumMod val="75000"/>
                </a:schemeClr>
              </a:solidFill>
            </a:endParaRPr>
          </a:p>
        </p:txBody>
      </p:sp>
      <p:sp>
        <p:nvSpPr>
          <p:cNvPr id="5" name="Rectangle 4"/>
          <p:cNvSpPr/>
          <p:nvPr/>
        </p:nvSpPr>
        <p:spPr>
          <a:xfrm>
            <a:off x="2362200" y="457200"/>
            <a:ext cx="762000" cy="2278680"/>
          </a:xfrm>
          <a:prstGeom prst="rec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7" name="Rectangle 6"/>
          <p:cNvSpPr/>
          <p:nvPr/>
        </p:nvSpPr>
        <p:spPr>
          <a:xfrm>
            <a:off x="3276600" y="457200"/>
            <a:ext cx="990600" cy="2307255"/>
          </a:xfrm>
          <a:prstGeom prst="rect">
            <a:avLst/>
          </a:prstGeom>
          <a:noFill/>
          <a:ln>
            <a:solidFill>
              <a:schemeClr val="accent6">
                <a:lumMod val="75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9" name="Rectangle 8"/>
          <p:cNvSpPr/>
          <p:nvPr/>
        </p:nvSpPr>
        <p:spPr>
          <a:xfrm>
            <a:off x="4419600" y="3962400"/>
            <a:ext cx="381000" cy="2278680"/>
          </a:xfrm>
          <a:prstGeom prst="rec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10" name="Rectangle 9"/>
          <p:cNvSpPr/>
          <p:nvPr/>
        </p:nvSpPr>
        <p:spPr>
          <a:xfrm>
            <a:off x="4838700" y="3962401"/>
            <a:ext cx="381000" cy="2266950"/>
          </a:xfrm>
          <a:prstGeom prst="rect">
            <a:avLst/>
          </a:prstGeom>
          <a:noFill/>
          <a:ln>
            <a:solidFill>
              <a:schemeClr val="accent6">
                <a:lumMod val="75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5221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a:xfrm>
            <a:off x="1447800" y="1600200"/>
            <a:ext cx="7239000" cy="4525963"/>
          </a:xfrm>
        </p:spPr>
        <p:txBody>
          <a:bodyPr/>
          <a:lstStyle/>
          <a:p>
            <a:pPr marL="571500" indent="-571500">
              <a:buFont typeface="+mj-lt"/>
              <a:buAutoNum type="romanUcPeriod"/>
            </a:pPr>
            <a:r>
              <a:rPr lang="en-US" sz="4000" dirty="0" smtClean="0"/>
              <a:t>New way to think about DF as Decrease of Fidelity</a:t>
            </a:r>
          </a:p>
          <a:p>
            <a:pPr marL="571500" indent="-571500">
              <a:buFont typeface="+mj-lt"/>
              <a:buAutoNum type="romanUcPeriod"/>
            </a:pPr>
            <a:r>
              <a:rPr lang="en-US" sz="4000" dirty="0" smtClean="0"/>
              <a:t>Model comparison with new vocabulary</a:t>
            </a:r>
          </a:p>
          <a:p>
            <a:pPr marL="571500" indent="-571500">
              <a:buFont typeface="+mj-lt"/>
              <a:buAutoNum type="romanUcPeriod"/>
            </a:pPr>
            <a:r>
              <a:rPr lang="en-US" sz="4000" dirty="0" smtClean="0"/>
              <a:t>Visual accounting system for model comparison</a:t>
            </a:r>
          </a:p>
          <a:p>
            <a:endParaRPr lang="en-US" dirty="0" smtClean="0"/>
          </a:p>
          <a:p>
            <a:endParaRPr lang="en-US" dirty="0"/>
          </a:p>
        </p:txBody>
      </p:sp>
    </p:spTree>
    <p:extLst>
      <p:ext uri="{BB962C8B-B14F-4D97-AF65-F5344CB8AC3E}">
        <p14:creationId xmlns:p14="http://schemas.microsoft.com/office/powerpoint/2010/main" val="72075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Behind DF</a:t>
            </a:r>
            <a:endParaRPr lang="en-US" dirty="0"/>
          </a:p>
        </p:txBody>
      </p:sp>
      <p:sp>
        <p:nvSpPr>
          <p:cNvPr id="3" name="Content Placeholder 2"/>
          <p:cNvSpPr>
            <a:spLocks noGrp="1"/>
          </p:cNvSpPr>
          <p:nvPr>
            <p:ph idx="1"/>
          </p:nvPr>
        </p:nvSpPr>
        <p:spPr>
          <a:xfrm>
            <a:off x="533400" y="1295400"/>
            <a:ext cx="8229600" cy="685800"/>
          </a:xfrm>
        </p:spPr>
        <p:txBody>
          <a:bodyPr/>
          <a:lstStyle/>
          <a:p>
            <a:pPr marL="0" indent="0" algn="ctr">
              <a:buNone/>
            </a:pPr>
            <a:r>
              <a:rPr lang="en-US" i="1" dirty="0" smtClean="0">
                <a:solidFill>
                  <a:schemeClr val="tx2">
                    <a:lumMod val="60000"/>
                    <a:lumOff val="40000"/>
                  </a:schemeClr>
                </a:solidFill>
              </a:rPr>
              <a:t>simplifying the description of reality</a:t>
            </a:r>
            <a:endParaRPr lang="en-US" i="1" dirty="0">
              <a:solidFill>
                <a:schemeClr val="tx2">
                  <a:lumMod val="60000"/>
                  <a:lumOff val="40000"/>
                </a:schemeClr>
              </a:solidFill>
            </a:endParaRPr>
          </a:p>
        </p:txBody>
      </p:sp>
      <p:sp>
        <p:nvSpPr>
          <p:cNvPr id="26" name="TextBox 25"/>
          <p:cNvSpPr txBox="1"/>
          <p:nvPr/>
        </p:nvSpPr>
        <p:spPr>
          <a:xfrm>
            <a:off x="533400" y="3300939"/>
            <a:ext cx="22860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smtClean="0"/>
              <a:t>Reality</a:t>
            </a:r>
            <a:endParaRPr lang="en-US" sz="2000" dirty="0"/>
          </a:p>
        </p:txBody>
      </p:sp>
      <p:sp>
        <p:nvSpPr>
          <p:cNvPr id="27" name="TextBox 26"/>
          <p:cNvSpPr txBox="1"/>
          <p:nvPr/>
        </p:nvSpPr>
        <p:spPr>
          <a:xfrm>
            <a:off x="3352800" y="3300939"/>
            <a:ext cx="2514600" cy="400110"/>
          </a:xfrm>
          <a:prstGeom prst="rect">
            <a:avLst/>
          </a:prstGeom>
          <a:solidFill>
            <a:schemeClr val="bg2">
              <a:lumMod val="5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smtClean="0"/>
              <a:t>Description of Reality</a:t>
            </a:r>
            <a:endParaRPr lang="en-US" sz="2000" dirty="0"/>
          </a:p>
        </p:txBody>
      </p:sp>
      <p:sp>
        <p:nvSpPr>
          <p:cNvPr id="28" name="TextBox 27"/>
          <p:cNvSpPr txBox="1"/>
          <p:nvPr/>
        </p:nvSpPr>
        <p:spPr>
          <a:xfrm>
            <a:off x="6400799" y="3296603"/>
            <a:ext cx="2486967" cy="400110"/>
          </a:xfrm>
          <a:prstGeom prst="rect">
            <a:avLst/>
          </a:prstGeom>
          <a:solidFill>
            <a:schemeClr val="accent4">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smtClean="0"/>
              <a:t>Simplified </a:t>
            </a:r>
          </a:p>
        </p:txBody>
      </p:sp>
      <p:cxnSp>
        <p:nvCxnSpPr>
          <p:cNvPr id="30" name="Curved Connector 29"/>
          <p:cNvCxnSpPr>
            <a:stCxn id="27" idx="0"/>
            <a:endCxn id="28" idx="0"/>
          </p:cNvCxnSpPr>
          <p:nvPr/>
        </p:nvCxnSpPr>
        <p:spPr>
          <a:xfrm rot="5400000" flipH="1" flipV="1">
            <a:off x="6125023" y="1781680"/>
            <a:ext cx="4336" cy="3034183"/>
          </a:xfrm>
          <a:prstGeom prst="curvedConnector3">
            <a:avLst>
              <a:gd name="adj1" fmla="val 10238722"/>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4038600" y="2792158"/>
            <a:ext cx="914400" cy="369332"/>
          </a:xfrm>
          <a:prstGeom prst="rect">
            <a:avLst/>
          </a:prstGeom>
          <a:noFill/>
        </p:spPr>
        <p:txBody>
          <a:bodyPr wrap="square" rtlCol="0">
            <a:spAutoFit/>
          </a:bodyPr>
          <a:lstStyle/>
          <a:p>
            <a:pPr algn="ctr"/>
            <a:r>
              <a:rPr lang="en-US" dirty="0" smtClean="0"/>
              <a:t>I.</a:t>
            </a:r>
            <a:endParaRPr lang="en-US" dirty="0"/>
          </a:p>
        </p:txBody>
      </p:sp>
      <p:sp>
        <p:nvSpPr>
          <p:cNvPr id="38" name="TextBox 37"/>
          <p:cNvSpPr txBox="1"/>
          <p:nvPr/>
        </p:nvSpPr>
        <p:spPr>
          <a:xfrm>
            <a:off x="7391400" y="2792158"/>
            <a:ext cx="914400" cy="369332"/>
          </a:xfrm>
          <a:prstGeom prst="rect">
            <a:avLst/>
          </a:prstGeom>
          <a:noFill/>
        </p:spPr>
        <p:txBody>
          <a:bodyPr wrap="square" rtlCol="0">
            <a:spAutoFit/>
          </a:bodyPr>
          <a:lstStyle/>
          <a:p>
            <a:pPr algn="ctr"/>
            <a:r>
              <a:rPr lang="en-US" dirty="0" smtClean="0"/>
              <a:t>II.</a:t>
            </a:r>
            <a:endParaRPr lang="en-US" dirty="0"/>
          </a:p>
        </p:txBody>
      </p:sp>
      <p:cxnSp>
        <p:nvCxnSpPr>
          <p:cNvPr id="10" name="Curved Connector 9"/>
          <p:cNvCxnSpPr/>
          <p:nvPr/>
        </p:nvCxnSpPr>
        <p:spPr>
          <a:xfrm rot="5400000" flipH="1" flipV="1">
            <a:off x="2967015" y="1786016"/>
            <a:ext cx="4336" cy="3034183"/>
          </a:xfrm>
          <a:prstGeom prst="curvedConnector3">
            <a:avLst>
              <a:gd name="adj1" fmla="val 10238722"/>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1905000" y="2474357"/>
            <a:ext cx="2362200" cy="369332"/>
          </a:xfrm>
          <a:prstGeom prst="rect">
            <a:avLst/>
          </a:prstGeom>
          <a:noFill/>
        </p:spPr>
        <p:txBody>
          <a:bodyPr wrap="square" rtlCol="0">
            <a:spAutoFit/>
          </a:bodyPr>
          <a:lstStyle/>
          <a:p>
            <a:r>
              <a:rPr lang="en-US" dirty="0" smtClean="0"/>
              <a:t>Measurement Theory</a:t>
            </a:r>
            <a:endParaRPr lang="en-US" dirty="0"/>
          </a:p>
        </p:txBody>
      </p:sp>
      <p:sp>
        <p:nvSpPr>
          <p:cNvPr id="12" name="TextBox 11"/>
          <p:cNvSpPr txBox="1"/>
          <p:nvPr/>
        </p:nvSpPr>
        <p:spPr>
          <a:xfrm>
            <a:off x="5029200" y="2470666"/>
            <a:ext cx="2362200" cy="369332"/>
          </a:xfrm>
          <a:prstGeom prst="rect">
            <a:avLst/>
          </a:prstGeom>
          <a:noFill/>
        </p:spPr>
        <p:txBody>
          <a:bodyPr wrap="square" rtlCol="0">
            <a:spAutoFit/>
          </a:bodyPr>
          <a:lstStyle/>
          <a:p>
            <a:pPr algn="ctr"/>
            <a:r>
              <a:rPr lang="en-US" dirty="0" smtClean="0"/>
              <a:t>Modeling</a:t>
            </a:r>
            <a:endParaRPr lang="en-US" dirty="0"/>
          </a:p>
        </p:txBody>
      </p:sp>
    </p:spTree>
    <p:extLst>
      <p:ext uri="{BB962C8B-B14F-4D97-AF65-F5344CB8AC3E}">
        <p14:creationId xmlns:p14="http://schemas.microsoft.com/office/powerpoint/2010/main" val="236210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0"/>
            <a:ext cx="9144000" cy="3200400"/>
            <a:chOff x="0" y="0"/>
            <a:chExt cx="9144000" cy="3429000"/>
          </a:xfrm>
        </p:grpSpPr>
        <p:sp>
          <p:nvSpPr>
            <p:cNvPr id="27" name="TextBox 26"/>
            <p:cNvSpPr txBox="1"/>
            <p:nvPr/>
          </p:nvSpPr>
          <p:spPr>
            <a:xfrm>
              <a:off x="0" y="0"/>
              <a:ext cx="2438400" cy="400110"/>
            </a:xfrm>
            <a:prstGeom prst="rect">
              <a:avLst/>
            </a:prstGeom>
            <a:solidFill>
              <a:schemeClr val="bg2">
                <a:lumMod val="5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Description of Reality</a:t>
              </a:r>
              <a:endParaRPr lang="en-US" sz="2000" dirty="0"/>
            </a:p>
          </p:txBody>
        </p:sp>
        <p:sp>
          <p:nvSpPr>
            <p:cNvPr id="6" name="Rectangle 5"/>
            <p:cNvSpPr/>
            <p:nvPr/>
          </p:nvSpPr>
          <p:spPr>
            <a:xfrm>
              <a:off x="0" y="0"/>
              <a:ext cx="9144000" cy="3429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3" name="Group 12"/>
          <p:cNvGrpSpPr/>
          <p:nvPr/>
        </p:nvGrpSpPr>
        <p:grpSpPr>
          <a:xfrm>
            <a:off x="0" y="3657600"/>
            <a:ext cx="9144000" cy="3200400"/>
            <a:chOff x="0" y="0"/>
            <a:chExt cx="9144000" cy="3429000"/>
          </a:xfrm>
        </p:grpSpPr>
        <p:sp>
          <p:nvSpPr>
            <p:cNvPr id="14" name="TextBox 13"/>
            <p:cNvSpPr txBox="1"/>
            <p:nvPr/>
          </p:nvSpPr>
          <p:spPr>
            <a:xfrm>
              <a:off x="6726534" y="3000121"/>
              <a:ext cx="2417466" cy="428689"/>
            </a:xfrm>
            <a:prstGeom prst="rect">
              <a:avLst/>
            </a:prstGeom>
            <a:solidFill>
              <a:schemeClr val="accent4">
                <a:lumMod val="60000"/>
                <a:lumOff val="4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smtClean="0"/>
                <a:t>Simplified </a:t>
              </a:r>
              <a:endParaRPr lang="en-US" sz="2000" dirty="0"/>
            </a:p>
          </p:txBody>
        </p:sp>
        <p:sp>
          <p:nvSpPr>
            <p:cNvPr id="15" name="Rectangle 14"/>
            <p:cNvSpPr/>
            <p:nvPr/>
          </p:nvSpPr>
          <p:spPr>
            <a:xfrm>
              <a:off x="0" y="0"/>
              <a:ext cx="9144000" cy="3429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345407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1447801"/>
            <a:ext cx="7924800" cy="2152650"/>
          </a:xfrm>
        </p:spPr>
        <p:txBody>
          <a:bodyPr>
            <a:normAutofit/>
          </a:bodyPr>
          <a:lstStyle/>
          <a:p>
            <a:r>
              <a:rPr lang="en-US" dirty="0" smtClean="0"/>
              <a:t>Degrees of Freedom </a:t>
            </a:r>
            <a:br>
              <a:rPr lang="en-US" dirty="0" smtClean="0"/>
            </a:br>
            <a:r>
              <a:rPr lang="en-US" dirty="0" smtClean="0"/>
              <a:t>=</a:t>
            </a:r>
            <a:br>
              <a:rPr lang="en-US" dirty="0" smtClean="0"/>
            </a:br>
            <a:r>
              <a:rPr lang="en-US" dirty="0" smtClean="0"/>
              <a:t> Decrease of Fidelity</a:t>
            </a:r>
            <a:endParaRPr lang="en-US" dirty="0"/>
          </a:p>
        </p:txBody>
      </p:sp>
      <p:sp>
        <p:nvSpPr>
          <p:cNvPr id="5" name="Subtitle 4"/>
          <p:cNvSpPr>
            <a:spLocks noGrp="1"/>
          </p:cNvSpPr>
          <p:nvPr>
            <p:ph type="subTitle" idx="1"/>
          </p:nvPr>
        </p:nvSpPr>
        <p:spPr>
          <a:xfrm>
            <a:off x="914400" y="3886200"/>
            <a:ext cx="7315200" cy="1752600"/>
          </a:xfrm>
        </p:spPr>
        <p:txBody>
          <a:bodyPr/>
          <a:lstStyle/>
          <a:p>
            <a:r>
              <a:rPr lang="en-US" dirty="0" smtClean="0"/>
              <a:t>Explaining modeling through defining DF</a:t>
            </a:r>
            <a:endParaRPr lang="en-US" dirty="0"/>
          </a:p>
        </p:txBody>
      </p:sp>
    </p:spTree>
    <p:extLst>
      <p:ext uri="{BB962C8B-B14F-4D97-AF65-F5344CB8AC3E}">
        <p14:creationId xmlns:p14="http://schemas.microsoft.com/office/powerpoint/2010/main" val="432610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762000"/>
            <a:ext cx="3733800" cy="762000"/>
          </a:xfrm>
        </p:spPr>
        <p:txBody>
          <a:bodyPr>
            <a:normAutofit/>
          </a:bodyPr>
          <a:lstStyle/>
          <a:p>
            <a:r>
              <a:rPr lang="en-US" sz="3200" i="1" u="sng" dirty="0" smtClean="0"/>
              <a:t>Triathlon Study</a:t>
            </a:r>
            <a:endParaRPr lang="en-US" sz="3200" i="1" u="sng" dirty="0"/>
          </a:p>
        </p:txBody>
      </p:sp>
      <p:grpSp>
        <p:nvGrpSpPr>
          <p:cNvPr id="4" name="Group 3"/>
          <p:cNvGrpSpPr/>
          <p:nvPr/>
        </p:nvGrpSpPr>
        <p:grpSpPr>
          <a:xfrm>
            <a:off x="0" y="0"/>
            <a:ext cx="9144000" cy="6858000"/>
            <a:chOff x="0" y="0"/>
            <a:chExt cx="9144000" cy="7347857"/>
          </a:xfrm>
        </p:grpSpPr>
        <p:sp>
          <p:nvSpPr>
            <p:cNvPr id="5" name="TextBox 4"/>
            <p:cNvSpPr txBox="1"/>
            <p:nvPr/>
          </p:nvSpPr>
          <p:spPr>
            <a:xfrm>
              <a:off x="0" y="0"/>
              <a:ext cx="2438400" cy="400110"/>
            </a:xfrm>
            <a:prstGeom prst="rect">
              <a:avLst/>
            </a:prstGeom>
            <a:solidFill>
              <a:schemeClr val="bg2">
                <a:lumMod val="5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Description of Reality</a:t>
              </a:r>
              <a:endParaRPr lang="en-US" sz="2000" dirty="0"/>
            </a:p>
          </p:txBody>
        </p:sp>
        <p:sp>
          <p:nvSpPr>
            <p:cNvPr id="6" name="Rectangle 5"/>
            <p:cNvSpPr/>
            <p:nvPr/>
          </p:nvSpPr>
          <p:spPr>
            <a:xfrm>
              <a:off x="0" y="0"/>
              <a:ext cx="9144000" cy="734785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6"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8"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0"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TextBox 13"/>
          <p:cNvSpPr txBox="1"/>
          <p:nvPr/>
        </p:nvSpPr>
        <p:spPr>
          <a:xfrm>
            <a:off x="914400" y="1522274"/>
            <a:ext cx="6321425" cy="1754326"/>
          </a:xfrm>
          <a:prstGeom prst="rect">
            <a:avLst/>
          </a:prstGeom>
          <a:noFill/>
        </p:spPr>
        <p:txBody>
          <a:bodyPr wrap="square" rtlCol="0">
            <a:spAutoFit/>
          </a:bodyPr>
          <a:lstStyle/>
          <a:p>
            <a:r>
              <a:rPr lang="en-US" dirty="0" smtClean="0"/>
              <a:t>Preparing for Triathlon -  What shoes to buy?</a:t>
            </a:r>
          </a:p>
          <a:p>
            <a:r>
              <a:rPr lang="en-US" dirty="0" smtClean="0"/>
              <a:t>Three type of shoes</a:t>
            </a:r>
          </a:p>
          <a:p>
            <a:r>
              <a:rPr lang="en-US" dirty="0" smtClean="0"/>
              <a:t>Which type is easier to put on?</a:t>
            </a:r>
          </a:p>
          <a:p>
            <a:r>
              <a:rPr lang="en-US" dirty="0" smtClean="0"/>
              <a:t>Easier = Faster in seconds</a:t>
            </a:r>
          </a:p>
          <a:p>
            <a:endParaRPr lang="en-US" dirty="0"/>
          </a:p>
          <a:p>
            <a:r>
              <a:rPr lang="en-US" dirty="0" smtClean="0"/>
              <a:t>Let‘s  ask some people to put on shoes and describe the reality</a:t>
            </a:r>
          </a:p>
        </p:txBody>
      </p:sp>
      <p:sp>
        <p:nvSpPr>
          <p:cNvPr id="3" name="TextBox 2"/>
          <p:cNvSpPr txBox="1"/>
          <p:nvPr/>
        </p:nvSpPr>
        <p:spPr>
          <a:xfrm>
            <a:off x="4569488" y="4038600"/>
            <a:ext cx="4495800" cy="1200329"/>
          </a:xfrm>
          <a:prstGeom prst="rect">
            <a:avLst/>
          </a:prstGeom>
          <a:noFill/>
        </p:spPr>
        <p:txBody>
          <a:bodyPr wrap="square" rtlCol="0">
            <a:spAutoFit/>
          </a:bodyPr>
          <a:lstStyle/>
          <a:p>
            <a:r>
              <a:rPr lang="en-US" dirty="0"/>
              <a:t>Subject #1 tied Nike shoe in 8 seconds</a:t>
            </a:r>
          </a:p>
          <a:p>
            <a:r>
              <a:rPr lang="en-US" dirty="0"/>
              <a:t>Subject #2 tied Nike shoe in 4 seconds</a:t>
            </a:r>
          </a:p>
          <a:p>
            <a:r>
              <a:rPr lang="en-US" dirty="0"/>
              <a:t>Subject #3 tied Nike shoe A in 7 </a:t>
            </a:r>
            <a:r>
              <a:rPr lang="en-US" dirty="0" smtClean="0"/>
              <a:t>seconds</a:t>
            </a:r>
          </a:p>
          <a:p>
            <a:r>
              <a:rPr lang="en-US" dirty="0" smtClean="0"/>
              <a:t>…</a:t>
            </a:r>
            <a:endParaRPr lang="en-US" dirty="0"/>
          </a:p>
        </p:txBody>
      </p:sp>
      <p:sp>
        <p:nvSpPr>
          <p:cNvPr id="15" name="Title 1"/>
          <p:cNvSpPr txBox="1">
            <a:spLocks/>
          </p:cNvSpPr>
          <p:nvPr/>
        </p:nvSpPr>
        <p:spPr>
          <a:xfrm>
            <a:off x="4724400" y="3219660"/>
            <a:ext cx="4363339" cy="571500"/>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t>Describing the reality we witnessed: </a:t>
            </a:r>
            <a:endParaRPr lang="en-US" sz="2400" b="1" dirty="0"/>
          </a:p>
        </p:txBody>
      </p:sp>
      <p:graphicFrame>
        <p:nvGraphicFramePr>
          <p:cNvPr id="11" name="Table 10"/>
          <p:cNvGraphicFramePr>
            <a:graphicFrameLocks noGrp="1"/>
          </p:cNvGraphicFramePr>
          <p:nvPr>
            <p:extLst>
              <p:ext uri="{D42A27DB-BD31-4B8C-83A1-F6EECF244321}">
                <p14:modId xmlns:p14="http://schemas.microsoft.com/office/powerpoint/2010/main" val="3225098500"/>
              </p:ext>
            </p:extLst>
          </p:nvPr>
        </p:nvGraphicFramePr>
        <p:xfrm>
          <a:off x="917574" y="3276600"/>
          <a:ext cx="3157539" cy="3352798"/>
        </p:xfrm>
        <a:graphic>
          <a:graphicData uri="http://schemas.openxmlformats.org/drawingml/2006/table">
            <a:tbl>
              <a:tblPr>
                <a:tableStyleId>{5C22544A-7EE6-4342-B048-85BDC9FD1C3A}</a:tableStyleId>
              </a:tblPr>
              <a:tblGrid>
                <a:gridCol w="1052513"/>
                <a:gridCol w="1052513"/>
                <a:gridCol w="1052513"/>
              </a:tblGrid>
              <a:tr h="949228">
                <a:tc>
                  <a:txBody>
                    <a:bodyPr/>
                    <a:lstStyle/>
                    <a:p>
                      <a:pPr algn="ctr" fontAlgn="ctr"/>
                      <a:r>
                        <a:rPr lang="en-US" sz="2400" u="none" strike="noStrike" dirty="0">
                          <a:effectLst/>
                        </a:rPr>
                        <a:t>Nike</a:t>
                      </a:r>
                      <a:endParaRPr lang="en-US" sz="2400" b="0" i="0" u="none" strike="noStrike" dirty="0">
                        <a:solidFill>
                          <a:srgbClr val="000000"/>
                        </a:solidFill>
                        <a:effectLst/>
                        <a:latin typeface="Calibri"/>
                      </a:endParaRPr>
                    </a:p>
                  </a:txBody>
                  <a:tcPr marL="9525" marR="9525" marT="9525" marB="0" anchor="ctr"/>
                </a:tc>
                <a:tc>
                  <a:txBody>
                    <a:bodyPr/>
                    <a:lstStyle/>
                    <a:p>
                      <a:pPr algn="ctr" fontAlgn="ctr"/>
                      <a:r>
                        <a:rPr lang="en-US" sz="2400" u="none" strike="noStrike" dirty="0" smtClean="0">
                          <a:effectLst/>
                        </a:rPr>
                        <a:t>Reebok</a:t>
                      </a:r>
                      <a:endParaRPr lang="en-US" sz="2400" b="0" i="0" u="none" strike="noStrike" dirty="0">
                        <a:solidFill>
                          <a:srgbClr val="000000"/>
                        </a:solidFill>
                        <a:effectLst/>
                        <a:latin typeface="Calibri"/>
                      </a:endParaRPr>
                    </a:p>
                  </a:txBody>
                  <a:tcPr marL="9525" marR="9525" marT="9525" marB="0" anchor="ctr"/>
                </a:tc>
                <a:tc>
                  <a:txBody>
                    <a:bodyPr/>
                    <a:lstStyle/>
                    <a:p>
                      <a:pPr algn="ctr" fontAlgn="ctr"/>
                      <a:r>
                        <a:rPr lang="en-US" sz="2400" u="none" strike="noStrike">
                          <a:effectLst/>
                        </a:rPr>
                        <a:t>Adidas</a:t>
                      </a:r>
                      <a:endParaRPr lang="en-US" sz="2400" b="0" i="0" u="none" strike="noStrike">
                        <a:solidFill>
                          <a:srgbClr val="000000"/>
                        </a:solidFill>
                        <a:effectLst/>
                        <a:latin typeface="Calibri"/>
                      </a:endParaRPr>
                    </a:p>
                  </a:txBody>
                  <a:tcPr marL="9525" marR="9525" marT="9525" marB="0" anchor="ctr"/>
                </a:tc>
              </a:tr>
              <a:tr h="480714">
                <a:tc>
                  <a:txBody>
                    <a:bodyPr/>
                    <a:lstStyle/>
                    <a:p>
                      <a:pPr algn="ctr" fontAlgn="b"/>
                      <a:r>
                        <a:rPr lang="en-US" sz="2400" u="none" strike="noStrike" dirty="0">
                          <a:effectLst/>
                        </a:rPr>
                        <a:t>12</a:t>
                      </a:r>
                      <a:endParaRPr lang="en-US" sz="2400" b="0" i="0" u="none" strike="noStrike" dirty="0">
                        <a:solidFill>
                          <a:srgbClr val="000000"/>
                        </a:solidFill>
                        <a:effectLst/>
                        <a:latin typeface="Calibri"/>
                      </a:endParaRPr>
                    </a:p>
                  </a:txBody>
                  <a:tcPr marL="9525" marR="9525" marT="9525" marB="0" anchor="b"/>
                </a:tc>
                <a:tc>
                  <a:txBody>
                    <a:bodyPr/>
                    <a:lstStyle/>
                    <a:p>
                      <a:pPr algn="ctr" fontAlgn="b"/>
                      <a:r>
                        <a:rPr lang="en-US" sz="2400" u="none" strike="noStrike" dirty="0">
                          <a:effectLst/>
                        </a:rPr>
                        <a:t>10</a:t>
                      </a:r>
                      <a:endParaRPr lang="en-US" sz="2400" b="0" i="0" u="none" strike="noStrike" dirty="0">
                        <a:solidFill>
                          <a:srgbClr val="000000"/>
                        </a:solidFill>
                        <a:effectLst/>
                        <a:latin typeface="Calibri"/>
                      </a:endParaRPr>
                    </a:p>
                  </a:txBody>
                  <a:tcPr marL="9525" marR="9525" marT="9525" marB="0" anchor="b"/>
                </a:tc>
                <a:tc>
                  <a:txBody>
                    <a:bodyPr/>
                    <a:lstStyle/>
                    <a:p>
                      <a:pPr algn="ctr" fontAlgn="b"/>
                      <a:r>
                        <a:rPr lang="en-US" sz="2400" u="none" strike="noStrike">
                          <a:effectLst/>
                        </a:rPr>
                        <a:t>8</a:t>
                      </a:r>
                      <a:endParaRPr lang="en-US" sz="2400" b="0" i="0" u="none" strike="noStrike">
                        <a:solidFill>
                          <a:srgbClr val="000000"/>
                        </a:solidFill>
                        <a:effectLst/>
                        <a:latin typeface="Calibri"/>
                      </a:endParaRPr>
                    </a:p>
                  </a:txBody>
                  <a:tcPr marL="9525" marR="9525" marT="9525" marB="0" anchor="b"/>
                </a:tc>
              </a:tr>
              <a:tr h="480714">
                <a:tc>
                  <a:txBody>
                    <a:bodyPr/>
                    <a:lstStyle/>
                    <a:p>
                      <a:pPr algn="ctr" fontAlgn="b"/>
                      <a:r>
                        <a:rPr lang="en-US" sz="2400" u="none" strike="noStrike">
                          <a:effectLst/>
                        </a:rPr>
                        <a:t>9</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dirty="0">
                          <a:effectLst/>
                        </a:rPr>
                        <a:t>8</a:t>
                      </a:r>
                      <a:endParaRPr lang="en-US" sz="2400" b="0" i="0" u="none" strike="noStrike" dirty="0">
                        <a:solidFill>
                          <a:srgbClr val="000000"/>
                        </a:solidFill>
                        <a:effectLst/>
                        <a:latin typeface="Calibri"/>
                      </a:endParaRPr>
                    </a:p>
                  </a:txBody>
                  <a:tcPr marL="9525" marR="9525" marT="9525" marB="0" anchor="b"/>
                </a:tc>
                <a:tc>
                  <a:txBody>
                    <a:bodyPr/>
                    <a:lstStyle/>
                    <a:p>
                      <a:pPr algn="ctr" fontAlgn="b"/>
                      <a:r>
                        <a:rPr lang="en-US" sz="2400" u="none" strike="noStrike" dirty="0">
                          <a:effectLst/>
                        </a:rPr>
                        <a:t>7</a:t>
                      </a:r>
                      <a:endParaRPr lang="en-US" sz="2400" b="0" i="0" u="none" strike="noStrike" dirty="0">
                        <a:solidFill>
                          <a:srgbClr val="000000"/>
                        </a:solidFill>
                        <a:effectLst/>
                        <a:latin typeface="Calibri"/>
                      </a:endParaRPr>
                    </a:p>
                  </a:txBody>
                  <a:tcPr marL="9525" marR="9525" marT="9525" marB="0" anchor="b"/>
                </a:tc>
              </a:tr>
              <a:tr h="480714">
                <a:tc>
                  <a:txBody>
                    <a:bodyPr/>
                    <a:lstStyle/>
                    <a:p>
                      <a:pPr algn="ctr" fontAlgn="b"/>
                      <a:r>
                        <a:rPr lang="en-US" sz="2400" u="none" strike="noStrike">
                          <a:effectLst/>
                        </a:rPr>
                        <a:t>8</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a:effectLst/>
                        </a:rPr>
                        <a:t>5</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dirty="0">
                          <a:effectLst/>
                        </a:rPr>
                        <a:t>5</a:t>
                      </a:r>
                      <a:endParaRPr lang="en-US" sz="2400" b="0" i="0" u="none" strike="noStrike" dirty="0">
                        <a:solidFill>
                          <a:srgbClr val="000000"/>
                        </a:solidFill>
                        <a:effectLst/>
                        <a:latin typeface="Calibri"/>
                      </a:endParaRPr>
                    </a:p>
                  </a:txBody>
                  <a:tcPr marL="9525" marR="9525" marT="9525" marB="0" anchor="b"/>
                </a:tc>
              </a:tr>
              <a:tr h="480714">
                <a:tc>
                  <a:txBody>
                    <a:bodyPr/>
                    <a:lstStyle/>
                    <a:p>
                      <a:pPr algn="ctr" fontAlgn="b"/>
                      <a:r>
                        <a:rPr lang="en-US" sz="2400" u="none" strike="noStrike">
                          <a:effectLst/>
                        </a:rPr>
                        <a:t>7</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a:effectLst/>
                        </a:rPr>
                        <a:t>4</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dirty="0">
                          <a:effectLst/>
                        </a:rPr>
                        <a:t>3</a:t>
                      </a:r>
                      <a:endParaRPr lang="en-US" sz="2400" b="0" i="0" u="none" strike="noStrike" dirty="0">
                        <a:solidFill>
                          <a:srgbClr val="000000"/>
                        </a:solidFill>
                        <a:effectLst/>
                        <a:latin typeface="Calibri"/>
                      </a:endParaRPr>
                    </a:p>
                  </a:txBody>
                  <a:tcPr marL="9525" marR="9525" marT="9525" marB="0" anchor="b"/>
                </a:tc>
              </a:tr>
              <a:tr h="480714">
                <a:tc>
                  <a:txBody>
                    <a:bodyPr/>
                    <a:lstStyle/>
                    <a:p>
                      <a:pPr algn="ctr" fontAlgn="b"/>
                      <a:r>
                        <a:rPr lang="en-US" sz="2400" u="none" strike="noStrike">
                          <a:effectLst/>
                        </a:rPr>
                        <a:t>4</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a:effectLst/>
                        </a:rPr>
                        <a:t>3</a:t>
                      </a:r>
                      <a:endParaRPr lang="en-US" sz="2400" b="0" i="0" u="none" strike="noStrike">
                        <a:solidFill>
                          <a:srgbClr val="000000"/>
                        </a:solidFill>
                        <a:effectLst/>
                        <a:latin typeface="Calibri"/>
                      </a:endParaRPr>
                    </a:p>
                  </a:txBody>
                  <a:tcPr marL="9525" marR="9525" marT="9525" marB="0" anchor="b"/>
                </a:tc>
                <a:tc>
                  <a:txBody>
                    <a:bodyPr/>
                    <a:lstStyle/>
                    <a:p>
                      <a:pPr algn="ctr" fontAlgn="b"/>
                      <a:r>
                        <a:rPr lang="en-US" sz="2400" u="none" strike="noStrike" dirty="0">
                          <a:effectLst/>
                        </a:rPr>
                        <a:t>2</a:t>
                      </a:r>
                      <a:endParaRPr lang="en-US" sz="2400" b="0" i="0" u="none" strike="noStrike" dirty="0">
                        <a:solidFill>
                          <a:srgbClr val="000000"/>
                        </a:solidFill>
                        <a:effectLst/>
                        <a:latin typeface="Calibri"/>
                      </a:endParaRPr>
                    </a:p>
                  </a:txBody>
                  <a:tcPr marL="9525" marR="9525" marT="9525" marB="0" anchor="b"/>
                </a:tc>
              </a:tr>
            </a:tbl>
          </a:graphicData>
        </a:graphic>
      </p:graphicFrame>
      <p:sp>
        <p:nvSpPr>
          <p:cNvPr id="16" name="TextBox 15"/>
          <p:cNvSpPr txBox="1"/>
          <p:nvPr/>
        </p:nvSpPr>
        <p:spPr>
          <a:xfrm>
            <a:off x="4572000" y="3745468"/>
            <a:ext cx="2362200" cy="369332"/>
          </a:xfrm>
          <a:prstGeom prst="rect">
            <a:avLst/>
          </a:prstGeom>
          <a:noFill/>
        </p:spPr>
        <p:txBody>
          <a:bodyPr wrap="square" rtlCol="0">
            <a:spAutoFit/>
          </a:bodyPr>
          <a:lstStyle/>
          <a:p>
            <a:r>
              <a:rPr lang="en-US" dirty="0" smtClean="0"/>
              <a:t>Methods +</a:t>
            </a:r>
            <a:endParaRPr lang="en-US" dirty="0"/>
          </a:p>
        </p:txBody>
      </p:sp>
    </p:spTree>
    <p:extLst>
      <p:ext uri="{BB962C8B-B14F-4D97-AF65-F5344CB8AC3E}">
        <p14:creationId xmlns:p14="http://schemas.microsoft.com/office/powerpoint/2010/main" val="26230181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9144000" cy="6858000"/>
            <a:chOff x="0" y="0"/>
            <a:chExt cx="9144000" cy="7347857"/>
          </a:xfrm>
        </p:grpSpPr>
        <p:sp>
          <p:nvSpPr>
            <p:cNvPr id="5" name="TextBox 4"/>
            <p:cNvSpPr txBox="1"/>
            <p:nvPr/>
          </p:nvSpPr>
          <p:spPr>
            <a:xfrm>
              <a:off x="0" y="0"/>
              <a:ext cx="2438400" cy="400110"/>
            </a:xfrm>
            <a:prstGeom prst="rect">
              <a:avLst/>
            </a:prstGeom>
            <a:solidFill>
              <a:schemeClr val="bg2">
                <a:lumMod val="5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Description of Reality</a:t>
              </a:r>
              <a:endParaRPr lang="en-US" sz="2000" dirty="0"/>
            </a:p>
          </p:txBody>
        </p:sp>
        <p:sp>
          <p:nvSpPr>
            <p:cNvPr id="6" name="Rectangle 5"/>
            <p:cNvSpPr/>
            <p:nvPr/>
          </p:nvSpPr>
          <p:spPr>
            <a:xfrm>
              <a:off x="0" y="0"/>
              <a:ext cx="9144000" cy="734785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6"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8"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0"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3011573" y="2286000"/>
            <a:ext cx="4343400" cy="4247317"/>
          </a:xfrm>
          <a:prstGeom prst="rect">
            <a:avLst/>
          </a:prstGeom>
          <a:noFill/>
        </p:spPr>
        <p:txBody>
          <a:bodyPr wrap="square" rtlCol="0">
            <a:spAutoFit/>
          </a:bodyPr>
          <a:lstStyle/>
          <a:p>
            <a:r>
              <a:rPr lang="en-US" dirty="0" smtClean="0"/>
              <a:t>Subject #1 tied Nike shoe in 8 seconds</a:t>
            </a:r>
          </a:p>
          <a:p>
            <a:r>
              <a:rPr lang="en-US" dirty="0"/>
              <a:t>Subject </a:t>
            </a:r>
            <a:r>
              <a:rPr lang="en-US" dirty="0" smtClean="0"/>
              <a:t>#2 </a:t>
            </a:r>
            <a:r>
              <a:rPr lang="en-US" dirty="0"/>
              <a:t>tied </a:t>
            </a:r>
            <a:r>
              <a:rPr lang="en-US" dirty="0" smtClean="0"/>
              <a:t>Nike shoe in 12 </a:t>
            </a:r>
            <a:r>
              <a:rPr lang="en-US" dirty="0"/>
              <a:t>seconds</a:t>
            </a:r>
          </a:p>
          <a:p>
            <a:r>
              <a:rPr lang="en-US" dirty="0" smtClean="0"/>
              <a:t>Subject #3 </a:t>
            </a:r>
            <a:r>
              <a:rPr lang="en-US" dirty="0"/>
              <a:t>tied </a:t>
            </a:r>
            <a:r>
              <a:rPr lang="en-US" dirty="0" smtClean="0"/>
              <a:t>Nike shoe in 4 </a:t>
            </a:r>
            <a:r>
              <a:rPr lang="en-US" dirty="0"/>
              <a:t>seconds</a:t>
            </a:r>
          </a:p>
          <a:p>
            <a:r>
              <a:rPr lang="en-US" dirty="0" smtClean="0"/>
              <a:t>Subject #4 </a:t>
            </a:r>
            <a:r>
              <a:rPr lang="en-US" dirty="0"/>
              <a:t>tied </a:t>
            </a:r>
            <a:r>
              <a:rPr lang="en-US" dirty="0" smtClean="0"/>
              <a:t>Nike shoe in 9 </a:t>
            </a:r>
            <a:r>
              <a:rPr lang="en-US" dirty="0"/>
              <a:t>seconds</a:t>
            </a:r>
          </a:p>
          <a:p>
            <a:r>
              <a:rPr lang="en-US" dirty="0"/>
              <a:t>Subject </a:t>
            </a:r>
            <a:r>
              <a:rPr lang="en-US" dirty="0" smtClean="0"/>
              <a:t>#5 </a:t>
            </a:r>
            <a:r>
              <a:rPr lang="en-US" dirty="0"/>
              <a:t>tied </a:t>
            </a:r>
            <a:r>
              <a:rPr lang="en-US" dirty="0" smtClean="0"/>
              <a:t>Nike shoe </a:t>
            </a:r>
            <a:r>
              <a:rPr lang="en-US" dirty="0"/>
              <a:t>in </a:t>
            </a:r>
            <a:r>
              <a:rPr lang="en-US" dirty="0" smtClean="0"/>
              <a:t>7 </a:t>
            </a:r>
            <a:r>
              <a:rPr lang="en-US" dirty="0"/>
              <a:t>seconds</a:t>
            </a:r>
          </a:p>
          <a:p>
            <a:r>
              <a:rPr lang="en-US" dirty="0"/>
              <a:t>Subject #1 tied </a:t>
            </a:r>
            <a:r>
              <a:rPr lang="en-US" dirty="0" smtClean="0"/>
              <a:t>Reebok shoe </a:t>
            </a:r>
            <a:r>
              <a:rPr lang="en-US" dirty="0"/>
              <a:t>in </a:t>
            </a:r>
            <a:r>
              <a:rPr lang="en-US" dirty="0" smtClean="0"/>
              <a:t>3 </a:t>
            </a:r>
            <a:r>
              <a:rPr lang="en-US" dirty="0"/>
              <a:t>seconds</a:t>
            </a:r>
          </a:p>
          <a:p>
            <a:r>
              <a:rPr lang="en-US" dirty="0"/>
              <a:t>Subject #2 tied </a:t>
            </a:r>
            <a:r>
              <a:rPr lang="en-US" dirty="0" smtClean="0"/>
              <a:t>Reebok shoe </a:t>
            </a:r>
            <a:r>
              <a:rPr lang="en-US" dirty="0"/>
              <a:t>in </a:t>
            </a:r>
            <a:r>
              <a:rPr lang="en-US" dirty="0" smtClean="0"/>
              <a:t>8 </a:t>
            </a:r>
            <a:r>
              <a:rPr lang="en-US" dirty="0"/>
              <a:t>seconds</a:t>
            </a:r>
          </a:p>
          <a:p>
            <a:r>
              <a:rPr lang="en-US" dirty="0"/>
              <a:t>Subject #3 tied </a:t>
            </a:r>
            <a:r>
              <a:rPr lang="en-US" dirty="0" smtClean="0"/>
              <a:t>Reebok shoe in 10 </a:t>
            </a:r>
            <a:r>
              <a:rPr lang="en-US" dirty="0"/>
              <a:t>seconds</a:t>
            </a:r>
          </a:p>
          <a:p>
            <a:r>
              <a:rPr lang="en-US" dirty="0"/>
              <a:t>Subject #4 </a:t>
            </a:r>
            <a:r>
              <a:rPr lang="en-US" dirty="0" smtClean="0"/>
              <a:t>tied</a:t>
            </a:r>
            <a:r>
              <a:rPr lang="en-US" dirty="0"/>
              <a:t> </a:t>
            </a:r>
            <a:r>
              <a:rPr lang="en-US" dirty="0" smtClean="0"/>
              <a:t>Reebok </a:t>
            </a:r>
            <a:r>
              <a:rPr lang="en-US" dirty="0"/>
              <a:t>shoe </a:t>
            </a:r>
            <a:r>
              <a:rPr lang="en-US" dirty="0" smtClean="0"/>
              <a:t>in 4 </a:t>
            </a:r>
            <a:r>
              <a:rPr lang="en-US" dirty="0"/>
              <a:t>seconds</a:t>
            </a:r>
          </a:p>
          <a:p>
            <a:r>
              <a:rPr lang="en-US" dirty="0"/>
              <a:t>Subject #5 </a:t>
            </a:r>
            <a:r>
              <a:rPr lang="en-US" dirty="0" smtClean="0"/>
              <a:t>tied</a:t>
            </a:r>
            <a:r>
              <a:rPr lang="en-US" dirty="0"/>
              <a:t> </a:t>
            </a:r>
            <a:r>
              <a:rPr lang="en-US" dirty="0" smtClean="0"/>
              <a:t>Reebok </a:t>
            </a:r>
            <a:r>
              <a:rPr lang="en-US" dirty="0"/>
              <a:t>shoe in </a:t>
            </a:r>
            <a:r>
              <a:rPr lang="en-US" dirty="0" smtClean="0"/>
              <a:t>5 </a:t>
            </a:r>
            <a:r>
              <a:rPr lang="en-US" dirty="0"/>
              <a:t>seconds</a:t>
            </a:r>
          </a:p>
          <a:p>
            <a:r>
              <a:rPr lang="en-US" dirty="0"/>
              <a:t>Subject #1 tied </a:t>
            </a:r>
            <a:r>
              <a:rPr lang="en-US" dirty="0" smtClean="0"/>
              <a:t>Adidas shoe </a:t>
            </a:r>
            <a:r>
              <a:rPr lang="en-US" dirty="0"/>
              <a:t>in 8 seconds</a:t>
            </a:r>
          </a:p>
          <a:p>
            <a:r>
              <a:rPr lang="en-US" dirty="0"/>
              <a:t>Subject #2 tied Adidas </a:t>
            </a:r>
            <a:r>
              <a:rPr lang="en-US" dirty="0" smtClean="0"/>
              <a:t>shoe </a:t>
            </a:r>
            <a:r>
              <a:rPr lang="en-US" dirty="0"/>
              <a:t>in </a:t>
            </a:r>
            <a:r>
              <a:rPr lang="en-US" dirty="0" smtClean="0"/>
              <a:t>7 </a:t>
            </a:r>
            <a:r>
              <a:rPr lang="en-US" dirty="0"/>
              <a:t>seconds</a:t>
            </a:r>
          </a:p>
          <a:p>
            <a:r>
              <a:rPr lang="en-US" dirty="0"/>
              <a:t>Subject #3 tied Adidas </a:t>
            </a:r>
            <a:r>
              <a:rPr lang="en-US" dirty="0" smtClean="0"/>
              <a:t>shoe in 3 </a:t>
            </a:r>
            <a:r>
              <a:rPr lang="en-US" dirty="0"/>
              <a:t>seconds</a:t>
            </a:r>
          </a:p>
          <a:p>
            <a:r>
              <a:rPr lang="en-US" dirty="0"/>
              <a:t>Subject #4 tied Adidas </a:t>
            </a:r>
            <a:r>
              <a:rPr lang="en-US" dirty="0" smtClean="0"/>
              <a:t>shoe in 2 </a:t>
            </a:r>
            <a:r>
              <a:rPr lang="en-US" dirty="0"/>
              <a:t>seconds</a:t>
            </a:r>
          </a:p>
          <a:p>
            <a:r>
              <a:rPr lang="en-US" dirty="0"/>
              <a:t>Subject #5 tied Adidas </a:t>
            </a:r>
            <a:r>
              <a:rPr lang="en-US" dirty="0" smtClean="0"/>
              <a:t>shoe </a:t>
            </a:r>
            <a:r>
              <a:rPr lang="en-US" dirty="0"/>
              <a:t>in </a:t>
            </a:r>
            <a:r>
              <a:rPr lang="en-US" dirty="0" smtClean="0"/>
              <a:t>5 seconds</a:t>
            </a:r>
            <a:endParaRPr lang="en-US" dirty="0"/>
          </a:p>
        </p:txBody>
      </p:sp>
      <p:sp>
        <p:nvSpPr>
          <p:cNvPr id="14" name="Title 1"/>
          <p:cNvSpPr>
            <a:spLocks noGrp="1"/>
          </p:cNvSpPr>
          <p:nvPr>
            <p:ph type="title"/>
          </p:nvPr>
        </p:nvSpPr>
        <p:spPr>
          <a:xfrm>
            <a:off x="4724400" y="-228600"/>
            <a:ext cx="3733800" cy="1143000"/>
          </a:xfrm>
        </p:spPr>
        <p:txBody>
          <a:bodyPr>
            <a:normAutofit/>
          </a:bodyPr>
          <a:lstStyle/>
          <a:p>
            <a:r>
              <a:rPr lang="en-US" sz="3200" i="1" u="sng" dirty="0" smtClean="0"/>
              <a:t>Hypothetical Study</a:t>
            </a:r>
            <a:endParaRPr lang="en-US" sz="3200" i="1" u="sng" dirty="0"/>
          </a:p>
        </p:txBody>
      </p:sp>
      <p:sp>
        <p:nvSpPr>
          <p:cNvPr id="16" name="Rectangle 15"/>
          <p:cNvSpPr/>
          <p:nvPr/>
        </p:nvSpPr>
        <p:spPr>
          <a:xfrm>
            <a:off x="1096101" y="479381"/>
            <a:ext cx="1145698"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Verbal</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7302140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228600"/>
            <a:ext cx="3733800" cy="1143000"/>
          </a:xfrm>
        </p:spPr>
        <p:txBody>
          <a:bodyPr>
            <a:normAutofit/>
          </a:bodyPr>
          <a:lstStyle/>
          <a:p>
            <a:r>
              <a:rPr lang="en-US" sz="3200" i="1" u="sng" dirty="0" smtClean="0"/>
              <a:t>Hypothetical Study</a:t>
            </a:r>
            <a:endParaRPr lang="en-US" sz="3200" i="1" u="sng" dirty="0"/>
          </a:p>
        </p:txBody>
      </p:sp>
      <p:grpSp>
        <p:nvGrpSpPr>
          <p:cNvPr id="4" name="Group 3"/>
          <p:cNvGrpSpPr/>
          <p:nvPr/>
        </p:nvGrpSpPr>
        <p:grpSpPr>
          <a:xfrm>
            <a:off x="0" y="0"/>
            <a:ext cx="9144000" cy="6858000"/>
            <a:chOff x="0" y="0"/>
            <a:chExt cx="9144000" cy="7347857"/>
          </a:xfrm>
        </p:grpSpPr>
        <p:sp>
          <p:nvSpPr>
            <p:cNvPr id="5" name="TextBox 4"/>
            <p:cNvSpPr txBox="1"/>
            <p:nvPr/>
          </p:nvSpPr>
          <p:spPr>
            <a:xfrm>
              <a:off x="0" y="0"/>
              <a:ext cx="2438400" cy="400110"/>
            </a:xfrm>
            <a:prstGeom prst="rect">
              <a:avLst/>
            </a:prstGeom>
            <a:solidFill>
              <a:schemeClr val="bg2">
                <a:lumMod val="5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Description of Reality</a:t>
              </a:r>
              <a:endParaRPr lang="en-US" sz="2000" dirty="0"/>
            </a:p>
          </p:txBody>
        </p:sp>
        <p:sp>
          <p:nvSpPr>
            <p:cNvPr id="6" name="Rectangle 5"/>
            <p:cNvSpPr/>
            <p:nvPr/>
          </p:nvSpPr>
          <p:spPr>
            <a:xfrm>
              <a:off x="0" y="0"/>
              <a:ext cx="9144000" cy="734785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6"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8"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0"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TextBox 19"/>
          <p:cNvSpPr txBox="1"/>
          <p:nvPr/>
        </p:nvSpPr>
        <p:spPr>
          <a:xfrm>
            <a:off x="3011573" y="2286000"/>
            <a:ext cx="4343400" cy="4247317"/>
          </a:xfrm>
          <a:prstGeom prst="rect">
            <a:avLst/>
          </a:prstGeom>
          <a:noFill/>
        </p:spPr>
        <p:txBody>
          <a:bodyPr wrap="square" rtlCol="0">
            <a:spAutoFit/>
          </a:bodyPr>
          <a:lstStyle/>
          <a:p>
            <a:r>
              <a:rPr lang="en-US" dirty="0" smtClean="0"/>
              <a:t>Subject #</a:t>
            </a:r>
            <a:r>
              <a:rPr lang="en-US" dirty="0" smtClean="0">
                <a:solidFill>
                  <a:srgbClr val="FF0000"/>
                </a:solidFill>
              </a:rPr>
              <a:t>1</a:t>
            </a:r>
            <a:r>
              <a:rPr lang="en-US" dirty="0" smtClean="0"/>
              <a:t> tied </a:t>
            </a:r>
            <a:r>
              <a:rPr lang="en-US" dirty="0" smtClean="0">
                <a:solidFill>
                  <a:schemeClr val="accent3">
                    <a:lumMod val="75000"/>
                  </a:schemeClr>
                </a:solidFill>
              </a:rPr>
              <a:t>Nike</a:t>
            </a:r>
            <a:r>
              <a:rPr lang="en-US" dirty="0" smtClean="0"/>
              <a:t> shoe in </a:t>
            </a:r>
            <a:r>
              <a:rPr lang="en-US" dirty="0" smtClean="0">
                <a:solidFill>
                  <a:srgbClr val="00B0F0"/>
                </a:solidFill>
              </a:rPr>
              <a:t>8</a:t>
            </a:r>
            <a:r>
              <a:rPr lang="en-US" dirty="0" smtClean="0"/>
              <a:t> seconds</a:t>
            </a:r>
          </a:p>
          <a:p>
            <a:r>
              <a:rPr lang="en-US" dirty="0"/>
              <a:t>Subject </a:t>
            </a:r>
            <a:r>
              <a:rPr lang="en-US" dirty="0" smtClean="0"/>
              <a:t>#</a:t>
            </a:r>
            <a:r>
              <a:rPr lang="en-US" dirty="0" smtClean="0">
                <a:solidFill>
                  <a:srgbClr val="FF0000"/>
                </a:solidFill>
              </a:rPr>
              <a:t>2</a:t>
            </a:r>
            <a:r>
              <a:rPr lang="en-US" dirty="0" smtClean="0"/>
              <a:t> </a:t>
            </a:r>
            <a:r>
              <a:rPr lang="en-US" dirty="0"/>
              <a:t>tied </a:t>
            </a:r>
            <a:r>
              <a:rPr lang="en-US" dirty="0" smtClean="0">
                <a:solidFill>
                  <a:schemeClr val="accent3">
                    <a:lumMod val="75000"/>
                  </a:schemeClr>
                </a:solidFill>
              </a:rPr>
              <a:t>Nike</a:t>
            </a:r>
            <a:r>
              <a:rPr lang="en-US" dirty="0" smtClean="0"/>
              <a:t> shoe in </a:t>
            </a:r>
            <a:r>
              <a:rPr lang="en-US" dirty="0" smtClean="0">
                <a:solidFill>
                  <a:srgbClr val="00B0F0"/>
                </a:solidFill>
              </a:rPr>
              <a:t>12 </a:t>
            </a:r>
            <a:r>
              <a:rPr lang="en-US" dirty="0"/>
              <a:t>seconds</a:t>
            </a:r>
          </a:p>
          <a:p>
            <a:r>
              <a:rPr lang="en-US" dirty="0" smtClean="0"/>
              <a:t>Subject #</a:t>
            </a:r>
            <a:r>
              <a:rPr lang="en-US" dirty="0" smtClean="0">
                <a:solidFill>
                  <a:srgbClr val="FF0000"/>
                </a:solidFill>
              </a:rPr>
              <a:t>3</a:t>
            </a:r>
            <a:r>
              <a:rPr lang="en-US" dirty="0" smtClean="0"/>
              <a:t> </a:t>
            </a:r>
            <a:r>
              <a:rPr lang="en-US" dirty="0"/>
              <a:t>tied </a:t>
            </a:r>
            <a:r>
              <a:rPr lang="en-US" dirty="0" smtClean="0">
                <a:solidFill>
                  <a:schemeClr val="accent3">
                    <a:lumMod val="75000"/>
                  </a:schemeClr>
                </a:solidFill>
              </a:rPr>
              <a:t>Nike</a:t>
            </a:r>
            <a:r>
              <a:rPr lang="en-US" dirty="0" smtClean="0"/>
              <a:t> shoe in </a:t>
            </a:r>
            <a:r>
              <a:rPr lang="en-US" dirty="0" smtClean="0">
                <a:solidFill>
                  <a:srgbClr val="00B0F0"/>
                </a:solidFill>
              </a:rPr>
              <a:t>4</a:t>
            </a:r>
            <a:r>
              <a:rPr lang="en-US" dirty="0" smtClean="0"/>
              <a:t> </a:t>
            </a:r>
            <a:r>
              <a:rPr lang="en-US" dirty="0"/>
              <a:t>seconds</a:t>
            </a:r>
          </a:p>
          <a:p>
            <a:r>
              <a:rPr lang="en-US" dirty="0" smtClean="0"/>
              <a:t>Subject #</a:t>
            </a:r>
            <a:r>
              <a:rPr lang="en-US" dirty="0" smtClean="0">
                <a:solidFill>
                  <a:srgbClr val="FF0000"/>
                </a:solidFill>
              </a:rPr>
              <a:t>4</a:t>
            </a:r>
            <a:r>
              <a:rPr lang="en-US" dirty="0" smtClean="0"/>
              <a:t> </a:t>
            </a:r>
            <a:r>
              <a:rPr lang="en-US" dirty="0"/>
              <a:t>tied </a:t>
            </a:r>
            <a:r>
              <a:rPr lang="en-US" dirty="0" smtClean="0">
                <a:solidFill>
                  <a:schemeClr val="accent3">
                    <a:lumMod val="75000"/>
                  </a:schemeClr>
                </a:solidFill>
              </a:rPr>
              <a:t>Nike</a:t>
            </a:r>
            <a:r>
              <a:rPr lang="en-US" dirty="0" smtClean="0"/>
              <a:t> shoe in </a:t>
            </a:r>
            <a:r>
              <a:rPr lang="en-US" dirty="0" smtClean="0">
                <a:solidFill>
                  <a:srgbClr val="00B0F0"/>
                </a:solidFill>
              </a:rPr>
              <a:t>9</a:t>
            </a:r>
            <a:r>
              <a:rPr lang="en-US" dirty="0" smtClean="0"/>
              <a:t> </a:t>
            </a:r>
            <a:r>
              <a:rPr lang="en-US" dirty="0"/>
              <a:t>seconds</a:t>
            </a:r>
          </a:p>
          <a:p>
            <a:r>
              <a:rPr lang="en-US" dirty="0"/>
              <a:t>Subject </a:t>
            </a:r>
            <a:r>
              <a:rPr lang="en-US" dirty="0" smtClean="0"/>
              <a:t>#</a:t>
            </a:r>
            <a:r>
              <a:rPr lang="en-US" dirty="0" smtClean="0">
                <a:solidFill>
                  <a:srgbClr val="FF0000"/>
                </a:solidFill>
              </a:rPr>
              <a:t>5</a:t>
            </a:r>
            <a:r>
              <a:rPr lang="en-US" dirty="0" smtClean="0"/>
              <a:t> </a:t>
            </a:r>
            <a:r>
              <a:rPr lang="en-US" dirty="0"/>
              <a:t>tied </a:t>
            </a:r>
            <a:r>
              <a:rPr lang="en-US" dirty="0" smtClean="0">
                <a:solidFill>
                  <a:schemeClr val="accent3">
                    <a:lumMod val="75000"/>
                  </a:schemeClr>
                </a:solidFill>
              </a:rPr>
              <a:t>Nike</a:t>
            </a:r>
            <a:r>
              <a:rPr lang="en-US" dirty="0" smtClean="0"/>
              <a:t> shoe </a:t>
            </a:r>
            <a:r>
              <a:rPr lang="en-US" dirty="0"/>
              <a:t>in </a:t>
            </a:r>
            <a:r>
              <a:rPr lang="en-US" dirty="0" smtClean="0">
                <a:solidFill>
                  <a:srgbClr val="00B0F0"/>
                </a:solidFill>
              </a:rPr>
              <a:t>7</a:t>
            </a:r>
            <a:r>
              <a:rPr lang="en-US" dirty="0" smtClean="0"/>
              <a:t> </a:t>
            </a:r>
            <a:r>
              <a:rPr lang="en-US" dirty="0"/>
              <a:t>seconds</a:t>
            </a:r>
          </a:p>
          <a:p>
            <a:r>
              <a:rPr lang="en-US" dirty="0"/>
              <a:t>Subject #</a:t>
            </a:r>
            <a:r>
              <a:rPr lang="en-US" dirty="0">
                <a:solidFill>
                  <a:srgbClr val="FF0000"/>
                </a:solidFill>
              </a:rPr>
              <a:t>1</a:t>
            </a:r>
            <a:r>
              <a:rPr lang="en-US" dirty="0"/>
              <a:t> tied </a:t>
            </a:r>
            <a:r>
              <a:rPr lang="en-US" dirty="0" smtClean="0">
                <a:solidFill>
                  <a:schemeClr val="accent3">
                    <a:lumMod val="75000"/>
                  </a:schemeClr>
                </a:solidFill>
              </a:rPr>
              <a:t>Reebok</a:t>
            </a:r>
            <a:r>
              <a:rPr lang="en-US" dirty="0" smtClean="0"/>
              <a:t> shoe </a:t>
            </a:r>
            <a:r>
              <a:rPr lang="en-US" dirty="0"/>
              <a:t>in </a:t>
            </a:r>
            <a:r>
              <a:rPr lang="en-US" dirty="0" smtClean="0">
                <a:solidFill>
                  <a:srgbClr val="00B0F0"/>
                </a:solidFill>
              </a:rPr>
              <a:t>3</a:t>
            </a:r>
            <a:r>
              <a:rPr lang="en-US" dirty="0" smtClean="0"/>
              <a:t> </a:t>
            </a:r>
            <a:r>
              <a:rPr lang="en-US" dirty="0"/>
              <a:t>seconds</a:t>
            </a:r>
          </a:p>
          <a:p>
            <a:r>
              <a:rPr lang="en-US" dirty="0"/>
              <a:t>Subject #</a:t>
            </a:r>
            <a:r>
              <a:rPr lang="en-US" dirty="0">
                <a:solidFill>
                  <a:srgbClr val="FF0000"/>
                </a:solidFill>
              </a:rPr>
              <a:t>2</a:t>
            </a:r>
            <a:r>
              <a:rPr lang="en-US" dirty="0"/>
              <a:t> tied </a:t>
            </a:r>
            <a:r>
              <a:rPr lang="en-US" dirty="0" smtClean="0">
                <a:solidFill>
                  <a:schemeClr val="accent3">
                    <a:lumMod val="75000"/>
                  </a:schemeClr>
                </a:solidFill>
              </a:rPr>
              <a:t>Reebok</a:t>
            </a:r>
            <a:r>
              <a:rPr lang="en-US" dirty="0" smtClean="0"/>
              <a:t> shoe </a:t>
            </a:r>
            <a:r>
              <a:rPr lang="en-US" dirty="0"/>
              <a:t>in </a:t>
            </a:r>
            <a:r>
              <a:rPr lang="en-US" dirty="0" smtClean="0">
                <a:solidFill>
                  <a:srgbClr val="00B0F0"/>
                </a:solidFill>
              </a:rPr>
              <a:t>8</a:t>
            </a:r>
            <a:r>
              <a:rPr lang="en-US" dirty="0" smtClean="0"/>
              <a:t> </a:t>
            </a:r>
            <a:r>
              <a:rPr lang="en-US" dirty="0"/>
              <a:t>seconds</a:t>
            </a:r>
          </a:p>
          <a:p>
            <a:r>
              <a:rPr lang="en-US" dirty="0"/>
              <a:t>Subject #</a:t>
            </a:r>
            <a:r>
              <a:rPr lang="en-US" dirty="0">
                <a:solidFill>
                  <a:srgbClr val="FF0000"/>
                </a:solidFill>
              </a:rPr>
              <a:t>3</a:t>
            </a:r>
            <a:r>
              <a:rPr lang="en-US" dirty="0"/>
              <a:t> tied </a:t>
            </a:r>
            <a:r>
              <a:rPr lang="en-US" dirty="0" smtClean="0">
                <a:solidFill>
                  <a:schemeClr val="accent3">
                    <a:lumMod val="75000"/>
                  </a:schemeClr>
                </a:solidFill>
              </a:rPr>
              <a:t>Reebok</a:t>
            </a:r>
            <a:r>
              <a:rPr lang="en-US" dirty="0" smtClean="0"/>
              <a:t> shoe in </a:t>
            </a:r>
            <a:r>
              <a:rPr lang="en-US" dirty="0" smtClean="0">
                <a:solidFill>
                  <a:srgbClr val="00B0F0"/>
                </a:solidFill>
              </a:rPr>
              <a:t>10</a:t>
            </a:r>
            <a:r>
              <a:rPr lang="en-US" dirty="0" smtClean="0"/>
              <a:t> </a:t>
            </a:r>
            <a:r>
              <a:rPr lang="en-US" dirty="0"/>
              <a:t>seconds</a:t>
            </a:r>
          </a:p>
          <a:p>
            <a:r>
              <a:rPr lang="en-US" dirty="0"/>
              <a:t>Subject #</a:t>
            </a:r>
            <a:r>
              <a:rPr lang="en-US" dirty="0">
                <a:solidFill>
                  <a:srgbClr val="FF0000"/>
                </a:solidFill>
              </a:rPr>
              <a:t>4</a:t>
            </a:r>
            <a:r>
              <a:rPr lang="en-US" dirty="0"/>
              <a:t> </a:t>
            </a:r>
            <a:r>
              <a:rPr lang="en-US" dirty="0" smtClean="0"/>
              <a:t>tied</a:t>
            </a:r>
            <a:r>
              <a:rPr lang="en-US" dirty="0"/>
              <a:t> </a:t>
            </a:r>
            <a:r>
              <a:rPr lang="en-US" dirty="0" smtClean="0">
                <a:solidFill>
                  <a:schemeClr val="accent3">
                    <a:lumMod val="75000"/>
                  </a:schemeClr>
                </a:solidFill>
              </a:rPr>
              <a:t>Reebok </a:t>
            </a:r>
            <a:r>
              <a:rPr lang="en-US" dirty="0"/>
              <a:t>shoe </a:t>
            </a:r>
            <a:r>
              <a:rPr lang="en-US" dirty="0" smtClean="0"/>
              <a:t>in </a:t>
            </a:r>
            <a:r>
              <a:rPr lang="en-US" dirty="0" smtClean="0">
                <a:solidFill>
                  <a:srgbClr val="00B0F0"/>
                </a:solidFill>
              </a:rPr>
              <a:t>4</a:t>
            </a:r>
            <a:r>
              <a:rPr lang="en-US" dirty="0" smtClean="0"/>
              <a:t> </a:t>
            </a:r>
            <a:r>
              <a:rPr lang="en-US" dirty="0"/>
              <a:t>seconds</a:t>
            </a:r>
          </a:p>
          <a:p>
            <a:r>
              <a:rPr lang="en-US" dirty="0"/>
              <a:t>Subject #</a:t>
            </a:r>
            <a:r>
              <a:rPr lang="en-US" dirty="0">
                <a:solidFill>
                  <a:srgbClr val="FF0000"/>
                </a:solidFill>
              </a:rPr>
              <a:t>5</a:t>
            </a:r>
            <a:r>
              <a:rPr lang="en-US" dirty="0"/>
              <a:t> </a:t>
            </a:r>
            <a:r>
              <a:rPr lang="en-US" dirty="0" smtClean="0"/>
              <a:t>tied</a:t>
            </a:r>
            <a:r>
              <a:rPr lang="en-US" dirty="0"/>
              <a:t> </a:t>
            </a:r>
            <a:r>
              <a:rPr lang="en-US" dirty="0" smtClean="0">
                <a:solidFill>
                  <a:schemeClr val="accent3">
                    <a:lumMod val="75000"/>
                  </a:schemeClr>
                </a:solidFill>
              </a:rPr>
              <a:t>Reebok </a:t>
            </a:r>
            <a:r>
              <a:rPr lang="en-US" dirty="0"/>
              <a:t>shoe in </a:t>
            </a:r>
            <a:r>
              <a:rPr lang="en-US" dirty="0" smtClean="0">
                <a:solidFill>
                  <a:srgbClr val="00B0F0"/>
                </a:solidFill>
              </a:rPr>
              <a:t>5</a:t>
            </a:r>
            <a:r>
              <a:rPr lang="en-US" dirty="0" smtClean="0"/>
              <a:t> </a:t>
            </a:r>
            <a:r>
              <a:rPr lang="en-US" dirty="0"/>
              <a:t>seconds</a:t>
            </a:r>
          </a:p>
          <a:p>
            <a:r>
              <a:rPr lang="en-US" dirty="0"/>
              <a:t>Subject #</a:t>
            </a:r>
            <a:r>
              <a:rPr lang="en-US" dirty="0">
                <a:solidFill>
                  <a:srgbClr val="FF0000"/>
                </a:solidFill>
              </a:rPr>
              <a:t>1</a:t>
            </a:r>
            <a:r>
              <a:rPr lang="en-US" dirty="0"/>
              <a:t> tied </a:t>
            </a:r>
            <a:r>
              <a:rPr lang="en-US" dirty="0" smtClean="0">
                <a:solidFill>
                  <a:schemeClr val="accent3">
                    <a:lumMod val="75000"/>
                  </a:schemeClr>
                </a:solidFill>
              </a:rPr>
              <a:t>Adidas</a:t>
            </a:r>
            <a:r>
              <a:rPr lang="en-US" dirty="0" smtClean="0"/>
              <a:t> shoe </a:t>
            </a:r>
            <a:r>
              <a:rPr lang="en-US" dirty="0"/>
              <a:t>in </a:t>
            </a:r>
            <a:r>
              <a:rPr lang="en-US" dirty="0">
                <a:solidFill>
                  <a:srgbClr val="00B0F0"/>
                </a:solidFill>
              </a:rPr>
              <a:t>8</a:t>
            </a:r>
            <a:r>
              <a:rPr lang="en-US" dirty="0"/>
              <a:t> seconds</a:t>
            </a:r>
          </a:p>
          <a:p>
            <a:r>
              <a:rPr lang="en-US" dirty="0"/>
              <a:t>Subject #</a:t>
            </a:r>
            <a:r>
              <a:rPr lang="en-US" dirty="0">
                <a:solidFill>
                  <a:srgbClr val="FF0000"/>
                </a:solidFill>
              </a:rPr>
              <a:t>2</a:t>
            </a:r>
            <a:r>
              <a:rPr lang="en-US" dirty="0"/>
              <a:t> tied </a:t>
            </a:r>
            <a:r>
              <a:rPr lang="en-US" dirty="0">
                <a:solidFill>
                  <a:schemeClr val="accent3">
                    <a:lumMod val="75000"/>
                  </a:schemeClr>
                </a:solidFill>
              </a:rPr>
              <a:t>Adidas</a:t>
            </a:r>
            <a:r>
              <a:rPr lang="en-US" dirty="0"/>
              <a:t> </a:t>
            </a:r>
            <a:r>
              <a:rPr lang="en-US" dirty="0" smtClean="0"/>
              <a:t>shoe </a:t>
            </a:r>
            <a:r>
              <a:rPr lang="en-US" dirty="0"/>
              <a:t>in </a:t>
            </a:r>
            <a:r>
              <a:rPr lang="en-US" dirty="0" smtClean="0">
                <a:solidFill>
                  <a:srgbClr val="00B0F0"/>
                </a:solidFill>
              </a:rPr>
              <a:t>7</a:t>
            </a:r>
            <a:r>
              <a:rPr lang="en-US" dirty="0" smtClean="0"/>
              <a:t> </a:t>
            </a:r>
            <a:r>
              <a:rPr lang="en-US" dirty="0"/>
              <a:t>seconds</a:t>
            </a:r>
          </a:p>
          <a:p>
            <a:r>
              <a:rPr lang="en-US" dirty="0"/>
              <a:t>Subject #</a:t>
            </a:r>
            <a:r>
              <a:rPr lang="en-US" dirty="0">
                <a:solidFill>
                  <a:srgbClr val="FF0000"/>
                </a:solidFill>
              </a:rPr>
              <a:t>3</a:t>
            </a:r>
            <a:r>
              <a:rPr lang="en-US" dirty="0"/>
              <a:t> tied </a:t>
            </a:r>
            <a:r>
              <a:rPr lang="en-US" dirty="0">
                <a:solidFill>
                  <a:schemeClr val="accent3">
                    <a:lumMod val="75000"/>
                  </a:schemeClr>
                </a:solidFill>
              </a:rPr>
              <a:t>Adidas</a:t>
            </a:r>
            <a:r>
              <a:rPr lang="en-US" dirty="0"/>
              <a:t> </a:t>
            </a:r>
            <a:r>
              <a:rPr lang="en-US" dirty="0" smtClean="0"/>
              <a:t>shoe in </a:t>
            </a:r>
            <a:r>
              <a:rPr lang="en-US" dirty="0" smtClean="0">
                <a:solidFill>
                  <a:srgbClr val="00B0F0"/>
                </a:solidFill>
              </a:rPr>
              <a:t>3</a:t>
            </a:r>
            <a:r>
              <a:rPr lang="en-US" dirty="0" smtClean="0"/>
              <a:t> </a:t>
            </a:r>
            <a:r>
              <a:rPr lang="en-US" dirty="0"/>
              <a:t>seconds</a:t>
            </a:r>
          </a:p>
          <a:p>
            <a:r>
              <a:rPr lang="en-US" dirty="0"/>
              <a:t>Subject #</a:t>
            </a:r>
            <a:r>
              <a:rPr lang="en-US" dirty="0">
                <a:solidFill>
                  <a:srgbClr val="FF0000"/>
                </a:solidFill>
              </a:rPr>
              <a:t>4</a:t>
            </a:r>
            <a:r>
              <a:rPr lang="en-US" dirty="0"/>
              <a:t> tied </a:t>
            </a:r>
            <a:r>
              <a:rPr lang="en-US" dirty="0">
                <a:solidFill>
                  <a:schemeClr val="accent3">
                    <a:lumMod val="75000"/>
                  </a:schemeClr>
                </a:solidFill>
              </a:rPr>
              <a:t>Adidas</a:t>
            </a:r>
            <a:r>
              <a:rPr lang="en-US" dirty="0"/>
              <a:t> </a:t>
            </a:r>
            <a:r>
              <a:rPr lang="en-US" dirty="0" smtClean="0"/>
              <a:t>shoe in </a:t>
            </a:r>
            <a:r>
              <a:rPr lang="en-US" dirty="0" smtClean="0">
                <a:solidFill>
                  <a:srgbClr val="00B0F0"/>
                </a:solidFill>
              </a:rPr>
              <a:t>2</a:t>
            </a:r>
            <a:r>
              <a:rPr lang="en-US" dirty="0" smtClean="0"/>
              <a:t> </a:t>
            </a:r>
            <a:r>
              <a:rPr lang="en-US" dirty="0"/>
              <a:t>seconds</a:t>
            </a:r>
          </a:p>
          <a:p>
            <a:r>
              <a:rPr lang="en-US" dirty="0"/>
              <a:t>Subject #</a:t>
            </a:r>
            <a:r>
              <a:rPr lang="en-US" dirty="0">
                <a:solidFill>
                  <a:srgbClr val="FF0000"/>
                </a:solidFill>
              </a:rPr>
              <a:t>5</a:t>
            </a:r>
            <a:r>
              <a:rPr lang="en-US" dirty="0"/>
              <a:t> tied </a:t>
            </a:r>
            <a:r>
              <a:rPr lang="en-US" dirty="0">
                <a:solidFill>
                  <a:schemeClr val="accent3">
                    <a:lumMod val="75000"/>
                  </a:schemeClr>
                </a:solidFill>
              </a:rPr>
              <a:t>Adidas</a:t>
            </a:r>
            <a:r>
              <a:rPr lang="en-US" dirty="0"/>
              <a:t> </a:t>
            </a:r>
            <a:r>
              <a:rPr lang="en-US" dirty="0" smtClean="0"/>
              <a:t>shoe </a:t>
            </a:r>
            <a:r>
              <a:rPr lang="en-US" dirty="0"/>
              <a:t>in </a:t>
            </a:r>
            <a:r>
              <a:rPr lang="en-US" dirty="0" smtClean="0">
                <a:solidFill>
                  <a:srgbClr val="00B0F0"/>
                </a:solidFill>
              </a:rPr>
              <a:t>5</a:t>
            </a:r>
            <a:r>
              <a:rPr lang="en-US" dirty="0" smtClean="0"/>
              <a:t> seconds</a:t>
            </a:r>
            <a:endParaRPr lang="en-US" dirty="0"/>
          </a:p>
        </p:txBody>
      </p:sp>
    </p:spTree>
    <p:extLst>
      <p:ext uri="{BB962C8B-B14F-4D97-AF65-F5344CB8AC3E}">
        <p14:creationId xmlns:p14="http://schemas.microsoft.com/office/powerpoint/2010/main" val="34136929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228600"/>
            <a:ext cx="3733800" cy="1143000"/>
          </a:xfrm>
        </p:spPr>
        <p:txBody>
          <a:bodyPr>
            <a:normAutofit/>
          </a:bodyPr>
          <a:lstStyle/>
          <a:p>
            <a:r>
              <a:rPr lang="en-US" sz="3200" i="1" u="sng" dirty="0" smtClean="0"/>
              <a:t>Hypothetical Study</a:t>
            </a:r>
            <a:endParaRPr lang="en-US" sz="3200" i="1" u="sng" dirty="0"/>
          </a:p>
        </p:txBody>
      </p:sp>
      <p:grpSp>
        <p:nvGrpSpPr>
          <p:cNvPr id="4" name="Group 3"/>
          <p:cNvGrpSpPr/>
          <p:nvPr/>
        </p:nvGrpSpPr>
        <p:grpSpPr>
          <a:xfrm>
            <a:off x="0" y="0"/>
            <a:ext cx="9144000" cy="6858000"/>
            <a:chOff x="0" y="0"/>
            <a:chExt cx="9144000" cy="7347857"/>
          </a:xfrm>
        </p:grpSpPr>
        <p:sp>
          <p:nvSpPr>
            <p:cNvPr id="5" name="TextBox 4"/>
            <p:cNvSpPr txBox="1"/>
            <p:nvPr/>
          </p:nvSpPr>
          <p:spPr>
            <a:xfrm>
              <a:off x="0" y="0"/>
              <a:ext cx="2438400" cy="400110"/>
            </a:xfrm>
            <a:prstGeom prst="rect">
              <a:avLst/>
            </a:prstGeom>
            <a:solidFill>
              <a:schemeClr val="bg2">
                <a:lumMod val="5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Description of Reality</a:t>
              </a:r>
              <a:endParaRPr lang="en-US" sz="2000" dirty="0"/>
            </a:p>
          </p:txBody>
        </p:sp>
        <p:sp>
          <p:nvSpPr>
            <p:cNvPr id="6" name="Rectangle 5"/>
            <p:cNvSpPr/>
            <p:nvPr/>
          </p:nvSpPr>
          <p:spPr>
            <a:xfrm>
              <a:off x="0" y="0"/>
              <a:ext cx="9144000" cy="734785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6"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8"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0"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3011573" y="2286000"/>
            <a:ext cx="4343400" cy="4247317"/>
          </a:xfrm>
          <a:prstGeom prst="rect">
            <a:avLst/>
          </a:prstGeom>
          <a:noFill/>
        </p:spPr>
        <p:txBody>
          <a:bodyPr wrap="square" rtlCol="0">
            <a:spAutoFit/>
          </a:bodyPr>
          <a:lstStyle/>
          <a:p>
            <a:r>
              <a:rPr lang="en-US" dirty="0" smtClean="0">
                <a:solidFill>
                  <a:schemeClr val="bg1"/>
                </a:solidFill>
              </a:rPr>
              <a:t>Subject #</a:t>
            </a:r>
            <a:r>
              <a:rPr lang="en-US" dirty="0" smtClean="0">
                <a:solidFill>
                  <a:srgbClr val="FF0000"/>
                </a:solidFill>
              </a:rPr>
              <a:t>1</a:t>
            </a:r>
            <a:r>
              <a:rPr lang="en-US" dirty="0" smtClean="0"/>
              <a:t> </a:t>
            </a:r>
            <a:r>
              <a:rPr lang="en-US" dirty="0" smtClean="0">
                <a:solidFill>
                  <a:schemeClr val="bg1"/>
                </a:solidFill>
              </a:rPr>
              <a:t>tied</a:t>
            </a:r>
            <a:r>
              <a:rPr lang="en-US" dirty="0" smtClean="0"/>
              <a:t> </a:t>
            </a:r>
            <a:r>
              <a:rPr lang="en-US" dirty="0" smtClean="0">
                <a:solidFill>
                  <a:schemeClr val="accent3">
                    <a:lumMod val="75000"/>
                  </a:schemeClr>
                </a:solidFill>
              </a:rPr>
              <a:t>Nike</a:t>
            </a:r>
            <a:r>
              <a:rPr lang="en-US" dirty="0" smtClean="0"/>
              <a:t> </a:t>
            </a:r>
            <a:r>
              <a:rPr lang="en-US" dirty="0" smtClean="0">
                <a:solidFill>
                  <a:schemeClr val="bg1"/>
                </a:solidFill>
              </a:rPr>
              <a:t>shoe</a:t>
            </a:r>
            <a:r>
              <a:rPr lang="en-US" dirty="0" smtClean="0"/>
              <a:t> </a:t>
            </a:r>
            <a:r>
              <a:rPr lang="en-US" dirty="0" smtClean="0">
                <a:solidFill>
                  <a:schemeClr val="bg1"/>
                </a:solidFill>
              </a:rPr>
              <a:t>in</a:t>
            </a:r>
            <a:r>
              <a:rPr lang="en-US" dirty="0" smtClean="0"/>
              <a:t> </a:t>
            </a:r>
            <a:r>
              <a:rPr lang="en-US" dirty="0" smtClean="0">
                <a:solidFill>
                  <a:srgbClr val="00B0F0"/>
                </a:solidFill>
              </a:rPr>
              <a:t>8</a:t>
            </a:r>
            <a:r>
              <a:rPr lang="en-US" dirty="0" smtClean="0"/>
              <a:t> </a:t>
            </a:r>
            <a:r>
              <a:rPr lang="en-US" dirty="0" smtClean="0">
                <a:solidFill>
                  <a:schemeClr val="bg1"/>
                </a:solidFill>
              </a:rPr>
              <a:t>seconds</a:t>
            </a:r>
          </a:p>
          <a:p>
            <a:r>
              <a:rPr lang="en-US" dirty="0">
                <a:solidFill>
                  <a:schemeClr val="bg1"/>
                </a:solidFill>
              </a:rPr>
              <a:t>Subject </a:t>
            </a:r>
            <a:r>
              <a:rPr lang="en-US" dirty="0" smtClean="0">
                <a:solidFill>
                  <a:schemeClr val="bg1"/>
                </a:solidFill>
              </a:rPr>
              <a:t>#</a:t>
            </a:r>
            <a:r>
              <a:rPr lang="en-US" dirty="0" smtClean="0">
                <a:solidFill>
                  <a:srgbClr val="FF0000"/>
                </a:solidFill>
              </a:rPr>
              <a:t>2</a:t>
            </a:r>
            <a:r>
              <a:rPr lang="en-US" dirty="0" smtClean="0"/>
              <a:t> </a:t>
            </a:r>
            <a:r>
              <a:rPr lang="en-US" dirty="0">
                <a:solidFill>
                  <a:schemeClr val="bg1"/>
                </a:solidFill>
              </a:rPr>
              <a:t>tied</a:t>
            </a:r>
            <a:r>
              <a:rPr lang="en-US" dirty="0"/>
              <a:t> </a:t>
            </a:r>
            <a:r>
              <a:rPr lang="en-US" dirty="0" smtClean="0">
                <a:solidFill>
                  <a:schemeClr val="accent3">
                    <a:lumMod val="75000"/>
                  </a:schemeClr>
                </a:solidFill>
              </a:rPr>
              <a:t>Nike</a:t>
            </a:r>
            <a:r>
              <a:rPr lang="en-US" dirty="0" smtClean="0"/>
              <a:t> </a:t>
            </a:r>
            <a:r>
              <a:rPr lang="en-US" dirty="0" smtClean="0">
                <a:solidFill>
                  <a:schemeClr val="bg1"/>
                </a:solidFill>
              </a:rPr>
              <a:t>shoe in </a:t>
            </a:r>
            <a:r>
              <a:rPr lang="en-US" dirty="0" smtClean="0">
                <a:solidFill>
                  <a:srgbClr val="00B0F0"/>
                </a:solidFill>
              </a:rPr>
              <a:t>12 </a:t>
            </a:r>
            <a:r>
              <a:rPr lang="en-US" dirty="0">
                <a:solidFill>
                  <a:schemeClr val="bg1"/>
                </a:solidFill>
              </a:rPr>
              <a:t>seconds</a:t>
            </a:r>
          </a:p>
          <a:p>
            <a:r>
              <a:rPr lang="en-US" dirty="0" smtClean="0">
                <a:solidFill>
                  <a:schemeClr val="bg1"/>
                </a:solidFill>
              </a:rPr>
              <a:t>Subject #</a:t>
            </a:r>
            <a:r>
              <a:rPr lang="en-US" dirty="0" smtClean="0">
                <a:solidFill>
                  <a:srgbClr val="FF0000"/>
                </a:solidFill>
              </a:rPr>
              <a:t>3</a:t>
            </a:r>
            <a:r>
              <a:rPr lang="en-US" dirty="0" smtClean="0"/>
              <a:t> </a:t>
            </a:r>
            <a:r>
              <a:rPr lang="en-US" dirty="0">
                <a:solidFill>
                  <a:schemeClr val="bg1"/>
                </a:solidFill>
              </a:rPr>
              <a:t>tied</a:t>
            </a:r>
            <a:r>
              <a:rPr lang="en-US" dirty="0"/>
              <a:t> </a:t>
            </a:r>
            <a:r>
              <a:rPr lang="en-US" dirty="0" smtClean="0">
                <a:solidFill>
                  <a:schemeClr val="accent3">
                    <a:lumMod val="75000"/>
                  </a:schemeClr>
                </a:solidFill>
              </a:rPr>
              <a:t>Nike</a:t>
            </a:r>
            <a:r>
              <a:rPr lang="en-US" dirty="0" smtClean="0"/>
              <a:t> </a:t>
            </a:r>
            <a:r>
              <a:rPr lang="en-US" dirty="0" smtClean="0">
                <a:solidFill>
                  <a:schemeClr val="bg1"/>
                </a:solidFill>
              </a:rPr>
              <a:t>shoe in </a:t>
            </a:r>
            <a:r>
              <a:rPr lang="en-US" dirty="0" smtClean="0">
                <a:solidFill>
                  <a:srgbClr val="00B0F0"/>
                </a:solidFill>
              </a:rPr>
              <a:t>4</a:t>
            </a:r>
            <a:r>
              <a:rPr lang="en-US" dirty="0" smtClean="0"/>
              <a:t> </a:t>
            </a:r>
            <a:r>
              <a:rPr lang="en-US" dirty="0">
                <a:solidFill>
                  <a:schemeClr val="bg1"/>
                </a:solidFill>
              </a:rPr>
              <a:t>seconds</a:t>
            </a:r>
          </a:p>
          <a:p>
            <a:r>
              <a:rPr lang="en-US" dirty="0" smtClean="0">
                <a:solidFill>
                  <a:schemeClr val="bg1"/>
                </a:solidFill>
              </a:rPr>
              <a:t>Subject #</a:t>
            </a:r>
            <a:r>
              <a:rPr lang="en-US" dirty="0" smtClean="0">
                <a:solidFill>
                  <a:srgbClr val="FF0000"/>
                </a:solidFill>
              </a:rPr>
              <a:t>4</a:t>
            </a:r>
            <a:r>
              <a:rPr lang="en-US" dirty="0" smtClean="0"/>
              <a:t> </a:t>
            </a:r>
            <a:r>
              <a:rPr lang="en-US" dirty="0">
                <a:solidFill>
                  <a:schemeClr val="bg1"/>
                </a:solidFill>
              </a:rPr>
              <a:t>tied</a:t>
            </a:r>
            <a:r>
              <a:rPr lang="en-US" dirty="0"/>
              <a:t> </a:t>
            </a:r>
            <a:r>
              <a:rPr lang="en-US" dirty="0" smtClean="0">
                <a:solidFill>
                  <a:schemeClr val="accent3">
                    <a:lumMod val="75000"/>
                  </a:schemeClr>
                </a:solidFill>
              </a:rPr>
              <a:t>Nike</a:t>
            </a:r>
            <a:r>
              <a:rPr lang="en-US" dirty="0" smtClean="0"/>
              <a:t> </a:t>
            </a:r>
            <a:r>
              <a:rPr lang="en-US" dirty="0" smtClean="0">
                <a:solidFill>
                  <a:schemeClr val="bg1"/>
                </a:solidFill>
              </a:rPr>
              <a:t>shoe in </a:t>
            </a:r>
            <a:r>
              <a:rPr lang="en-US" dirty="0" smtClean="0">
                <a:solidFill>
                  <a:srgbClr val="00B0F0"/>
                </a:solidFill>
              </a:rPr>
              <a:t>9</a:t>
            </a:r>
            <a:r>
              <a:rPr lang="en-US" dirty="0" smtClean="0"/>
              <a:t> </a:t>
            </a:r>
            <a:r>
              <a:rPr lang="en-US" dirty="0">
                <a:solidFill>
                  <a:schemeClr val="bg1"/>
                </a:solidFill>
              </a:rPr>
              <a:t>seconds</a:t>
            </a:r>
          </a:p>
          <a:p>
            <a:r>
              <a:rPr lang="en-US" dirty="0">
                <a:solidFill>
                  <a:schemeClr val="bg1"/>
                </a:solidFill>
              </a:rPr>
              <a:t>Subject </a:t>
            </a:r>
            <a:r>
              <a:rPr lang="en-US" dirty="0" smtClean="0">
                <a:solidFill>
                  <a:schemeClr val="bg1"/>
                </a:solidFill>
              </a:rPr>
              <a:t>#</a:t>
            </a:r>
            <a:r>
              <a:rPr lang="en-US" dirty="0" smtClean="0">
                <a:solidFill>
                  <a:srgbClr val="FF0000"/>
                </a:solidFill>
              </a:rPr>
              <a:t>5</a:t>
            </a:r>
            <a:r>
              <a:rPr lang="en-US" dirty="0" smtClean="0"/>
              <a:t> </a:t>
            </a:r>
            <a:r>
              <a:rPr lang="en-US" dirty="0">
                <a:solidFill>
                  <a:schemeClr val="bg1"/>
                </a:solidFill>
              </a:rPr>
              <a:t>tied</a:t>
            </a:r>
            <a:r>
              <a:rPr lang="en-US" dirty="0"/>
              <a:t> </a:t>
            </a:r>
            <a:r>
              <a:rPr lang="en-US" dirty="0" smtClean="0">
                <a:solidFill>
                  <a:schemeClr val="accent3">
                    <a:lumMod val="75000"/>
                  </a:schemeClr>
                </a:solidFill>
              </a:rPr>
              <a:t>Nike</a:t>
            </a:r>
            <a:r>
              <a:rPr lang="en-US" dirty="0" smtClean="0"/>
              <a:t> </a:t>
            </a:r>
            <a:r>
              <a:rPr lang="en-US" dirty="0" smtClean="0">
                <a:solidFill>
                  <a:schemeClr val="bg1"/>
                </a:solidFill>
              </a:rPr>
              <a:t>shoe </a:t>
            </a:r>
            <a:r>
              <a:rPr lang="en-US" dirty="0">
                <a:solidFill>
                  <a:schemeClr val="bg1"/>
                </a:solidFill>
              </a:rPr>
              <a:t>in </a:t>
            </a:r>
            <a:r>
              <a:rPr lang="en-US" dirty="0" smtClean="0">
                <a:solidFill>
                  <a:srgbClr val="00B0F0"/>
                </a:solidFill>
              </a:rPr>
              <a:t>7</a:t>
            </a:r>
            <a:r>
              <a:rPr lang="en-US" dirty="0" smtClean="0"/>
              <a:t> </a:t>
            </a:r>
            <a:r>
              <a:rPr lang="en-US" dirty="0">
                <a:solidFill>
                  <a:schemeClr val="bg1"/>
                </a:solidFill>
              </a:rPr>
              <a:t>seconds</a:t>
            </a:r>
          </a:p>
          <a:p>
            <a:r>
              <a:rPr lang="en-US" dirty="0">
                <a:solidFill>
                  <a:schemeClr val="bg1"/>
                </a:solidFill>
              </a:rPr>
              <a:t>Subject #</a:t>
            </a:r>
            <a:r>
              <a:rPr lang="en-US" dirty="0">
                <a:solidFill>
                  <a:srgbClr val="FF0000"/>
                </a:solidFill>
              </a:rPr>
              <a:t>1</a:t>
            </a:r>
            <a:r>
              <a:rPr lang="en-US" dirty="0"/>
              <a:t> </a:t>
            </a:r>
            <a:r>
              <a:rPr lang="en-US" dirty="0">
                <a:solidFill>
                  <a:schemeClr val="bg1"/>
                </a:solidFill>
              </a:rPr>
              <a:t>tied</a:t>
            </a:r>
            <a:r>
              <a:rPr lang="en-US" dirty="0"/>
              <a:t> </a:t>
            </a:r>
            <a:r>
              <a:rPr lang="en-US" dirty="0" smtClean="0">
                <a:solidFill>
                  <a:schemeClr val="accent3">
                    <a:lumMod val="75000"/>
                  </a:schemeClr>
                </a:solidFill>
              </a:rPr>
              <a:t>Reebok</a:t>
            </a:r>
            <a:r>
              <a:rPr lang="en-US" dirty="0" smtClean="0"/>
              <a:t> </a:t>
            </a:r>
            <a:r>
              <a:rPr lang="en-US" dirty="0" smtClean="0">
                <a:solidFill>
                  <a:schemeClr val="bg1"/>
                </a:solidFill>
              </a:rPr>
              <a:t>shoe </a:t>
            </a:r>
            <a:r>
              <a:rPr lang="en-US" dirty="0">
                <a:solidFill>
                  <a:schemeClr val="bg1"/>
                </a:solidFill>
              </a:rPr>
              <a:t>in </a:t>
            </a:r>
            <a:r>
              <a:rPr lang="en-US" dirty="0" smtClean="0">
                <a:solidFill>
                  <a:srgbClr val="00B0F0"/>
                </a:solidFill>
              </a:rPr>
              <a:t>3</a:t>
            </a:r>
            <a:r>
              <a:rPr lang="en-US" dirty="0" smtClean="0"/>
              <a:t> </a:t>
            </a:r>
            <a:r>
              <a:rPr lang="en-US" dirty="0">
                <a:solidFill>
                  <a:schemeClr val="bg1"/>
                </a:solidFill>
              </a:rPr>
              <a:t>seconds</a:t>
            </a:r>
          </a:p>
          <a:p>
            <a:r>
              <a:rPr lang="en-US" dirty="0">
                <a:solidFill>
                  <a:schemeClr val="bg1"/>
                </a:solidFill>
              </a:rPr>
              <a:t>Subject #</a:t>
            </a:r>
            <a:r>
              <a:rPr lang="en-US" dirty="0">
                <a:solidFill>
                  <a:srgbClr val="FF0000"/>
                </a:solidFill>
              </a:rPr>
              <a:t>2</a:t>
            </a:r>
            <a:r>
              <a:rPr lang="en-US" dirty="0"/>
              <a:t> </a:t>
            </a:r>
            <a:r>
              <a:rPr lang="en-US" dirty="0">
                <a:solidFill>
                  <a:schemeClr val="bg1"/>
                </a:solidFill>
              </a:rPr>
              <a:t>tied</a:t>
            </a:r>
            <a:r>
              <a:rPr lang="en-US" dirty="0"/>
              <a:t> </a:t>
            </a:r>
            <a:r>
              <a:rPr lang="en-US" dirty="0" smtClean="0">
                <a:solidFill>
                  <a:schemeClr val="accent3">
                    <a:lumMod val="75000"/>
                  </a:schemeClr>
                </a:solidFill>
              </a:rPr>
              <a:t>Reebok</a:t>
            </a:r>
            <a:r>
              <a:rPr lang="en-US" dirty="0" smtClean="0"/>
              <a:t> </a:t>
            </a:r>
            <a:r>
              <a:rPr lang="en-US" dirty="0" smtClean="0">
                <a:solidFill>
                  <a:schemeClr val="bg1"/>
                </a:solidFill>
              </a:rPr>
              <a:t>shoe </a:t>
            </a:r>
            <a:r>
              <a:rPr lang="en-US" dirty="0">
                <a:solidFill>
                  <a:schemeClr val="bg1"/>
                </a:solidFill>
              </a:rPr>
              <a:t>in </a:t>
            </a:r>
            <a:r>
              <a:rPr lang="en-US" dirty="0" smtClean="0">
                <a:solidFill>
                  <a:srgbClr val="00B0F0"/>
                </a:solidFill>
              </a:rPr>
              <a:t>8</a:t>
            </a:r>
            <a:r>
              <a:rPr lang="en-US" dirty="0" smtClean="0"/>
              <a:t> </a:t>
            </a:r>
            <a:r>
              <a:rPr lang="en-US" dirty="0">
                <a:solidFill>
                  <a:schemeClr val="bg1"/>
                </a:solidFill>
              </a:rPr>
              <a:t>seconds</a:t>
            </a:r>
          </a:p>
          <a:p>
            <a:r>
              <a:rPr lang="en-US" dirty="0">
                <a:solidFill>
                  <a:schemeClr val="bg1"/>
                </a:solidFill>
              </a:rPr>
              <a:t>Subject #</a:t>
            </a:r>
            <a:r>
              <a:rPr lang="en-US" dirty="0">
                <a:solidFill>
                  <a:srgbClr val="FF0000"/>
                </a:solidFill>
              </a:rPr>
              <a:t>3</a:t>
            </a:r>
            <a:r>
              <a:rPr lang="en-US" dirty="0"/>
              <a:t> </a:t>
            </a:r>
            <a:r>
              <a:rPr lang="en-US" dirty="0">
                <a:solidFill>
                  <a:schemeClr val="bg1"/>
                </a:solidFill>
              </a:rPr>
              <a:t>tied</a:t>
            </a:r>
            <a:r>
              <a:rPr lang="en-US" dirty="0"/>
              <a:t> </a:t>
            </a:r>
            <a:r>
              <a:rPr lang="en-US" dirty="0" smtClean="0">
                <a:solidFill>
                  <a:schemeClr val="accent3">
                    <a:lumMod val="75000"/>
                  </a:schemeClr>
                </a:solidFill>
              </a:rPr>
              <a:t>Reebok</a:t>
            </a:r>
            <a:r>
              <a:rPr lang="en-US" dirty="0" smtClean="0"/>
              <a:t> </a:t>
            </a:r>
            <a:r>
              <a:rPr lang="en-US" dirty="0" smtClean="0">
                <a:solidFill>
                  <a:schemeClr val="bg1"/>
                </a:solidFill>
              </a:rPr>
              <a:t>shoe in </a:t>
            </a:r>
            <a:r>
              <a:rPr lang="en-US" dirty="0" smtClean="0">
                <a:solidFill>
                  <a:srgbClr val="00B0F0"/>
                </a:solidFill>
              </a:rPr>
              <a:t>10</a:t>
            </a:r>
            <a:r>
              <a:rPr lang="en-US" dirty="0" smtClean="0"/>
              <a:t> </a:t>
            </a:r>
            <a:r>
              <a:rPr lang="en-US" dirty="0">
                <a:solidFill>
                  <a:schemeClr val="bg1"/>
                </a:solidFill>
              </a:rPr>
              <a:t>seconds</a:t>
            </a:r>
          </a:p>
          <a:p>
            <a:r>
              <a:rPr lang="en-US" dirty="0">
                <a:solidFill>
                  <a:schemeClr val="bg1"/>
                </a:solidFill>
              </a:rPr>
              <a:t>Subject #</a:t>
            </a:r>
            <a:r>
              <a:rPr lang="en-US" dirty="0">
                <a:solidFill>
                  <a:srgbClr val="FF0000"/>
                </a:solidFill>
              </a:rPr>
              <a:t>4</a:t>
            </a:r>
            <a:r>
              <a:rPr lang="en-US" dirty="0"/>
              <a:t> </a:t>
            </a:r>
            <a:r>
              <a:rPr lang="en-US" dirty="0" smtClean="0">
                <a:solidFill>
                  <a:schemeClr val="bg1"/>
                </a:solidFill>
              </a:rPr>
              <a:t>tied</a:t>
            </a:r>
            <a:r>
              <a:rPr lang="en-US" dirty="0">
                <a:solidFill>
                  <a:schemeClr val="bg1"/>
                </a:solidFill>
              </a:rPr>
              <a:t> </a:t>
            </a:r>
            <a:r>
              <a:rPr lang="en-US" dirty="0" smtClean="0">
                <a:solidFill>
                  <a:schemeClr val="accent3">
                    <a:lumMod val="75000"/>
                  </a:schemeClr>
                </a:solidFill>
              </a:rPr>
              <a:t>Reebok </a:t>
            </a:r>
            <a:r>
              <a:rPr lang="en-US" dirty="0">
                <a:solidFill>
                  <a:schemeClr val="bg1"/>
                </a:solidFill>
              </a:rPr>
              <a:t>shoe </a:t>
            </a:r>
            <a:r>
              <a:rPr lang="en-US" dirty="0" smtClean="0">
                <a:solidFill>
                  <a:schemeClr val="bg1"/>
                </a:solidFill>
              </a:rPr>
              <a:t>in </a:t>
            </a:r>
            <a:r>
              <a:rPr lang="en-US" dirty="0" smtClean="0">
                <a:solidFill>
                  <a:srgbClr val="00B0F0"/>
                </a:solidFill>
              </a:rPr>
              <a:t>4</a:t>
            </a:r>
            <a:r>
              <a:rPr lang="en-US" dirty="0" smtClean="0"/>
              <a:t> </a:t>
            </a:r>
            <a:r>
              <a:rPr lang="en-US" dirty="0">
                <a:solidFill>
                  <a:schemeClr val="bg1"/>
                </a:solidFill>
              </a:rPr>
              <a:t>seconds</a:t>
            </a:r>
          </a:p>
          <a:p>
            <a:r>
              <a:rPr lang="en-US" dirty="0">
                <a:solidFill>
                  <a:schemeClr val="bg1"/>
                </a:solidFill>
              </a:rPr>
              <a:t>Subject #</a:t>
            </a:r>
            <a:r>
              <a:rPr lang="en-US" dirty="0">
                <a:solidFill>
                  <a:srgbClr val="FF0000"/>
                </a:solidFill>
              </a:rPr>
              <a:t>5</a:t>
            </a:r>
            <a:r>
              <a:rPr lang="en-US" dirty="0"/>
              <a:t> </a:t>
            </a:r>
            <a:r>
              <a:rPr lang="en-US" dirty="0" smtClean="0">
                <a:solidFill>
                  <a:schemeClr val="bg1"/>
                </a:solidFill>
              </a:rPr>
              <a:t>tied</a:t>
            </a:r>
            <a:r>
              <a:rPr lang="en-US" dirty="0">
                <a:solidFill>
                  <a:schemeClr val="bg1"/>
                </a:solidFill>
              </a:rPr>
              <a:t> </a:t>
            </a:r>
            <a:r>
              <a:rPr lang="en-US" dirty="0" smtClean="0">
                <a:solidFill>
                  <a:schemeClr val="accent3">
                    <a:lumMod val="75000"/>
                  </a:schemeClr>
                </a:solidFill>
              </a:rPr>
              <a:t>Reebok </a:t>
            </a:r>
            <a:r>
              <a:rPr lang="en-US" dirty="0">
                <a:solidFill>
                  <a:schemeClr val="bg1"/>
                </a:solidFill>
              </a:rPr>
              <a:t>shoe in </a:t>
            </a:r>
            <a:r>
              <a:rPr lang="en-US" dirty="0" smtClean="0">
                <a:solidFill>
                  <a:srgbClr val="00B0F0"/>
                </a:solidFill>
              </a:rPr>
              <a:t>5</a:t>
            </a:r>
            <a:r>
              <a:rPr lang="en-US" dirty="0" smtClean="0"/>
              <a:t> </a:t>
            </a:r>
            <a:r>
              <a:rPr lang="en-US" dirty="0">
                <a:solidFill>
                  <a:schemeClr val="bg1"/>
                </a:solidFill>
              </a:rPr>
              <a:t>seconds</a:t>
            </a:r>
          </a:p>
          <a:p>
            <a:r>
              <a:rPr lang="en-US" dirty="0">
                <a:solidFill>
                  <a:schemeClr val="bg1"/>
                </a:solidFill>
              </a:rPr>
              <a:t>Subject #</a:t>
            </a:r>
            <a:r>
              <a:rPr lang="en-US" dirty="0">
                <a:solidFill>
                  <a:srgbClr val="FF0000"/>
                </a:solidFill>
              </a:rPr>
              <a:t>1</a:t>
            </a:r>
            <a:r>
              <a:rPr lang="en-US" dirty="0"/>
              <a:t> </a:t>
            </a:r>
            <a:r>
              <a:rPr lang="en-US" dirty="0">
                <a:solidFill>
                  <a:schemeClr val="bg1"/>
                </a:solidFill>
              </a:rPr>
              <a:t>tied</a:t>
            </a:r>
            <a:r>
              <a:rPr lang="en-US" dirty="0"/>
              <a:t> </a:t>
            </a:r>
            <a:r>
              <a:rPr lang="en-US" dirty="0" smtClean="0">
                <a:solidFill>
                  <a:schemeClr val="accent3">
                    <a:lumMod val="75000"/>
                  </a:schemeClr>
                </a:solidFill>
              </a:rPr>
              <a:t>Adidas</a:t>
            </a:r>
            <a:r>
              <a:rPr lang="en-US" dirty="0" smtClean="0"/>
              <a:t> </a:t>
            </a:r>
            <a:r>
              <a:rPr lang="en-US" dirty="0" smtClean="0">
                <a:solidFill>
                  <a:schemeClr val="bg1"/>
                </a:solidFill>
              </a:rPr>
              <a:t>shoe </a:t>
            </a:r>
            <a:r>
              <a:rPr lang="en-US" dirty="0">
                <a:solidFill>
                  <a:schemeClr val="bg1"/>
                </a:solidFill>
              </a:rPr>
              <a:t>in </a:t>
            </a:r>
            <a:r>
              <a:rPr lang="en-US" dirty="0">
                <a:solidFill>
                  <a:srgbClr val="00B0F0"/>
                </a:solidFill>
              </a:rPr>
              <a:t>8</a:t>
            </a:r>
            <a:r>
              <a:rPr lang="en-US" dirty="0"/>
              <a:t> </a:t>
            </a:r>
            <a:r>
              <a:rPr lang="en-US" dirty="0">
                <a:solidFill>
                  <a:schemeClr val="bg1"/>
                </a:solidFill>
              </a:rPr>
              <a:t>seconds</a:t>
            </a:r>
          </a:p>
          <a:p>
            <a:r>
              <a:rPr lang="en-US" dirty="0">
                <a:solidFill>
                  <a:schemeClr val="bg1"/>
                </a:solidFill>
              </a:rPr>
              <a:t>Subject #</a:t>
            </a:r>
            <a:r>
              <a:rPr lang="en-US" dirty="0">
                <a:solidFill>
                  <a:srgbClr val="FF0000"/>
                </a:solidFill>
              </a:rPr>
              <a:t>2</a:t>
            </a:r>
            <a:r>
              <a:rPr lang="en-US" dirty="0"/>
              <a:t> </a:t>
            </a:r>
            <a:r>
              <a:rPr lang="en-US" dirty="0">
                <a:solidFill>
                  <a:schemeClr val="bg1"/>
                </a:solidFill>
              </a:rPr>
              <a:t>tied</a:t>
            </a:r>
            <a:r>
              <a:rPr lang="en-US" dirty="0"/>
              <a:t> </a:t>
            </a:r>
            <a:r>
              <a:rPr lang="en-US" dirty="0">
                <a:solidFill>
                  <a:schemeClr val="accent3">
                    <a:lumMod val="75000"/>
                  </a:schemeClr>
                </a:solidFill>
              </a:rPr>
              <a:t>Adidas</a:t>
            </a:r>
            <a:r>
              <a:rPr lang="en-US" dirty="0"/>
              <a:t> </a:t>
            </a:r>
            <a:r>
              <a:rPr lang="en-US" dirty="0" smtClean="0">
                <a:solidFill>
                  <a:schemeClr val="bg1"/>
                </a:solidFill>
              </a:rPr>
              <a:t>shoe </a:t>
            </a:r>
            <a:r>
              <a:rPr lang="en-US" dirty="0">
                <a:solidFill>
                  <a:schemeClr val="bg1"/>
                </a:solidFill>
              </a:rPr>
              <a:t>in </a:t>
            </a:r>
            <a:r>
              <a:rPr lang="en-US" dirty="0" smtClean="0">
                <a:solidFill>
                  <a:srgbClr val="00B0F0"/>
                </a:solidFill>
              </a:rPr>
              <a:t>7</a:t>
            </a:r>
            <a:r>
              <a:rPr lang="en-US" dirty="0" smtClean="0"/>
              <a:t> </a:t>
            </a:r>
            <a:r>
              <a:rPr lang="en-US" dirty="0">
                <a:solidFill>
                  <a:schemeClr val="bg1"/>
                </a:solidFill>
              </a:rPr>
              <a:t>seconds</a:t>
            </a:r>
          </a:p>
          <a:p>
            <a:r>
              <a:rPr lang="en-US" dirty="0">
                <a:solidFill>
                  <a:schemeClr val="bg1"/>
                </a:solidFill>
              </a:rPr>
              <a:t>Subject #</a:t>
            </a:r>
            <a:r>
              <a:rPr lang="en-US" dirty="0">
                <a:solidFill>
                  <a:srgbClr val="FF0000"/>
                </a:solidFill>
              </a:rPr>
              <a:t>3</a:t>
            </a:r>
            <a:r>
              <a:rPr lang="en-US" dirty="0"/>
              <a:t> </a:t>
            </a:r>
            <a:r>
              <a:rPr lang="en-US" dirty="0">
                <a:solidFill>
                  <a:schemeClr val="bg1"/>
                </a:solidFill>
              </a:rPr>
              <a:t>tied</a:t>
            </a:r>
            <a:r>
              <a:rPr lang="en-US" dirty="0"/>
              <a:t> </a:t>
            </a:r>
            <a:r>
              <a:rPr lang="en-US" dirty="0">
                <a:solidFill>
                  <a:schemeClr val="accent3">
                    <a:lumMod val="75000"/>
                  </a:schemeClr>
                </a:solidFill>
              </a:rPr>
              <a:t>Adidas</a:t>
            </a:r>
            <a:r>
              <a:rPr lang="en-US" dirty="0"/>
              <a:t> </a:t>
            </a:r>
            <a:r>
              <a:rPr lang="en-US" dirty="0" smtClean="0">
                <a:solidFill>
                  <a:schemeClr val="bg1"/>
                </a:solidFill>
              </a:rPr>
              <a:t>shoe in </a:t>
            </a:r>
            <a:r>
              <a:rPr lang="en-US" dirty="0" smtClean="0">
                <a:solidFill>
                  <a:srgbClr val="00B0F0"/>
                </a:solidFill>
              </a:rPr>
              <a:t>3</a:t>
            </a:r>
            <a:r>
              <a:rPr lang="en-US" dirty="0" smtClean="0"/>
              <a:t> </a:t>
            </a:r>
            <a:r>
              <a:rPr lang="en-US" dirty="0">
                <a:solidFill>
                  <a:schemeClr val="bg1"/>
                </a:solidFill>
              </a:rPr>
              <a:t>seconds</a:t>
            </a:r>
          </a:p>
          <a:p>
            <a:r>
              <a:rPr lang="en-US" dirty="0">
                <a:solidFill>
                  <a:schemeClr val="bg1"/>
                </a:solidFill>
              </a:rPr>
              <a:t>Subject #</a:t>
            </a:r>
            <a:r>
              <a:rPr lang="en-US" dirty="0">
                <a:solidFill>
                  <a:srgbClr val="FF0000"/>
                </a:solidFill>
              </a:rPr>
              <a:t>4</a:t>
            </a:r>
            <a:r>
              <a:rPr lang="en-US" dirty="0"/>
              <a:t> </a:t>
            </a:r>
            <a:r>
              <a:rPr lang="en-US" dirty="0">
                <a:solidFill>
                  <a:schemeClr val="bg1"/>
                </a:solidFill>
              </a:rPr>
              <a:t>tied</a:t>
            </a:r>
            <a:r>
              <a:rPr lang="en-US" dirty="0"/>
              <a:t> </a:t>
            </a:r>
            <a:r>
              <a:rPr lang="en-US" dirty="0">
                <a:solidFill>
                  <a:schemeClr val="accent3">
                    <a:lumMod val="75000"/>
                  </a:schemeClr>
                </a:solidFill>
              </a:rPr>
              <a:t>Adidas</a:t>
            </a:r>
            <a:r>
              <a:rPr lang="en-US" dirty="0"/>
              <a:t> </a:t>
            </a:r>
            <a:r>
              <a:rPr lang="en-US" dirty="0" smtClean="0">
                <a:solidFill>
                  <a:schemeClr val="bg1"/>
                </a:solidFill>
              </a:rPr>
              <a:t>shoe in </a:t>
            </a:r>
            <a:r>
              <a:rPr lang="en-US" dirty="0" smtClean="0">
                <a:solidFill>
                  <a:srgbClr val="00B0F0"/>
                </a:solidFill>
              </a:rPr>
              <a:t>2</a:t>
            </a:r>
            <a:r>
              <a:rPr lang="en-US" dirty="0" smtClean="0"/>
              <a:t> </a:t>
            </a:r>
            <a:r>
              <a:rPr lang="en-US" dirty="0">
                <a:solidFill>
                  <a:schemeClr val="bg1"/>
                </a:solidFill>
              </a:rPr>
              <a:t>seconds</a:t>
            </a:r>
          </a:p>
          <a:p>
            <a:r>
              <a:rPr lang="en-US" dirty="0">
                <a:solidFill>
                  <a:schemeClr val="bg1"/>
                </a:solidFill>
              </a:rPr>
              <a:t>Subject #</a:t>
            </a:r>
            <a:r>
              <a:rPr lang="en-US" dirty="0">
                <a:solidFill>
                  <a:srgbClr val="FF0000"/>
                </a:solidFill>
              </a:rPr>
              <a:t>5</a:t>
            </a:r>
            <a:r>
              <a:rPr lang="en-US" dirty="0"/>
              <a:t> </a:t>
            </a:r>
            <a:r>
              <a:rPr lang="en-US" dirty="0">
                <a:solidFill>
                  <a:schemeClr val="bg1"/>
                </a:solidFill>
              </a:rPr>
              <a:t>tied</a:t>
            </a:r>
            <a:r>
              <a:rPr lang="en-US" dirty="0"/>
              <a:t> </a:t>
            </a:r>
            <a:r>
              <a:rPr lang="en-US" dirty="0">
                <a:solidFill>
                  <a:schemeClr val="accent3">
                    <a:lumMod val="75000"/>
                  </a:schemeClr>
                </a:solidFill>
              </a:rPr>
              <a:t>Adidas</a:t>
            </a:r>
            <a:r>
              <a:rPr lang="en-US" dirty="0"/>
              <a:t> </a:t>
            </a:r>
            <a:r>
              <a:rPr lang="en-US" dirty="0" smtClean="0">
                <a:solidFill>
                  <a:schemeClr val="bg1"/>
                </a:solidFill>
              </a:rPr>
              <a:t>shoe </a:t>
            </a:r>
            <a:r>
              <a:rPr lang="en-US" dirty="0">
                <a:solidFill>
                  <a:schemeClr val="bg1"/>
                </a:solidFill>
              </a:rPr>
              <a:t>in </a:t>
            </a:r>
            <a:r>
              <a:rPr lang="en-US" dirty="0" smtClean="0">
                <a:solidFill>
                  <a:srgbClr val="00B0F0"/>
                </a:solidFill>
              </a:rPr>
              <a:t>5</a:t>
            </a:r>
            <a:r>
              <a:rPr lang="en-US" dirty="0" smtClean="0"/>
              <a:t> </a:t>
            </a:r>
            <a:r>
              <a:rPr lang="en-US" dirty="0" smtClean="0">
                <a:solidFill>
                  <a:schemeClr val="bg1"/>
                </a:solidFill>
              </a:rPr>
              <a:t>seconds</a:t>
            </a:r>
            <a:endParaRPr lang="en-US" dirty="0">
              <a:solidFill>
                <a:schemeClr val="bg1"/>
              </a:solidFill>
            </a:endParaRPr>
          </a:p>
        </p:txBody>
      </p:sp>
    </p:spTree>
    <p:extLst>
      <p:ext uri="{BB962C8B-B14F-4D97-AF65-F5344CB8AC3E}">
        <p14:creationId xmlns:p14="http://schemas.microsoft.com/office/powerpoint/2010/main" val="40643097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228600"/>
            <a:ext cx="3733800" cy="1143000"/>
          </a:xfrm>
        </p:spPr>
        <p:txBody>
          <a:bodyPr>
            <a:normAutofit/>
          </a:bodyPr>
          <a:lstStyle/>
          <a:p>
            <a:r>
              <a:rPr lang="en-US" sz="3200" i="1" u="sng" dirty="0" smtClean="0"/>
              <a:t>Hypothetical Study</a:t>
            </a:r>
            <a:endParaRPr lang="en-US" sz="3200" i="1" u="sng" dirty="0"/>
          </a:p>
        </p:txBody>
      </p:sp>
      <p:grpSp>
        <p:nvGrpSpPr>
          <p:cNvPr id="4" name="Group 3"/>
          <p:cNvGrpSpPr/>
          <p:nvPr/>
        </p:nvGrpSpPr>
        <p:grpSpPr>
          <a:xfrm>
            <a:off x="0" y="0"/>
            <a:ext cx="9144000" cy="6858000"/>
            <a:chOff x="0" y="0"/>
            <a:chExt cx="9144000" cy="7347857"/>
          </a:xfrm>
        </p:grpSpPr>
        <p:sp>
          <p:nvSpPr>
            <p:cNvPr id="5" name="TextBox 4"/>
            <p:cNvSpPr txBox="1"/>
            <p:nvPr/>
          </p:nvSpPr>
          <p:spPr>
            <a:xfrm>
              <a:off x="0" y="0"/>
              <a:ext cx="2438400" cy="400110"/>
            </a:xfrm>
            <a:prstGeom prst="rect">
              <a:avLst/>
            </a:prstGeom>
            <a:solidFill>
              <a:schemeClr val="bg2">
                <a:lumMod val="5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Description of Reality</a:t>
              </a:r>
              <a:endParaRPr lang="en-US" sz="2000" dirty="0"/>
            </a:p>
          </p:txBody>
        </p:sp>
        <p:sp>
          <p:nvSpPr>
            <p:cNvPr id="6" name="Rectangle 5"/>
            <p:cNvSpPr/>
            <p:nvPr/>
          </p:nvSpPr>
          <p:spPr>
            <a:xfrm>
              <a:off x="0" y="0"/>
              <a:ext cx="9144000" cy="734785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6"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8"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0"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3011573" y="2286000"/>
            <a:ext cx="4343400" cy="4247317"/>
          </a:xfrm>
          <a:prstGeom prst="rect">
            <a:avLst/>
          </a:prstGeom>
          <a:noFill/>
        </p:spPr>
        <p:txBody>
          <a:bodyPr wrap="square" rtlCol="0">
            <a:spAutoFit/>
          </a:bodyPr>
          <a:lstStyle/>
          <a:p>
            <a:r>
              <a:rPr lang="en-US" dirty="0" smtClean="0">
                <a:solidFill>
                  <a:schemeClr val="bg1"/>
                </a:solidFill>
              </a:rPr>
              <a:t>Subject #1</a:t>
            </a:r>
            <a:r>
              <a:rPr lang="en-US" dirty="0" smtClean="0"/>
              <a:t> </a:t>
            </a:r>
            <a:r>
              <a:rPr lang="en-US" dirty="0" smtClean="0">
                <a:solidFill>
                  <a:schemeClr val="bg1"/>
                </a:solidFill>
              </a:rPr>
              <a:t>tied</a:t>
            </a:r>
            <a:r>
              <a:rPr lang="en-US" dirty="0" smtClean="0"/>
              <a:t> </a:t>
            </a:r>
            <a:r>
              <a:rPr lang="en-US" dirty="0" smtClean="0">
                <a:solidFill>
                  <a:schemeClr val="accent3">
                    <a:lumMod val="75000"/>
                  </a:schemeClr>
                </a:solidFill>
              </a:rPr>
              <a:t>Nike</a:t>
            </a:r>
            <a:r>
              <a:rPr lang="en-US" dirty="0" smtClean="0"/>
              <a:t> </a:t>
            </a:r>
            <a:r>
              <a:rPr lang="en-US" dirty="0" smtClean="0">
                <a:solidFill>
                  <a:schemeClr val="bg1"/>
                </a:solidFill>
              </a:rPr>
              <a:t>shoe</a:t>
            </a:r>
            <a:r>
              <a:rPr lang="en-US" dirty="0" smtClean="0"/>
              <a:t> </a:t>
            </a:r>
            <a:r>
              <a:rPr lang="en-US" dirty="0" smtClean="0">
                <a:solidFill>
                  <a:schemeClr val="bg1"/>
                </a:solidFill>
              </a:rPr>
              <a:t>in</a:t>
            </a:r>
            <a:r>
              <a:rPr lang="en-US" dirty="0" smtClean="0"/>
              <a:t> </a:t>
            </a:r>
            <a:r>
              <a:rPr lang="en-US" dirty="0" smtClean="0">
                <a:solidFill>
                  <a:srgbClr val="00B0F0"/>
                </a:solidFill>
              </a:rPr>
              <a:t>8</a:t>
            </a:r>
            <a:r>
              <a:rPr lang="en-US" dirty="0" smtClean="0"/>
              <a:t> </a:t>
            </a:r>
            <a:r>
              <a:rPr lang="en-US" dirty="0" smtClean="0">
                <a:solidFill>
                  <a:schemeClr val="bg1"/>
                </a:solidFill>
              </a:rPr>
              <a:t>seconds</a:t>
            </a:r>
          </a:p>
          <a:p>
            <a:r>
              <a:rPr lang="en-US" dirty="0">
                <a:solidFill>
                  <a:schemeClr val="bg1"/>
                </a:solidFill>
              </a:rPr>
              <a:t>Subject </a:t>
            </a:r>
            <a:r>
              <a:rPr lang="en-US" dirty="0" smtClean="0">
                <a:solidFill>
                  <a:schemeClr val="bg1"/>
                </a:solidFill>
              </a:rPr>
              <a:t>#2</a:t>
            </a:r>
            <a:r>
              <a:rPr lang="en-US" dirty="0" smtClean="0"/>
              <a:t> </a:t>
            </a:r>
            <a:r>
              <a:rPr lang="en-US" dirty="0">
                <a:solidFill>
                  <a:schemeClr val="bg1"/>
                </a:solidFill>
              </a:rPr>
              <a:t>tied</a:t>
            </a:r>
            <a:r>
              <a:rPr lang="en-US" dirty="0"/>
              <a:t> </a:t>
            </a:r>
            <a:r>
              <a:rPr lang="en-US" dirty="0" smtClean="0">
                <a:solidFill>
                  <a:schemeClr val="accent3">
                    <a:lumMod val="75000"/>
                  </a:schemeClr>
                </a:solidFill>
              </a:rPr>
              <a:t>Nike</a:t>
            </a:r>
            <a:r>
              <a:rPr lang="en-US" dirty="0" smtClean="0"/>
              <a:t> </a:t>
            </a:r>
            <a:r>
              <a:rPr lang="en-US" dirty="0" smtClean="0">
                <a:solidFill>
                  <a:schemeClr val="bg1"/>
                </a:solidFill>
              </a:rPr>
              <a:t>shoe in </a:t>
            </a:r>
            <a:r>
              <a:rPr lang="en-US" dirty="0" smtClean="0">
                <a:solidFill>
                  <a:srgbClr val="00B0F0"/>
                </a:solidFill>
              </a:rPr>
              <a:t>12 </a:t>
            </a:r>
            <a:r>
              <a:rPr lang="en-US" dirty="0">
                <a:solidFill>
                  <a:schemeClr val="bg1"/>
                </a:solidFill>
              </a:rPr>
              <a:t>seconds</a:t>
            </a:r>
          </a:p>
          <a:p>
            <a:r>
              <a:rPr lang="en-US" dirty="0" smtClean="0">
                <a:solidFill>
                  <a:schemeClr val="bg1"/>
                </a:solidFill>
              </a:rPr>
              <a:t>Subject #3</a:t>
            </a:r>
            <a:r>
              <a:rPr lang="en-US" dirty="0" smtClean="0"/>
              <a:t> </a:t>
            </a:r>
            <a:r>
              <a:rPr lang="en-US" dirty="0">
                <a:solidFill>
                  <a:schemeClr val="bg1"/>
                </a:solidFill>
              </a:rPr>
              <a:t>tied</a:t>
            </a:r>
            <a:r>
              <a:rPr lang="en-US" dirty="0"/>
              <a:t> </a:t>
            </a:r>
            <a:r>
              <a:rPr lang="en-US" dirty="0" smtClean="0">
                <a:solidFill>
                  <a:schemeClr val="accent3">
                    <a:lumMod val="75000"/>
                  </a:schemeClr>
                </a:solidFill>
              </a:rPr>
              <a:t>Nike</a:t>
            </a:r>
            <a:r>
              <a:rPr lang="en-US" dirty="0" smtClean="0"/>
              <a:t> </a:t>
            </a:r>
            <a:r>
              <a:rPr lang="en-US" dirty="0" smtClean="0">
                <a:solidFill>
                  <a:schemeClr val="bg1"/>
                </a:solidFill>
              </a:rPr>
              <a:t>shoe in </a:t>
            </a:r>
            <a:r>
              <a:rPr lang="en-US" dirty="0" smtClean="0">
                <a:solidFill>
                  <a:srgbClr val="00B0F0"/>
                </a:solidFill>
              </a:rPr>
              <a:t>4</a:t>
            </a:r>
            <a:r>
              <a:rPr lang="en-US" dirty="0" smtClean="0"/>
              <a:t> </a:t>
            </a:r>
            <a:r>
              <a:rPr lang="en-US" dirty="0">
                <a:solidFill>
                  <a:schemeClr val="bg1"/>
                </a:solidFill>
              </a:rPr>
              <a:t>seconds</a:t>
            </a:r>
          </a:p>
          <a:p>
            <a:r>
              <a:rPr lang="en-US" dirty="0" smtClean="0">
                <a:solidFill>
                  <a:schemeClr val="bg1"/>
                </a:solidFill>
              </a:rPr>
              <a:t>Subject #4 </a:t>
            </a:r>
            <a:r>
              <a:rPr lang="en-US" dirty="0">
                <a:solidFill>
                  <a:schemeClr val="bg1"/>
                </a:solidFill>
              </a:rPr>
              <a:t>tied</a:t>
            </a:r>
            <a:r>
              <a:rPr lang="en-US" dirty="0"/>
              <a:t> </a:t>
            </a:r>
            <a:r>
              <a:rPr lang="en-US" dirty="0" smtClean="0">
                <a:solidFill>
                  <a:schemeClr val="accent3">
                    <a:lumMod val="75000"/>
                  </a:schemeClr>
                </a:solidFill>
              </a:rPr>
              <a:t>Nike</a:t>
            </a:r>
            <a:r>
              <a:rPr lang="en-US" dirty="0" smtClean="0"/>
              <a:t> </a:t>
            </a:r>
            <a:r>
              <a:rPr lang="en-US" dirty="0" smtClean="0">
                <a:solidFill>
                  <a:schemeClr val="bg1"/>
                </a:solidFill>
              </a:rPr>
              <a:t>shoe in </a:t>
            </a:r>
            <a:r>
              <a:rPr lang="en-US" dirty="0" smtClean="0">
                <a:solidFill>
                  <a:srgbClr val="00B0F0"/>
                </a:solidFill>
              </a:rPr>
              <a:t>9</a:t>
            </a:r>
            <a:r>
              <a:rPr lang="en-US" dirty="0" smtClean="0"/>
              <a:t> </a:t>
            </a:r>
            <a:r>
              <a:rPr lang="en-US" dirty="0">
                <a:solidFill>
                  <a:schemeClr val="bg1"/>
                </a:solidFill>
              </a:rPr>
              <a:t>seconds</a:t>
            </a:r>
          </a:p>
          <a:p>
            <a:r>
              <a:rPr lang="en-US" dirty="0">
                <a:solidFill>
                  <a:schemeClr val="bg1"/>
                </a:solidFill>
              </a:rPr>
              <a:t>Subject </a:t>
            </a:r>
            <a:r>
              <a:rPr lang="en-US" dirty="0" smtClean="0">
                <a:solidFill>
                  <a:schemeClr val="bg1"/>
                </a:solidFill>
              </a:rPr>
              <a:t>#5 </a:t>
            </a:r>
            <a:r>
              <a:rPr lang="en-US" dirty="0">
                <a:solidFill>
                  <a:schemeClr val="bg1"/>
                </a:solidFill>
              </a:rPr>
              <a:t>tied</a:t>
            </a:r>
            <a:r>
              <a:rPr lang="en-US" dirty="0"/>
              <a:t> </a:t>
            </a:r>
            <a:r>
              <a:rPr lang="en-US" dirty="0" smtClean="0">
                <a:solidFill>
                  <a:schemeClr val="accent3">
                    <a:lumMod val="75000"/>
                  </a:schemeClr>
                </a:solidFill>
              </a:rPr>
              <a:t>Nike</a:t>
            </a:r>
            <a:r>
              <a:rPr lang="en-US" dirty="0" smtClean="0"/>
              <a:t> </a:t>
            </a:r>
            <a:r>
              <a:rPr lang="en-US" dirty="0" smtClean="0">
                <a:solidFill>
                  <a:schemeClr val="bg1"/>
                </a:solidFill>
              </a:rPr>
              <a:t>shoe </a:t>
            </a:r>
            <a:r>
              <a:rPr lang="en-US" dirty="0">
                <a:solidFill>
                  <a:schemeClr val="bg1"/>
                </a:solidFill>
              </a:rPr>
              <a:t>in </a:t>
            </a:r>
            <a:r>
              <a:rPr lang="en-US" dirty="0" smtClean="0">
                <a:solidFill>
                  <a:srgbClr val="00B0F0"/>
                </a:solidFill>
              </a:rPr>
              <a:t>7</a:t>
            </a:r>
            <a:r>
              <a:rPr lang="en-US" dirty="0" smtClean="0"/>
              <a:t> </a:t>
            </a:r>
            <a:r>
              <a:rPr lang="en-US" dirty="0">
                <a:solidFill>
                  <a:schemeClr val="bg1"/>
                </a:solidFill>
              </a:rPr>
              <a:t>seconds</a:t>
            </a:r>
          </a:p>
          <a:p>
            <a:r>
              <a:rPr lang="en-US" dirty="0">
                <a:solidFill>
                  <a:schemeClr val="bg1"/>
                </a:solidFill>
              </a:rPr>
              <a:t>Subject #1</a:t>
            </a:r>
            <a:r>
              <a:rPr lang="en-US" dirty="0"/>
              <a:t> </a:t>
            </a:r>
            <a:r>
              <a:rPr lang="en-US" dirty="0">
                <a:solidFill>
                  <a:schemeClr val="bg1"/>
                </a:solidFill>
              </a:rPr>
              <a:t>tied</a:t>
            </a:r>
            <a:r>
              <a:rPr lang="en-US" dirty="0"/>
              <a:t> </a:t>
            </a:r>
            <a:r>
              <a:rPr lang="en-US" dirty="0" smtClean="0">
                <a:solidFill>
                  <a:schemeClr val="accent3">
                    <a:lumMod val="75000"/>
                  </a:schemeClr>
                </a:solidFill>
              </a:rPr>
              <a:t>Reebok</a:t>
            </a:r>
            <a:r>
              <a:rPr lang="en-US" dirty="0" smtClean="0"/>
              <a:t> </a:t>
            </a:r>
            <a:r>
              <a:rPr lang="en-US" dirty="0" smtClean="0">
                <a:solidFill>
                  <a:schemeClr val="bg1"/>
                </a:solidFill>
              </a:rPr>
              <a:t>shoe </a:t>
            </a:r>
            <a:r>
              <a:rPr lang="en-US" dirty="0">
                <a:solidFill>
                  <a:schemeClr val="bg1"/>
                </a:solidFill>
              </a:rPr>
              <a:t>in </a:t>
            </a:r>
            <a:r>
              <a:rPr lang="en-US" dirty="0" smtClean="0">
                <a:solidFill>
                  <a:srgbClr val="00B0F0"/>
                </a:solidFill>
              </a:rPr>
              <a:t>3</a:t>
            </a:r>
            <a:r>
              <a:rPr lang="en-US" dirty="0" smtClean="0"/>
              <a:t> </a:t>
            </a:r>
            <a:r>
              <a:rPr lang="en-US" dirty="0">
                <a:solidFill>
                  <a:schemeClr val="bg1"/>
                </a:solidFill>
              </a:rPr>
              <a:t>seconds</a:t>
            </a:r>
          </a:p>
          <a:p>
            <a:r>
              <a:rPr lang="en-US" dirty="0">
                <a:solidFill>
                  <a:schemeClr val="bg1"/>
                </a:solidFill>
              </a:rPr>
              <a:t>Subject #2</a:t>
            </a:r>
            <a:r>
              <a:rPr lang="en-US" dirty="0"/>
              <a:t> </a:t>
            </a:r>
            <a:r>
              <a:rPr lang="en-US" dirty="0">
                <a:solidFill>
                  <a:schemeClr val="bg1"/>
                </a:solidFill>
              </a:rPr>
              <a:t>tied</a:t>
            </a:r>
            <a:r>
              <a:rPr lang="en-US" dirty="0"/>
              <a:t> </a:t>
            </a:r>
            <a:r>
              <a:rPr lang="en-US" dirty="0" smtClean="0">
                <a:solidFill>
                  <a:schemeClr val="accent3">
                    <a:lumMod val="75000"/>
                  </a:schemeClr>
                </a:solidFill>
              </a:rPr>
              <a:t>Reebok</a:t>
            </a:r>
            <a:r>
              <a:rPr lang="en-US" dirty="0" smtClean="0"/>
              <a:t> </a:t>
            </a:r>
            <a:r>
              <a:rPr lang="en-US" dirty="0" smtClean="0">
                <a:solidFill>
                  <a:schemeClr val="bg1"/>
                </a:solidFill>
              </a:rPr>
              <a:t>shoe </a:t>
            </a:r>
            <a:r>
              <a:rPr lang="en-US" dirty="0">
                <a:solidFill>
                  <a:schemeClr val="bg1"/>
                </a:solidFill>
              </a:rPr>
              <a:t>in </a:t>
            </a:r>
            <a:r>
              <a:rPr lang="en-US" dirty="0" smtClean="0">
                <a:solidFill>
                  <a:srgbClr val="00B0F0"/>
                </a:solidFill>
              </a:rPr>
              <a:t>8</a:t>
            </a:r>
            <a:r>
              <a:rPr lang="en-US" dirty="0" smtClean="0"/>
              <a:t> </a:t>
            </a:r>
            <a:r>
              <a:rPr lang="en-US" dirty="0">
                <a:solidFill>
                  <a:schemeClr val="bg1"/>
                </a:solidFill>
              </a:rPr>
              <a:t>seconds</a:t>
            </a:r>
          </a:p>
          <a:p>
            <a:r>
              <a:rPr lang="en-US" dirty="0">
                <a:solidFill>
                  <a:schemeClr val="bg1"/>
                </a:solidFill>
              </a:rPr>
              <a:t>Subject #3 tied</a:t>
            </a:r>
            <a:r>
              <a:rPr lang="en-US" dirty="0"/>
              <a:t> </a:t>
            </a:r>
            <a:r>
              <a:rPr lang="en-US" dirty="0" smtClean="0">
                <a:solidFill>
                  <a:schemeClr val="accent3">
                    <a:lumMod val="75000"/>
                  </a:schemeClr>
                </a:solidFill>
              </a:rPr>
              <a:t>Reebok</a:t>
            </a:r>
            <a:r>
              <a:rPr lang="en-US" dirty="0" smtClean="0"/>
              <a:t> </a:t>
            </a:r>
            <a:r>
              <a:rPr lang="en-US" dirty="0" smtClean="0">
                <a:solidFill>
                  <a:schemeClr val="bg1"/>
                </a:solidFill>
              </a:rPr>
              <a:t>shoe in </a:t>
            </a:r>
            <a:r>
              <a:rPr lang="en-US" dirty="0" smtClean="0">
                <a:solidFill>
                  <a:srgbClr val="00B0F0"/>
                </a:solidFill>
              </a:rPr>
              <a:t>10</a:t>
            </a:r>
            <a:r>
              <a:rPr lang="en-US" dirty="0" smtClean="0"/>
              <a:t> </a:t>
            </a:r>
            <a:r>
              <a:rPr lang="en-US" dirty="0">
                <a:solidFill>
                  <a:schemeClr val="bg1"/>
                </a:solidFill>
              </a:rPr>
              <a:t>seconds</a:t>
            </a:r>
          </a:p>
          <a:p>
            <a:r>
              <a:rPr lang="en-US" dirty="0">
                <a:solidFill>
                  <a:schemeClr val="bg1"/>
                </a:solidFill>
              </a:rPr>
              <a:t>Subject #4</a:t>
            </a:r>
            <a:r>
              <a:rPr lang="en-US" dirty="0"/>
              <a:t> </a:t>
            </a:r>
            <a:r>
              <a:rPr lang="en-US" dirty="0" smtClean="0">
                <a:solidFill>
                  <a:schemeClr val="bg1"/>
                </a:solidFill>
              </a:rPr>
              <a:t>tied</a:t>
            </a:r>
            <a:r>
              <a:rPr lang="en-US" dirty="0">
                <a:solidFill>
                  <a:schemeClr val="bg1"/>
                </a:solidFill>
              </a:rPr>
              <a:t> </a:t>
            </a:r>
            <a:r>
              <a:rPr lang="en-US" dirty="0" smtClean="0">
                <a:solidFill>
                  <a:schemeClr val="accent3">
                    <a:lumMod val="75000"/>
                  </a:schemeClr>
                </a:solidFill>
              </a:rPr>
              <a:t>Reebok </a:t>
            </a:r>
            <a:r>
              <a:rPr lang="en-US" dirty="0">
                <a:solidFill>
                  <a:schemeClr val="bg1"/>
                </a:solidFill>
              </a:rPr>
              <a:t>shoe </a:t>
            </a:r>
            <a:r>
              <a:rPr lang="en-US" dirty="0" smtClean="0">
                <a:solidFill>
                  <a:schemeClr val="bg1"/>
                </a:solidFill>
              </a:rPr>
              <a:t>in </a:t>
            </a:r>
            <a:r>
              <a:rPr lang="en-US" dirty="0" smtClean="0">
                <a:solidFill>
                  <a:srgbClr val="00B0F0"/>
                </a:solidFill>
              </a:rPr>
              <a:t>4</a:t>
            </a:r>
            <a:r>
              <a:rPr lang="en-US" dirty="0" smtClean="0"/>
              <a:t> </a:t>
            </a:r>
            <a:r>
              <a:rPr lang="en-US" dirty="0">
                <a:solidFill>
                  <a:schemeClr val="bg1"/>
                </a:solidFill>
              </a:rPr>
              <a:t>seconds</a:t>
            </a:r>
          </a:p>
          <a:p>
            <a:r>
              <a:rPr lang="en-US" dirty="0">
                <a:solidFill>
                  <a:schemeClr val="bg1"/>
                </a:solidFill>
              </a:rPr>
              <a:t>Subject #5</a:t>
            </a:r>
            <a:r>
              <a:rPr lang="en-US" dirty="0"/>
              <a:t> </a:t>
            </a:r>
            <a:r>
              <a:rPr lang="en-US" dirty="0" smtClean="0">
                <a:solidFill>
                  <a:schemeClr val="bg1"/>
                </a:solidFill>
              </a:rPr>
              <a:t>tied</a:t>
            </a:r>
            <a:r>
              <a:rPr lang="en-US" dirty="0">
                <a:solidFill>
                  <a:schemeClr val="bg1"/>
                </a:solidFill>
              </a:rPr>
              <a:t> </a:t>
            </a:r>
            <a:r>
              <a:rPr lang="en-US" dirty="0" smtClean="0">
                <a:solidFill>
                  <a:schemeClr val="accent3">
                    <a:lumMod val="75000"/>
                  </a:schemeClr>
                </a:solidFill>
              </a:rPr>
              <a:t>Reebok </a:t>
            </a:r>
            <a:r>
              <a:rPr lang="en-US" dirty="0">
                <a:solidFill>
                  <a:schemeClr val="bg1"/>
                </a:solidFill>
              </a:rPr>
              <a:t>shoe in </a:t>
            </a:r>
            <a:r>
              <a:rPr lang="en-US" dirty="0" smtClean="0">
                <a:solidFill>
                  <a:srgbClr val="00B0F0"/>
                </a:solidFill>
              </a:rPr>
              <a:t>5</a:t>
            </a:r>
            <a:r>
              <a:rPr lang="en-US" dirty="0" smtClean="0"/>
              <a:t> </a:t>
            </a:r>
            <a:r>
              <a:rPr lang="en-US" dirty="0">
                <a:solidFill>
                  <a:schemeClr val="bg1"/>
                </a:solidFill>
              </a:rPr>
              <a:t>seconds</a:t>
            </a:r>
          </a:p>
          <a:p>
            <a:r>
              <a:rPr lang="en-US" dirty="0">
                <a:solidFill>
                  <a:schemeClr val="bg1"/>
                </a:solidFill>
              </a:rPr>
              <a:t>Subject #1</a:t>
            </a:r>
            <a:r>
              <a:rPr lang="en-US" dirty="0"/>
              <a:t> </a:t>
            </a:r>
            <a:r>
              <a:rPr lang="en-US" dirty="0">
                <a:solidFill>
                  <a:schemeClr val="bg1"/>
                </a:solidFill>
              </a:rPr>
              <a:t>tied</a:t>
            </a:r>
            <a:r>
              <a:rPr lang="en-US" dirty="0"/>
              <a:t> </a:t>
            </a:r>
            <a:r>
              <a:rPr lang="en-US" dirty="0" smtClean="0">
                <a:solidFill>
                  <a:schemeClr val="accent3">
                    <a:lumMod val="75000"/>
                  </a:schemeClr>
                </a:solidFill>
              </a:rPr>
              <a:t>Adidas</a:t>
            </a:r>
            <a:r>
              <a:rPr lang="en-US" dirty="0" smtClean="0"/>
              <a:t> </a:t>
            </a:r>
            <a:r>
              <a:rPr lang="en-US" dirty="0" smtClean="0">
                <a:solidFill>
                  <a:schemeClr val="bg1"/>
                </a:solidFill>
              </a:rPr>
              <a:t>shoe </a:t>
            </a:r>
            <a:r>
              <a:rPr lang="en-US" dirty="0">
                <a:solidFill>
                  <a:schemeClr val="bg1"/>
                </a:solidFill>
              </a:rPr>
              <a:t>in </a:t>
            </a:r>
            <a:r>
              <a:rPr lang="en-US" dirty="0">
                <a:solidFill>
                  <a:srgbClr val="00B0F0"/>
                </a:solidFill>
              </a:rPr>
              <a:t>8</a:t>
            </a:r>
            <a:r>
              <a:rPr lang="en-US" dirty="0"/>
              <a:t> </a:t>
            </a:r>
            <a:r>
              <a:rPr lang="en-US" dirty="0">
                <a:solidFill>
                  <a:schemeClr val="bg1"/>
                </a:solidFill>
              </a:rPr>
              <a:t>seconds</a:t>
            </a:r>
          </a:p>
          <a:p>
            <a:r>
              <a:rPr lang="en-US" dirty="0">
                <a:solidFill>
                  <a:schemeClr val="bg1"/>
                </a:solidFill>
              </a:rPr>
              <a:t>Subject #2</a:t>
            </a:r>
            <a:r>
              <a:rPr lang="en-US" dirty="0"/>
              <a:t> </a:t>
            </a:r>
            <a:r>
              <a:rPr lang="en-US" dirty="0">
                <a:solidFill>
                  <a:schemeClr val="bg1"/>
                </a:solidFill>
              </a:rPr>
              <a:t>tied</a:t>
            </a:r>
            <a:r>
              <a:rPr lang="en-US" dirty="0"/>
              <a:t> </a:t>
            </a:r>
            <a:r>
              <a:rPr lang="en-US" dirty="0">
                <a:solidFill>
                  <a:schemeClr val="accent3">
                    <a:lumMod val="75000"/>
                  </a:schemeClr>
                </a:solidFill>
              </a:rPr>
              <a:t>Adidas</a:t>
            </a:r>
            <a:r>
              <a:rPr lang="en-US" dirty="0"/>
              <a:t> </a:t>
            </a:r>
            <a:r>
              <a:rPr lang="en-US" dirty="0" smtClean="0">
                <a:solidFill>
                  <a:schemeClr val="bg1"/>
                </a:solidFill>
              </a:rPr>
              <a:t>shoe </a:t>
            </a:r>
            <a:r>
              <a:rPr lang="en-US" dirty="0">
                <a:solidFill>
                  <a:schemeClr val="bg1"/>
                </a:solidFill>
              </a:rPr>
              <a:t>in </a:t>
            </a:r>
            <a:r>
              <a:rPr lang="en-US" dirty="0" smtClean="0">
                <a:solidFill>
                  <a:srgbClr val="00B0F0"/>
                </a:solidFill>
              </a:rPr>
              <a:t>7</a:t>
            </a:r>
            <a:r>
              <a:rPr lang="en-US" dirty="0" smtClean="0"/>
              <a:t> </a:t>
            </a:r>
            <a:r>
              <a:rPr lang="en-US" dirty="0">
                <a:solidFill>
                  <a:schemeClr val="bg1"/>
                </a:solidFill>
              </a:rPr>
              <a:t>seconds</a:t>
            </a:r>
          </a:p>
          <a:p>
            <a:r>
              <a:rPr lang="en-US" dirty="0">
                <a:solidFill>
                  <a:schemeClr val="bg1"/>
                </a:solidFill>
              </a:rPr>
              <a:t>Subject #3</a:t>
            </a:r>
            <a:r>
              <a:rPr lang="en-US" dirty="0"/>
              <a:t> </a:t>
            </a:r>
            <a:r>
              <a:rPr lang="en-US" dirty="0">
                <a:solidFill>
                  <a:schemeClr val="bg1"/>
                </a:solidFill>
              </a:rPr>
              <a:t>tied</a:t>
            </a:r>
            <a:r>
              <a:rPr lang="en-US" dirty="0"/>
              <a:t> </a:t>
            </a:r>
            <a:r>
              <a:rPr lang="en-US" dirty="0">
                <a:solidFill>
                  <a:schemeClr val="accent3">
                    <a:lumMod val="75000"/>
                  </a:schemeClr>
                </a:solidFill>
              </a:rPr>
              <a:t>Adidas</a:t>
            </a:r>
            <a:r>
              <a:rPr lang="en-US" dirty="0"/>
              <a:t> </a:t>
            </a:r>
            <a:r>
              <a:rPr lang="en-US" dirty="0" smtClean="0">
                <a:solidFill>
                  <a:schemeClr val="bg1"/>
                </a:solidFill>
              </a:rPr>
              <a:t>shoe in </a:t>
            </a:r>
            <a:r>
              <a:rPr lang="en-US" dirty="0" smtClean="0">
                <a:solidFill>
                  <a:srgbClr val="00B0F0"/>
                </a:solidFill>
              </a:rPr>
              <a:t>3</a:t>
            </a:r>
            <a:r>
              <a:rPr lang="en-US" dirty="0" smtClean="0"/>
              <a:t> </a:t>
            </a:r>
            <a:r>
              <a:rPr lang="en-US" dirty="0">
                <a:solidFill>
                  <a:schemeClr val="bg1"/>
                </a:solidFill>
              </a:rPr>
              <a:t>seconds</a:t>
            </a:r>
          </a:p>
          <a:p>
            <a:r>
              <a:rPr lang="en-US" dirty="0">
                <a:solidFill>
                  <a:schemeClr val="bg1"/>
                </a:solidFill>
              </a:rPr>
              <a:t>Subject #4 tied</a:t>
            </a:r>
            <a:r>
              <a:rPr lang="en-US" dirty="0"/>
              <a:t> </a:t>
            </a:r>
            <a:r>
              <a:rPr lang="en-US" dirty="0">
                <a:solidFill>
                  <a:schemeClr val="accent3">
                    <a:lumMod val="75000"/>
                  </a:schemeClr>
                </a:solidFill>
              </a:rPr>
              <a:t>Adidas</a:t>
            </a:r>
            <a:r>
              <a:rPr lang="en-US" dirty="0"/>
              <a:t> </a:t>
            </a:r>
            <a:r>
              <a:rPr lang="en-US" dirty="0" smtClean="0">
                <a:solidFill>
                  <a:schemeClr val="bg1"/>
                </a:solidFill>
              </a:rPr>
              <a:t>shoe in </a:t>
            </a:r>
            <a:r>
              <a:rPr lang="en-US" dirty="0" smtClean="0">
                <a:solidFill>
                  <a:srgbClr val="00B0F0"/>
                </a:solidFill>
              </a:rPr>
              <a:t>2</a:t>
            </a:r>
            <a:r>
              <a:rPr lang="en-US" dirty="0" smtClean="0"/>
              <a:t> </a:t>
            </a:r>
            <a:r>
              <a:rPr lang="en-US" dirty="0">
                <a:solidFill>
                  <a:schemeClr val="bg1"/>
                </a:solidFill>
              </a:rPr>
              <a:t>seconds</a:t>
            </a:r>
          </a:p>
          <a:p>
            <a:r>
              <a:rPr lang="en-US" dirty="0">
                <a:solidFill>
                  <a:schemeClr val="bg1"/>
                </a:solidFill>
              </a:rPr>
              <a:t>Subject #5</a:t>
            </a:r>
            <a:r>
              <a:rPr lang="en-US" dirty="0"/>
              <a:t> </a:t>
            </a:r>
            <a:r>
              <a:rPr lang="en-US" dirty="0">
                <a:solidFill>
                  <a:schemeClr val="bg1"/>
                </a:solidFill>
              </a:rPr>
              <a:t>tied</a:t>
            </a:r>
            <a:r>
              <a:rPr lang="en-US" dirty="0"/>
              <a:t> </a:t>
            </a:r>
            <a:r>
              <a:rPr lang="en-US" dirty="0">
                <a:solidFill>
                  <a:schemeClr val="accent3">
                    <a:lumMod val="75000"/>
                  </a:schemeClr>
                </a:solidFill>
              </a:rPr>
              <a:t>Adidas</a:t>
            </a:r>
            <a:r>
              <a:rPr lang="en-US" dirty="0"/>
              <a:t> </a:t>
            </a:r>
            <a:r>
              <a:rPr lang="en-US" dirty="0" smtClean="0">
                <a:solidFill>
                  <a:schemeClr val="bg1"/>
                </a:solidFill>
              </a:rPr>
              <a:t>shoe </a:t>
            </a:r>
            <a:r>
              <a:rPr lang="en-US" dirty="0">
                <a:solidFill>
                  <a:schemeClr val="bg1"/>
                </a:solidFill>
              </a:rPr>
              <a:t>in </a:t>
            </a:r>
            <a:r>
              <a:rPr lang="en-US" dirty="0" smtClean="0">
                <a:solidFill>
                  <a:srgbClr val="00B0F0"/>
                </a:solidFill>
              </a:rPr>
              <a:t>5</a:t>
            </a:r>
            <a:r>
              <a:rPr lang="en-US" dirty="0" smtClean="0"/>
              <a:t> </a:t>
            </a:r>
            <a:r>
              <a:rPr lang="en-US" dirty="0" smtClean="0">
                <a:solidFill>
                  <a:schemeClr val="bg1"/>
                </a:solidFill>
              </a:rPr>
              <a:t>seconds</a:t>
            </a:r>
            <a:endParaRPr lang="en-US" dirty="0">
              <a:solidFill>
                <a:schemeClr val="bg1"/>
              </a:solidFill>
            </a:endParaRPr>
          </a:p>
        </p:txBody>
      </p:sp>
      <p:pic>
        <p:nvPicPr>
          <p:cNvPr id="22" name="Picture 2" descr="https://encrypted-tbn1.google.com/images?q=tbn:ANd9GcSf9sXNR82KTPVE-BgsvKjEDABZ5PZmDfDmYNrZKfpXM8Lshc2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71" y="2032804"/>
            <a:ext cx="866773" cy="86677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encrypted-tbn3.google.com/images?q=tbn:ANd9GcT4Jy760Yjqs-c4mrRcEeOsx3eMx22cTUvhw36-rDmpm7r7v2G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048" y="2936288"/>
            <a:ext cx="722311" cy="90406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s://encrypted-tbn1.google.com/images?q=tbn:ANd9GcTvNCb8fO5cb67-oaDvcaZyZMRQ9G2rPwzgHRE7DOau73KQe-gwK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228" y="3840357"/>
            <a:ext cx="819953" cy="9144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https://encrypted-tbn3.google.com/images?q=tbn:ANd9GcQ5znDaRQcg7qc5sdpzQO93mqxG-VsPUeN48MDS66FNKoI1EBy6P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264" y="4876800"/>
            <a:ext cx="802380" cy="87153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https://encrypted-tbn0.google.com/images?q=tbn:ANd9GcT5RB6EEKlfHMBhpg2FSu0SypREHbn5qEvDeZBM2zVaTE2GXCORO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503" y="5791201"/>
            <a:ext cx="823901" cy="91440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3175" y="2300392"/>
            <a:ext cx="301625" cy="369332"/>
          </a:xfrm>
          <a:prstGeom prst="rect">
            <a:avLst/>
          </a:prstGeom>
          <a:noFill/>
        </p:spPr>
        <p:txBody>
          <a:bodyPr wrap="square" rtlCol="0">
            <a:spAutoFit/>
          </a:bodyPr>
          <a:lstStyle/>
          <a:p>
            <a:r>
              <a:rPr lang="en-US" dirty="0">
                <a:solidFill>
                  <a:srgbClr val="FF0000"/>
                </a:solidFill>
              </a:rPr>
              <a:t>1</a:t>
            </a:r>
            <a:endParaRPr lang="en-US" dirty="0"/>
          </a:p>
        </p:txBody>
      </p:sp>
      <p:sp>
        <p:nvSpPr>
          <p:cNvPr id="28" name="TextBox 27"/>
          <p:cNvSpPr txBox="1"/>
          <p:nvPr/>
        </p:nvSpPr>
        <p:spPr>
          <a:xfrm>
            <a:off x="3175" y="3212068"/>
            <a:ext cx="301625" cy="369332"/>
          </a:xfrm>
          <a:prstGeom prst="rect">
            <a:avLst/>
          </a:prstGeom>
          <a:noFill/>
        </p:spPr>
        <p:txBody>
          <a:bodyPr wrap="square" rtlCol="0">
            <a:spAutoFit/>
          </a:bodyPr>
          <a:lstStyle/>
          <a:p>
            <a:r>
              <a:rPr lang="en-US" dirty="0" smtClean="0">
                <a:solidFill>
                  <a:srgbClr val="FF0000"/>
                </a:solidFill>
              </a:rPr>
              <a:t>2</a:t>
            </a:r>
            <a:endParaRPr lang="en-US" dirty="0">
              <a:solidFill>
                <a:srgbClr val="FF0000"/>
              </a:solidFill>
            </a:endParaRPr>
          </a:p>
        </p:txBody>
      </p:sp>
      <p:sp>
        <p:nvSpPr>
          <p:cNvPr id="29" name="TextBox 28"/>
          <p:cNvSpPr txBox="1"/>
          <p:nvPr/>
        </p:nvSpPr>
        <p:spPr>
          <a:xfrm>
            <a:off x="-19942" y="4112891"/>
            <a:ext cx="301625" cy="369332"/>
          </a:xfrm>
          <a:prstGeom prst="rect">
            <a:avLst/>
          </a:prstGeom>
          <a:noFill/>
        </p:spPr>
        <p:txBody>
          <a:bodyPr wrap="square" rtlCol="0">
            <a:spAutoFit/>
          </a:bodyPr>
          <a:lstStyle/>
          <a:p>
            <a:r>
              <a:rPr lang="en-US" dirty="0">
                <a:solidFill>
                  <a:srgbClr val="FF0000"/>
                </a:solidFill>
              </a:rPr>
              <a:t>3</a:t>
            </a:r>
          </a:p>
        </p:txBody>
      </p:sp>
      <p:sp>
        <p:nvSpPr>
          <p:cNvPr id="30" name="TextBox 29"/>
          <p:cNvSpPr txBox="1"/>
          <p:nvPr/>
        </p:nvSpPr>
        <p:spPr>
          <a:xfrm>
            <a:off x="0" y="5193268"/>
            <a:ext cx="301625" cy="369332"/>
          </a:xfrm>
          <a:prstGeom prst="rect">
            <a:avLst/>
          </a:prstGeom>
          <a:noFill/>
        </p:spPr>
        <p:txBody>
          <a:bodyPr wrap="square" rtlCol="0">
            <a:spAutoFit/>
          </a:bodyPr>
          <a:lstStyle/>
          <a:p>
            <a:r>
              <a:rPr lang="en-US" dirty="0">
                <a:solidFill>
                  <a:srgbClr val="FF0000"/>
                </a:solidFill>
              </a:rPr>
              <a:t>4</a:t>
            </a:r>
          </a:p>
        </p:txBody>
      </p:sp>
      <p:sp>
        <p:nvSpPr>
          <p:cNvPr id="31" name="TextBox 30"/>
          <p:cNvSpPr txBox="1"/>
          <p:nvPr/>
        </p:nvSpPr>
        <p:spPr>
          <a:xfrm>
            <a:off x="-1" y="6063735"/>
            <a:ext cx="301625" cy="369332"/>
          </a:xfrm>
          <a:prstGeom prst="rect">
            <a:avLst/>
          </a:prstGeom>
          <a:noFill/>
        </p:spPr>
        <p:txBody>
          <a:bodyPr wrap="square" rtlCol="0">
            <a:spAutoFit/>
          </a:bodyPr>
          <a:lstStyle/>
          <a:p>
            <a:r>
              <a:rPr lang="en-US" dirty="0">
                <a:solidFill>
                  <a:srgbClr val="FF0000"/>
                </a:solidFill>
              </a:rPr>
              <a:t>5</a:t>
            </a:r>
          </a:p>
        </p:txBody>
      </p:sp>
    </p:spTree>
    <p:extLst>
      <p:ext uri="{BB962C8B-B14F-4D97-AF65-F5344CB8AC3E}">
        <p14:creationId xmlns:p14="http://schemas.microsoft.com/office/powerpoint/2010/main" val="16788854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228600"/>
            <a:ext cx="3733800" cy="1143000"/>
          </a:xfrm>
        </p:spPr>
        <p:txBody>
          <a:bodyPr>
            <a:normAutofit/>
          </a:bodyPr>
          <a:lstStyle/>
          <a:p>
            <a:r>
              <a:rPr lang="en-US" sz="3200" i="1" u="sng" dirty="0" smtClean="0"/>
              <a:t>Hypothetical Study</a:t>
            </a:r>
            <a:endParaRPr lang="en-US" sz="3200" i="1" u="sng" dirty="0"/>
          </a:p>
        </p:txBody>
      </p:sp>
      <p:grpSp>
        <p:nvGrpSpPr>
          <p:cNvPr id="4" name="Group 3"/>
          <p:cNvGrpSpPr/>
          <p:nvPr/>
        </p:nvGrpSpPr>
        <p:grpSpPr>
          <a:xfrm>
            <a:off x="0" y="0"/>
            <a:ext cx="9144000" cy="6858000"/>
            <a:chOff x="0" y="0"/>
            <a:chExt cx="9144000" cy="7347857"/>
          </a:xfrm>
        </p:grpSpPr>
        <p:sp>
          <p:nvSpPr>
            <p:cNvPr id="5" name="TextBox 4"/>
            <p:cNvSpPr txBox="1"/>
            <p:nvPr/>
          </p:nvSpPr>
          <p:spPr>
            <a:xfrm>
              <a:off x="0" y="0"/>
              <a:ext cx="2438400" cy="400110"/>
            </a:xfrm>
            <a:prstGeom prst="rect">
              <a:avLst/>
            </a:prstGeom>
            <a:solidFill>
              <a:schemeClr val="bg2">
                <a:lumMod val="5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Description of Reality</a:t>
              </a:r>
              <a:endParaRPr lang="en-US" sz="2000" dirty="0"/>
            </a:p>
          </p:txBody>
        </p:sp>
        <p:sp>
          <p:nvSpPr>
            <p:cNvPr id="6" name="Rectangle 5"/>
            <p:cNvSpPr/>
            <p:nvPr/>
          </p:nvSpPr>
          <p:spPr>
            <a:xfrm>
              <a:off x="0" y="0"/>
              <a:ext cx="9144000" cy="734785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6"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8"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0"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3011573" y="2286000"/>
            <a:ext cx="4343400" cy="4247317"/>
          </a:xfrm>
          <a:prstGeom prst="rect">
            <a:avLst/>
          </a:prstGeom>
          <a:noFill/>
        </p:spPr>
        <p:txBody>
          <a:bodyPr wrap="square" rtlCol="0">
            <a:spAutoFit/>
          </a:bodyPr>
          <a:lstStyle/>
          <a:p>
            <a:r>
              <a:rPr lang="en-US" dirty="0" smtClean="0">
                <a:solidFill>
                  <a:schemeClr val="bg1"/>
                </a:solidFill>
              </a:rPr>
              <a:t>Subject #1</a:t>
            </a:r>
            <a:r>
              <a:rPr lang="en-US" dirty="0" smtClean="0"/>
              <a:t> </a:t>
            </a:r>
            <a:r>
              <a:rPr lang="en-US" dirty="0" smtClean="0">
                <a:solidFill>
                  <a:schemeClr val="bg1"/>
                </a:solidFill>
              </a:rPr>
              <a:t>tied</a:t>
            </a:r>
            <a:r>
              <a:rPr lang="en-US" dirty="0" smtClean="0"/>
              <a:t> </a:t>
            </a:r>
            <a:r>
              <a:rPr lang="en-US" dirty="0" smtClean="0">
                <a:solidFill>
                  <a:schemeClr val="bg1"/>
                </a:solidFill>
              </a:rPr>
              <a:t>Nike shoe</a:t>
            </a:r>
            <a:r>
              <a:rPr lang="en-US" dirty="0" smtClean="0"/>
              <a:t> </a:t>
            </a:r>
            <a:r>
              <a:rPr lang="en-US" dirty="0" smtClean="0">
                <a:solidFill>
                  <a:schemeClr val="bg1"/>
                </a:solidFill>
              </a:rPr>
              <a:t>in</a:t>
            </a:r>
            <a:r>
              <a:rPr lang="en-US" dirty="0" smtClean="0"/>
              <a:t> </a:t>
            </a:r>
            <a:r>
              <a:rPr lang="en-US" dirty="0" smtClean="0">
                <a:solidFill>
                  <a:srgbClr val="00B0F0"/>
                </a:solidFill>
              </a:rPr>
              <a:t>8</a:t>
            </a:r>
            <a:r>
              <a:rPr lang="en-US" dirty="0" smtClean="0"/>
              <a:t> </a:t>
            </a:r>
            <a:r>
              <a:rPr lang="en-US" dirty="0" smtClean="0">
                <a:solidFill>
                  <a:schemeClr val="bg1"/>
                </a:solidFill>
              </a:rPr>
              <a:t>seconds</a:t>
            </a:r>
          </a:p>
          <a:p>
            <a:r>
              <a:rPr lang="en-US" dirty="0">
                <a:solidFill>
                  <a:schemeClr val="bg1"/>
                </a:solidFill>
              </a:rPr>
              <a:t>Subject </a:t>
            </a:r>
            <a:r>
              <a:rPr lang="en-US" dirty="0" smtClean="0">
                <a:solidFill>
                  <a:schemeClr val="bg1"/>
                </a:solidFill>
              </a:rPr>
              <a:t>#2</a:t>
            </a:r>
            <a:r>
              <a:rPr lang="en-US" dirty="0" smtClean="0"/>
              <a:t> </a:t>
            </a:r>
            <a:r>
              <a:rPr lang="en-US" dirty="0">
                <a:solidFill>
                  <a:schemeClr val="bg1"/>
                </a:solidFill>
              </a:rPr>
              <a:t>tied</a:t>
            </a:r>
            <a:r>
              <a:rPr lang="en-US" dirty="0"/>
              <a:t> </a:t>
            </a:r>
            <a:r>
              <a:rPr lang="en-US" dirty="0" smtClean="0">
                <a:solidFill>
                  <a:schemeClr val="bg1"/>
                </a:solidFill>
              </a:rPr>
              <a:t>Nike shoe in </a:t>
            </a:r>
            <a:r>
              <a:rPr lang="en-US" dirty="0" smtClean="0">
                <a:solidFill>
                  <a:srgbClr val="00B0F0"/>
                </a:solidFill>
              </a:rPr>
              <a:t>12 </a:t>
            </a:r>
            <a:r>
              <a:rPr lang="en-US" dirty="0">
                <a:solidFill>
                  <a:schemeClr val="bg1"/>
                </a:solidFill>
              </a:rPr>
              <a:t>seconds</a:t>
            </a:r>
          </a:p>
          <a:p>
            <a:r>
              <a:rPr lang="en-US" dirty="0" smtClean="0">
                <a:solidFill>
                  <a:schemeClr val="bg1"/>
                </a:solidFill>
              </a:rPr>
              <a:t>Subject #3</a:t>
            </a:r>
            <a:r>
              <a:rPr lang="en-US" dirty="0" smtClean="0"/>
              <a:t> </a:t>
            </a:r>
            <a:r>
              <a:rPr lang="en-US" dirty="0">
                <a:solidFill>
                  <a:schemeClr val="bg1"/>
                </a:solidFill>
              </a:rPr>
              <a:t>tied</a:t>
            </a:r>
            <a:r>
              <a:rPr lang="en-US" dirty="0"/>
              <a:t> </a:t>
            </a:r>
            <a:r>
              <a:rPr lang="en-US" dirty="0" smtClean="0">
                <a:solidFill>
                  <a:schemeClr val="bg1"/>
                </a:solidFill>
              </a:rPr>
              <a:t>Nike shoe in </a:t>
            </a:r>
            <a:r>
              <a:rPr lang="en-US" dirty="0" smtClean="0">
                <a:solidFill>
                  <a:srgbClr val="00B0F0"/>
                </a:solidFill>
              </a:rPr>
              <a:t>4</a:t>
            </a:r>
            <a:r>
              <a:rPr lang="en-US" dirty="0" smtClean="0"/>
              <a:t> </a:t>
            </a:r>
            <a:r>
              <a:rPr lang="en-US" dirty="0">
                <a:solidFill>
                  <a:schemeClr val="bg1"/>
                </a:solidFill>
              </a:rPr>
              <a:t>seconds</a:t>
            </a:r>
          </a:p>
          <a:p>
            <a:r>
              <a:rPr lang="en-US" dirty="0" smtClean="0">
                <a:solidFill>
                  <a:schemeClr val="bg1"/>
                </a:solidFill>
              </a:rPr>
              <a:t>Subject #4 </a:t>
            </a:r>
            <a:r>
              <a:rPr lang="en-US" dirty="0">
                <a:solidFill>
                  <a:schemeClr val="bg1"/>
                </a:solidFill>
              </a:rPr>
              <a:t>tied</a:t>
            </a:r>
            <a:r>
              <a:rPr lang="en-US" dirty="0"/>
              <a:t> </a:t>
            </a:r>
            <a:r>
              <a:rPr lang="en-US" dirty="0" smtClean="0">
                <a:solidFill>
                  <a:schemeClr val="bg1"/>
                </a:solidFill>
              </a:rPr>
              <a:t>Nike shoe in </a:t>
            </a:r>
            <a:r>
              <a:rPr lang="en-US" dirty="0" smtClean="0">
                <a:solidFill>
                  <a:srgbClr val="00B0F0"/>
                </a:solidFill>
              </a:rPr>
              <a:t>9</a:t>
            </a:r>
            <a:r>
              <a:rPr lang="en-US" dirty="0" smtClean="0"/>
              <a:t> </a:t>
            </a:r>
            <a:r>
              <a:rPr lang="en-US" dirty="0">
                <a:solidFill>
                  <a:schemeClr val="bg1"/>
                </a:solidFill>
              </a:rPr>
              <a:t>seconds</a:t>
            </a:r>
          </a:p>
          <a:p>
            <a:r>
              <a:rPr lang="en-US" dirty="0">
                <a:solidFill>
                  <a:schemeClr val="bg1"/>
                </a:solidFill>
              </a:rPr>
              <a:t>Subject </a:t>
            </a:r>
            <a:r>
              <a:rPr lang="en-US" dirty="0" smtClean="0">
                <a:solidFill>
                  <a:schemeClr val="bg1"/>
                </a:solidFill>
              </a:rPr>
              <a:t>#5 </a:t>
            </a:r>
            <a:r>
              <a:rPr lang="en-US" dirty="0">
                <a:solidFill>
                  <a:schemeClr val="bg1"/>
                </a:solidFill>
              </a:rPr>
              <a:t>tied</a:t>
            </a:r>
            <a:r>
              <a:rPr lang="en-US" dirty="0"/>
              <a:t> </a:t>
            </a:r>
            <a:r>
              <a:rPr lang="en-US" dirty="0" smtClean="0">
                <a:solidFill>
                  <a:schemeClr val="bg1"/>
                </a:solidFill>
              </a:rPr>
              <a:t>Nike shoe </a:t>
            </a:r>
            <a:r>
              <a:rPr lang="en-US" dirty="0">
                <a:solidFill>
                  <a:schemeClr val="bg1"/>
                </a:solidFill>
              </a:rPr>
              <a:t>in </a:t>
            </a:r>
            <a:r>
              <a:rPr lang="en-US" dirty="0" smtClean="0">
                <a:solidFill>
                  <a:srgbClr val="00B0F0"/>
                </a:solidFill>
              </a:rPr>
              <a:t>7</a:t>
            </a:r>
            <a:r>
              <a:rPr lang="en-US" dirty="0" smtClean="0"/>
              <a:t> </a:t>
            </a:r>
            <a:r>
              <a:rPr lang="en-US" dirty="0">
                <a:solidFill>
                  <a:schemeClr val="bg1"/>
                </a:solidFill>
              </a:rPr>
              <a:t>seconds</a:t>
            </a:r>
          </a:p>
          <a:p>
            <a:r>
              <a:rPr lang="en-US" dirty="0">
                <a:solidFill>
                  <a:schemeClr val="bg1"/>
                </a:solidFill>
              </a:rPr>
              <a:t>Subject #1</a:t>
            </a:r>
            <a:r>
              <a:rPr lang="en-US" dirty="0"/>
              <a:t> </a:t>
            </a:r>
            <a:r>
              <a:rPr lang="en-US" dirty="0">
                <a:solidFill>
                  <a:schemeClr val="bg1"/>
                </a:solidFill>
              </a:rPr>
              <a:t>tied</a:t>
            </a:r>
            <a:r>
              <a:rPr lang="en-US" dirty="0"/>
              <a:t> </a:t>
            </a:r>
            <a:r>
              <a:rPr lang="en-US" dirty="0" smtClean="0">
                <a:solidFill>
                  <a:schemeClr val="bg1"/>
                </a:solidFill>
              </a:rPr>
              <a:t>Reebok shoe </a:t>
            </a:r>
            <a:r>
              <a:rPr lang="en-US" dirty="0">
                <a:solidFill>
                  <a:schemeClr val="bg1"/>
                </a:solidFill>
              </a:rPr>
              <a:t>in </a:t>
            </a:r>
            <a:r>
              <a:rPr lang="en-US" dirty="0" smtClean="0">
                <a:solidFill>
                  <a:srgbClr val="00B0F0"/>
                </a:solidFill>
              </a:rPr>
              <a:t>3</a:t>
            </a:r>
            <a:r>
              <a:rPr lang="en-US" dirty="0" smtClean="0"/>
              <a:t> </a:t>
            </a:r>
            <a:r>
              <a:rPr lang="en-US" dirty="0">
                <a:solidFill>
                  <a:schemeClr val="bg1"/>
                </a:solidFill>
              </a:rPr>
              <a:t>seconds</a:t>
            </a:r>
          </a:p>
          <a:p>
            <a:r>
              <a:rPr lang="en-US" dirty="0">
                <a:solidFill>
                  <a:schemeClr val="bg1"/>
                </a:solidFill>
              </a:rPr>
              <a:t>Subject #2</a:t>
            </a:r>
            <a:r>
              <a:rPr lang="en-US" dirty="0"/>
              <a:t> </a:t>
            </a:r>
            <a:r>
              <a:rPr lang="en-US" dirty="0">
                <a:solidFill>
                  <a:schemeClr val="bg1"/>
                </a:solidFill>
              </a:rPr>
              <a:t>tied</a:t>
            </a:r>
            <a:r>
              <a:rPr lang="en-US" dirty="0"/>
              <a:t> </a:t>
            </a:r>
            <a:r>
              <a:rPr lang="en-US" dirty="0" smtClean="0">
                <a:solidFill>
                  <a:schemeClr val="bg1"/>
                </a:solidFill>
              </a:rPr>
              <a:t>Reebok shoe </a:t>
            </a:r>
            <a:r>
              <a:rPr lang="en-US" dirty="0">
                <a:solidFill>
                  <a:schemeClr val="bg1"/>
                </a:solidFill>
              </a:rPr>
              <a:t>in </a:t>
            </a:r>
            <a:r>
              <a:rPr lang="en-US" dirty="0" smtClean="0">
                <a:solidFill>
                  <a:srgbClr val="00B0F0"/>
                </a:solidFill>
              </a:rPr>
              <a:t>8</a:t>
            </a:r>
            <a:r>
              <a:rPr lang="en-US" dirty="0" smtClean="0"/>
              <a:t> </a:t>
            </a:r>
            <a:r>
              <a:rPr lang="en-US" dirty="0">
                <a:solidFill>
                  <a:schemeClr val="bg1"/>
                </a:solidFill>
              </a:rPr>
              <a:t>seconds</a:t>
            </a:r>
          </a:p>
          <a:p>
            <a:r>
              <a:rPr lang="en-US" dirty="0">
                <a:solidFill>
                  <a:schemeClr val="bg1"/>
                </a:solidFill>
              </a:rPr>
              <a:t>Subject #3 tied</a:t>
            </a:r>
            <a:r>
              <a:rPr lang="en-US" dirty="0"/>
              <a:t> </a:t>
            </a:r>
            <a:r>
              <a:rPr lang="en-US" dirty="0" smtClean="0">
                <a:solidFill>
                  <a:schemeClr val="bg1"/>
                </a:solidFill>
              </a:rPr>
              <a:t>Reebok shoe in </a:t>
            </a:r>
            <a:r>
              <a:rPr lang="en-US" dirty="0" smtClean="0">
                <a:solidFill>
                  <a:srgbClr val="00B0F0"/>
                </a:solidFill>
              </a:rPr>
              <a:t>10</a:t>
            </a:r>
            <a:r>
              <a:rPr lang="en-US" dirty="0" smtClean="0"/>
              <a:t> </a:t>
            </a:r>
            <a:r>
              <a:rPr lang="en-US" dirty="0">
                <a:solidFill>
                  <a:schemeClr val="bg1"/>
                </a:solidFill>
              </a:rPr>
              <a:t>seconds</a:t>
            </a:r>
          </a:p>
          <a:p>
            <a:r>
              <a:rPr lang="en-US" dirty="0">
                <a:solidFill>
                  <a:schemeClr val="bg1"/>
                </a:solidFill>
              </a:rPr>
              <a:t>Subject #4</a:t>
            </a:r>
            <a:r>
              <a:rPr lang="en-US" dirty="0"/>
              <a:t> </a:t>
            </a:r>
            <a:r>
              <a:rPr lang="en-US" dirty="0" smtClean="0">
                <a:solidFill>
                  <a:schemeClr val="bg1"/>
                </a:solidFill>
              </a:rPr>
              <a:t>tied</a:t>
            </a:r>
            <a:r>
              <a:rPr lang="en-US" dirty="0">
                <a:solidFill>
                  <a:schemeClr val="bg1"/>
                </a:solidFill>
              </a:rPr>
              <a:t> </a:t>
            </a:r>
            <a:r>
              <a:rPr lang="en-US" dirty="0" smtClean="0">
                <a:solidFill>
                  <a:schemeClr val="bg1"/>
                </a:solidFill>
              </a:rPr>
              <a:t>Reebok</a:t>
            </a:r>
            <a:r>
              <a:rPr lang="en-US" dirty="0" smtClean="0">
                <a:solidFill>
                  <a:schemeClr val="accent3">
                    <a:lumMod val="75000"/>
                  </a:schemeClr>
                </a:solidFill>
              </a:rPr>
              <a:t> </a:t>
            </a:r>
            <a:r>
              <a:rPr lang="en-US" dirty="0">
                <a:solidFill>
                  <a:schemeClr val="bg1"/>
                </a:solidFill>
              </a:rPr>
              <a:t>shoe </a:t>
            </a:r>
            <a:r>
              <a:rPr lang="en-US" dirty="0" smtClean="0">
                <a:solidFill>
                  <a:schemeClr val="bg1"/>
                </a:solidFill>
              </a:rPr>
              <a:t>in </a:t>
            </a:r>
            <a:r>
              <a:rPr lang="en-US" dirty="0" smtClean="0">
                <a:solidFill>
                  <a:srgbClr val="00B0F0"/>
                </a:solidFill>
              </a:rPr>
              <a:t>4</a:t>
            </a:r>
            <a:r>
              <a:rPr lang="en-US" dirty="0" smtClean="0"/>
              <a:t> </a:t>
            </a:r>
            <a:r>
              <a:rPr lang="en-US" dirty="0">
                <a:solidFill>
                  <a:schemeClr val="bg1"/>
                </a:solidFill>
              </a:rPr>
              <a:t>seconds</a:t>
            </a:r>
          </a:p>
          <a:p>
            <a:r>
              <a:rPr lang="en-US" dirty="0">
                <a:solidFill>
                  <a:schemeClr val="bg1"/>
                </a:solidFill>
              </a:rPr>
              <a:t>Subject #5</a:t>
            </a:r>
            <a:r>
              <a:rPr lang="en-US" dirty="0"/>
              <a:t> </a:t>
            </a:r>
            <a:r>
              <a:rPr lang="en-US" dirty="0" smtClean="0">
                <a:solidFill>
                  <a:schemeClr val="bg1"/>
                </a:solidFill>
              </a:rPr>
              <a:t>tied</a:t>
            </a:r>
            <a:r>
              <a:rPr lang="en-US" dirty="0">
                <a:solidFill>
                  <a:schemeClr val="bg1"/>
                </a:solidFill>
              </a:rPr>
              <a:t> </a:t>
            </a:r>
            <a:r>
              <a:rPr lang="en-US" dirty="0" smtClean="0">
                <a:solidFill>
                  <a:schemeClr val="bg1"/>
                </a:solidFill>
              </a:rPr>
              <a:t>Reebok</a:t>
            </a:r>
            <a:r>
              <a:rPr lang="en-US" dirty="0" smtClean="0">
                <a:solidFill>
                  <a:schemeClr val="accent3">
                    <a:lumMod val="75000"/>
                  </a:schemeClr>
                </a:solidFill>
              </a:rPr>
              <a:t> </a:t>
            </a:r>
            <a:r>
              <a:rPr lang="en-US" dirty="0">
                <a:solidFill>
                  <a:schemeClr val="bg1"/>
                </a:solidFill>
              </a:rPr>
              <a:t>shoe in </a:t>
            </a:r>
            <a:r>
              <a:rPr lang="en-US" dirty="0" smtClean="0">
                <a:solidFill>
                  <a:srgbClr val="00B0F0"/>
                </a:solidFill>
              </a:rPr>
              <a:t>5</a:t>
            </a:r>
            <a:r>
              <a:rPr lang="en-US" dirty="0" smtClean="0"/>
              <a:t> </a:t>
            </a:r>
            <a:r>
              <a:rPr lang="en-US" dirty="0">
                <a:solidFill>
                  <a:schemeClr val="bg1"/>
                </a:solidFill>
              </a:rPr>
              <a:t>seconds</a:t>
            </a:r>
          </a:p>
          <a:p>
            <a:r>
              <a:rPr lang="en-US" dirty="0">
                <a:solidFill>
                  <a:schemeClr val="bg1"/>
                </a:solidFill>
              </a:rPr>
              <a:t>Subject #1</a:t>
            </a:r>
            <a:r>
              <a:rPr lang="en-US" dirty="0"/>
              <a:t> </a:t>
            </a:r>
            <a:r>
              <a:rPr lang="en-US" dirty="0">
                <a:solidFill>
                  <a:schemeClr val="bg1"/>
                </a:solidFill>
              </a:rPr>
              <a:t>tied</a:t>
            </a:r>
            <a:r>
              <a:rPr lang="en-US" dirty="0"/>
              <a:t> </a:t>
            </a:r>
            <a:r>
              <a:rPr lang="en-US" dirty="0" smtClean="0">
                <a:solidFill>
                  <a:schemeClr val="bg1"/>
                </a:solidFill>
              </a:rPr>
              <a:t>Adidas shoe </a:t>
            </a:r>
            <a:r>
              <a:rPr lang="en-US" dirty="0">
                <a:solidFill>
                  <a:schemeClr val="bg1"/>
                </a:solidFill>
              </a:rPr>
              <a:t>in </a:t>
            </a:r>
            <a:r>
              <a:rPr lang="en-US" dirty="0">
                <a:solidFill>
                  <a:srgbClr val="00B0F0"/>
                </a:solidFill>
              </a:rPr>
              <a:t>8</a:t>
            </a:r>
            <a:r>
              <a:rPr lang="en-US" dirty="0"/>
              <a:t> </a:t>
            </a:r>
            <a:r>
              <a:rPr lang="en-US" dirty="0">
                <a:solidFill>
                  <a:schemeClr val="bg1"/>
                </a:solidFill>
              </a:rPr>
              <a:t>seconds</a:t>
            </a:r>
          </a:p>
          <a:p>
            <a:r>
              <a:rPr lang="en-US" dirty="0">
                <a:solidFill>
                  <a:schemeClr val="bg1"/>
                </a:solidFill>
              </a:rPr>
              <a:t>Subject #2</a:t>
            </a:r>
            <a:r>
              <a:rPr lang="en-US" dirty="0"/>
              <a:t> </a:t>
            </a:r>
            <a:r>
              <a:rPr lang="en-US" dirty="0">
                <a:solidFill>
                  <a:schemeClr val="bg1"/>
                </a:solidFill>
              </a:rPr>
              <a:t>tied</a:t>
            </a:r>
            <a:r>
              <a:rPr lang="en-US" dirty="0"/>
              <a:t> </a:t>
            </a:r>
            <a:r>
              <a:rPr lang="en-US" dirty="0">
                <a:solidFill>
                  <a:schemeClr val="bg1"/>
                </a:solidFill>
              </a:rPr>
              <a:t>Adidas </a:t>
            </a:r>
            <a:r>
              <a:rPr lang="en-US" dirty="0" smtClean="0">
                <a:solidFill>
                  <a:schemeClr val="bg1"/>
                </a:solidFill>
              </a:rPr>
              <a:t>shoe </a:t>
            </a:r>
            <a:r>
              <a:rPr lang="en-US" dirty="0">
                <a:solidFill>
                  <a:schemeClr val="bg1"/>
                </a:solidFill>
              </a:rPr>
              <a:t>in </a:t>
            </a:r>
            <a:r>
              <a:rPr lang="en-US" dirty="0" smtClean="0">
                <a:solidFill>
                  <a:srgbClr val="00B0F0"/>
                </a:solidFill>
              </a:rPr>
              <a:t>7</a:t>
            </a:r>
            <a:r>
              <a:rPr lang="en-US" dirty="0" smtClean="0"/>
              <a:t> </a:t>
            </a:r>
            <a:r>
              <a:rPr lang="en-US" dirty="0">
                <a:solidFill>
                  <a:schemeClr val="bg1"/>
                </a:solidFill>
              </a:rPr>
              <a:t>seconds</a:t>
            </a:r>
          </a:p>
          <a:p>
            <a:r>
              <a:rPr lang="en-US" dirty="0">
                <a:solidFill>
                  <a:schemeClr val="bg1"/>
                </a:solidFill>
              </a:rPr>
              <a:t>Subject #3</a:t>
            </a:r>
            <a:r>
              <a:rPr lang="en-US" dirty="0"/>
              <a:t> </a:t>
            </a:r>
            <a:r>
              <a:rPr lang="en-US" dirty="0">
                <a:solidFill>
                  <a:schemeClr val="bg1"/>
                </a:solidFill>
              </a:rPr>
              <a:t>tied</a:t>
            </a:r>
            <a:r>
              <a:rPr lang="en-US" dirty="0"/>
              <a:t> </a:t>
            </a:r>
            <a:r>
              <a:rPr lang="en-US" dirty="0">
                <a:solidFill>
                  <a:schemeClr val="bg1"/>
                </a:solidFill>
              </a:rPr>
              <a:t>Adidas </a:t>
            </a:r>
            <a:r>
              <a:rPr lang="en-US" dirty="0" smtClean="0">
                <a:solidFill>
                  <a:schemeClr val="bg1"/>
                </a:solidFill>
              </a:rPr>
              <a:t>shoe in </a:t>
            </a:r>
            <a:r>
              <a:rPr lang="en-US" dirty="0" smtClean="0">
                <a:solidFill>
                  <a:srgbClr val="00B0F0"/>
                </a:solidFill>
              </a:rPr>
              <a:t>3</a:t>
            </a:r>
            <a:r>
              <a:rPr lang="en-US" dirty="0" smtClean="0"/>
              <a:t> </a:t>
            </a:r>
            <a:r>
              <a:rPr lang="en-US" dirty="0">
                <a:solidFill>
                  <a:schemeClr val="bg1"/>
                </a:solidFill>
              </a:rPr>
              <a:t>seconds</a:t>
            </a:r>
          </a:p>
          <a:p>
            <a:r>
              <a:rPr lang="en-US" dirty="0">
                <a:solidFill>
                  <a:schemeClr val="bg1"/>
                </a:solidFill>
              </a:rPr>
              <a:t>Subject #4 tied</a:t>
            </a:r>
            <a:r>
              <a:rPr lang="en-US" dirty="0"/>
              <a:t> </a:t>
            </a:r>
            <a:r>
              <a:rPr lang="en-US" dirty="0">
                <a:solidFill>
                  <a:schemeClr val="bg1"/>
                </a:solidFill>
              </a:rPr>
              <a:t>Adidas </a:t>
            </a:r>
            <a:r>
              <a:rPr lang="en-US" dirty="0" smtClean="0">
                <a:solidFill>
                  <a:schemeClr val="bg1"/>
                </a:solidFill>
              </a:rPr>
              <a:t>shoe in </a:t>
            </a:r>
            <a:r>
              <a:rPr lang="en-US" dirty="0" smtClean="0">
                <a:solidFill>
                  <a:srgbClr val="00B0F0"/>
                </a:solidFill>
              </a:rPr>
              <a:t>2</a:t>
            </a:r>
            <a:r>
              <a:rPr lang="en-US" dirty="0" smtClean="0"/>
              <a:t> </a:t>
            </a:r>
            <a:r>
              <a:rPr lang="en-US" dirty="0">
                <a:solidFill>
                  <a:schemeClr val="bg1"/>
                </a:solidFill>
              </a:rPr>
              <a:t>seconds</a:t>
            </a:r>
          </a:p>
          <a:p>
            <a:r>
              <a:rPr lang="en-US" dirty="0">
                <a:solidFill>
                  <a:schemeClr val="bg1"/>
                </a:solidFill>
              </a:rPr>
              <a:t>Subject #5</a:t>
            </a:r>
            <a:r>
              <a:rPr lang="en-US" dirty="0"/>
              <a:t> </a:t>
            </a:r>
            <a:r>
              <a:rPr lang="en-US" dirty="0">
                <a:solidFill>
                  <a:schemeClr val="bg1"/>
                </a:solidFill>
              </a:rPr>
              <a:t>tied</a:t>
            </a:r>
            <a:r>
              <a:rPr lang="en-US" dirty="0"/>
              <a:t> </a:t>
            </a:r>
            <a:r>
              <a:rPr lang="en-US" dirty="0">
                <a:solidFill>
                  <a:schemeClr val="bg1"/>
                </a:solidFill>
              </a:rPr>
              <a:t>Adidas </a:t>
            </a:r>
            <a:r>
              <a:rPr lang="en-US" dirty="0" smtClean="0">
                <a:solidFill>
                  <a:schemeClr val="bg1"/>
                </a:solidFill>
              </a:rPr>
              <a:t>shoe </a:t>
            </a:r>
            <a:r>
              <a:rPr lang="en-US" dirty="0">
                <a:solidFill>
                  <a:schemeClr val="bg1"/>
                </a:solidFill>
              </a:rPr>
              <a:t>in </a:t>
            </a:r>
            <a:r>
              <a:rPr lang="en-US" dirty="0" smtClean="0">
                <a:solidFill>
                  <a:srgbClr val="00B0F0"/>
                </a:solidFill>
              </a:rPr>
              <a:t>5</a:t>
            </a:r>
            <a:r>
              <a:rPr lang="en-US" dirty="0" smtClean="0"/>
              <a:t> </a:t>
            </a:r>
            <a:r>
              <a:rPr lang="en-US" dirty="0" smtClean="0">
                <a:solidFill>
                  <a:schemeClr val="bg1"/>
                </a:solidFill>
              </a:rPr>
              <a:t>seconds</a:t>
            </a:r>
            <a:endParaRPr lang="en-US" dirty="0">
              <a:solidFill>
                <a:schemeClr val="bg1"/>
              </a:solidFill>
            </a:endParaRPr>
          </a:p>
        </p:txBody>
      </p:sp>
      <p:pic>
        <p:nvPicPr>
          <p:cNvPr id="25" name="Picture 28" descr="https://encrypted-tbn3.google.com/images?q=tbn:ANd9GcRgKncHj3qmL9hr3nIY9BvYsWgzB3lyGJowewtyo-MoAvaYaCVBH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4324" y="622733"/>
            <a:ext cx="1915353" cy="143466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0" descr="https://encrypted-tbn2.google.com/images?q=tbn:ANd9GcQaiwk_tuSzr_MzvmYMjLTHXlgnwj_KoCrXu1kGPseBun3PtEltJ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588402"/>
            <a:ext cx="2004095" cy="137550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2" descr="https://encrypted-tbn1.google.com/images?q=tbn:ANd9GcS2O2rfl5CG5N9o9t5qsU2tADMAtRvWz2q7UUMMmaO3zl1oFVk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6048" y="552395"/>
            <a:ext cx="2041071" cy="135332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1828800" y="1724815"/>
            <a:ext cx="1347404" cy="369332"/>
          </a:xfrm>
          <a:prstGeom prst="rect">
            <a:avLst/>
          </a:prstGeom>
          <a:noFill/>
        </p:spPr>
        <p:txBody>
          <a:bodyPr wrap="square" rtlCol="0">
            <a:spAutoFit/>
          </a:bodyPr>
          <a:lstStyle/>
          <a:p>
            <a:pPr algn="ctr"/>
            <a:r>
              <a:rPr lang="en-US" dirty="0">
                <a:solidFill>
                  <a:schemeClr val="accent3">
                    <a:lumMod val="75000"/>
                  </a:schemeClr>
                </a:solidFill>
              </a:rPr>
              <a:t>Nike</a:t>
            </a:r>
            <a:endParaRPr lang="en-US" dirty="0">
              <a:solidFill>
                <a:srgbClr val="FF0000"/>
              </a:solidFill>
            </a:endParaRPr>
          </a:p>
        </p:txBody>
      </p:sp>
      <p:sp>
        <p:nvSpPr>
          <p:cNvPr id="29" name="TextBox 28"/>
          <p:cNvSpPr txBox="1"/>
          <p:nvPr/>
        </p:nvSpPr>
        <p:spPr>
          <a:xfrm>
            <a:off x="4236850" y="1764268"/>
            <a:ext cx="1347404" cy="369332"/>
          </a:xfrm>
          <a:prstGeom prst="rect">
            <a:avLst/>
          </a:prstGeom>
          <a:noFill/>
        </p:spPr>
        <p:txBody>
          <a:bodyPr wrap="square" rtlCol="0">
            <a:spAutoFit/>
          </a:bodyPr>
          <a:lstStyle/>
          <a:p>
            <a:pPr algn="ctr"/>
            <a:r>
              <a:rPr lang="en-US" dirty="0" smtClean="0">
                <a:solidFill>
                  <a:schemeClr val="accent3">
                    <a:lumMod val="75000"/>
                  </a:schemeClr>
                </a:solidFill>
              </a:rPr>
              <a:t>Reebok</a:t>
            </a:r>
            <a:endParaRPr lang="en-US" dirty="0">
              <a:solidFill>
                <a:srgbClr val="FF0000"/>
              </a:solidFill>
            </a:endParaRPr>
          </a:p>
        </p:txBody>
      </p:sp>
      <p:sp>
        <p:nvSpPr>
          <p:cNvPr id="30" name="TextBox 29"/>
          <p:cNvSpPr txBox="1"/>
          <p:nvPr/>
        </p:nvSpPr>
        <p:spPr>
          <a:xfrm>
            <a:off x="6781800" y="1764268"/>
            <a:ext cx="1347404" cy="369332"/>
          </a:xfrm>
          <a:prstGeom prst="rect">
            <a:avLst/>
          </a:prstGeom>
          <a:noFill/>
        </p:spPr>
        <p:txBody>
          <a:bodyPr wrap="square" rtlCol="0">
            <a:spAutoFit/>
          </a:bodyPr>
          <a:lstStyle/>
          <a:p>
            <a:pPr algn="ctr"/>
            <a:r>
              <a:rPr lang="en-US" dirty="0" smtClean="0">
                <a:solidFill>
                  <a:schemeClr val="accent3">
                    <a:lumMod val="75000"/>
                  </a:schemeClr>
                </a:solidFill>
              </a:rPr>
              <a:t>Adidas</a:t>
            </a:r>
            <a:endParaRPr lang="en-US" dirty="0">
              <a:solidFill>
                <a:srgbClr val="FF0000"/>
              </a:solidFill>
            </a:endParaRPr>
          </a:p>
        </p:txBody>
      </p:sp>
      <p:pic>
        <p:nvPicPr>
          <p:cNvPr id="31" name="Picture 2" descr="https://encrypted-tbn1.google.com/images?q=tbn:ANd9GcSf9sXNR82KTPVE-BgsvKjEDABZ5PZmDfDmYNrZKfpXM8Lshc2z"/>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871" y="2032804"/>
            <a:ext cx="866773" cy="86677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s://encrypted-tbn3.google.com/images?q=tbn:ANd9GcT4Jy760Yjqs-c4mrRcEeOsx3eMx22cTUvhw36-rDmpm7r7v2G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7048" y="2936288"/>
            <a:ext cx="722311" cy="90406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https://encrypted-tbn1.google.com/images?q=tbn:ANd9GcTvNCb8fO5cb67-oaDvcaZyZMRQ9G2rPwzgHRE7DOau73KQe-gwKw"/>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228" y="3840357"/>
            <a:ext cx="819953" cy="91440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8" descr="https://encrypted-tbn3.google.com/images?q=tbn:ANd9GcQ5znDaRQcg7qc5sdpzQO93mqxG-VsPUeN48MDS66FNKoI1EBy6PQ"/>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5264" y="4876800"/>
            <a:ext cx="802380" cy="87153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https://encrypted-tbn0.google.com/images?q=tbn:ANd9GcT5RB6EEKlfHMBhpg2FSu0SypREHbn5qEvDeZBM2zVaTE2GXCOROw"/>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4503" y="5791201"/>
            <a:ext cx="823901" cy="914400"/>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3175" y="2300392"/>
            <a:ext cx="301625" cy="369332"/>
          </a:xfrm>
          <a:prstGeom prst="rect">
            <a:avLst/>
          </a:prstGeom>
          <a:noFill/>
        </p:spPr>
        <p:txBody>
          <a:bodyPr wrap="square" rtlCol="0">
            <a:spAutoFit/>
          </a:bodyPr>
          <a:lstStyle/>
          <a:p>
            <a:r>
              <a:rPr lang="en-US" dirty="0">
                <a:solidFill>
                  <a:srgbClr val="FF0000"/>
                </a:solidFill>
              </a:rPr>
              <a:t>1</a:t>
            </a:r>
            <a:endParaRPr lang="en-US" dirty="0"/>
          </a:p>
        </p:txBody>
      </p:sp>
      <p:sp>
        <p:nvSpPr>
          <p:cNvPr id="37" name="TextBox 36"/>
          <p:cNvSpPr txBox="1"/>
          <p:nvPr/>
        </p:nvSpPr>
        <p:spPr>
          <a:xfrm>
            <a:off x="3175" y="3212068"/>
            <a:ext cx="301625" cy="369332"/>
          </a:xfrm>
          <a:prstGeom prst="rect">
            <a:avLst/>
          </a:prstGeom>
          <a:noFill/>
        </p:spPr>
        <p:txBody>
          <a:bodyPr wrap="square" rtlCol="0">
            <a:spAutoFit/>
          </a:bodyPr>
          <a:lstStyle/>
          <a:p>
            <a:r>
              <a:rPr lang="en-US" dirty="0" smtClean="0">
                <a:solidFill>
                  <a:srgbClr val="FF0000"/>
                </a:solidFill>
              </a:rPr>
              <a:t>2</a:t>
            </a:r>
            <a:endParaRPr lang="en-US" dirty="0">
              <a:solidFill>
                <a:srgbClr val="FF0000"/>
              </a:solidFill>
            </a:endParaRPr>
          </a:p>
        </p:txBody>
      </p:sp>
      <p:sp>
        <p:nvSpPr>
          <p:cNvPr id="38" name="TextBox 37"/>
          <p:cNvSpPr txBox="1"/>
          <p:nvPr/>
        </p:nvSpPr>
        <p:spPr>
          <a:xfrm>
            <a:off x="-19942" y="4112891"/>
            <a:ext cx="301625" cy="369332"/>
          </a:xfrm>
          <a:prstGeom prst="rect">
            <a:avLst/>
          </a:prstGeom>
          <a:noFill/>
        </p:spPr>
        <p:txBody>
          <a:bodyPr wrap="square" rtlCol="0">
            <a:spAutoFit/>
          </a:bodyPr>
          <a:lstStyle/>
          <a:p>
            <a:r>
              <a:rPr lang="en-US" dirty="0">
                <a:solidFill>
                  <a:srgbClr val="FF0000"/>
                </a:solidFill>
              </a:rPr>
              <a:t>3</a:t>
            </a:r>
          </a:p>
        </p:txBody>
      </p:sp>
      <p:sp>
        <p:nvSpPr>
          <p:cNvPr id="39" name="TextBox 38"/>
          <p:cNvSpPr txBox="1"/>
          <p:nvPr/>
        </p:nvSpPr>
        <p:spPr>
          <a:xfrm>
            <a:off x="0" y="5193268"/>
            <a:ext cx="301625" cy="369332"/>
          </a:xfrm>
          <a:prstGeom prst="rect">
            <a:avLst/>
          </a:prstGeom>
          <a:noFill/>
        </p:spPr>
        <p:txBody>
          <a:bodyPr wrap="square" rtlCol="0">
            <a:spAutoFit/>
          </a:bodyPr>
          <a:lstStyle/>
          <a:p>
            <a:r>
              <a:rPr lang="en-US" dirty="0">
                <a:solidFill>
                  <a:srgbClr val="FF0000"/>
                </a:solidFill>
              </a:rPr>
              <a:t>4</a:t>
            </a:r>
          </a:p>
        </p:txBody>
      </p:sp>
      <p:sp>
        <p:nvSpPr>
          <p:cNvPr id="40" name="TextBox 39"/>
          <p:cNvSpPr txBox="1"/>
          <p:nvPr/>
        </p:nvSpPr>
        <p:spPr>
          <a:xfrm>
            <a:off x="-1" y="6063735"/>
            <a:ext cx="301625" cy="369332"/>
          </a:xfrm>
          <a:prstGeom prst="rect">
            <a:avLst/>
          </a:prstGeom>
          <a:noFill/>
        </p:spPr>
        <p:txBody>
          <a:bodyPr wrap="square" rtlCol="0">
            <a:spAutoFit/>
          </a:bodyPr>
          <a:lstStyle/>
          <a:p>
            <a:r>
              <a:rPr lang="en-US" dirty="0">
                <a:solidFill>
                  <a:srgbClr val="FF0000"/>
                </a:solidFill>
              </a:rPr>
              <a:t>5</a:t>
            </a:r>
          </a:p>
        </p:txBody>
      </p:sp>
    </p:spTree>
    <p:extLst>
      <p:ext uri="{BB962C8B-B14F-4D97-AF65-F5344CB8AC3E}">
        <p14:creationId xmlns:p14="http://schemas.microsoft.com/office/powerpoint/2010/main" val="25315368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228600"/>
            <a:ext cx="3733800" cy="1143000"/>
          </a:xfrm>
        </p:spPr>
        <p:txBody>
          <a:bodyPr>
            <a:normAutofit/>
          </a:bodyPr>
          <a:lstStyle/>
          <a:p>
            <a:r>
              <a:rPr lang="en-US" sz="3200" i="1" u="sng" dirty="0" smtClean="0"/>
              <a:t>Hypothetical Study</a:t>
            </a:r>
            <a:endParaRPr lang="en-US" sz="3200" i="1" u="sng" dirty="0"/>
          </a:p>
        </p:txBody>
      </p:sp>
      <p:grpSp>
        <p:nvGrpSpPr>
          <p:cNvPr id="4" name="Group 3"/>
          <p:cNvGrpSpPr/>
          <p:nvPr/>
        </p:nvGrpSpPr>
        <p:grpSpPr>
          <a:xfrm>
            <a:off x="0" y="0"/>
            <a:ext cx="9144000" cy="6858000"/>
            <a:chOff x="0" y="0"/>
            <a:chExt cx="9144000" cy="7347857"/>
          </a:xfrm>
        </p:grpSpPr>
        <p:sp>
          <p:nvSpPr>
            <p:cNvPr id="5" name="TextBox 4"/>
            <p:cNvSpPr txBox="1"/>
            <p:nvPr/>
          </p:nvSpPr>
          <p:spPr>
            <a:xfrm>
              <a:off x="0" y="0"/>
              <a:ext cx="2438400" cy="400110"/>
            </a:xfrm>
            <a:prstGeom prst="rect">
              <a:avLst/>
            </a:prstGeom>
            <a:solidFill>
              <a:schemeClr val="bg2">
                <a:lumMod val="5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Description of Reality</a:t>
              </a:r>
              <a:endParaRPr lang="en-US" sz="2000" dirty="0"/>
            </a:p>
          </p:txBody>
        </p:sp>
        <p:sp>
          <p:nvSpPr>
            <p:cNvPr id="6" name="Rectangle 5"/>
            <p:cNvSpPr/>
            <p:nvPr/>
          </p:nvSpPr>
          <p:spPr>
            <a:xfrm>
              <a:off x="0" y="0"/>
              <a:ext cx="9144000" cy="734785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7170" name="Picture 2" descr="https://encrypted-tbn1.google.com/images?q=tbn:ANd9GcSf9sXNR82KTPVE-BgsvKjEDABZ5PZmDfDmYNrZKfpXM8Lshc2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71" y="2032804"/>
            <a:ext cx="866773" cy="86677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encrypted-tbn3.google.com/images?q=tbn:ANd9GcT4Jy760Yjqs-c4mrRcEeOsx3eMx22cTUvhw36-rDmpm7r7v2G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048" y="2936288"/>
            <a:ext cx="722311" cy="904069"/>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encrypted-tbn1.google.com/images?q=tbn:ANd9GcTvNCb8fO5cb67-oaDvcaZyZMRQ9G2rPwzgHRE7DOau73KQe-gwK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228" y="3840357"/>
            <a:ext cx="819953" cy="9144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s://encrypted-tbn3.google.com/images?q=tbn:ANd9GcQ5znDaRQcg7qc5sdpzQO93mqxG-VsPUeN48MDS66FNKoI1EBy6P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264" y="4876800"/>
            <a:ext cx="802380" cy="871537"/>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https://encrypted-tbn0.google.com/images?q=tbn:ANd9GcT5RB6EEKlfHMBhpg2FSu0SypREHbn5qEvDeZBM2zVaTE2GXCORO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503" y="5791201"/>
            <a:ext cx="823901" cy="914400"/>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6"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8"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0"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96" name="Picture 28" descr="https://encrypted-tbn3.google.com/images?q=tbn:ANd9GcRgKncHj3qmL9hr3nIY9BvYsWgzB3lyGJowewtyo-MoAvaYaCVBHw"/>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4324" y="622733"/>
            <a:ext cx="1915353" cy="1434667"/>
          </a:xfrm>
          <a:prstGeom prst="rect">
            <a:avLst/>
          </a:prstGeom>
          <a:noFill/>
          <a:extLst>
            <a:ext uri="{909E8E84-426E-40DD-AFC4-6F175D3DCCD1}">
              <a14:hiddenFill xmlns:a14="http://schemas.microsoft.com/office/drawing/2010/main">
                <a:solidFill>
                  <a:srgbClr val="FFFFFF"/>
                </a:solidFill>
              </a14:hiddenFill>
            </a:ext>
          </a:extLst>
        </p:spPr>
      </p:pic>
      <p:pic>
        <p:nvPicPr>
          <p:cNvPr id="7198" name="Picture 30" descr="https://encrypted-tbn2.google.com/images?q=tbn:ANd9GcQaiwk_tuSzr_MzvmYMjLTHXlgnwj_KoCrXu1kGPseBun3PtEltJw"/>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588402"/>
            <a:ext cx="2004095" cy="1375505"/>
          </a:xfrm>
          <a:prstGeom prst="rect">
            <a:avLst/>
          </a:prstGeom>
          <a:noFill/>
          <a:extLst>
            <a:ext uri="{909E8E84-426E-40DD-AFC4-6F175D3DCCD1}">
              <a14:hiddenFill xmlns:a14="http://schemas.microsoft.com/office/drawing/2010/main">
                <a:solidFill>
                  <a:srgbClr val="FFFFFF"/>
                </a:solidFill>
              </a14:hiddenFill>
            </a:ext>
          </a:extLst>
        </p:spPr>
      </p:pic>
      <p:pic>
        <p:nvPicPr>
          <p:cNvPr id="7200" name="Picture 32" descr="https://encrypted-tbn1.google.com/images?q=tbn:ANd9GcS2O2rfl5CG5N9o9t5qsU2tADMAtRvWz2q7UUMMmaO3zl1oFVk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36048" y="552395"/>
            <a:ext cx="2041071" cy="13533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175" y="2300392"/>
            <a:ext cx="301625" cy="369332"/>
          </a:xfrm>
          <a:prstGeom prst="rect">
            <a:avLst/>
          </a:prstGeom>
          <a:noFill/>
        </p:spPr>
        <p:txBody>
          <a:bodyPr wrap="square" rtlCol="0">
            <a:spAutoFit/>
          </a:bodyPr>
          <a:lstStyle/>
          <a:p>
            <a:r>
              <a:rPr lang="en-US" dirty="0">
                <a:solidFill>
                  <a:srgbClr val="FF0000"/>
                </a:solidFill>
              </a:rPr>
              <a:t>1</a:t>
            </a:r>
            <a:endParaRPr lang="en-US" dirty="0"/>
          </a:p>
        </p:txBody>
      </p:sp>
      <p:sp>
        <p:nvSpPr>
          <p:cNvPr id="22" name="TextBox 21"/>
          <p:cNvSpPr txBox="1"/>
          <p:nvPr/>
        </p:nvSpPr>
        <p:spPr>
          <a:xfrm>
            <a:off x="3175" y="3212068"/>
            <a:ext cx="301625" cy="369332"/>
          </a:xfrm>
          <a:prstGeom prst="rect">
            <a:avLst/>
          </a:prstGeom>
          <a:noFill/>
        </p:spPr>
        <p:txBody>
          <a:bodyPr wrap="square" rtlCol="0">
            <a:spAutoFit/>
          </a:bodyPr>
          <a:lstStyle/>
          <a:p>
            <a:r>
              <a:rPr lang="en-US" dirty="0" smtClean="0">
                <a:solidFill>
                  <a:srgbClr val="FF0000"/>
                </a:solidFill>
              </a:rPr>
              <a:t>2</a:t>
            </a:r>
            <a:endParaRPr lang="en-US" dirty="0">
              <a:solidFill>
                <a:srgbClr val="FF0000"/>
              </a:solidFill>
            </a:endParaRPr>
          </a:p>
        </p:txBody>
      </p:sp>
      <p:sp>
        <p:nvSpPr>
          <p:cNvPr id="23" name="TextBox 22"/>
          <p:cNvSpPr txBox="1"/>
          <p:nvPr/>
        </p:nvSpPr>
        <p:spPr>
          <a:xfrm>
            <a:off x="-19942" y="4112891"/>
            <a:ext cx="301625" cy="369332"/>
          </a:xfrm>
          <a:prstGeom prst="rect">
            <a:avLst/>
          </a:prstGeom>
          <a:noFill/>
        </p:spPr>
        <p:txBody>
          <a:bodyPr wrap="square" rtlCol="0">
            <a:spAutoFit/>
          </a:bodyPr>
          <a:lstStyle/>
          <a:p>
            <a:r>
              <a:rPr lang="en-US" dirty="0">
                <a:solidFill>
                  <a:srgbClr val="FF0000"/>
                </a:solidFill>
              </a:rPr>
              <a:t>3</a:t>
            </a:r>
          </a:p>
        </p:txBody>
      </p:sp>
      <p:sp>
        <p:nvSpPr>
          <p:cNvPr id="24" name="TextBox 23"/>
          <p:cNvSpPr txBox="1"/>
          <p:nvPr/>
        </p:nvSpPr>
        <p:spPr>
          <a:xfrm>
            <a:off x="0" y="5193268"/>
            <a:ext cx="301625" cy="369332"/>
          </a:xfrm>
          <a:prstGeom prst="rect">
            <a:avLst/>
          </a:prstGeom>
          <a:noFill/>
        </p:spPr>
        <p:txBody>
          <a:bodyPr wrap="square" rtlCol="0">
            <a:spAutoFit/>
          </a:bodyPr>
          <a:lstStyle/>
          <a:p>
            <a:r>
              <a:rPr lang="en-US" dirty="0">
                <a:solidFill>
                  <a:srgbClr val="FF0000"/>
                </a:solidFill>
              </a:rPr>
              <a:t>4</a:t>
            </a:r>
          </a:p>
        </p:txBody>
      </p:sp>
      <p:sp>
        <p:nvSpPr>
          <p:cNvPr id="25" name="TextBox 24"/>
          <p:cNvSpPr txBox="1"/>
          <p:nvPr/>
        </p:nvSpPr>
        <p:spPr>
          <a:xfrm>
            <a:off x="-1" y="6063735"/>
            <a:ext cx="301625" cy="369332"/>
          </a:xfrm>
          <a:prstGeom prst="rect">
            <a:avLst/>
          </a:prstGeom>
          <a:noFill/>
        </p:spPr>
        <p:txBody>
          <a:bodyPr wrap="square" rtlCol="0">
            <a:spAutoFit/>
          </a:bodyPr>
          <a:lstStyle/>
          <a:p>
            <a:r>
              <a:rPr lang="en-US" dirty="0">
                <a:solidFill>
                  <a:srgbClr val="FF0000"/>
                </a:solidFill>
              </a:rPr>
              <a:t>5</a:t>
            </a:r>
          </a:p>
        </p:txBody>
      </p:sp>
      <p:sp>
        <p:nvSpPr>
          <p:cNvPr id="26" name="TextBox 25"/>
          <p:cNvSpPr txBox="1"/>
          <p:nvPr/>
        </p:nvSpPr>
        <p:spPr>
          <a:xfrm>
            <a:off x="1828800" y="1724815"/>
            <a:ext cx="1347404" cy="369332"/>
          </a:xfrm>
          <a:prstGeom prst="rect">
            <a:avLst/>
          </a:prstGeom>
          <a:noFill/>
        </p:spPr>
        <p:txBody>
          <a:bodyPr wrap="square" rtlCol="0">
            <a:spAutoFit/>
          </a:bodyPr>
          <a:lstStyle/>
          <a:p>
            <a:pPr algn="ctr"/>
            <a:r>
              <a:rPr lang="en-US" dirty="0">
                <a:solidFill>
                  <a:schemeClr val="accent3">
                    <a:lumMod val="75000"/>
                  </a:schemeClr>
                </a:solidFill>
              </a:rPr>
              <a:t>Nike</a:t>
            </a:r>
            <a:endParaRPr lang="en-US" dirty="0">
              <a:solidFill>
                <a:srgbClr val="FF0000"/>
              </a:solidFill>
            </a:endParaRPr>
          </a:p>
        </p:txBody>
      </p:sp>
      <p:sp>
        <p:nvSpPr>
          <p:cNvPr id="27" name="TextBox 26"/>
          <p:cNvSpPr txBox="1"/>
          <p:nvPr/>
        </p:nvSpPr>
        <p:spPr>
          <a:xfrm>
            <a:off x="4236850" y="1764268"/>
            <a:ext cx="1347404" cy="369332"/>
          </a:xfrm>
          <a:prstGeom prst="rect">
            <a:avLst/>
          </a:prstGeom>
          <a:noFill/>
        </p:spPr>
        <p:txBody>
          <a:bodyPr wrap="square" rtlCol="0">
            <a:spAutoFit/>
          </a:bodyPr>
          <a:lstStyle/>
          <a:p>
            <a:pPr algn="ctr"/>
            <a:r>
              <a:rPr lang="en-US" dirty="0" smtClean="0">
                <a:solidFill>
                  <a:schemeClr val="accent3">
                    <a:lumMod val="75000"/>
                  </a:schemeClr>
                </a:solidFill>
              </a:rPr>
              <a:t>Reebok</a:t>
            </a:r>
            <a:endParaRPr lang="en-US" dirty="0">
              <a:solidFill>
                <a:srgbClr val="FF0000"/>
              </a:solidFill>
            </a:endParaRPr>
          </a:p>
        </p:txBody>
      </p:sp>
      <p:sp>
        <p:nvSpPr>
          <p:cNvPr id="28" name="TextBox 27"/>
          <p:cNvSpPr txBox="1"/>
          <p:nvPr/>
        </p:nvSpPr>
        <p:spPr>
          <a:xfrm>
            <a:off x="6781800" y="1764268"/>
            <a:ext cx="1347404" cy="369332"/>
          </a:xfrm>
          <a:prstGeom prst="rect">
            <a:avLst/>
          </a:prstGeom>
          <a:noFill/>
        </p:spPr>
        <p:txBody>
          <a:bodyPr wrap="square" rtlCol="0">
            <a:spAutoFit/>
          </a:bodyPr>
          <a:lstStyle/>
          <a:p>
            <a:pPr algn="ctr"/>
            <a:r>
              <a:rPr lang="en-US" dirty="0" smtClean="0">
                <a:solidFill>
                  <a:schemeClr val="accent3">
                    <a:lumMod val="75000"/>
                  </a:schemeClr>
                </a:solidFill>
              </a:rPr>
              <a:t>Adidas</a:t>
            </a:r>
            <a:endParaRPr lang="en-US" dirty="0">
              <a:solidFill>
                <a:srgbClr val="FF0000"/>
              </a:solidFill>
            </a:endParaRPr>
          </a:p>
        </p:txBody>
      </p:sp>
      <p:sp>
        <p:nvSpPr>
          <p:cNvPr id="29" name="TextBox 28"/>
          <p:cNvSpPr txBox="1"/>
          <p:nvPr/>
        </p:nvSpPr>
        <p:spPr>
          <a:xfrm>
            <a:off x="2286000" y="2297668"/>
            <a:ext cx="457200" cy="369332"/>
          </a:xfrm>
          <a:prstGeom prst="rect">
            <a:avLst/>
          </a:prstGeom>
          <a:noFill/>
        </p:spPr>
        <p:txBody>
          <a:bodyPr wrap="square" rtlCol="0">
            <a:spAutoFit/>
          </a:bodyPr>
          <a:lstStyle/>
          <a:p>
            <a:pPr algn="ctr"/>
            <a:r>
              <a:rPr lang="en-US" dirty="0" smtClean="0">
                <a:solidFill>
                  <a:srgbClr val="00B0F0"/>
                </a:solidFill>
              </a:rPr>
              <a:t>12</a:t>
            </a:r>
            <a:endParaRPr lang="en-US" dirty="0">
              <a:solidFill>
                <a:srgbClr val="00B0F0"/>
              </a:solidFill>
            </a:endParaRPr>
          </a:p>
        </p:txBody>
      </p:sp>
      <p:sp>
        <p:nvSpPr>
          <p:cNvPr id="30" name="TextBox 29"/>
          <p:cNvSpPr txBox="1"/>
          <p:nvPr/>
        </p:nvSpPr>
        <p:spPr>
          <a:xfrm>
            <a:off x="2209800" y="3200400"/>
            <a:ext cx="533400" cy="369332"/>
          </a:xfrm>
          <a:prstGeom prst="rect">
            <a:avLst/>
          </a:prstGeom>
          <a:noFill/>
        </p:spPr>
        <p:txBody>
          <a:bodyPr wrap="square" rtlCol="0">
            <a:spAutoFit/>
          </a:bodyPr>
          <a:lstStyle/>
          <a:p>
            <a:pPr algn="ctr"/>
            <a:r>
              <a:rPr lang="en-US" dirty="0" smtClean="0">
                <a:solidFill>
                  <a:srgbClr val="00B0F0"/>
                </a:solidFill>
              </a:rPr>
              <a:t>9</a:t>
            </a:r>
            <a:endParaRPr lang="en-US" dirty="0">
              <a:solidFill>
                <a:srgbClr val="00B0F0"/>
              </a:solidFill>
            </a:endParaRPr>
          </a:p>
        </p:txBody>
      </p:sp>
      <p:sp>
        <p:nvSpPr>
          <p:cNvPr id="31" name="TextBox 30"/>
          <p:cNvSpPr txBox="1"/>
          <p:nvPr/>
        </p:nvSpPr>
        <p:spPr>
          <a:xfrm>
            <a:off x="2133600" y="4126468"/>
            <a:ext cx="609601" cy="369332"/>
          </a:xfrm>
          <a:prstGeom prst="rect">
            <a:avLst/>
          </a:prstGeom>
          <a:noFill/>
        </p:spPr>
        <p:txBody>
          <a:bodyPr wrap="square" rtlCol="0">
            <a:spAutoFit/>
          </a:bodyPr>
          <a:lstStyle/>
          <a:p>
            <a:pPr algn="ctr"/>
            <a:r>
              <a:rPr lang="en-US" dirty="0" smtClean="0">
                <a:solidFill>
                  <a:srgbClr val="00B0F0"/>
                </a:solidFill>
              </a:rPr>
              <a:t>8</a:t>
            </a:r>
            <a:endParaRPr lang="en-US" dirty="0">
              <a:solidFill>
                <a:srgbClr val="00B0F0"/>
              </a:solidFill>
            </a:endParaRPr>
          </a:p>
        </p:txBody>
      </p:sp>
      <p:sp>
        <p:nvSpPr>
          <p:cNvPr id="32" name="TextBox 31"/>
          <p:cNvSpPr txBox="1"/>
          <p:nvPr/>
        </p:nvSpPr>
        <p:spPr>
          <a:xfrm>
            <a:off x="1893553" y="5193268"/>
            <a:ext cx="1154447" cy="369332"/>
          </a:xfrm>
          <a:prstGeom prst="rect">
            <a:avLst/>
          </a:prstGeom>
          <a:noFill/>
        </p:spPr>
        <p:txBody>
          <a:bodyPr wrap="square" rtlCol="0">
            <a:spAutoFit/>
          </a:bodyPr>
          <a:lstStyle/>
          <a:p>
            <a:pPr algn="ctr"/>
            <a:r>
              <a:rPr lang="en-US" dirty="0" smtClean="0">
                <a:solidFill>
                  <a:srgbClr val="00B0F0"/>
                </a:solidFill>
              </a:rPr>
              <a:t>7</a:t>
            </a:r>
            <a:endParaRPr lang="en-US" dirty="0">
              <a:solidFill>
                <a:srgbClr val="00B0F0"/>
              </a:solidFill>
            </a:endParaRPr>
          </a:p>
        </p:txBody>
      </p:sp>
      <p:sp>
        <p:nvSpPr>
          <p:cNvPr id="33" name="TextBox 32"/>
          <p:cNvSpPr txBox="1"/>
          <p:nvPr/>
        </p:nvSpPr>
        <p:spPr>
          <a:xfrm>
            <a:off x="2057400" y="6107668"/>
            <a:ext cx="826103" cy="369332"/>
          </a:xfrm>
          <a:prstGeom prst="rect">
            <a:avLst/>
          </a:prstGeom>
          <a:noFill/>
        </p:spPr>
        <p:txBody>
          <a:bodyPr wrap="square" rtlCol="0">
            <a:spAutoFit/>
          </a:bodyPr>
          <a:lstStyle/>
          <a:p>
            <a:pPr algn="ctr"/>
            <a:r>
              <a:rPr lang="en-US" dirty="0" smtClean="0">
                <a:solidFill>
                  <a:srgbClr val="00B0F0"/>
                </a:solidFill>
              </a:rPr>
              <a:t>4</a:t>
            </a:r>
            <a:endParaRPr lang="en-US" dirty="0">
              <a:solidFill>
                <a:srgbClr val="00B0F0"/>
              </a:solidFill>
            </a:endParaRPr>
          </a:p>
        </p:txBody>
      </p:sp>
      <p:sp>
        <p:nvSpPr>
          <p:cNvPr id="34" name="TextBox 33"/>
          <p:cNvSpPr txBox="1"/>
          <p:nvPr/>
        </p:nvSpPr>
        <p:spPr>
          <a:xfrm>
            <a:off x="4648200" y="2297668"/>
            <a:ext cx="597503" cy="369332"/>
          </a:xfrm>
          <a:prstGeom prst="rect">
            <a:avLst/>
          </a:prstGeom>
          <a:noFill/>
        </p:spPr>
        <p:txBody>
          <a:bodyPr wrap="square" rtlCol="0">
            <a:spAutoFit/>
          </a:bodyPr>
          <a:lstStyle/>
          <a:p>
            <a:pPr algn="ctr"/>
            <a:r>
              <a:rPr lang="en-US" dirty="0" smtClean="0">
                <a:solidFill>
                  <a:srgbClr val="00B0F0"/>
                </a:solidFill>
              </a:rPr>
              <a:t>10</a:t>
            </a:r>
            <a:endParaRPr lang="en-US" dirty="0">
              <a:solidFill>
                <a:srgbClr val="00B0F0"/>
              </a:solidFill>
            </a:endParaRPr>
          </a:p>
        </p:txBody>
      </p:sp>
      <p:sp>
        <p:nvSpPr>
          <p:cNvPr id="35" name="TextBox 34"/>
          <p:cNvSpPr txBox="1"/>
          <p:nvPr/>
        </p:nvSpPr>
        <p:spPr>
          <a:xfrm>
            <a:off x="4736497" y="3200400"/>
            <a:ext cx="368903" cy="369332"/>
          </a:xfrm>
          <a:prstGeom prst="rect">
            <a:avLst/>
          </a:prstGeom>
          <a:noFill/>
        </p:spPr>
        <p:txBody>
          <a:bodyPr wrap="square" rtlCol="0">
            <a:spAutoFit/>
          </a:bodyPr>
          <a:lstStyle/>
          <a:p>
            <a:pPr algn="ctr"/>
            <a:r>
              <a:rPr lang="en-US" dirty="0" smtClean="0">
                <a:solidFill>
                  <a:srgbClr val="00B0F0"/>
                </a:solidFill>
              </a:rPr>
              <a:t>8</a:t>
            </a:r>
            <a:endParaRPr lang="en-US" dirty="0">
              <a:solidFill>
                <a:srgbClr val="00B0F0"/>
              </a:solidFill>
            </a:endParaRPr>
          </a:p>
        </p:txBody>
      </p:sp>
      <p:sp>
        <p:nvSpPr>
          <p:cNvPr id="36" name="TextBox 35"/>
          <p:cNvSpPr txBox="1"/>
          <p:nvPr/>
        </p:nvSpPr>
        <p:spPr>
          <a:xfrm>
            <a:off x="4648200" y="4126468"/>
            <a:ext cx="521304" cy="369332"/>
          </a:xfrm>
          <a:prstGeom prst="rect">
            <a:avLst/>
          </a:prstGeom>
          <a:noFill/>
        </p:spPr>
        <p:txBody>
          <a:bodyPr wrap="square" rtlCol="0">
            <a:spAutoFit/>
          </a:bodyPr>
          <a:lstStyle/>
          <a:p>
            <a:pPr algn="ctr"/>
            <a:r>
              <a:rPr lang="en-US" dirty="0" smtClean="0">
                <a:solidFill>
                  <a:srgbClr val="00B0F0"/>
                </a:solidFill>
              </a:rPr>
              <a:t>5</a:t>
            </a:r>
            <a:endParaRPr lang="en-US" dirty="0">
              <a:solidFill>
                <a:srgbClr val="00B0F0"/>
              </a:solidFill>
            </a:endParaRPr>
          </a:p>
        </p:txBody>
      </p:sp>
      <p:sp>
        <p:nvSpPr>
          <p:cNvPr id="37" name="TextBox 36"/>
          <p:cNvSpPr txBox="1"/>
          <p:nvPr/>
        </p:nvSpPr>
        <p:spPr>
          <a:xfrm>
            <a:off x="4736497" y="5181600"/>
            <a:ext cx="368903" cy="369332"/>
          </a:xfrm>
          <a:prstGeom prst="rect">
            <a:avLst/>
          </a:prstGeom>
          <a:noFill/>
        </p:spPr>
        <p:txBody>
          <a:bodyPr wrap="square" rtlCol="0">
            <a:spAutoFit/>
          </a:bodyPr>
          <a:lstStyle/>
          <a:p>
            <a:pPr algn="ctr"/>
            <a:r>
              <a:rPr lang="en-US" dirty="0" smtClean="0">
                <a:solidFill>
                  <a:srgbClr val="00B0F0"/>
                </a:solidFill>
              </a:rPr>
              <a:t>4</a:t>
            </a:r>
            <a:endParaRPr lang="en-US" dirty="0">
              <a:solidFill>
                <a:srgbClr val="00B0F0"/>
              </a:solidFill>
            </a:endParaRPr>
          </a:p>
        </p:txBody>
      </p:sp>
      <p:sp>
        <p:nvSpPr>
          <p:cNvPr id="38" name="TextBox 37"/>
          <p:cNvSpPr txBox="1"/>
          <p:nvPr/>
        </p:nvSpPr>
        <p:spPr>
          <a:xfrm>
            <a:off x="4736497" y="6096000"/>
            <a:ext cx="368903" cy="369332"/>
          </a:xfrm>
          <a:prstGeom prst="rect">
            <a:avLst/>
          </a:prstGeom>
          <a:noFill/>
        </p:spPr>
        <p:txBody>
          <a:bodyPr wrap="square" rtlCol="0">
            <a:spAutoFit/>
          </a:bodyPr>
          <a:lstStyle/>
          <a:p>
            <a:pPr algn="ctr"/>
            <a:r>
              <a:rPr lang="en-US" dirty="0" smtClean="0">
                <a:solidFill>
                  <a:srgbClr val="00B0F0"/>
                </a:solidFill>
              </a:rPr>
              <a:t>3</a:t>
            </a:r>
            <a:endParaRPr lang="en-US" dirty="0">
              <a:solidFill>
                <a:srgbClr val="00B0F0"/>
              </a:solidFill>
            </a:endParaRPr>
          </a:p>
        </p:txBody>
      </p:sp>
      <p:sp>
        <p:nvSpPr>
          <p:cNvPr id="39" name="TextBox 38"/>
          <p:cNvSpPr txBox="1"/>
          <p:nvPr/>
        </p:nvSpPr>
        <p:spPr>
          <a:xfrm>
            <a:off x="7239000" y="2286000"/>
            <a:ext cx="368903" cy="369332"/>
          </a:xfrm>
          <a:prstGeom prst="rect">
            <a:avLst/>
          </a:prstGeom>
          <a:noFill/>
        </p:spPr>
        <p:txBody>
          <a:bodyPr wrap="square" rtlCol="0">
            <a:spAutoFit/>
          </a:bodyPr>
          <a:lstStyle/>
          <a:p>
            <a:pPr algn="ctr"/>
            <a:r>
              <a:rPr lang="en-US" dirty="0" smtClean="0">
                <a:solidFill>
                  <a:srgbClr val="00B0F0"/>
                </a:solidFill>
              </a:rPr>
              <a:t>8</a:t>
            </a:r>
            <a:endParaRPr lang="en-US" dirty="0">
              <a:solidFill>
                <a:srgbClr val="00B0F0"/>
              </a:solidFill>
            </a:endParaRPr>
          </a:p>
        </p:txBody>
      </p:sp>
      <p:sp>
        <p:nvSpPr>
          <p:cNvPr id="40" name="TextBox 39"/>
          <p:cNvSpPr txBox="1"/>
          <p:nvPr/>
        </p:nvSpPr>
        <p:spPr>
          <a:xfrm>
            <a:off x="7239000" y="3212068"/>
            <a:ext cx="368903" cy="369332"/>
          </a:xfrm>
          <a:prstGeom prst="rect">
            <a:avLst/>
          </a:prstGeom>
          <a:noFill/>
        </p:spPr>
        <p:txBody>
          <a:bodyPr wrap="square" rtlCol="0">
            <a:spAutoFit/>
          </a:bodyPr>
          <a:lstStyle/>
          <a:p>
            <a:pPr algn="ctr"/>
            <a:r>
              <a:rPr lang="en-US" dirty="0" smtClean="0">
                <a:solidFill>
                  <a:srgbClr val="00B0F0"/>
                </a:solidFill>
              </a:rPr>
              <a:t>7</a:t>
            </a:r>
            <a:endParaRPr lang="en-US" dirty="0">
              <a:solidFill>
                <a:srgbClr val="00B0F0"/>
              </a:solidFill>
            </a:endParaRPr>
          </a:p>
        </p:txBody>
      </p:sp>
      <p:sp>
        <p:nvSpPr>
          <p:cNvPr id="41" name="TextBox 40"/>
          <p:cNvSpPr txBox="1"/>
          <p:nvPr/>
        </p:nvSpPr>
        <p:spPr>
          <a:xfrm>
            <a:off x="7251097" y="4114800"/>
            <a:ext cx="368903" cy="369332"/>
          </a:xfrm>
          <a:prstGeom prst="rect">
            <a:avLst/>
          </a:prstGeom>
          <a:noFill/>
        </p:spPr>
        <p:txBody>
          <a:bodyPr wrap="square" rtlCol="0">
            <a:spAutoFit/>
          </a:bodyPr>
          <a:lstStyle/>
          <a:p>
            <a:pPr algn="ctr"/>
            <a:r>
              <a:rPr lang="en-US" dirty="0" smtClean="0">
                <a:solidFill>
                  <a:srgbClr val="00B0F0"/>
                </a:solidFill>
              </a:rPr>
              <a:t>5</a:t>
            </a:r>
            <a:endParaRPr lang="en-US" dirty="0">
              <a:solidFill>
                <a:srgbClr val="00B0F0"/>
              </a:solidFill>
            </a:endParaRPr>
          </a:p>
        </p:txBody>
      </p:sp>
      <p:sp>
        <p:nvSpPr>
          <p:cNvPr id="42" name="TextBox 41"/>
          <p:cNvSpPr txBox="1"/>
          <p:nvPr/>
        </p:nvSpPr>
        <p:spPr>
          <a:xfrm>
            <a:off x="7251097" y="5193268"/>
            <a:ext cx="368903" cy="369332"/>
          </a:xfrm>
          <a:prstGeom prst="rect">
            <a:avLst/>
          </a:prstGeom>
          <a:noFill/>
        </p:spPr>
        <p:txBody>
          <a:bodyPr wrap="square" rtlCol="0">
            <a:spAutoFit/>
          </a:bodyPr>
          <a:lstStyle/>
          <a:p>
            <a:pPr algn="ctr"/>
            <a:r>
              <a:rPr lang="en-US" dirty="0" smtClean="0">
                <a:solidFill>
                  <a:srgbClr val="00B0F0"/>
                </a:solidFill>
              </a:rPr>
              <a:t>3</a:t>
            </a:r>
            <a:endParaRPr lang="en-US" dirty="0">
              <a:solidFill>
                <a:srgbClr val="00B0F0"/>
              </a:solidFill>
            </a:endParaRPr>
          </a:p>
        </p:txBody>
      </p:sp>
      <p:sp>
        <p:nvSpPr>
          <p:cNvPr id="43" name="TextBox 42"/>
          <p:cNvSpPr txBox="1"/>
          <p:nvPr/>
        </p:nvSpPr>
        <p:spPr>
          <a:xfrm>
            <a:off x="7251097" y="6096000"/>
            <a:ext cx="368903" cy="369332"/>
          </a:xfrm>
          <a:prstGeom prst="rect">
            <a:avLst/>
          </a:prstGeom>
          <a:noFill/>
        </p:spPr>
        <p:txBody>
          <a:bodyPr wrap="square" rtlCol="0">
            <a:spAutoFit/>
          </a:bodyPr>
          <a:lstStyle/>
          <a:p>
            <a:pPr algn="ctr"/>
            <a:r>
              <a:rPr lang="en-US" dirty="0" smtClean="0">
                <a:solidFill>
                  <a:srgbClr val="00B0F0"/>
                </a:solidFill>
              </a:rPr>
              <a:t>2</a:t>
            </a:r>
            <a:endParaRPr lang="en-US" dirty="0">
              <a:solidFill>
                <a:srgbClr val="00B0F0"/>
              </a:solidFill>
            </a:endParaRPr>
          </a:p>
        </p:txBody>
      </p:sp>
    </p:spTree>
    <p:extLst>
      <p:ext uri="{BB962C8B-B14F-4D97-AF65-F5344CB8AC3E}">
        <p14:creationId xmlns:p14="http://schemas.microsoft.com/office/powerpoint/2010/main" val="40514792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9144000" cy="6858000"/>
            <a:chOff x="0" y="0"/>
            <a:chExt cx="9144000" cy="7347857"/>
          </a:xfrm>
        </p:grpSpPr>
        <p:sp>
          <p:nvSpPr>
            <p:cNvPr id="5" name="TextBox 4"/>
            <p:cNvSpPr txBox="1"/>
            <p:nvPr/>
          </p:nvSpPr>
          <p:spPr>
            <a:xfrm>
              <a:off x="0" y="0"/>
              <a:ext cx="2438400" cy="400110"/>
            </a:xfrm>
            <a:prstGeom prst="rect">
              <a:avLst/>
            </a:prstGeom>
            <a:solidFill>
              <a:schemeClr val="bg2">
                <a:lumMod val="5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Description of Reality</a:t>
              </a:r>
              <a:endParaRPr lang="en-US" sz="2000" dirty="0"/>
            </a:p>
          </p:txBody>
        </p:sp>
        <p:sp>
          <p:nvSpPr>
            <p:cNvPr id="6" name="Rectangle 5"/>
            <p:cNvSpPr/>
            <p:nvPr/>
          </p:nvSpPr>
          <p:spPr>
            <a:xfrm>
              <a:off x="0" y="0"/>
              <a:ext cx="9144000" cy="734785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6"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8"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0"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p:cNvSpPr txBox="1"/>
          <p:nvPr/>
        </p:nvSpPr>
        <p:spPr>
          <a:xfrm>
            <a:off x="460375" y="943557"/>
            <a:ext cx="2819400" cy="2970044"/>
          </a:xfrm>
          <a:prstGeom prst="rect">
            <a:avLst/>
          </a:prstGeom>
          <a:noFill/>
        </p:spPr>
        <p:txBody>
          <a:bodyPr wrap="square" rtlCol="0">
            <a:spAutoFit/>
          </a:bodyPr>
          <a:lstStyle/>
          <a:p>
            <a:r>
              <a:rPr lang="en-US" sz="1100" dirty="0" smtClean="0"/>
              <a:t>Subject #1 tied Nike shoe in 8 seconds</a:t>
            </a:r>
          </a:p>
          <a:p>
            <a:r>
              <a:rPr lang="en-US" sz="1100" dirty="0"/>
              <a:t>Subject </a:t>
            </a:r>
            <a:r>
              <a:rPr lang="en-US" sz="1100" dirty="0" smtClean="0"/>
              <a:t>#2 </a:t>
            </a:r>
            <a:r>
              <a:rPr lang="en-US" sz="1100" dirty="0"/>
              <a:t>tied </a:t>
            </a:r>
            <a:r>
              <a:rPr lang="en-US" sz="1100" dirty="0" smtClean="0"/>
              <a:t>Nike shoe in 4 </a:t>
            </a:r>
            <a:r>
              <a:rPr lang="en-US" sz="1100" dirty="0"/>
              <a:t>seconds</a:t>
            </a:r>
          </a:p>
          <a:p>
            <a:r>
              <a:rPr lang="en-US" sz="1100" dirty="0" smtClean="0"/>
              <a:t>Subject #3 </a:t>
            </a:r>
            <a:r>
              <a:rPr lang="en-US" sz="1100" dirty="0"/>
              <a:t>tied </a:t>
            </a:r>
            <a:r>
              <a:rPr lang="en-US" sz="1100" dirty="0" smtClean="0"/>
              <a:t>Nike shoe A in </a:t>
            </a:r>
            <a:r>
              <a:rPr lang="en-US" sz="1100" dirty="0"/>
              <a:t>7 seconds</a:t>
            </a:r>
          </a:p>
          <a:p>
            <a:r>
              <a:rPr lang="en-US" sz="1100" dirty="0" smtClean="0"/>
              <a:t>Subject #4 </a:t>
            </a:r>
            <a:r>
              <a:rPr lang="en-US" sz="1100" dirty="0"/>
              <a:t>tied </a:t>
            </a:r>
            <a:r>
              <a:rPr lang="en-US" sz="1100" dirty="0" smtClean="0"/>
              <a:t>Nike shoe A in 5 </a:t>
            </a:r>
            <a:r>
              <a:rPr lang="en-US" sz="1100" dirty="0"/>
              <a:t>seconds</a:t>
            </a:r>
          </a:p>
          <a:p>
            <a:r>
              <a:rPr lang="en-US" sz="1100" dirty="0"/>
              <a:t>Subject </a:t>
            </a:r>
            <a:r>
              <a:rPr lang="en-US" sz="1100" dirty="0" smtClean="0"/>
              <a:t>#5 </a:t>
            </a:r>
            <a:r>
              <a:rPr lang="en-US" sz="1100" dirty="0"/>
              <a:t>tied </a:t>
            </a:r>
            <a:r>
              <a:rPr lang="en-US" sz="1100" dirty="0" smtClean="0"/>
              <a:t>Nike shoe </a:t>
            </a:r>
            <a:r>
              <a:rPr lang="en-US" sz="1100" dirty="0"/>
              <a:t>in </a:t>
            </a:r>
            <a:r>
              <a:rPr lang="en-US" sz="1100" dirty="0" smtClean="0"/>
              <a:t>6 </a:t>
            </a:r>
            <a:r>
              <a:rPr lang="en-US" sz="1100" dirty="0"/>
              <a:t>seconds</a:t>
            </a:r>
          </a:p>
          <a:p>
            <a:r>
              <a:rPr lang="en-US" sz="1100" dirty="0"/>
              <a:t>Subject #1 tied </a:t>
            </a:r>
            <a:r>
              <a:rPr lang="en-US" sz="1100" dirty="0" smtClean="0"/>
              <a:t>Reebok shoe </a:t>
            </a:r>
            <a:r>
              <a:rPr lang="en-US" sz="1100" dirty="0"/>
              <a:t>in 8 seconds</a:t>
            </a:r>
          </a:p>
          <a:p>
            <a:r>
              <a:rPr lang="en-US" sz="1100" dirty="0"/>
              <a:t>Subject #2 tied </a:t>
            </a:r>
            <a:r>
              <a:rPr lang="en-US" sz="1100" dirty="0" smtClean="0"/>
              <a:t>Reebok shoe </a:t>
            </a:r>
            <a:r>
              <a:rPr lang="en-US" sz="1100" dirty="0"/>
              <a:t>in 4 seconds</a:t>
            </a:r>
          </a:p>
          <a:p>
            <a:r>
              <a:rPr lang="en-US" sz="1100" dirty="0"/>
              <a:t>Subject #3 tied </a:t>
            </a:r>
            <a:r>
              <a:rPr lang="en-US" sz="1100" dirty="0" smtClean="0"/>
              <a:t>Reebok shoe </a:t>
            </a:r>
            <a:r>
              <a:rPr lang="en-US" sz="1100" dirty="0"/>
              <a:t>A in 7 seconds</a:t>
            </a:r>
          </a:p>
          <a:p>
            <a:r>
              <a:rPr lang="en-US" sz="1100" dirty="0"/>
              <a:t>Subject #4 </a:t>
            </a:r>
            <a:r>
              <a:rPr lang="en-US" sz="1100" dirty="0" smtClean="0"/>
              <a:t>tied</a:t>
            </a:r>
            <a:r>
              <a:rPr lang="en-US" sz="1100" dirty="0"/>
              <a:t> </a:t>
            </a:r>
            <a:r>
              <a:rPr lang="en-US" sz="1100" dirty="0" smtClean="0"/>
              <a:t>Reebok </a:t>
            </a:r>
            <a:r>
              <a:rPr lang="en-US" sz="1100" dirty="0"/>
              <a:t>shoe A in 5 seconds</a:t>
            </a:r>
          </a:p>
          <a:p>
            <a:r>
              <a:rPr lang="en-US" sz="1100" dirty="0"/>
              <a:t>Subject #5 </a:t>
            </a:r>
            <a:r>
              <a:rPr lang="en-US" sz="1100" dirty="0" smtClean="0"/>
              <a:t>tied</a:t>
            </a:r>
            <a:r>
              <a:rPr lang="en-US" sz="1100" dirty="0"/>
              <a:t> </a:t>
            </a:r>
            <a:r>
              <a:rPr lang="en-US" sz="1100" dirty="0" smtClean="0"/>
              <a:t>Reebok </a:t>
            </a:r>
            <a:r>
              <a:rPr lang="en-US" sz="1100" dirty="0"/>
              <a:t>shoe in 6 seconds</a:t>
            </a:r>
          </a:p>
          <a:p>
            <a:r>
              <a:rPr lang="en-US" sz="1100" dirty="0"/>
              <a:t>Subject #1 tied </a:t>
            </a:r>
            <a:r>
              <a:rPr lang="en-US" sz="1100" dirty="0" smtClean="0"/>
              <a:t>Adidas shoe </a:t>
            </a:r>
            <a:r>
              <a:rPr lang="en-US" sz="1100" dirty="0"/>
              <a:t>in 8 seconds</a:t>
            </a:r>
          </a:p>
          <a:p>
            <a:r>
              <a:rPr lang="en-US" sz="1100" dirty="0"/>
              <a:t>Subject #2 tied Adidas </a:t>
            </a:r>
            <a:r>
              <a:rPr lang="en-US" sz="1100" dirty="0" smtClean="0"/>
              <a:t>shoe </a:t>
            </a:r>
            <a:r>
              <a:rPr lang="en-US" sz="1100" dirty="0"/>
              <a:t>in 4 seconds</a:t>
            </a:r>
          </a:p>
          <a:p>
            <a:r>
              <a:rPr lang="en-US" sz="1100" dirty="0"/>
              <a:t>Subject #3 tied Adidas </a:t>
            </a:r>
            <a:r>
              <a:rPr lang="en-US" sz="1100" dirty="0" smtClean="0"/>
              <a:t>shoe </a:t>
            </a:r>
            <a:r>
              <a:rPr lang="en-US" sz="1100" dirty="0"/>
              <a:t>A in 7 seconds</a:t>
            </a:r>
          </a:p>
          <a:p>
            <a:r>
              <a:rPr lang="en-US" sz="1100" dirty="0"/>
              <a:t>Subject #4 tied Adidas </a:t>
            </a:r>
            <a:r>
              <a:rPr lang="en-US" sz="1100" dirty="0" smtClean="0"/>
              <a:t>shoe </a:t>
            </a:r>
            <a:r>
              <a:rPr lang="en-US" sz="1100" dirty="0"/>
              <a:t>A in 5 seconds</a:t>
            </a:r>
          </a:p>
          <a:p>
            <a:r>
              <a:rPr lang="en-US" sz="1100" dirty="0"/>
              <a:t>Subject #5 tied Adidas </a:t>
            </a:r>
            <a:r>
              <a:rPr lang="en-US" sz="1100" dirty="0" smtClean="0"/>
              <a:t>shoe </a:t>
            </a:r>
            <a:r>
              <a:rPr lang="en-US" sz="1100" dirty="0"/>
              <a:t>in 6 seconds</a:t>
            </a:r>
          </a:p>
          <a:p>
            <a:endParaRPr lang="en-US" sz="1100" dirty="0" smtClean="0"/>
          </a:p>
          <a:p>
            <a:endParaRPr lang="en-US" sz="1100" dirty="0"/>
          </a:p>
        </p:txBody>
      </p:sp>
      <p:graphicFrame>
        <p:nvGraphicFramePr>
          <p:cNvPr id="15" name="Table 14"/>
          <p:cNvGraphicFramePr>
            <a:graphicFrameLocks noGrp="1"/>
          </p:cNvGraphicFramePr>
          <p:nvPr>
            <p:extLst>
              <p:ext uri="{D42A27DB-BD31-4B8C-83A1-F6EECF244321}">
                <p14:modId xmlns:p14="http://schemas.microsoft.com/office/powerpoint/2010/main" val="2167540892"/>
              </p:ext>
            </p:extLst>
          </p:nvPr>
        </p:nvGraphicFramePr>
        <p:xfrm>
          <a:off x="3675976" y="994961"/>
          <a:ext cx="1792048" cy="1645920"/>
        </p:xfrm>
        <a:graphic>
          <a:graphicData uri="http://schemas.openxmlformats.org/drawingml/2006/table">
            <a:tbl>
              <a:tblPr firstRow="1" bandRow="1">
                <a:tableStyleId>{5C22544A-7EE6-4342-B048-85BDC9FD1C3A}</a:tableStyleId>
              </a:tblPr>
              <a:tblGrid>
                <a:gridCol w="448012"/>
                <a:gridCol w="448012"/>
                <a:gridCol w="448012"/>
                <a:gridCol w="448012"/>
              </a:tblGrid>
              <a:tr h="267483">
                <a:tc>
                  <a:txBody>
                    <a:bodyPr/>
                    <a:lstStyle/>
                    <a:p>
                      <a:r>
                        <a:rPr lang="en-US" sz="1200" dirty="0" smtClean="0"/>
                        <a:t>Sub</a:t>
                      </a:r>
                      <a:endParaRPr lang="en-US" sz="1200" dirty="0"/>
                    </a:p>
                  </a:txBody>
                  <a:tcPr/>
                </a:tc>
                <a:tc>
                  <a:txBody>
                    <a:bodyPr/>
                    <a:lstStyle/>
                    <a:p>
                      <a:pPr algn="ctr"/>
                      <a:r>
                        <a:rPr lang="en-US" sz="1200" dirty="0" smtClean="0">
                          <a:solidFill>
                            <a:schemeClr val="accent3">
                              <a:lumMod val="60000"/>
                              <a:lumOff val="40000"/>
                            </a:schemeClr>
                          </a:solidFill>
                        </a:rPr>
                        <a:t>N</a:t>
                      </a:r>
                      <a:endParaRPr lang="en-US" sz="1200" dirty="0">
                        <a:solidFill>
                          <a:schemeClr val="accent3">
                            <a:lumMod val="60000"/>
                            <a:lumOff val="40000"/>
                          </a:schemeClr>
                        </a:solidFill>
                      </a:endParaRPr>
                    </a:p>
                  </a:txBody>
                  <a:tcPr/>
                </a:tc>
                <a:tc>
                  <a:txBody>
                    <a:bodyPr/>
                    <a:lstStyle/>
                    <a:p>
                      <a:pPr algn="ctr"/>
                      <a:r>
                        <a:rPr lang="en-US" sz="1200" dirty="0" smtClean="0">
                          <a:solidFill>
                            <a:schemeClr val="accent3">
                              <a:lumMod val="60000"/>
                              <a:lumOff val="40000"/>
                            </a:schemeClr>
                          </a:solidFill>
                        </a:rPr>
                        <a:t>R</a:t>
                      </a:r>
                      <a:endParaRPr lang="en-US" sz="1200" dirty="0">
                        <a:solidFill>
                          <a:schemeClr val="accent3">
                            <a:lumMod val="60000"/>
                            <a:lumOff val="40000"/>
                          </a:schemeClr>
                        </a:solidFill>
                      </a:endParaRPr>
                    </a:p>
                  </a:txBody>
                  <a:tcPr/>
                </a:tc>
                <a:tc>
                  <a:txBody>
                    <a:bodyPr/>
                    <a:lstStyle/>
                    <a:p>
                      <a:pPr algn="ctr"/>
                      <a:r>
                        <a:rPr lang="en-US" sz="1200" dirty="0" smtClean="0">
                          <a:solidFill>
                            <a:schemeClr val="accent3">
                              <a:lumMod val="60000"/>
                              <a:lumOff val="40000"/>
                            </a:schemeClr>
                          </a:solidFill>
                        </a:rPr>
                        <a:t>A</a:t>
                      </a:r>
                      <a:endParaRPr lang="en-US" sz="1200" dirty="0">
                        <a:solidFill>
                          <a:schemeClr val="accent3">
                            <a:lumMod val="60000"/>
                            <a:lumOff val="40000"/>
                          </a:schemeClr>
                        </a:solidFill>
                      </a:endParaRPr>
                    </a:p>
                  </a:txBody>
                  <a:tcPr/>
                </a:tc>
              </a:tr>
              <a:tr h="267483">
                <a:tc>
                  <a:txBody>
                    <a:bodyPr/>
                    <a:lstStyle/>
                    <a:p>
                      <a:pPr algn="ctr"/>
                      <a:r>
                        <a:rPr lang="en-US" sz="1200" i="1" dirty="0" smtClean="0">
                          <a:solidFill>
                            <a:srgbClr val="FF0000"/>
                          </a:solidFill>
                        </a:rPr>
                        <a:t>1</a:t>
                      </a:r>
                      <a:endParaRPr lang="en-US" sz="1200" i="1" dirty="0">
                        <a:solidFill>
                          <a:srgbClr val="FF0000"/>
                        </a:solidFill>
                      </a:endParaRPr>
                    </a:p>
                  </a:txBody>
                  <a:tcPr/>
                </a:tc>
                <a:tc>
                  <a:txBody>
                    <a:bodyPr/>
                    <a:lstStyle/>
                    <a:p>
                      <a:pPr algn="ctr" fontAlgn="b"/>
                      <a:r>
                        <a:rPr lang="en-US" sz="1100" b="1" i="0" u="none" strike="noStrike" dirty="0">
                          <a:solidFill>
                            <a:srgbClr val="00B0F0"/>
                          </a:solidFill>
                          <a:effectLst/>
                          <a:latin typeface="Calibri"/>
                        </a:rPr>
                        <a:t>12</a:t>
                      </a:r>
                    </a:p>
                  </a:txBody>
                  <a:tcPr marL="9525" marR="9525" marT="9525" marB="0" anchor="ctr"/>
                </a:tc>
                <a:tc>
                  <a:txBody>
                    <a:bodyPr/>
                    <a:lstStyle/>
                    <a:p>
                      <a:pPr algn="ctr" fontAlgn="b"/>
                      <a:r>
                        <a:rPr lang="en-US" sz="1100" b="1" i="0" u="none" strike="noStrike" dirty="0">
                          <a:solidFill>
                            <a:srgbClr val="00B0F0"/>
                          </a:solidFill>
                          <a:effectLst/>
                          <a:latin typeface="Calibri"/>
                        </a:rPr>
                        <a:t>10</a:t>
                      </a:r>
                    </a:p>
                  </a:txBody>
                  <a:tcPr marL="9525" marR="9525" marT="9525" marB="0" anchor="ctr"/>
                </a:tc>
                <a:tc>
                  <a:txBody>
                    <a:bodyPr/>
                    <a:lstStyle/>
                    <a:p>
                      <a:pPr algn="ctr" fontAlgn="b"/>
                      <a:r>
                        <a:rPr lang="en-US" sz="1100" b="1" i="0" u="none" strike="noStrike">
                          <a:solidFill>
                            <a:srgbClr val="00B0F0"/>
                          </a:solidFill>
                          <a:effectLst/>
                          <a:latin typeface="Calibri"/>
                        </a:rPr>
                        <a:t>8</a:t>
                      </a:r>
                    </a:p>
                  </a:txBody>
                  <a:tcPr marL="9525" marR="9525" marT="9525" marB="0" anchor="ctr"/>
                </a:tc>
              </a:tr>
              <a:tr h="267483">
                <a:tc>
                  <a:txBody>
                    <a:bodyPr/>
                    <a:lstStyle/>
                    <a:p>
                      <a:pPr algn="ctr"/>
                      <a:r>
                        <a:rPr lang="en-US" sz="1200" i="1" dirty="0" smtClean="0">
                          <a:solidFill>
                            <a:srgbClr val="FF0000"/>
                          </a:solidFill>
                        </a:rPr>
                        <a:t>2</a:t>
                      </a:r>
                      <a:endParaRPr lang="en-US" sz="1200" i="1" dirty="0">
                        <a:solidFill>
                          <a:srgbClr val="FF0000"/>
                        </a:solidFill>
                      </a:endParaRPr>
                    </a:p>
                  </a:txBody>
                  <a:tcPr/>
                </a:tc>
                <a:tc>
                  <a:txBody>
                    <a:bodyPr/>
                    <a:lstStyle/>
                    <a:p>
                      <a:pPr algn="ctr" fontAlgn="b"/>
                      <a:r>
                        <a:rPr lang="en-US" sz="1100" b="1" i="0" u="none" strike="noStrike" dirty="0">
                          <a:solidFill>
                            <a:srgbClr val="00B0F0"/>
                          </a:solidFill>
                          <a:effectLst/>
                          <a:latin typeface="Calibri"/>
                        </a:rPr>
                        <a:t>9</a:t>
                      </a:r>
                    </a:p>
                  </a:txBody>
                  <a:tcPr marL="9525" marR="9525" marT="9525" marB="0" anchor="ctr"/>
                </a:tc>
                <a:tc>
                  <a:txBody>
                    <a:bodyPr/>
                    <a:lstStyle/>
                    <a:p>
                      <a:pPr algn="ctr" fontAlgn="b"/>
                      <a:r>
                        <a:rPr lang="en-US" sz="1100" b="1" i="0" u="none" strike="noStrike" dirty="0">
                          <a:solidFill>
                            <a:srgbClr val="00B0F0"/>
                          </a:solidFill>
                          <a:effectLst/>
                          <a:latin typeface="Calibri"/>
                        </a:rPr>
                        <a:t>8</a:t>
                      </a:r>
                    </a:p>
                  </a:txBody>
                  <a:tcPr marL="9525" marR="9525" marT="9525" marB="0" anchor="ctr"/>
                </a:tc>
                <a:tc>
                  <a:txBody>
                    <a:bodyPr/>
                    <a:lstStyle/>
                    <a:p>
                      <a:pPr algn="ctr" fontAlgn="b"/>
                      <a:r>
                        <a:rPr lang="en-US" sz="1100" b="1" i="0" u="none" strike="noStrike">
                          <a:solidFill>
                            <a:srgbClr val="00B0F0"/>
                          </a:solidFill>
                          <a:effectLst/>
                          <a:latin typeface="Calibri"/>
                        </a:rPr>
                        <a:t>7</a:t>
                      </a:r>
                    </a:p>
                  </a:txBody>
                  <a:tcPr marL="9525" marR="9525" marT="9525" marB="0" anchor="ctr"/>
                </a:tc>
              </a:tr>
              <a:tr h="267483">
                <a:tc>
                  <a:txBody>
                    <a:bodyPr/>
                    <a:lstStyle/>
                    <a:p>
                      <a:pPr algn="ctr"/>
                      <a:r>
                        <a:rPr lang="en-US" sz="1200" i="1" dirty="0" smtClean="0">
                          <a:solidFill>
                            <a:srgbClr val="FF0000"/>
                          </a:solidFill>
                        </a:rPr>
                        <a:t>3</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8</a:t>
                      </a:r>
                    </a:p>
                  </a:txBody>
                  <a:tcPr marL="9525" marR="9525" marT="9525" marB="0" anchor="ctr"/>
                </a:tc>
                <a:tc>
                  <a:txBody>
                    <a:bodyPr/>
                    <a:lstStyle/>
                    <a:p>
                      <a:pPr algn="ctr" fontAlgn="b"/>
                      <a:r>
                        <a:rPr lang="en-US" sz="1100" b="1" i="0" u="none" strike="noStrike" dirty="0">
                          <a:solidFill>
                            <a:srgbClr val="00B0F0"/>
                          </a:solidFill>
                          <a:effectLst/>
                          <a:latin typeface="Calibri"/>
                        </a:rPr>
                        <a:t>5</a:t>
                      </a:r>
                    </a:p>
                  </a:txBody>
                  <a:tcPr marL="9525" marR="9525" marT="9525" marB="0" anchor="ctr"/>
                </a:tc>
                <a:tc>
                  <a:txBody>
                    <a:bodyPr/>
                    <a:lstStyle/>
                    <a:p>
                      <a:pPr algn="ctr" fontAlgn="b"/>
                      <a:r>
                        <a:rPr lang="en-US" sz="1100" b="1" i="0" u="none" strike="noStrike" dirty="0">
                          <a:solidFill>
                            <a:srgbClr val="00B0F0"/>
                          </a:solidFill>
                          <a:effectLst/>
                          <a:latin typeface="Calibri"/>
                        </a:rPr>
                        <a:t>5</a:t>
                      </a:r>
                    </a:p>
                  </a:txBody>
                  <a:tcPr marL="9525" marR="9525" marT="9525" marB="0" anchor="ctr"/>
                </a:tc>
              </a:tr>
              <a:tr h="267483">
                <a:tc>
                  <a:txBody>
                    <a:bodyPr/>
                    <a:lstStyle/>
                    <a:p>
                      <a:pPr algn="ctr"/>
                      <a:r>
                        <a:rPr lang="en-US" sz="1200" i="1" dirty="0" smtClean="0">
                          <a:solidFill>
                            <a:srgbClr val="FF0000"/>
                          </a:solidFill>
                        </a:rPr>
                        <a:t>4</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7</a:t>
                      </a:r>
                    </a:p>
                  </a:txBody>
                  <a:tcPr marL="9525" marR="9525" marT="9525" marB="0" anchor="ctr"/>
                </a:tc>
                <a:tc>
                  <a:txBody>
                    <a:bodyPr/>
                    <a:lstStyle/>
                    <a:p>
                      <a:pPr algn="ctr" fontAlgn="b"/>
                      <a:r>
                        <a:rPr lang="en-US" sz="1100" b="1" i="0" u="none" strike="noStrike" dirty="0">
                          <a:solidFill>
                            <a:srgbClr val="00B0F0"/>
                          </a:solidFill>
                          <a:effectLst/>
                          <a:latin typeface="Calibri"/>
                        </a:rPr>
                        <a:t>4</a:t>
                      </a:r>
                    </a:p>
                  </a:txBody>
                  <a:tcPr marL="9525" marR="9525" marT="9525" marB="0" anchor="ctr"/>
                </a:tc>
                <a:tc>
                  <a:txBody>
                    <a:bodyPr/>
                    <a:lstStyle/>
                    <a:p>
                      <a:pPr algn="ctr" fontAlgn="b"/>
                      <a:r>
                        <a:rPr lang="en-US" sz="1100" b="1" i="0" u="none" strike="noStrike" dirty="0">
                          <a:solidFill>
                            <a:srgbClr val="00B0F0"/>
                          </a:solidFill>
                          <a:effectLst/>
                          <a:latin typeface="Calibri"/>
                        </a:rPr>
                        <a:t>3</a:t>
                      </a:r>
                    </a:p>
                  </a:txBody>
                  <a:tcPr marL="9525" marR="9525" marT="9525" marB="0" anchor="ctr"/>
                </a:tc>
              </a:tr>
              <a:tr h="267483">
                <a:tc>
                  <a:txBody>
                    <a:bodyPr/>
                    <a:lstStyle/>
                    <a:p>
                      <a:pPr algn="ctr"/>
                      <a:r>
                        <a:rPr lang="en-US" sz="1200" i="1" dirty="0" smtClean="0">
                          <a:solidFill>
                            <a:srgbClr val="FF0000"/>
                          </a:solidFill>
                        </a:rPr>
                        <a:t>5</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4</a:t>
                      </a:r>
                    </a:p>
                  </a:txBody>
                  <a:tcPr marL="9525" marR="9525" marT="9525" marB="0" anchor="ctr"/>
                </a:tc>
                <a:tc>
                  <a:txBody>
                    <a:bodyPr/>
                    <a:lstStyle/>
                    <a:p>
                      <a:pPr algn="ctr" fontAlgn="b"/>
                      <a:r>
                        <a:rPr lang="en-US" sz="1100" b="1" i="0" u="none" strike="noStrike" dirty="0">
                          <a:solidFill>
                            <a:srgbClr val="00B0F0"/>
                          </a:solidFill>
                          <a:effectLst/>
                          <a:latin typeface="Calibri"/>
                        </a:rPr>
                        <a:t>3</a:t>
                      </a:r>
                    </a:p>
                  </a:txBody>
                  <a:tcPr marL="9525" marR="9525" marT="9525" marB="0" anchor="ctr"/>
                </a:tc>
                <a:tc>
                  <a:txBody>
                    <a:bodyPr/>
                    <a:lstStyle/>
                    <a:p>
                      <a:pPr algn="ctr" fontAlgn="b"/>
                      <a:r>
                        <a:rPr lang="en-US" sz="1100" b="1" i="0" u="none" strike="noStrike" dirty="0">
                          <a:solidFill>
                            <a:srgbClr val="00B0F0"/>
                          </a:solidFill>
                          <a:effectLst/>
                          <a:latin typeface="Calibri"/>
                        </a:rPr>
                        <a:t>2</a:t>
                      </a:r>
                    </a:p>
                  </a:txBody>
                  <a:tcPr marL="9525" marR="9525" marT="9525" marB="0" anchor="ctr"/>
                </a:tc>
              </a:tr>
            </a:tbl>
          </a:graphicData>
        </a:graphic>
      </p:graphicFrame>
      <p:sp>
        <p:nvSpPr>
          <p:cNvPr id="16" name="Rectangle 15"/>
          <p:cNvSpPr/>
          <p:nvPr/>
        </p:nvSpPr>
        <p:spPr>
          <a:xfrm>
            <a:off x="1096101" y="479381"/>
            <a:ext cx="1145698"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Verbal</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7" name="Rectangle 16"/>
          <p:cNvSpPr/>
          <p:nvPr/>
        </p:nvSpPr>
        <p:spPr>
          <a:xfrm>
            <a:off x="3733801" y="479381"/>
            <a:ext cx="1454245"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Numeric</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626573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9144000" cy="6858000"/>
            <a:chOff x="0" y="0"/>
            <a:chExt cx="9144000" cy="7347857"/>
          </a:xfrm>
        </p:grpSpPr>
        <p:sp>
          <p:nvSpPr>
            <p:cNvPr id="5" name="TextBox 4"/>
            <p:cNvSpPr txBox="1"/>
            <p:nvPr/>
          </p:nvSpPr>
          <p:spPr>
            <a:xfrm>
              <a:off x="0" y="0"/>
              <a:ext cx="2438400" cy="400110"/>
            </a:xfrm>
            <a:prstGeom prst="rect">
              <a:avLst/>
            </a:prstGeom>
            <a:solidFill>
              <a:schemeClr val="bg2">
                <a:lumMod val="5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Description of Reality</a:t>
              </a:r>
              <a:endParaRPr lang="en-US" sz="2000" dirty="0"/>
            </a:p>
          </p:txBody>
        </p:sp>
        <p:sp>
          <p:nvSpPr>
            <p:cNvPr id="6" name="Rectangle 5"/>
            <p:cNvSpPr/>
            <p:nvPr/>
          </p:nvSpPr>
          <p:spPr>
            <a:xfrm>
              <a:off x="0" y="0"/>
              <a:ext cx="9144000" cy="734785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6"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8"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0"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p:cNvSpPr txBox="1"/>
          <p:nvPr/>
        </p:nvSpPr>
        <p:spPr>
          <a:xfrm>
            <a:off x="460375" y="943557"/>
            <a:ext cx="2819400" cy="2970044"/>
          </a:xfrm>
          <a:prstGeom prst="rect">
            <a:avLst/>
          </a:prstGeom>
          <a:noFill/>
        </p:spPr>
        <p:txBody>
          <a:bodyPr wrap="square" rtlCol="0">
            <a:spAutoFit/>
          </a:bodyPr>
          <a:lstStyle/>
          <a:p>
            <a:r>
              <a:rPr lang="en-US" sz="1100" dirty="0" smtClean="0"/>
              <a:t>Subject #1 tied Nike shoe in 8 seconds</a:t>
            </a:r>
          </a:p>
          <a:p>
            <a:r>
              <a:rPr lang="en-US" sz="1100" dirty="0"/>
              <a:t>Subject </a:t>
            </a:r>
            <a:r>
              <a:rPr lang="en-US" sz="1100" dirty="0" smtClean="0"/>
              <a:t>#2 </a:t>
            </a:r>
            <a:r>
              <a:rPr lang="en-US" sz="1100" dirty="0"/>
              <a:t>tied </a:t>
            </a:r>
            <a:r>
              <a:rPr lang="en-US" sz="1100" dirty="0" smtClean="0"/>
              <a:t>Nike shoe in 4 </a:t>
            </a:r>
            <a:r>
              <a:rPr lang="en-US" sz="1100" dirty="0"/>
              <a:t>seconds</a:t>
            </a:r>
          </a:p>
          <a:p>
            <a:r>
              <a:rPr lang="en-US" sz="1100" dirty="0" smtClean="0"/>
              <a:t>Subject #3 </a:t>
            </a:r>
            <a:r>
              <a:rPr lang="en-US" sz="1100" dirty="0"/>
              <a:t>tied </a:t>
            </a:r>
            <a:r>
              <a:rPr lang="en-US" sz="1100" dirty="0" smtClean="0"/>
              <a:t>Nike shoe A in </a:t>
            </a:r>
            <a:r>
              <a:rPr lang="en-US" sz="1100" dirty="0"/>
              <a:t>7 seconds</a:t>
            </a:r>
          </a:p>
          <a:p>
            <a:r>
              <a:rPr lang="en-US" sz="1100" dirty="0" smtClean="0"/>
              <a:t>Subject #4 </a:t>
            </a:r>
            <a:r>
              <a:rPr lang="en-US" sz="1100" dirty="0"/>
              <a:t>tied </a:t>
            </a:r>
            <a:r>
              <a:rPr lang="en-US" sz="1100" dirty="0" smtClean="0"/>
              <a:t>Nike shoe A in 5 </a:t>
            </a:r>
            <a:r>
              <a:rPr lang="en-US" sz="1100" dirty="0"/>
              <a:t>seconds</a:t>
            </a:r>
          </a:p>
          <a:p>
            <a:r>
              <a:rPr lang="en-US" sz="1100" dirty="0"/>
              <a:t>Subject </a:t>
            </a:r>
            <a:r>
              <a:rPr lang="en-US" sz="1100" dirty="0" smtClean="0"/>
              <a:t>#5 </a:t>
            </a:r>
            <a:r>
              <a:rPr lang="en-US" sz="1100" dirty="0"/>
              <a:t>tied </a:t>
            </a:r>
            <a:r>
              <a:rPr lang="en-US" sz="1100" dirty="0" smtClean="0"/>
              <a:t>Nike shoe </a:t>
            </a:r>
            <a:r>
              <a:rPr lang="en-US" sz="1100" dirty="0"/>
              <a:t>in </a:t>
            </a:r>
            <a:r>
              <a:rPr lang="en-US" sz="1100" dirty="0" smtClean="0"/>
              <a:t>6 </a:t>
            </a:r>
            <a:r>
              <a:rPr lang="en-US" sz="1100" dirty="0"/>
              <a:t>seconds</a:t>
            </a:r>
          </a:p>
          <a:p>
            <a:r>
              <a:rPr lang="en-US" sz="1100" dirty="0"/>
              <a:t>Subject #1 tied </a:t>
            </a:r>
            <a:r>
              <a:rPr lang="en-US" sz="1100" dirty="0" smtClean="0"/>
              <a:t>Reebok shoe </a:t>
            </a:r>
            <a:r>
              <a:rPr lang="en-US" sz="1100" dirty="0"/>
              <a:t>in 8 seconds</a:t>
            </a:r>
          </a:p>
          <a:p>
            <a:r>
              <a:rPr lang="en-US" sz="1100" dirty="0"/>
              <a:t>Subject #2 tied </a:t>
            </a:r>
            <a:r>
              <a:rPr lang="en-US" sz="1100" dirty="0" smtClean="0"/>
              <a:t>Reebok shoe </a:t>
            </a:r>
            <a:r>
              <a:rPr lang="en-US" sz="1100" dirty="0"/>
              <a:t>in 4 seconds</a:t>
            </a:r>
          </a:p>
          <a:p>
            <a:r>
              <a:rPr lang="en-US" sz="1100" dirty="0"/>
              <a:t>Subject #3 tied </a:t>
            </a:r>
            <a:r>
              <a:rPr lang="en-US" sz="1100" dirty="0" smtClean="0"/>
              <a:t>Reebok shoe </a:t>
            </a:r>
            <a:r>
              <a:rPr lang="en-US" sz="1100" dirty="0"/>
              <a:t>A in 7 seconds</a:t>
            </a:r>
          </a:p>
          <a:p>
            <a:r>
              <a:rPr lang="en-US" sz="1100" dirty="0"/>
              <a:t>Subject #4 </a:t>
            </a:r>
            <a:r>
              <a:rPr lang="en-US" sz="1100" dirty="0" smtClean="0"/>
              <a:t>tied</a:t>
            </a:r>
            <a:r>
              <a:rPr lang="en-US" sz="1100" dirty="0"/>
              <a:t> </a:t>
            </a:r>
            <a:r>
              <a:rPr lang="en-US" sz="1100" dirty="0" smtClean="0"/>
              <a:t>Reebok </a:t>
            </a:r>
            <a:r>
              <a:rPr lang="en-US" sz="1100" dirty="0"/>
              <a:t>shoe A in 5 seconds</a:t>
            </a:r>
          </a:p>
          <a:p>
            <a:r>
              <a:rPr lang="en-US" sz="1100" dirty="0"/>
              <a:t>Subject #5 </a:t>
            </a:r>
            <a:r>
              <a:rPr lang="en-US" sz="1100" dirty="0" smtClean="0"/>
              <a:t>tied</a:t>
            </a:r>
            <a:r>
              <a:rPr lang="en-US" sz="1100" dirty="0"/>
              <a:t> </a:t>
            </a:r>
            <a:r>
              <a:rPr lang="en-US" sz="1100" dirty="0" smtClean="0"/>
              <a:t>Reebok </a:t>
            </a:r>
            <a:r>
              <a:rPr lang="en-US" sz="1100" dirty="0"/>
              <a:t>shoe in 6 seconds</a:t>
            </a:r>
          </a:p>
          <a:p>
            <a:r>
              <a:rPr lang="en-US" sz="1100" dirty="0"/>
              <a:t>Subject #1 tied </a:t>
            </a:r>
            <a:r>
              <a:rPr lang="en-US" sz="1100" dirty="0" smtClean="0"/>
              <a:t>Adidas shoe </a:t>
            </a:r>
            <a:r>
              <a:rPr lang="en-US" sz="1100" dirty="0"/>
              <a:t>in 8 seconds</a:t>
            </a:r>
          </a:p>
          <a:p>
            <a:r>
              <a:rPr lang="en-US" sz="1100" dirty="0"/>
              <a:t>Subject #2 tied Adidas </a:t>
            </a:r>
            <a:r>
              <a:rPr lang="en-US" sz="1100" dirty="0" smtClean="0"/>
              <a:t>shoe </a:t>
            </a:r>
            <a:r>
              <a:rPr lang="en-US" sz="1100" dirty="0"/>
              <a:t>in 4 seconds</a:t>
            </a:r>
          </a:p>
          <a:p>
            <a:r>
              <a:rPr lang="en-US" sz="1100" dirty="0"/>
              <a:t>Subject #3 tied Adidas </a:t>
            </a:r>
            <a:r>
              <a:rPr lang="en-US" sz="1100" dirty="0" smtClean="0"/>
              <a:t>shoe </a:t>
            </a:r>
            <a:r>
              <a:rPr lang="en-US" sz="1100" dirty="0"/>
              <a:t>A in 7 seconds</a:t>
            </a:r>
          </a:p>
          <a:p>
            <a:r>
              <a:rPr lang="en-US" sz="1100" dirty="0"/>
              <a:t>Subject #4 tied Adidas </a:t>
            </a:r>
            <a:r>
              <a:rPr lang="en-US" sz="1100" dirty="0" smtClean="0"/>
              <a:t>shoe </a:t>
            </a:r>
            <a:r>
              <a:rPr lang="en-US" sz="1100" dirty="0"/>
              <a:t>A in 5 seconds</a:t>
            </a:r>
          </a:p>
          <a:p>
            <a:r>
              <a:rPr lang="en-US" sz="1100" dirty="0"/>
              <a:t>Subject #5 tied Adidas </a:t>
            </a:r>
            <a:r>
              <a:rPr lang="en-US" sz="1100" dirty="0" smtClean="0"/>
              <a:t>shoe </a:t>
            </a:r>
            <a:r>
              <a:rPr lang="en-US" sz="1100" dirty="0"/>
              <a:t>in 6 seconds</a:t>
            </a:r>
          </a:p>
          <a:p>
            <a:endParaRPr lang="en-US" sz="1100" dirty="0" smtClean="0"/>
          </a:p>
          <a:p>
            <a:endParaRPr lang="en-US" sz="1100" dirty="0"/>
          </a:p>
        </p:txBody>
      </p:sp>
      <p:sp>
        <p:nvSpPr>
          <p:cNvPr id="14" name="Rectangle 13"/>
          <p:cNvSpPr/>
          <p:nvPr/>
        </p:nvSpPr>
        <p:spPr>
          <a:xfrm>
            <a:off x="3733801" y="479381"/>
            <a:ext cx="1454245"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Numeric</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755095856"/>
              </p:ext>
            </p:extLst>
          </p:nvPr>
        </p:nvGraphicFramePr>
        <p:xfrm>
          <a:off x="3675976" y="994961"/>
          <a:ext cx="1792048" cy="1645920"/>
        </p:xfrm>
        <a:graphic>
          <a:graphicData uri="http://schemas.openxmlformats.org/drawingml/2006/table">
            <a:tbl>
              <a:tblPr firstRow="1" bandRow="1">
                <a:tableStyleId>{5C22544A-7EE6-4342-B048-85BDC9FD1C3A}</a:tableStyleId>
              </a:tblPr>
              <a:tblGrid>
                <a:gridCol w="448012"/>
                <a:gridCol w="448012"/>
                <a:gridCol w="448012"/>
                <a:gridCol w="448012"/>
              </a:tblGrid>
              <a:tr h="267483">
                <a:tc>
                  <a:txBody>
                    <a:bodyPr/>
                    <a:lstStyle/>
                    <a:p>
                      <a:r>
                        <a:rPr lang="en-US" sz="1200" dirty="0" smtClean="0"/>
                        <a:t>Sub</a:t>
                      </a:r>
                      <a:endParaRPr lang="en-US" sz="1200" dirty="0"/>
                    </a:p>
                  </a:txBody>
                  <a:tcPr/>
                </a:tc>
                <a:tc>
                  <a:txBody>
                    <a:bodyPr/>
                    <a:lstStyle/>
                    <a:p>
                      <a:pPr algn="ctr"/>
                      <a:r>
                        <a:rPr lang="en-US" sz="1200" dirty="0" smtClean="0">
                          <a:solidFill>
                            <a:schemeClr val="accent3">
                              <a:lumMod val="60000"/>
                              <a:lumOff val="40000"/>
                            </a:schemeClr>
                          </a:solidFill>
                        </a:rPr>
                        <a:t>N</a:t>
                      </a:r>
                      <a:endParaRPr lang="en-US" sz="1200" dirty="0">
                        <a:solidFill>
                          <a:schemeClr val="accent3">
                            <a:lumMod val="60000"/>
                            <a:lumOff val="40000"/>
                          </a:schemeClr>
                        </a:solidFill>
                      </a:endParaRPr>
                    </a:p>
                  </a:txBody>
                  <a:tcPr/>
                </a:tc>
                <a:tc>
                  <a:txBody>
                    <a:bodyPr/>
                    <a:lstStyle/>
                    <a:p>
                      <a:pPr algn="ctr"/>
                      <a:r>
                        <a:rPr lang="en-US" sz="1200" dirty="0" smtClean="0">
                          <a:solidFill>
                            <a:schemeClr val="accent3">
                              <a:lumMod val="60000"/>
                              <a:lumOff val="40000"/>
                            </a:schemeClr>
                          </a:solidFill>
                        </a:rPr>
                        <a:t>R</a:t>
                      </a:r>
                      <a:endParaRPr lang="en-US" sz="1200" dirty="0">
                        <a:solidFill>
                          <a:schemeClr val="accent3">
                            <a:lumMod val="60000"/>
                            <a:lumOff val="40000"/>
                          </a:schemeClr>
                        </a:solidFill>
                      </a:endParaRPr>
                    </a:p>
                  </a:txBody>
                  <a:tcPr/>
                </a:tc>
                <a:tc>
                  <a:txBody>
                    <a:bodyPr/>
                    <a:lstStyle/>
                    <a:p>
                      <a:pPr algn="ctr"/>
                      <a:r>
                        <a:rPr lang="en-US" sz="1200" dirty="0" smtClean="0">
                          <a:solidFill>
                            <a:schemeClr val="accent3">
                              <a:lumMod val="60000"/>
                              <a:lumOff val="40000"/>
                            </a:schemeClr>
                          </a:solidFill>
                        </a:rPr>
                        <a:t>A</a:t>
                      </a:r>
                      <a:endParaRPr lang="en-US" sz="1200" dirty="0">
                        <a:solidFill>
                          <a:schemeClr val="accent3">
                            <a:lumMod val="60000"/>
                            <a:lumOff val="40000"/>
                          </a:schemeClr>
                        </a:solidFill>
                      </a:endParaRPr>
                    </a:p>
                  </a:txBody>
                  <a:tcPr/>
                </a:tc>
              </a:tr>
              <a:tr h="267483">
                <a:tc>
                  <a:txBody>
                    <a:bodyPr/>
                    <a:lstStyle/>
                    <a:p>
                      <a:pPr algn="ctr"/>
                      <a:r>
                        <a:rPr lang="en-US" sz="1200" i="1" dirty="0" smtClean="0">
                          <a:solidFill>
                            <a:srgbClr val="FF0000"/>
                          </a:solidFill>
                        </a:rPr>
                        <a:t>1</a:t>
                      </a:r>
                      <a:endParaRPr lang="en-US" sz="1200" i="1" dirty="0">
                        <a:solidFill>
                          <a:srgbClr val="FF0000"/>
                        </a:solidFill>
                      </a:endParaRPr>
                    </a:p>
                  </a:txBody>
                  <a:tcPr/>
                </a:tc>
                <a:tc>
                  <a:txBody>
                    <a:bodyPr/>
                    <a:lstStyle/>
                    <a:p>
                      <a:pPr algn="ctr" fontAlgn="b"/>
                      <a:r>
                        <a:rPr lang="en-US" sz="1100" b="1" i="0" u="none" strike="noStrike" dirty="0">
                          <a:solidFill>
                            <a:srgbClr val="00B0F0"/>
                          </a:solidFill>
                          <a:effectLst/>
                          <a:latin typeface="Calibri"/>
                        </a:rPr>
                        <a:t>12</a:t>
                      </a:r>
                    </a:p>
                  </a:txBody>
                  <a:tcPr marL="9525" marR="9525" marT="9525" marB="0" anchor="ctr"/>
                </a:tc>
                <a:tc>
                  <a:txBody>
                    <a:bodyPr/>
                    <a:lstStyle/>
                    <a:p>
                      <a:pPr algn="ctr" fontAlgn="b"/>
                      <a:r>
                        <a:rPr lang="en-US" sz="1100" b="1" i="0" u="none" strike="noStrike">
                          <a:solidFill>
                            <a:srgbClr val="00B0F0"/>
                          </a:solidFill>
                          <a:effectLst/>
                          <a:latin typeface="Calibri"/>
                        </a:rPr>
                        <a:t>10</a:t>
                      </a:r>
                    </a:p>
                  </a:txBody>
                  <a:tcPr marL="9525" marR="9525" marT="9525" marB="0" anchor="ctr"/>
                </a:tc>
                <a:tc>
                  <a:txBody>
                    <a:bodyPr/>
                    <a:lstStyle/>
                    <a:p>
                      <a:pPr algn="ctr" fontAlgn="b"/>
                      <a:r>
                        <a:rPr lang="en-US" sz="1100" b="1" i="0" u="none" strike="noStrike">
                          <a:solidFill>
                            <a:srgbClr val="00B0F0"/>
                          </a:solidFill>
                          <a:effectLst/>
                          <a:latin typeface="Calibri"/>
                        </a:rPr>
                        <a:t>8</a:t>
                      </a:r>
                    </a:p>
                  </a:txBody>
                  <a:tcPr marL="9525" marR="9525" marT="9525" marB="0" anchor="ctr"/>
                </a:tc>
              </a:tr>
              <a:tr h="267483">
                <a:tc>
                  <a:txBody>
                    <a:bodyPr/>
                    <a:lstStyle/>
                    <a:p>
                      <a:pPr algn="ctr"/>
                      <a:r>
                        <a:rPr lang="en-US" sz="1200" i="1" dirty="0" smtClean="0">
                          <a:solidFill>
                            <a:srgbClr val="FF0000"/>
                          </a:solidFill>
                        </a:rPr>
                        <a:t>2</a:t>
                      </a:r>
                      <a:endParaRPr lang="en-US" sz="1200" i="1" dirty="0">
                        <a:solidFill>
                          <a:srgbClr val="FF0000"/>
                        </a:solidFill>
                      </a:endParaRPr>
                    </a:p>
                  </a:txBody>
                  <a:tcPr/>
                </a:tc>
                <a:tc>
                  <a:txBody>
                    <a:bodyPr/>
                    <a:lstStyle/>
                    <a:p>
                      <a:pPr algn="ctr" fontAlgn="b"/>
                      <a:r>
                        <a:rPr lang="en-US" sz="1100" b="1" i="0" u="none" strike="noStrike" dirty="0">
                          <a:solidFill>
                            <a:srgbClr val="00B0F0"/>
                          </a:solidFill>
                          <a:effectLst/>
                          <a:latin typeface="Calibri"/>
                        </a:rPr>
                        <a:t>9</a:t>
                      </a:r>
                    </a:p>
                  </a:txBody>
                  <a:tcPr marL="9525" marR="9525" marT="9525" marB="0" anchor="ctr"/>
                </a:tc>
                <a:tc>
                  <a:txBody>
                    <a:bodyPr/>
                    <a:lstStyle/>
                    <a:p>
                      <a:pPr algn="ctr" fontAlgn="b"/>
                      <a:r>
                        <a:rPr lang="en-US" sz="1100" b="1" i="0" u="none" strike="noStrike" dirty="0">
                          <a:solidFill>
                            <a:srgbClr val="00B0F0"/>
                          </a:solidFill>
                          <a:effectLst/>
                          <a:latin typeface="Calibri"/>
                        </a:rPr>
                        <a:t>8</a:t>
                      </a:r>
                    </a:p>
                  </a:txBody>
                  <a:tcPr marL="9525" marR="9525" marT="9525" marB="0" anchor="ctr"/>
                </a:tc>
                <a:tc>
                  <a:txBody>
                    <a:bodyPr/>
                    <a:lstStyle/>
                    <a:p>
                      <a:pPr algn="ctr" fontAlgn="b"/>
                      <a:r>
                        <a:rPr lang="en-US" sz="1100" b="1" i="0" u="none" strike="noStrike">
                          <a:solidFill>
                            <a:srgbClr val="00B0F0"/>
                          </a:solidFill>
                          <a:effectLst/>
                          <a:latin typeface="Calibri"/>
                        </a:rPr>
                        <a:t>7</a:t>
                      </a:r>
                    </a:p>
                  </a:txBody>
                  <a:tcPr marL="9525" marR="9525" marT="9525" marB="0" anchor="ctr"/>
                </a:tc>
              </a:tr>
              <a:tr h="267483">
                <a:tc>
                  <a:txBody>
                    <a:bodyPr/>
                    <a:lstStyle/>
                    <a:p>
                      <a:pPr algn="ctr"/>
                      <a:r>
                        <a:rPr lang="en-US" sz="1200" i="1" dirty="0" smtClean="0">
                          <a:solidFill>
                            <a:srgbClr val="FF0000"/>
                          </a:solidFill>
                        </a:rPr>
                        <a:t>3</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8</a:t>
                      </a:r>
                    </a:p>
                  </a:txBody>
                  <a:tcPr marL="9525" marR="9525" marT="9525" marB="0" anchor="ctr"/>
                </a:tc>
                <a:tc>
                  <a:txBody>
                    <a:bodyPr/>
                    <a:lstStyle/>
                    <a:p>
                      <a:pPr algn="ctr" fontAlgn="b"/>
                      <a:r>
                        <a:rPr lang="en-US" sz="1100" b="1" i="0" u="none" strike="noStrike" dirty="0">
                          <a:solidFill>
                            <a:srgbClr val="00B0F0"/>
                          </a:solidFill>
                          <a:effectLst/>
                          <a:latin typeface="Calibri"/>
                        </a:rPr>
                        <a:t>5</a:t>
                      </a:r>
                    </a:p>
                  </a:txBody>
                  <a:tcPr marL="9525" marR="9525" marT="9525" marB="0" anchor="ctr"/>
                </a:tc>
                <a:tc>
                  <a:txBody>
                    <a:bodyPr/>
                    <a:lstStyle/>
                    <a:p>
                      <a:pPr algn="ctr" fontAlgn="b"/>
                      <a:r>
                        <a:rPr lang="en-US" sz="1100" b="1" i="0" u="none" strike="noStrike" dirty="0">
                          <a:solidFill>
                            <a:srgbClr val="00B0F0"/>
                          </a:solidFill>
                          <a:effectLst/>
                          <a:latin typeface="Calibri"/>
                        </a:rPr>
                        <a:t>5</a:t>
                      </a:r>
                    </a:p>
                  </a:txBody>
                  <a:tcPr marL="9525" marR="9525" marT="9525" marB="0" anchor="ctr"/>
                </a:tc>
              </a:tr>
              <a:tr h="267483">
                <a:tc>
                  <a:txBody>
                    <a:bodyPr/>
                    <a:lstStyle/>
                    <a:p>
                      <a:pPr algn="ctr"/>
                      <a:r>
                        <a:rPr lang="en-US" sz="1200" i="1" dirty="0" smtClean="0">
                          <a:solidFill>
                            <a:srgbClr val="FF0000"/>
                          </a:solidFill>
                        </a:rPr>
                        <a:t>4</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7</a:t>
                      </a:r>
                    </a:p>
                  </a:txBody>
                  <a:tcPr marL="9525" marR="9525" marT="9525" marB="0" anchor="ctr"/>
                </a:tc>
                <a:tc>
                  <a:txBody>
                    <a:bodyPr/>
                    <a:lstStyle/>
                    <a:p>
                      <a:pPr algn="ctr" fontAlgn="b"/>
                      <a:r>
                        <a:rPr lang="en-US" sz="1100" b="1" i="0" u="none" strike="noStrike" dirty="0">
                          <a:solidFill>
                            <a:srgbClr val="00B0F0"/>
                          </a:solidFill>
                          <a:effectLst/>
                          <a:latin typeface="Calibri"/>
                        </a:rPr>
                        <a:t>4</a:t>
                      </a:r>
                    </a:p>
                  </a:txBody>
                  <a:tcPr marL="9525" marR="9525" marT="9525" marB="0" anchor="ctr"/>
                </a:tc>
                <a:tc>
                  <a:txBody>
                    <a:bodyPr/>
                    <a:lstStyle/>
                    <a:p>
                      <a:pPr algn="ctr" fontAlgn="b"/>
                      <a:r>
                        <a:rPr lang="en-US" sz="1100" b="1" i="0" u="none" strike="noStrike" dirty="0">
                          <a:solidFill>
                            <a:srgbClr val="00B0F0"/>
                          </a:solidFill>
                          <a:effectLst/>
                          <a:latin typeface="Calibri"/>
                        </a:rPr>
                        <a:t>3</a:t>
                      </a:r>
                    </a:p>
                  </a:txBody>
                  <a:tcPr marL="9525" marR="9525" marT="9525" marB="0" anchor="ctr"/>
                </a:tc>
              </a:tr>
              <a:tr h="267483">
                <a:tc>
                  <a:txBody>
                    <a:bodyPr/>
                    <a:lstStyle/>
                    <a:p>
                      <a:pPr algn="ctr"/>
                      <a:r>
                        <a:rPr lang="en-US" sz="1200" i="1" dirty="0" smtClean="0">
                          <a:solidFill>
                            <a:srgbClr val="FF0000"/>
                          </a:solidFill>
                        </a:rPr>
                        <a:t>5</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4</a:t>
                      </a:r>
                    </a:p>
                  </a:txBody>
                  <a:tcPr marL="9525" marR="9525" marT="9525" marB="0" anchor="ctr"/>
                </a:tc>
                <a:tc>
                  <a:txBody>
                    <a:bodyPr/>
                    <a:lstStyle/>
                    <a:p>
                      <a:pPr algn="ctr" fontAlgn="b"/>
                      <a:r>
                        <a:rPr lang="en-US" sz="1100" b="1" i="0" u="none" strike="noStrike" dirty="0">
                          <a:solidFill>
                            <a:srgbClr val="00B0F0"/>
                          </a:solidFill>
                          <a:effectLst/>
                          <a:latin typeface="Calibri"/>
                        </a:rPr>
                        <a:t>3</a:t>
                      </a:r>
                    </a:p>
                  </a:txBody>
                  <a:tcPr marL="9525" marR="9525" marT="9525" marB="0" anchor="ctr"/>
                </a:tc>
                <a:tc>
                  <a:txBody>
                    <a:bodyPr/>
                    <a:lstStyle/>
                    <a:p>
                      <a:pPr algn="ctr" fontAlgn="b"/>
                      <a:r>
                        <a:rPr lang="en-US" sz="1100" b="1" i="0" u="none" strike="noStrike" dirty="0">
                          <a:solidFill>
                            <a:srgbClr val="00B0F0"/>
                          </a:solidFill>
                          <a:effectLst/>
                          <a:latin typeface="Calibri"/>
                        </a:rPr>
                        <a:t>2</a:t>
                      </a:r>
                    </a:p>
                  </a:txBody>
                  <a:tcPr marL="9525" marR="9525" marT="9525" marB="0" anchor="ctr"/>
                </a:tc>
              </a:tr>
            </a:tbl>
          </a:graphicData>
        </a:graphic>
      </p:graphicFrame>
      <p:sp>
        <p:nvSpPr>
          <p:cNvPr id="16" name="Rectangle 15"/>
          <p:cNvSpPr/>
          <p:nvPr/>
        </p:nvSpPr>
        <p:spPr>
          <a:xfrm>
            <a:off x="6966178" y="479381"/>
            <a:ext cx="1335750"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Graphic</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pSp>
        <p:nvGrpSpPr>
          <p:cNvPr id="17" name="Group 16"/>
          <p:cNvGrpSpPr/>
          <p:nvPr/>
        </p:nvGrpSpPr>
        <p:grpSpPr>
          <a:xfrm rot="16200000">
            <a:off x="5037168" y="2046796"/>
            <a:ext cx="2510469" cy="88007"/>
            <a:chOff x="4640580" y="2620962"/>
            <a:chExt cx="2827020" cy="88006"/>
          </a:xfrm>
        </p:grpSpPr>
        <p:cxnSp>
          <p:nvCxnSpPr>
            <p:cNvPr id="20" name="Straight Arrow Connector 19"/>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32" name="Oval 31"/>
          <p:cNvSpPr/>
          <p:nvPr/>
        </p:nvSpPr>
        <p:spPr>
          <a:xfrm>
            <a:off x="6858000" y="219782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p:cNvSpPr/>
          <p:nvPr/>
        </p:nvSpPr>
        <p:spPr>
          <a:xfrm>
            <a:off x="6858000" y="191024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Oval 33"/>
          <p:cNvSpPr/>
          <p:nvPr/>
        </p:nvSpPr>
        <p:spPr>
          <a:xfrm>
            <a:off x="6858000" y="163830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TextBox 34"/>
          <p:cNvSpPr txBox="1"/>
          <p:nvPr/>
        </p:nvSpPr>
        <p:spPr>
          <a:xfrm>
            <a:off x="5946714" y="2133600"/>
            <a:ext cx="301686" cy="369332"/>
          </a:xfrm>
          <a:prstGeom prst="rect">
            <a:avLst/>
          </a:prstGeom>
          <a:noFill/>
        </p:spPr>
        <p:txBody>
          <a:bodyPr wrap="none" rtlCol="0">
            <a:spAutoFit/>
          </a:bodyPr>
          <a:lstStyle/>
          <a:p>
            <a:r>
              <a:rPr lang="en-US" dirty="0" smtClean="0"/>
              <a:t>5</a:t>
            </a:r>
            <a:endParaRPr lang="en-US" dirty="0"/>
          </a:p>
        </p:txBody>
      </p:sp>
      <p:sp>
        <p:nvSpPr>
          <p:cNvPr id="36" name="Oval 35"/>
          <p:cNvSpPr/>
          <p:nvPr/>
        </p:nvSpPr>
        <p:spPr>
          <a:xfrm>
            <a:off x="6858000" y="202454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TextBox 36"/>
          <p:cNvSpPr txBox="1"/>
          <p:nvPr/>
        </p:nvSpPr>
        <p:spPr>
          <a:xfrm>
            <a:off x="5838524" y="1143000"/>
            <a:ext cx="418704" cy="369332"/>
          </a:xfrm>
          <a:prstGeom prst="rect">
            <a:avLst/>
          </a:prstGeom>
          <a:noFill/>
        </p:spPr>
        <p:txBody>
          <a:bodyPr wrap="none" rtlCol="0">
            <a:spAutoFit/>
          </a:bodyPr>
          <a:lstStyle/>
          <a:p>
            <a:r>
              <a:rPr lang="en-US" dirty="0" smtClean="0"/>
              <a:t>10</a:t>
            </a:r>
            <a:endParaRPr lang="en-US" dirty="0"/>
          </a:p>
        </p:txBody>
      </p:sp>
      <p:sp>
        <p:nvSpPr>
          <p:cNvPr id="38" name="Oval 37"/>
          <p:cNvSpPr/>
          <p:nvPr/>
        </p:nvSpPr>
        <p:spPr>
          <a:xfrm>
            <a:off x="6858000" y="152400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p:cNvSpPr/>
          <p:nvPr/>
        </p:nvSpPr>
        <p:spPr>
          <a:xfrm>
            <a:off x="7425965" y="261168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Oval 39"/>
          <p:cNvSpPr/>
          <p:nvPr/>
        </p:nvSpPr>
        <p:spPr>
          <a:xfrm>
            <a:off x="7425965" y="232410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Oval 40"/>
          <p:cNvSpPr/>
          <p:nvPr/>
        </p:nvSpPr>
        <p:spPr>
          <a:xfrm>
            <a:off x="7425965" y="163830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Oval 41"/>
          <p:cNvSpPr/>
          <p:nvPr/>
        </p:nvSpPr>
        <p:spPr>
          <a:xfrm>
            <a:off x="7425965" y="129540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Oval 42"/>
          <p:cNvSpPr/>
          <p:nvPr/>
        </p:nvSpPr>
        <p:spPr>
          <a:xfrm>
            <a:off x="7425965" y="193785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Oval 43"/>
          <p:cNvSpPr/>
          <p:nvPr/>
        </p:nvSpPr>
        <p:spPr>
          <a:xfrm>
            <a:off x="7993227" y="235022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Oval 44"/>
          <p:cNvSpPr/>
          <p:nvPr/>
        </p:nvSpPr>
        <p:spPr>
          <a:xfrm>
            <a:off x="7993227" y="206264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Oval 45"/>
          <p:cNvSpPr/>
          <p:nvPr/>
        </p:nvSpPr>
        <p:spPr>
          <a:xfrm>
            <a:off x="7993227" y="281527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Oval 46"/>
          <p:cNvSpPr/>
          <p:nvPr/>
        </p:nvSpPr>
        <p:spPr>
          <a:xfrm>
            <a:off x="7993227" y="217694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Oval 47"/>
          <p:cNvSpPr/>
          <p:nvPr/>
        </p:nvSpPr>
        <p:spPr>
          <a:xfrm>
            <a:off x="7993227" y="292957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9" name="Picture 6" descr="http://buygoldforinvestment.com/wp-content/uploads/buy.gold_.bullion.onlin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2172" y="3505200"/>
            <a:ext cx="28575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8" descr="http://www.bullionsilvercoin.com/wp-content/uploads/2010/03/gold-bullion-coi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00190" y="3528646"/>
            <a:ext cx="1295399" cy="122199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0" descr="http://www.sonajewelers.com/j/Gold-or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6287" y="3618506"/>
            <a:ext cx="1204913" cy="1132134"/>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783823" y="5746429"/>
            <a:ext cx="7778109" cy="923330"/>
          </a:xfrm>
          <a:prstGeom prst="rect">
            <a:avLst/>
          </a:prstGeom>
          <a:noFill/>
        </p:spPr>
        <p:txBody>
          <a:bodyPr wrap="square" rtlCol="0">
            <a:spAutoFit/>
          </a:bodyPr>
          <a:lstStyle/>
          <a:p>
            <a:pPr algn="ctr"/>
            <a:r>
              <a:rPr lang="en-US" dirty="0" smtClean="0"/>
              <a:t>The amount of information in all three expressions is IDENTICAL.</a:t>
            </a:r>
          </a:p>
          <a:p>
            <a:pPr algn="ctr"/>
            <a:r>
              <a:rPr lang="en-US" dirty="0" smtClean="0"/>
              <a:t>We used the same number of statements to describe the same reality</a:t>
            </a:r>
          </a:p>
          <a:p>
            <a:pPr algn="ctr"/>
            <a:endParaRPr lang="en-US" dirty="0"/>
          </a:p>
        </p:txBody>
      </p:sp>
      <p:sp>
        <p:nvSpPr>
          <p:cNvPr id="56" name="Rectangle 55"/>
          <p:cNvSpPr/>
          <p:nvPr/>
        </p:nvSpPr>
        <p:spPr>
          <a:xfrm>
            <a:off x="1096101" y="479381"/>
            <a:ext cx="1145698"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Verbal</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3894248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9144000" cy="3429000"/>
            <a:chOff x="0" y="0"/>
            <a:chExt cx="9144000" cy="3918857"/>
          </a:xfrm>
        </p:grpSpPr>
        <p:sp>
          <p:nvSpPr>
            <p:cNvPr id="5" name="TextBox 4"/>
            <p:cNvSpPr txBox="1"/>
            <p:nvPr/>
          </p:nvSpPr>
          <p:spPr>
            <a:xfrm>
              <a:off x="0" y="0"/>
              <a:ext cx="2438400" cy="400110"/>
            </a:xfrm>
            <a:prstGeom prst="rect">
              <a:avLst/>
            </a:prstGeom>
            <a:solidFill>
              <a:schemeClr val="bg2">
                <a:lumMod val="5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Description of Reality</a:t>
              </a:r>
              <a:endParaRPr lang="en-US" sz="2000" dirty="0"/>
            </a:p>
          </p:txBody>
        </p:sp>
        <p:sp>
          <p:nvSpPr>
            <p:cNvPr id="6" name="Rectangle 5"/>
            <p:cNvSpPr/>
            <p:nvPr/>
          </p:nvSpPr>
          <p:spPr>
            <a:xfrm>
              <a:off x="0" y="0"/>
              <a:ext cx="9144000" cy="391885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6"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8"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0"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p:nvSpPr>
        <p:spPr>
          <a:xfrm>
            <a:off x="1111250" y="268366"/>
            <a:ext cx="1145698"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Verbal</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9" name="TextBox 18"/>
          <p:cNvSpPr txBox="1"/>
          <p:nvPr/>
        </p:nvSpPr>
        <p:spPr>
          <a:xfrm>
            <a:off x="460375" y="653822"/>
            <a:ext cx="2819400" cy="2970044"/>
          </a:xfrm>
          <a:prstGeom prst="rect">
            <a:avLst/>
          </a:prstGeom>
          <a:noFill/>
        </p:spPr>
        <p:txBody>
          <a:bodyPr wrap="square" rtlCol="0">
            <a:spAutoFit/>
          </a:bodyPr>
          <a:lstStyle/>
          <a:p>
            <a:r>
              <a:rPr lang="en-US" sz="1100" dirty="0" smtClean="0"/>
              <a:t>Subject #1 tied Nike shoe in 8 seconds</a:t>
            </a:r>
          </a:p>
          <a:p>
            <a:r>
              <a:rPr lang="en-US" sz="1100" dirty="0"/>
              <a:t>Subject </a:t>
            </a:r>
            <a:r>
              <a:rPr lang="en-US" sz="1100" dirty="0" smtClean="0"/>
              <a:t>#2 </a:t>
            </a:r>
            <a:r>
              <a:rPr lang="en-US" sz="1100" dirty="0"/>
              <a:t>tied </a:t>
            </a:r>
            <a:r>
              <a:rPr lang="en-US" sz="1100" dirty="0" smtClean="0"/>
              <a:t>Nike shoe in 4 </a:t>
            </a:r>
            <a:r>
              <a:rPr lang="en-US" sz="1100" dirty="0"/>
              <a:t>seconds</a:t>
            </a:r>
          </a:p>
          <a:p>
            <a:r>
              <a:rPr lang="en-US" sz="1100" dirty="0" smtClean="0"/>
              <a:t>Subject #3 </a:t>
            </a:r>
            <a:r>
              <a:rPr lang="en-US" sz="1100" dirty="0"/>
              <a:t>tied </a:t>
            </a:r>
            <a:r>
              <a:rPr lang="en-US" sz="1100" dirty="0" smtClean="0"/>
              <a:t>Nike shoe A in </a:t>
            </a:r>
            <a:r>
              <a:rPr lang="en-US" sz="1100" dirty="0"/>
              <a:t>7 seconds</a:t>
            </a:r>
          </a:p>
          <a:p>
            <a:r>
              <a:rPr lang="en-US" sz="1100" dirty="0" smtClean="0"/>
              <a:t>Subject #4 </a:t>
            </a:r>
            <a:r>
              <a:rPr lang="en-US" sz="1100" dirty="0"/>
              <a:t>tied </a:t>
            </a:r>
            <a:r>
              <a:rPr lang="en-US" sz="1100" dirty="0" smtClean="0"/>
              <a:t>Nike shoe A in 5 </a:t>
            </a:r>
            <a:r>
              <a:rPr lang="en-US" sz="1100" dirty="0"/>
              <a:t>seconds</a:t>
            </a:r>
          </a:p>
          <a:p>
            <a:r>
              <a:rPr lang="en-US" sz="1100" dirty="0"/>
              <a:t>Subject </a:t>
            </a:r>
            <a:r>
              <a:rPr lang="en-US" sz="1100" dirty="0" smtClean="0"/>
              <a:t>#5 </a:t>
            </a:r>
            <a:r>
              <a:rPr lang="en-US" sz="1100" dirty="0"/>
              <a:t>tied </a:t>
            </a:r>
            <a:r>
              <a:rPr lang="en-US" sz="1100" dirty="0" smtClean="0"/>
              <a:t>Nike shoe </a:t>
            </a:r>
            <a:r>
              <a:rPr lang="en-US" sz="1100" dirty="0"/>
              <a:t>in </a:t>
            </a:r>
            <a:r>
              <a:rPr lang="en-US" sz="1100" dirty="0" smtClean="0"/>
              <a:t>6 </a:t>
            </a:r>
            <a:r>
              <a:rPr lang="en-US" sz="1100" dirty="0"/>
              <a:t>seconds</a:t>
            </a:r>
          </a:p>
          <a:p>
            <a:r>
              <a:rPr lang="en-US" sz="1100" dirty="0"/>
              <a:t>Subject #1 tied </a:t>
            </a:r>
            <a:r>
              <a:rPr lang="en-US" sz="1100" dirty="0" smtClean="0"/>
              <a:t>Reebok shoe </a:t>
            </a:r>
            <a:r>
              <a:rPr lang="en-US" sz="1100" dirty="0"/>
              <a:t>in 8 seconds</a:t>
            </a:r>
          </a:p>
          <a:p>
            <a:r>
              <a:rPr lang="en-US" sz="1100" dirty="0"/>
              <a:t>Subject #2 tied </a:t>
            </a:r>
            <a:r>
              <a:rPr lang="en-US" sz="1100" dirty="0" smtClean="0"/>
              <a:t>Reebok shoe </a:t>
            </a:r>
            <a:r>
              <a:rPr lang="en-US" sz="1100" dirty="0"/>
              <a:t>in 4 seconds</a:t>
            </a:r>
          </a:p>
          <a:p>
            <a:r>
              <a:rPr lang="en-US" sz="1100" dirty="0"/>
              <a:t>Subject #3 tied </a:t>
            </a:r>
            <a:r>
              <a:rPr lang="en-US" sz="1100" dirty="0" smtClean="0"/>
              <a:t>Reebok shoe </a:t>
            </a:r>
            <a:r>
              <a:rPr lang="en-US" sz="1100" dirty="0"/>
              <a:t>A in 7 seconds</a:t>
            </a:r>
          </a:p>
          <a:p>
            <a:r>
              <a:rPr lang="en-US" sz="1100" dirty="0"/>
              <a:t>Subject #4 </a:t>
            </a:r>
            <a:r>
              <a:rPr lang="en-US" sz="1100" dirty="0" smtClean="0"/>
              <a:t>tied</a:t>
            </a:r>
            <a:r>
              <a:rPr lang="en-US" sz="1100" dirty="0"/>
              <a:t> </a:t>
            </a:r>
            <a:r>
              <a:rPr lang="en-US" sz="1100" dirty="0" smtClean="0"/>
              <a:t>Reebok </a:t>
            </a:r>
            <a:r>
              <a:rPr lang="en-US" sz="1100" dirty="0"/>
              <a:t>shoe A in 5 seconds</a:t>
            </a:r>
          </a:p>
          <a:p>
            <a:r>
              <a:rPr lang="en-US" sz="1100" dirty="0"/>
              <a:t>Subject #5 </a:t>
            </a:r>
            <a:r>
              <a:rPr lang="en-US" sz="1100" dirty="0" smtClean="0"/>
              <a:t>tied</a:t>
            </a:r>
            <a:r>
              <a:rPr lang="en-US" sz="1100" dirty="0"/>
              <a:t> </a:t>
            </a:r>
            <a:r>
              <a:rPr lang="en-US" sz="1100" dirty="0" smtClean="0"/>
              <a:t>Reebok </a:t>
            </a:r>
            <a:r>
              <a:rPr lang="en-US" sz="1100" dirty="0"/>
              <a:t>shoe in 6 seconds</a:t>
            </a:r>
          </a:p>
          <a:p>
            <a:r>
              <a:rPr lang="en-US" sz="1100" dirty="0"/>
              <a:t>Subject #1 tied </a:t>
            </a:r>
            <a:r>
              <a:rPr lang="en-US" sz="1100" dirty="0" smtClean="0"/>
              <a:t>Adidas shoe </a:t>
            </a:r>
            <a:r>
              <a:rPr lang="en-US" sz="1100" dirty="0"/>
              <a:t>in 8 seconds</a:t>
            </a:r>
          </a:p>
          <a:p>
            <a:r>
              <a:rPr lang="en-US" sz="1100" dirty="0"/>
              <a:t>Subject #2 tied Adidas </a:t>
            </a:r>
            <a:r>
              <a:rPr lang="en-US" sz="1100" dirty="0" smtClean="0"/>
              <a:t>shoe </a:t>
            </a:r>
            <a:r>
              <a:rPr lang="en-US" sz="1100" dirty="0"/>
              <a:t>in 4 seconds</a:t>
            </a:r>
          </a:p>
          <a:p>
            <a:r>
              <a:rPr lang="en-US" sz="1100" dirty="0"/>
              <a:t>Subject #3 tied Adidas </a:t>
            </a:r>
            <a:r>
              <a:rPr lang="en-US" sz="1100" dirty="0" smtClean="0"/>
              <a:t>shoe </a:t>
            </a:r>
            <a:r>
              <a:rPr lang="en-US" sz="1100" dirty="0"/>
              <a:t>A in 7 seconds</a:t>
            </a:r>
          </a:p>
          <a:p>
            <a:r>
              <a:rPr lang="en-US" sz="1100" dirty="0"/>
              <a:t>Subject #4 tied Adidas </a:t>
            </a:r>
            <a:r>
              <a:rPr lang="en-US" sz="1100" dirty="0" smtClean="0"/>
              <a:t>shoe </a:t>
            </a:r>
            <a:r>
              <a:rPr lang="en-US" sz="1100" dirty="0"/>
              <a:t>A in 5 seconds</a:t>
            </a:r>
          </a:p>
          <a:p>
            <a:r>
              <a:rPr lang="en-US" sz="1100" dirty="0"/>
              <a:t>Subject #5 tied Adidas </a:t>
            </a:r>
            <a:r>
              <a:rPr lang="en-US" sz="1100" dirty="0" smtClean="0"/>
              <a:t>shoe </a:t>
            </a:r>
            <a:r>
              <a:rPr lang="en-US" sz="1100" dirty="0"/>
              <a:t>in 6 seconds</a:t>
            </a:r>
          </a:p>
          <a:p>
            <a:endParaRPr lang="en-US" sz="1100" dirty="0" smtClean="0"/>
          </a:p>
          <a:p>
            <a:endParaRPr lang="en-US" sz="1100" dirty="0"/>
          </a:p>
        </p:txBody>
      </p:sp>
      <p:sp>
        <p:nvSpPr>
          <p:cNvPr id="14" name="Rectangle 13"/>
          <p:cNvSpPr/>
          <p:nvPr/>
        </p:nvSpPr>
        <p:spPr>
          <a:xfrm>
            <a:off x="3962400" y="310110"/>
            <a:ext cx="1454245"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Numeric</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3114545711"/>
              </p:ext>
            </p:extLst>
          </p:nvPr>
        </p:nvGraphicFramePr>
        <p:xfrm>
          <a:off x="3675976" y="1110343"/>
          <a:ext cx="1792048" cy="1645920"/>
        </p:xfrm>
        <a:graphic>
          <a:graphicData uri="http://schemas.openxmlformats.org/drawingml/2006/table">
            <a:tbl>
              <a:tblPr firstRow="1" bandRow="1">
                <a:tableStyleId>{5C22544A-7EE6-4342-B048-85BDC9FD1C3A}</a:tableStyleId>
              </a:tblPr>
              <a:tblGrid>
                <a:gridCol w="448012"/>
                <a:gridCol w="448012"/>
                <a:gridCol w="448012"/>
                <a:gridCol w="448012"/>
              </a:tblGrid>
              <a:tr h="267483">
                <a:tc>
                  <a:txBody>
                    <a:bodyPr/>
                    <a:lstStyle/>
                    <a:p>
                      <a:r>
                        <a:rPr lang="en-US" sz="1200" dirty="0" smtClean="0"/>
                        <a:t>Sub</a:t>
                      </a:r>
                      <a:endParaRPr lang="en-US" sz="1200" dirty="0"/>
                    </a:p>
                  </a:txBody>
                  <a:tcPr/>
                </a:tc>
                <a:tc>
                  <a:txBody>
                    <a:bodyPr/>
                    <a:lstStyle/>
                    <a:p>
                      <a:pPr algn="ctr"/>
                      <a:r>
                        <a:rPr lang="en-US" sz="1200" dirty="0" smtClean="0">
                          <a:solidFill>
                            <a:schemeClr val="accent3">
                              <a:lumMod val="60000"/>
                              <a:lumOff val="40000"/>
                            </a:schemeClr>
                          </a:solidFill>
                        </a:rPr>
                        <a:t>N</a:t>
                      </a:r>
                      <a:endParaRPr lang="en-US" sz="1200" dirty="0">
                        <a:solidFill>
                          <a:schemeClr val="accent3">
                            <a:lumMod val="60000"/>
                            <a:lumOff val="40000"/>
                          </a:schemeClr>
                        </a:solidFill>
                      </a:endParaRPr>
                    </a:p>
                  </a:txBody>
                  <a:tcPr/>
                </a:tc>
                <a:tc>
                  <a:txBody>
                    <a:bodyPr/>
                    <a:lstStyle/>
                    <a:p>
                      <a:pPr algn="ctr"/>
                      <a:r>
                        <a:rPr lang="en-US" sz="1200" dirty="0" smtClean="0">
                          <a:solidFill>
                            <a:schemeClr val="accent3">
                              <a:lumMod val="60000"/>
                              <a:lumOff val="40000"/>
                            </a:schemeClr>
                          </a:solidFill>
                        </a:rPr>
                        <a:t>R</a:t>
                      </a:r>
                      <a:endParaRPr lang="en-US" sz="1200" dirty="0">
                        <a:solidFill>
                          <a:schemeClr val="accent3">
                            <a:lumMod val="60000"/>
                            <a:lumOff val="40000"/>
                          </a:schemeClr>
                        </a:solidFill>
                      </a:endParaRPr>
                    </a:p>
                  </a:txBody>
                  <a:tcPr/>
                </a:tc>
                <a:tc>
                  <a:txBody>
                    <a:bodyPr/>
                    <a:lstStyle/>
                    <a:p>
                      <a:pPr algn="ctr"/>
                      <a:r>
                        <a:rPr lang="en-US" sz="1200" dirty="0" smtClean="0">
                          <a:solidFill>
                            <a:schemeClr val="accent3">
                              <a:lumMod val="60000"/>
                              <a:lumOff val="40000"/>
                            </a:schemeClr>
                          </a:solidFill>
                        </a:rPr>
                        <a:t>A</a:t>
                      </a:r>
                      <a:endParaRPr lang="en-US" sz="1200" dirty="0">
                        <a:solidFill>
                          <a:schemeClr val="accent3">
                            <a:lumMod val="60000"/>
                            <a:lumOff val="40000"/>
                          </a:schemeClr>
                        </a:solidFill>
                      </a:endParaRPr>
                    </a:p>
                  </a:txBody>
                  <a:tcPr/>
                </a:tc>
              </a:tr>
              <a:tr h="267483">
                <a:tc>
                  <a:txBody>
                    <a:bodyPr/>
                    <a:lstStyle/>
                    <a:p>
                      <a:pPr algn="ctr"/>
                      <a:r>
                        <a:rPr lang="en-US" sz="1200" i="1" dirty="0" smtClean="0">
                          <a:solidFill>
                            <a:srgbClr val="FF0000"/>
                          </a:solidFill>
                        </a:rPr>
                        <a:t>1</a:t>
                      </a:r>
                      <a:endParaRPr lang="en-US" sz="1200" i="1" dirty="0">
                        <a:solidFill>
                          <a:srgbClr val="FF0000"/>
                        </a:solidFill>
                      </a:endParaRPr>
                    </a:p>
                  </a:txBody>
                  <a:tcPr/>
                </a:tc>
                <a:tc>
                  <a:txBody>
                    <a:bodyPr/>
                    <a:lstStyle/>
                    <a:p>
                      <a:pPr algn="ctr" fontAlgn="b"/>
                      <a:r>
                        <a:rPr lang="en-US" sz="1100" b="1" i="0" u="none" strike="noStrike" dirty="0">
                          <a:solidFill>
                            <a:srgbClr val="00B0F0"/>
                          </a:solidFill>
                          <a:effectLst/>
                          <a:latin typeface="Calibri"/>
                        </a:rPr>
                        <a:t>12</a:t>
                      </a:r>
                    </a:p>
                  </a:txBody>
                  <a:tcPr marL="9525" marR="9525" marT="9525" marB="0" anchor="ctr"/>
                </a:tc>
                <a:tc>
                  <a:txBody>
                    <a:bodyPr/>
                    <a:lstStyle/>
                    <a:p>
                      <a:pPr algn="ctr" fontAlgn="b"/>
                      <a:r>
                        <a:rPr lang="en-US" sz="1100" b="1" i="0" u="none" strike="noStrike">
                          <a:solidFill>
                            <a:srgbClr val="00B0F0"/>
                          </a:solidFill>
                          <a:effectLst/>
                          <a:latin typeface="Calibri"/>
                        </a:rPr>
                        <a:t>10</a:t>
                      </a:r>
                    </a:p>
                  </a:txBody>
                  <a:tcPr marL="9525" marR="9525" marT="9525" marB="0" anchor="ctr"/>
                </a:tc>
                <a:tc>
                  <a:txBody>
                    <a:bodyPr/>
                    <a:lstStyle/>
                    <a:p>
                      <a:pPr algn="ctr" fontAlgn="b"/>
                      <a:r>
                        <a:rPr lang="en-US" sz="1100" b="1" i="0" u="none" strike="noStrike">
                          <a:solidFill>
                            <a:srgbClr val="00B0F0"/>
                          </a:solidFill>
                          <a:effectLst/>
                          <a:latin typeface="Calibri"/>
                        </a:rPr>
                        <a:t>8</a:t>
                      </a:r>
                    </a:p>
                  </a:txBody>
                  <a:tcPr marL="9525" marR="9525" marT="9525" marB="0" anchor="ctr"/>
                </a:tc>
              </a:tr>
              <a:tr h="267483">
                <a:tc>
                  <a:txBody>
                    <a:bodyPr/>
                    <a:lstStyle/>
                    <a:p>
                      <a:pPr algn="ctr"/>
                      <a:r>
                        <a:rPr lang="en-US" sz="1200" i="1" dirty="0" smtClean="0">
                          <a:solidFill>
                            <a:srgbClr val="FF0000"/>
                          </a:solidFill>
                        </a:rPr>
                        <a:t>2</a:t>
                      </a:r>
                      <a:endParaRPr lang="en-US" sz="1200" i="1" dirty="0">
                        <a:solidFill>
                          <a:srgbClr val="FF0000"/>
                        </a:solidFill>
                      </a:endParaRPr>
                    </a:p>
                  </a:txBody>
                  <a:tcPr/>
                </a:tc>
                <a:tc>
                  <a:txBody>
                    <a:bodyPr/>
                    <a:lstStyle/>
                    <a:p>
                      <a:pPr algn="ctr" fontAlgn="b"/>
                      <a:r>
                        <a:rPr lang="en-US" sz="1100" b="1" i="0" u="none" strike="noStrike" dirty="0">
                          <a:solidFill>
                            <a:srgbClr val="00B0F0"/>
                          </a:solidFill>
                          <a:effectLst/>
                          <a:latin typeface="Calibri"/>
                        </a:rPr>
                        <a:t>9</a:t>
                      </a:r>
                    </a:p>
                  </a:txBody>
                  <a:tcPr marL="9525" marR="9525" marT="9525" marB="0" anchor="ctr"/>
                </a:tc>
                <a:tc>
                  <a:txBody>
                    <a:bodyPr/>
                    <a:lstStyle/>
                    <a:p>
                      <a:pPr algn="ctr" fontAlgn="b"/>
                      <a:r>
                        <a:rPr lang="en-US" sz="1100" b="1" i="0" u="none" strike="noStrike" dirty="0">
                          <a:solidFill>
                            <a:srgbClr val="00B0F0"/>
                          </a:solidFill>
                          <a:effectLst/>
                          <a:latin typeface="Calibri"/>
                        </a:rPr>
                        <a:t>8</a:t>
                      </a:r>
                    </a:p>
                  </a:txBody>
                  <a:tcPr marL="9525" marR="9525" marT="9525" marB="0" anchor="ctr"/>
                </a:tc>
                <a:tc>
                  <a:txBody>
                    <a:bodyPr/>
                    <a:lstStyle/>
                    <a:p>
                      <a:pPr algn="ctr" fontAlgn="b"/>
                      <a:r>
                        <a:rPr lang="en-US" sz="1100" b="1" i="0" u="none" strike="noStrike">
                          <a:solidFill>
                            <a:srgbClr val="00B0F0"/>
                          </a:solidFill>
                          <a:effectLst/>
                          <a:latin typeface="Calibri"/>
                        </a:rPr>
                        <a:t>7</a:t>
                      </a:r>
                    </a:p>
                  </a:txBody>
                  <a:tcPr marL="9525" marR="9525" marT="9525" marB="0" anchor="ctr"/>
                </a:tc>
              </a:tr>
              <a:tr h="267483">
                <a:tc>
                  <a:txBody>
                    <a:bodyPr/>
                    <a:lstStyle/>
                    <a:p>
                      <a:pPr algn="ctr"/>
                      <a:r>
                        <a:rPr lang="en-US" sz="1200" i="1" dirty="0" smtClean="0">
                          <a:solidFill>
                            <a:srgbClr val="FF0000"/>
                          </a:solidFill>
                        </a:rPr>
                        <a:t>3</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8</a:t>
                      </a:r>
                    </a:p>
                  </a:txBody>
                  <a:tcPr marL="9525" marR="9525" marT="9525" marB="0" anchor="ctr"/>
                </a:tc>
                <a:tc>
                  <a:txBody>
                    <a:bodyPr/>
                    <a:lstStyle/>
                    <a:p>
                      <a:pPr algn="ctr" fontAlgn="b"/>
                      <a:r>
                        <a:rPr lang="en-US" sz="1100" b="1" i="0" u="none" strike="noStrike" dirty="0">
                          <a:solidFill>
                            <a:srgbClr val="00B0F0"/>
                          </a:solidFill>
                          <a:effectLst/>
                          <a:latin typeface="Calibri"/>
                        </a:rPr>
                        <a:t>5</a:t>
                      </a:r>
                    </a:p>
                  </a:txBody>
                  <a:tcPr marL="9525" marR="9525" marT="9525" marB="0" anchor="ctr"/>
                </a:tc>
                <a:tc>
                  <a:txBody>
                    <a:bodyPr/>
                    <a:lstStyle/>
                    <a:p>
                      <a:pPr algn="ctr" fontAlgn="b"/>
                      <a:r>
                        <a:rPr lang="en-US" sz="1100" b="1" i="0" u="none" strike="noStrike" dirty="0">
                          <a:solidFill>
                            <a:srgbClr val="00B0F0"/>
                          </a:solidFill>
                          <a:effectLst/>
                          <a:latin typeface="Calibri"/>
                        </a:rPr>
                        <a:t>5</a:t>
                      </a:r>
                    </a:p>
                  </a:txBody>
                  <a:tcPr marL="9525" marR="9525" marT="9525" marB="0" anchor="ctr"/>
                </a:tc>
              </a:tr>
              <a:tr h="267483">
                <a:tc>
                  <a:txBody>
                    <a:bodyPr/>
                    <a:lstStyle/>
                    <a:p>
                      <a:pPr algn="ctr"/>
                      <a:r>
                        <a:rPr lang="en-US" sz="1200" i="1" dirty="0" smtClean="0">
                          <a:solidFill>
                            <a:srgbClr val="FF0000"/>
                          </a:solidFill>
                        </a:rPr>
                        <a:t>4</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7</a:t>
                      </a:r>
                    </a:p>
                  </a:txBody>
                  <a:tcPr marL="9525" marR="9525" marT="9525" marB="0" anchor="ctr"/>
                </a:tc>
                <a:tc>
                  <a:txBody>
                    <a:bodyPr/>
                    <a:lstStyle/>
                    <a:p>
                      <a:pPr algn="ctr" fontAlgn="b"/>
                      <a:r>
                        <a:rPr lang="en-US" sz="1100" b="1" i="0" u="none" strike="noStrike" dirty="0">
                          <a:solidFill>
                            <a:srgbClr val="00B0F0"/>
                          </a:solidFill>
                          <a:effectLst/>
                          <a:latin typeface="Calibri"/>
                        </a:rPr>
                        <a:t>4</a:t>
                      </a:r>
                    </a:p>
                  </a:txBody>
                  <a:tcPr marL="9525" marR="9525" marT="9525" marB="0" anchor="ctr"/>
                </a:tc>
                <a:tc>
                  <a:txBody>
                    <a:bodyPr/>
                    <a:lstStyle/>
                    <a:p>
                      <a:pPr algn="ctr" fontAlgn="b"/>
                      <a:r>
                        <a:rPr lang="en-US" sz="1100" b="1" i="0" u="none" strike="noStrike" dirty="0">
                          <a:solidFill>
                            <a:srgbClr val="00B0F0"/>
                          </a:solidFill>
                          <a:effectLst/>
                          <a:latin typeface="Calibri"/>
                        </a:rPr>
                        <a:t>3</a:t>
                      </a:r>
                    </a:p>
                  </a:txBody>
                  <a:tcPr marL="9525" marR="9525" marT="9525" marB="0" anchor="ctr"/>
                </a:tc>
              </a:tr>
              <a:tr h="267483">
                <a:tc>
                  <a:txBody>
                    <a:bodyPr/>
                    <a:lstStyle/>
                    <a:p>
                      <a:pPr algn="ctr"/>
                      <a:r>
                        <a:rPr lang="en-US" sz="1200" i="1" dirty="0" smtClean="0">
                          <a:solidFill>
                            <a:srgbClr val="FF0000"/>
                          </a:solidFill>
                        </a:rPr>
                        <a:t>5</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4</a:t>
                      </a:r>
                    </a:p>
                  </a:txBody>
                  <a:tcPr marL="9525" marR="9525" marT="9525" marB="0" anchor="ctr"/>
                </a:tc>
                <a:tc>
                  <a:txBody>
                    <a:bodyPr/>
                    <a:lstStyle/>
                    <a:p>
                      <a:pPr algn="ctr" fontAlgn="b"/>
                      <a:r>
                        <a:rPr lang="en-US" sz="1100" b="1" i="0" u="none" strike="noStrike" dirty="0">
                          <a:solidFill>
                            <a:srgbClr val="00B0F0"/>
                          </a:solidFill>
                          <a:effectLst/>
                          <a:latin typeface="Calibri"/>
                        </a:rPr>
                        <a:t>3</a:t>
                      </a:r>
                    </a:p>
                  </a:txBody>
                  <a:tcPr marL="9525" marR="9525" marT="9525" marB="0" anchor="ctr"/>
                </a:tc>
                <a:tc>
                  <a:txBody>
                    <a:bodyPr/>
                    <a:lstStyle/>
                    <a:p>
                      <a:pPr algn="ctr" fontAlgn="b"/>
                      <a:r>
                        <a:rPr lang="en-US" sz="1100" b="1" i="0" u="none" strike="noStrike" dirty="0">
                          <a:solidFill>
                            <a:srgbClr val="00B0F0"/>
                          </a:solidFill>
                          <a:effectLst/>
                          <a:latin typeface="Calibri"/>
                        </a:rPr>
                        <a:t>2</a:t>
                      </a:r>
                    </a:p>
                  </a:txBody>
                  <a:tcPr marL="9525" marR="9525" marT="9525" marB="0" anchor="ctr"/>
                </a:tc>
              </a:tr>
            </a:tbl>
          </a:graphicData>
        </a:graphic>
      </p:graphicFrame>
      <p:sp>
        <p:nvSpPr>
          <p:cNvPr id="16" name="Rectangle 15"/>
          <p:cNvSpPr/>
          <p:nvPr/>
        </p:nvSpPr>
        <p:spPr>
          <a:xfrm>
            <a:off x="7274850" y="391180"/>
            <a:ext cx="1335750"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Graphic</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pSp>
        <p:nvGrpSpPr>
          <p:cNvPr id="56" name="Group 55"/>
          <p:cNvGrpSpPr/>
          <p:nvPr/>
        </p:nvGrpSpPr>
        <p:grpSpPr>
          <a:xfrm>
            <a:off x="0" y="3657600"/>
            <a:ext cx="9144000" cy="3200400"/>
            <a:chOff x="0" y="0"/>
            <a:chExt cx="9144000" cy="3429000"/>
          </a:xfrm>
        </p:grpSpPr>
        <p:sp>
          <p:nvSpPr>
            <p:cNvPr id="57" name="TextBox 56"/>
            <p:cNvSpPr txBox="1"/>
            <p:nvPr/>
          </p:nvSpPr>
          <p:spPr>
            <a:xfrm>
              <a:off x="6726534" y="3000121"/>
              <a:ext cx="2417466" cy="428689"/>
            </a:xfrm>
            <a:prstGeom prst="rect">
              <a:avLst/>
            </a:prstGeom>
            <a:solidFill>
              <a:schemeClr val="accent4">
                <a:lumMod val="60000"/>
                <a:lumOff val="4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smtClean="0"/>
                <a:t>Simplified </a:t>
              </a:r>
              <a:endParaRPr lang="en-US" sz="2000" dirty="0"/>
            </a:p>
          </p:txBody>
        </p:sp>
        <p:sp>
          <p:nvSpPr>
            <p:cNvPr id="58" name="Rectangle 57"/>
            <p:cNvSpPr/>
            <p:nvPr/>
          </p:nvSpPr>
          <p:spPr>
            <a:xfrm>
              <a:off x="0" y="0"/>
              <a:ext cx="9144000" cy="3429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 name="Group 2"/>
          <p:cNvGrpSpPr/>
          <p:nvPr/>
        </p:nvGrpSpPr>
        <p:grpSpPr>
          <a:xfrm>
            <a:off x="3048000" y="1545917"/>
            <a:ext cx="609600" cy="537603"/>
            <a:chOff x="3048000" y="1965018"/>
            <a:chExt cx="609600" cy="537603"/>
          </a:xfrm>
        </p:grpSpPr>
        <p:sp>
          <p:nvSpPr>
            <p:cNvPr id="2" name="Equal 1"/>
            <p:cNvSpPr/>
            <p:nvPr/>
          </p:nvSpPr>
          <p:spPr>
            <a:xfrm>
              <a:off x="3048000" y="2121621"/>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59" name="Equal 58"/>
            <p:cNvSpPr/>
            <p:nvPr/>
          </p:nvSpPr>
          <p:spPr>
            <a:xfrm>
              <a:off x="3048000" y="1965018"/>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grpSp>
      <p:grpSp>
        <p:nvGrpSpPr>
          <p:cNvPr id="60" name="Group 59"/>
          <p:cNvGrpSpPr/>
          <p:nvPr/>
        </p:nvGrpSpPr>
        <p:grpSpPr>
          <a:xfrm>
            <a:off x="5572810" y="1545917"/>
            <a:ext cx="609600" cy="537603"/>
            <a:chOff x="3048000" y="1965018"/>
            <a:chExt cx="609600" cy="537603"/>
          </a:xfrm>
        </p:grpSpPr>
        <p:sp>
          <p:nvSpPr>
            <p:cNvPr id="61" name="Equal 60"/>
            <p:cNvSpPr/>
            <p:nvPr/>
          </p:nvSpPr>
          <p:spPr>
            <a:xfrm>
              <a:off x="3048000" y="2121621"/>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62" name="Equal 61"/>
            <p:cNvSpPr/>
            <p:nvPr/>
          </p:nvSpPr>
          <p:spPr>
            <a:xfrm>
              <a:off x="3048000" y="1965018"/>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grpSp>
      <p:sp>
        <p:nvSpPr>
          <p:cNvPr id="49" name="Rectangle 48"/>
          <p:cNvSpPr/>
          <p:nvPr/>
        </p:nvSpPr>
        <p:spPr>
          <a:xfrm>
            <a:off x="1431465" y="4572000"/>
            <a:ext cx="505268" cy="923330"/>
          </a:xfrm>
          <a:prstGeom prst="rect">
            <a:avLst/>
          </a:prstGeom>
          <a:noFill/>
        </p:spPr>
        <p:txBody>
          <a:bodyPr wrap="none" lIns="91440" tIns="45720" rIns="91440" bIns="45720">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66" name="Rectangle 65"/>
          <p:cNvSpPr/>
          <p:nvPr/>
        </p:nvSpPr>
        <p:spPr>
          <a:xfrm>
            <a:off x="4319366" y="4572000"/>
            <a:ext cx="505268" cy="923330"/>
          </a:xfrm>
          <a:prstGeom prst="rect">
            <a:avLst/>
          </a:prstGeom>
          <a:noFill/>
        </p:spPr>
        <p:txBody>
          <a:bodyPr wrap="none" lIns="91440" tIns="45720" rIns="91440" bIns="45720">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67" name="Rectangle 66"/>
          <p:cNvSpPr/>
          <p:nvPr/>
        </p:nvSpPr>
        <p:spPr>
          <a:xfrm>
            <a:off x="7405466" y="4572000"/>
            <a:ext cx="505268" cy="923330"/>
          </a:xfrm>
          <a:prstGeom prst="rect">
            <a:avLst/>
          </a:prstGeom>
          <a:noFill/>
        </p:spPr>
        <p:txBody>
          <a:bodyPr wrap="none" lIns="91440" tIns="45720" rIns="91440" bIns="45720">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pSp>
        <p:nvGrpSpPr>
          <p:cNvPr id="68" name="Group 67"/>
          <p:cNvGrpSpPr/>
          <p:nvPr/>
        </p:nvGrpSpPr>
        <p:grpSpPr>
          <a:xfrm>
            <a:off x="5947658" y="556885"/>
            <a:ext cx="491724" cy="2510469"/>
            <a:chOff x="5947658" y="785485"/>
            <a:chExt cx="491724" cy="2510469"/>
          </a:xfrm>
        </p:grpSpPr>
        <p:grpSp>
          <p:nvGrpSpPr>
            <p:cNvPr id="69" name="Group 68"/>
            <p:cNvGrpSpPr/>
            <p:nvPr/>
          </p:nvGrpSpPr>
          <p:grpSpPr>
            <a:xfrm rot="16200000">
              <a:off x="5140144" y="1996716"/>
              <a:ext cx="2510469" cy="88007"/>
              <a:chOff x="4640580" y="2620962"/>
              <a:chExt cx="2827020" cy="88006"/>
            </a:xfrm>
          </p:grpSpPr>
          <p:cxnSp>
            <p:nvCxnSpPr>
              <p:cNvPr id="72" name="Straight Arrow Connector 71"/>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73" name="Straight Connector 72"/>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7" name="Straight Connector 76"/>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8" name="Straight Connector 77"/>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80" name="Straight Connector 79"/>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81" name="Straight Connector 80"/>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82" name="Straight Connector 81"/>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83" name="Straight Connector 82"/>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70" name="TextBox 69"/>
            <p:cNvSpPr txBox="1"/>
            <p:nvPr/>
          </p:nvSpPr>
          <p:spPr>
            <a:xfrm>
              <a:off x="6055848" y="2083520"/>
              <a:ext cx="301686" cy="369332"/>
            </a:xfrm>
            <a:prstGeom prst="rect">
              <a:avLst/>
            </a:prstGeom>
            <a:noFill/>
          </p:spPr>
          <p:txBody>
            <a:bodyPr wrap="none" rtlCol="0">
              <a:spAutoFit/>
            </a:bodyPr>
            <a:lstStyle/>
            <a:p>
              <a:r>
                <a:rPr lang="en-US" dirty="0" smtClean="0"/>
                <a:t>5</a:t>
              </a:r>
              <a:endParaRPr lang="en-US" dirty="0"/>
            </a:p>
          </p:txBody>
        </p:sp>
        <p:sp>
          <p:nvSpPr>
            <p:cNvPr id="71" name="TextBox 70"/>
            <p:cNvSpPr txBox="1"/>
            <p:nvPr/>
          </p:nvSpPr>
          <p:spPr>
            <a:xfrm>
              <a:off x="5947658" y="1092920"/>
              <a:ext cx="418704" cy="369332"/>
            </a:xfrm>
            <a:prstGeom prst="rect">
              <a:avLst/>
            </a:prstGeom>
            <a:noFill/>
          </p:spPr>
          <p:txBody>
            <a:bodyPr wrap="none" rtlCol="0">
              <a:spAutoFit/>
            </a:bodyPr>
            <a:lstStyle/>
            <a:p>
              <a:r>
                <a:rPr lang="en-US" dirty="0" smtClean="0"/>
                <a:t>10</a:t>
              </a:r>
              <a:endParaRPr lang="en-US" dirty="0"/>
            </a:p>
          </p:txBody>
        </p:sp>
      </p:grpSp>
      <p:grpSp>
        <p:nvGrpSpPr>
          <p:cNvPr id="84" name="Group 83"/>
          <p:cNvGrpSpPr/>
          <p:nvPr/>
        </p:nvGrpSpPr>
        <p:grpSpPr>
          <a:xfrm>
            <a:off x="6843516" y="530118"/>
            <a:ext cx="243084" cy="1833860"/>
            <a:chOff x="6271009" y="758718"/>
            <a:chExt cx="243084" cy="1833860"/>
          </a:xfrm>
        </p:grpSpPr>
        <p:sp>
          <p:nvSpPr>
            <p:cNvPr id="85" name="Oval 84"/>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Oval 85"/>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Oval 86"/>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Oval 87"/>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Oval 88"/>
            <p:cNvSpPr/>
            <p:nvPr/>
          </p:nvSpPr>
          <p:spPr>
            <a:xfrm>
              <a:off x="6285493" y="75871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0" name="Group 89"/>
          <p:cNvGrpSpPr/>
          <p:nvPr/>
        </p:nvGrpSpPr>
        <p:grpSpPr>
          <a:xfrm>
            <a:off x="7543800" y="914400"/>
            <a:ext cx="228600" cy="1645411"/>
            <a:chOff x="7500754" y="1185164"/>
            <a:chExt cx="228600" cy="1645411"/>
          </a:xfrm>
        </p:grpSpPr>
        <p:sp>
          <p:nvSpPr>
            <p:cNvPr id="91" name="Oval 90"/>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Oval 91"/>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3" name="Oval 92"/>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Oval 93"/>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5" name="Oval 94"/>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6" name="Group 95"/>
          <p:cNvGrpSpPr/>
          <p:nvPr/>
        </p:nvGrpSpPr>
        <p:grpSpPr>
          <a:xfrm>
            <a:off x="8296970" y="1322264"/>
            <a:ext cx="237430" cy="1446618"/>
            <a:chOff x="8168628" y="1550864"/>
            <a:chExt cx="237430" cy="1446618"/>
          </a:xfrm>
        </p:grpSpPr>
        <p:sp>
          <p:nvSpPr>
            <p:cNvPr id="97" name="Oval 96"/>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8" name="Oval 97"/>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9" name="Oval 98"/>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0" name="Oval 99"/>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1" name="Oval 100"/>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02" name="TextBox 101"/>
          <p:cNvSpPr txBox="1"/>
          <p:nvPr/>
        </p:nvSpPr>
        <p:spPr>
          <a:xfrm>
            <a:off x="6802734" y="2831068"/>
            <a:ext cx="1884066" cy="369332"/>
          </a:xfrm>
          <a:prstGeom prst="rect">
            <a:avLst/>
          </a:prstGeom>
          <a:noFill/>
        </p:spPr>
        <p:txBody>
          <a:bodyPr wrap="square" rtlCol="0">
            <a:spAutoFit/>
          </a:bodyPr>
          <a:lstStyle/>
          <a:p>
            <a:r>
              <a:rPr lang="en-US" dirty="0" smtClean="0">
                <a:solidFill>
                  <a:schemeClr val="accent3">
                    <a:lumMod val="75000"/>
                  </a:schemeClr>
                </a:solidFill>
              </a:rPr>
              <a:t>N           R            A   </a:t>
            </a:r>
            <a:endParaRPr lang="en-US" dirty="0">
              <a:solidFill>
                <a:schemeClr val="accent3">
                  <a:lumMod val="75000"/>
                </a:schemeClr>
              </a:solidFill>
            </a:endParaRPr>
          </a:p>
        </p:txBody>
      </p:sp>
    </p:spTree>
    <p:extLst>
      <p:ext uri="{BB962C8B-B14F-4D97-AF65-F5344CB8AC3E}">
        <p14:creationId xmlns:p14="http://schemas.microsoft.com/office/powerpoint/2010/main" val="4228331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0"/>
            <a:ext cx="8229600" cy="1143000"/>
          </a:xfrm>
        </p:spPr>
        <p:txBody>
          <a:bodyPr>
            <a:normAutofit/>
          </a:bodyPr>
          <a:lstStyle/>
          <a:p>
            <a:pPr algn="l"/>
            <a:r>
              <a:rPr lang="en-US" sz="3600" dirty="0"/>
              <a:t>p</a:t>
            </a:r>
            <a:r>
              <a:rPr lang="en-US" sz="3600" dirty="0" smtClean="0"/>
              <a:t>reviously…</a:t>
            </a:r>
            <a:endParaRPr lang="en-US" sz="3600" dirty="0"/>
          </a:p>
        </p:txBody>
      </p:sp>
      <p:sp>
        <p:nvSpPr>
          <p:cNvPr id="7" name="Title 1"/>
          <p:cNvSpPr txBox="1">
            <a:spLocks/>
          </p:cNvSpPr>
          <p:nvPr/>
        </p:nvSpPr>
        <p:spPr>
          <a:xfrm>
            <a:off x="1981200" y="-76200"/>
            <a:ext cx="7162800" cy="28194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latin typeface="Arial" pitchFamily="34" charset="0"/>
              </a:rPr>
              <a:t>Teaching Students How to Spend Statistical Money to Purchase Effective Behavioral Models:</a:t>
            </a:r>
            <a:br>
              <a:rPr lang="en-US" sz="2400" dirty="0" smtClean="0">
                <a:latin typeface="Arial" pitchFamily="34" charset="0"/>
              </a:rPr>
            </a:br>
            <a:r>
              <a:rPr lang="en-US" sz="2000" dirty="0" smtClean="0">
                <a:latin typeface="Arial" pitchFamily="34" charset="0"/>
              </a:rPr>
              <a:t>Degrees-of-Freedom and Goodness-of-Fit as the Foundation of Psychological Science</a:t>
            </a:r>
          </a:p>
          <a:p>
            <a:endParaRPr lang="en-US" sz="2000" dirty="0" smtClean="0">
              <a:latin typeface="Arial" pitchFamily="34" charset="0"/>
            </a:endParaRPr>
          </a:p>
          <a:p>
            <a:r>
              <a:rPr lang="en-US" sz="2000" dirty="0" smtClean="0">
                <a:latin typeface="Arial" pitchFamily="34" charset="0"/>
              </a:rPr>
              <a:t>Joseph Lee Rodgers</a:t>
            </a:r>
          </a:p>
          <a:p>
            <a:r>
              <a:rPr lang="en-US" sz="2000" dirty="0" smtClean="0">
                <a:latin typeface="Arial" pitchFamily="34" charset="0"/>
              </a:rPr>
              <a:t>Lunch Bunch, Nov 17, 2011</a:t>
            </a:r>
            <a:r>
              <a:rPr lang="en-US" sz="3600" dirty="0" smtClean="0">
                <a:latin typeface="Arial" pitchFamily="34" charset="0"/>
              </a:rPr>
              <a:t/>
            </a:r>
            <a:br>
              <a:rPr lang="en-US" sz="3600" dirty="0" smtClean="0">
                <a:latin typeface="Arial" pitchFamily="34" charset="0"/>
              </a:rPr>
            </a:br>
            <a:endParaRPr lang="en-US" sz="3600" dirty="0">
              <a:latin typeface="Arial" pitchFamily="34" charset="0"/>
            </a:endParaRPr>
          </a:p>
        </p:txBody>
      </p:sp>
      <p:sp>
        <p:nvSpPr>
          <p:cNvPr id="13" name="Content Placeholder 2"/>
          <p:cNvSpPr>
            <a:spLocks noGrp="1"/>
          </p:cNvSpPr>
          <p:nvPr>
            <p:ph idx="1"/>
          </p:nvPr>
        </p:nvSpPr>
        <p:spPr>
          <a:xfrm>
            <a:off x="76200" y="3657601"/>
            <a:ext cx="8153400" cy="4419600"/>
          </a:xfrm>
        </p:spPr>
        <p:txBody>
          <a:bodyPr>
            <a:normAutofit/>
          </a:bodyPr>
          <a:lstStyle/>
          <a:p>
            <a:pPr>
              <a:buNone/>
            </a:pPr>
            <a:r>
              <a:rPr lang="en-US" sz="1400" u="sng" dirty="0" smtClean="0">
                <a:solidFill>
                  <a:schemeClr val="tx1"/>
                </a:solidFill>
                <a:uFill>
                  <a:solidFill>
                    <a:schemeClr val="tx1"/>
                  </a:solidFill>
                </a:uFill>
                <a:latin typeface="Arial" pitchFamily="34" charset="0"/>
              </a:rPr>
              <a:t>X1</a:t>
            </a:r>
            <a:r>
              <a:rPr lang="en-US" sz="1400" dirty="0" smtClean="0">
                <a:solidFill>
                  <a:schemeClr val="tx1"/>
                </a:solidFill>
                <a:uFill>
                  <a:solidFill>
                    <a:schemeClr val="tx1"/>
                  </a:solidFill>
                </a:uFill>
                <a:latin typeface="Arial" pitchFamily="34" charset="0"/>
              </a:rPr>
              <a:t>   </a:t>
            </a:r>
            <a:r>
              <a:rPr lang="en-US" sz="1400" u="sng" dirty="0" smtClean="0">
                <a:solidFill>
                  <a:schemeClr val="tx1"/>
                </a:solidFill>
                <a:uFill>
                  <a:solidFill>
                    <a:schemeClr val="tx1"/>
                  </a:solidFill>
                </a:uFill>
                <a:latin typeface="Arial" pitchFamily="34" charset="0"/>
              </a:rPr>
              <a:t>X2</a:t>
            </a:r>
            <a:r>
              <a:rPr lang="en-US" sz="1400" dirty="0" smtClean="0">
                <a:solidFill>
                  <a:schemeClr val="tx1"/>
                </a:solidFill>
                <a:uFill>
                  <a:solidFill>
                    <a:schemeClr val="tx1"/>
                  </a:solidFill>
                </a:uFill>
                <a:latin typeface="Arial" pitchFamily="34" charset="0"/>
              </a:rPr>
              <a:t>		</a:t>
            </a:r>
            <a:endParaRPr lang="en-US" sz="1400" u="sng" dirty="0" smtClean="0">
              <a:solidFill>
                <a:schemeClr val="tx1"/>
              </a:solidFill>
              <a:uFill>
                <a:solidFill>
                  <a:schemeClr val="tx1"/>
                </a:solidFill>
              </a:uFill>
              <a:latin typeface="Arial" pitchFamily="34" charset="0"/>
            </a:endParaRPr>
          </a:p>
          <a:p>
            <a:pPr>
              <a:buNone/>
            </a:pPr>
            <a:r>
              <a:rPr lang="en-US" sz="1400" dirty="0" smtClean="0">
                <a:solidFill>
                  <a:schemeClr val="tx1"/>
                </a:solidFill>
                <a:uFill>
                  <a:solidFill>
                    <a:schemeClr val="tx1"/>
                  </a:solidFill>
                </a:uFill>
                <a:latin typeface="Arial" pitchFamily="34" charset="0"/>
              </a:rPr>
              <a:t>3 	5</a:t>
            </a:r>
          </a:p>
          <a:p>
            <a:pPr>
              <a:buNone/>
            </a:pPr>
            <a:r>
              <a:rPr lang="en-US" sz="1400" dirty="0" smtClean="0">
                <a:solidFill>
                  <a:schemeClr val="tx1"/>
                </a:solidFill>
                <a:uFill>
                  <a:solidFill>
                    <a:schemeClr val="tx1"/>
                  </a:solidFill>
                </a:uFill>
                <a:latin typeface="Arial" pitchFamily="34" charset="0"/>
              </a:rPr>
              <a:t>2 	2</a:t>
            </a:r>
          </a:p>
          <a:p>
            <a:pPr>
              <a:buAutoNum type="arabicPlain" startAt="8"/>
            </a:pPr>
            <a:r>
              <a:rPr lang="en-US" sz="1400" dirty="0" smtClean="0">
                <a:solidFill>
                  <a:schemeClr val="tx1"/>
                </a:solidFill>
                <a:uFill>
                  <a:solidFill>
                    <a:schemeClr val="tx1"/>
                  </a:solidFill>
                </a:uFill>
                <a:latin typeface="Arial" pitchFamily="34" charset="0"/>
              </a:rPr>
              <a:t>6</a:t>
            </a:r>
          </a:p>
          <a:p>
            <a:pPr>
              <a:buAutoNum type="arabicPlain" startAt="5"/>
            </a:pPr>
            <a:r>
              <a:rPr lang="en-US" sz="1400" dirty="0" smtClean="0">
                <a:solidFill>
                  <a:schemeClr val="tx1"/>
                </a:solidFill>
                <a:uFill>
                  <a:solidFill>
                    <a:schemeClr val="tx1"/>
                  </a:solidFill>
                </a:uFill>
                <a:latin typeface="Arial" pitchFamily="34" charset="0"/>
              </a:rPr>
              <a:t>5</a:t>
            </a:r>
          </a:p>
          <a:p>
            <a:pPr>
              <a:buAutoNum type="arabicPlain" startAt="7"/>
            </a:pPr>
            <a:r>
              <a:rPr lang="en-US" sz="1400" dirty="0" smtClean="0">
                <a:solidFill>
                  <a:schemeClr val="tx1"/>
                </a:solidFill>
                <a:uFill>
                  <a:solidFill>
                    <a:schemeClr val="tx1"/>
                  </a:solidFill>
                </a:uFill>
                <a:latin typeface="Arial" pitchFamily="34" charset="0"/>
              </a:rPr>
              <a:t>6</a:t>
            </a:r>
          </a:p>
          <a:p>
            <a:pPr>
              <a:buAutoNum type="arabicPlain" startAt="5"/>
            </a:pPr>
            <a:r>
              <a:rPr lang="en-US" sz="1400" dirty="0" smtClean="0">
                <a:solidFill>
                  <a:schemeClr val="tx1"/>
                </a:solidFill>
                <a:uFill>
                  <a:solidFill>
                    <a:schemeClr val="tx1"/>
                  </a:solidFill>
                </a:uFill>
                <a:latin typeface="Arial" pitchFamily="34" charset="0"/>
              </a:rPr>
              <a:t>7</a:t>
            </a:r>
          </a:p>
          <a:p>
            <a:pPr>
              <a:buAutoNum type="arabicPlain" startAt="6"/>
            </a:pPr>
            <a:r>
              <a:rPr lang="en-US" sz="1400" dirty="0" smtClean="0">
                <a:solidFill>
                  <a:schemeClr val="tx1"/>
                </a:solidFill>
                <a:uFill>
                  <a:solidFill>
                    <a:schemeClr val="tx1"/>
                  </a:solidFill>
                </a:uFill>
                <a:latin typeface="Arial" pitchFamily="34" charset="0"/>
              </a:rPr>
              <a:t>5</a:t>
            </a:r>
          </a:p>
          <a:p>
            <a:pPr>
              <a:buAutoNum type="arabicPlain" startAt="8"/>
            </a:pPr>
            <a:r>
              <a:rPr lang="en-US" sz="1400" dirty="0" smtClean="0">
                <a:solidFill>
                  <a:schemeClr val="tx1"/>
                </a:solidFill>
                <a:uFill>
                  <a:solidFill>
                    <a:schemeClr val="tx1"/>
                  </a:solidFill>
                </a:uFill>
                <a:latin typeface="Arial" pitchFamily="34" charset="0"/>
              </a:rPr>
              <a:t>8</a:t>
            </a:r>
          </a:p>
          <a:p>
            <a:pPr>
              <a:buAutoNum type="arabicPlain" startAt="7"/>
            </a:pPr>
            <a:r>
              <a:rPr lang="en-US" sz="1400" dirty="0" smtClean="0">
                <a:solidFill>
                  <a:schemeClr val="tx1"/>
                </a:solidFill>
                <a:uFill>
                  <a:solidFill>
                    <a:schemeClr val="tx1"/>
                  </a:solidFill>
                </a:uFill>
                <a:latin typeface="Arial" pitchFamily="34" charset="0"/>
              </a:rPr>
              <a:t>7</a:t>
            </a:r>
          </a:p>
          <a:p>
            <a:pPr>
              <a:buNone/>
            </a:pPr>
            <a:r>
              <a:rPr lang="en-US" sz="1400" dirty="0" smtClean="0">
                <a:solidFill>
                  <a:schemeClr val="tx1"/>
                </a:solidFill>
                <a:uFill>
                  <a:solidFill>
                    <a:schemeClr val="tx1"/>
                  </a:solidFill>
                </a:uFill>
                <a:latin typeface="Arial" pitchFamily="34" charset="0"/>
              </a:rPr>
              <a:t>4 	3 		</a:t>
            </a:r>
            <a:endParaRPr lang="en-US" sz="1400" u="sng" dirty="0" smtClean="0">
              <a:solidFill>
                <a:schemeClr val="tx1"/>
              </a:solidFill>
              <a:uFill>
                <a:solidFill>
                  <a:schemeClr val="tx1"/>
                </a:solidFill>
              </a:uFill>
              <a:latin typeface="Arial" pitchFamily="34"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2777992743"/>
              </p:ext>
            </p:extLst>
          </p:nvPr>
        </p:nvGraphicFramePr>
        <p:xfrm>
          <a:off x="838200" y="2438400"/>
          <a:ext cx="5951537" cy="4265612"/>
        </p:xfrm>
        <a:graphic>
          <a:graphicData uri="http://schemas.openxmlformats.org/presentationml/2006/ole">
            <mc:AlternateContent xmlns:mc="http://schemas.openxmlformats.org/markup-compatibility/2006">
              <mc:Choice xmlns:v="urn:schemas-microsoft-com:vml" Requires="v">
                <p:oleObj spid="_x0000_s3103" name="Document" r:id="rId4" imgW="5952018" imgH="4266064" progId="Word.Document.8">
                  <p:embed/>
                </p:oleObj>
              </mc:Choice>
              <mc:Fallback>
                <p:oleObj name="Document" r:id="rId4" imgW="5952018" imgH="4266064"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438400"/>
                        <a:ext cx="5951537" cy="426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Chart 14"/>
          <p:cNvGraphicFramePr/>
          <p:nvPr>
            <p:extLst>
              <p:ext uri="{D42A27DB-BD31-4B8C-83A1-F6EECF244321}">
                <p14:modId xmlns:p14="http://schemas.microsoft.com/office/powerpoint/2010/main" val="1697909217"/>
              </p:ext>
            </p:extLst>
          </p:nvPr>
        </p:nvGraphicFramePr>
        <p:xfrm>
          <a:off x="4876800" y="3657600"/>
          <a:ext cx="2971800" cy="2743200"/>
        </p:xfrm>
        <a:graphic>
          <a:graphicData uri="http://schemas.openxmlformats.org/drawingml/2006/chart">
            <c:chart xmlns:c="http://schemas.openxmlformats.org/drawingml/2006/chart" xmlns:r="http://schemas.openxmlformats.org/officeDocument/2006/relationships" r:id="rId6"/>
          </a:graphicData>
        </a:graphic>
      </p:graphicFrame>
      <p:sp>
        <p:nvSpPr>
          <p:cNvPr id="10" name="TextBox 9"/>
          <p:cNvSpPr txBox="1"/>
          <p:nvPr/>
        </p:nvSpPr>
        <p:spPr>
          <a:xfrm>
            <a:off x="5105400" y="2967335"/>
            <a:ext cx="2362200" cy="461665"/>
          </a:xfrm>
          <a:prstGeom prst="rect">
            <a:avLst/>
          </a:prstGeom>
          <a:noFill/>
        </p:spPr>
        <p:txBody>
          <a:bodyPr wrap="square" rtlCol="0">
            <a:spAutoFit/>
          </a:bodyPr>
          <a:lstStyle/>
          <a:p>
            <a:pPr algn="ctr"/>
            <a:r>
              <a:rPr lang="en-US" sz="2400" dirty="0" smtClean="0">
                <a:latin typeface="Century Schoolbook" pitchFamily="18" charset="0"/>
              </a:rPr>
              <a:t>Variable Space</a:t>
            </a:r>
            <a:endParaRPr lang="en-US" sz="2400" dirty="0">
              <a:latin typeface="Century Schoolbook" pitchFamily="18" charset="0"/>
            </a:endParaRPr>
          </a:p>
        </p:txBody>
      </p:sp>
      <p:sp>
        <p:nvSpPr>
          <p:cNvPr id="17" name="TextBox 16"/>
          <p:cNvSpPr txBox="1"/>
          <p:nvPr/>
        </p:nvSpPr>
        <p:spPr>
          <a:xfrm>
            <a:off x="1143000" y="2961501"/>
            <a:ext cx="2362200" cy="461665"/>
          </a:xfrm>
          <a:prstGeom prst="rect">
            <a:avLst/>
          </a:prstGeom>
          <a:noFill/>
        </p:spPr>
        <p:txBody>
          <a:bodyPr wrap="square" rtlCol="0">
            <a:spAutoFit/>
          </a:bodyPr>
          <a:lstStyle/>
          <a:p>
            <a:pPr algn="ctr"/>
            <a:r>
              <a:rPr lang="en-US" sz="2400" dirty="0" smtClean="0">
                <a:latin typeface="Century Schoolbook" pitchFamily="18" charset="0"/>
              </a:rPr>
              <a:t>Fisher Space</a:t>
            </a:r>
            <a:endParaRPr lang="en-US" sz="2400" dirty="0">
              <a:latin typeface="Century Schoolbook" pitchFamily="18" charset="0"/>
            </a:endParaRPr>
          </a:p>
        </p:txBody>
      </p:sp>
    </p:spTree>
    <p:extLst>
      <p:ext uri="{BB962C8B-B14F-4D97-AF65-F5344CB8AC3E}">
        <p14:creationId xmlns:p14="http://schemas.microsoft.com/office/powerpoint/2010/main" val="24014777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9144000" cy="3429000"/>
            <a:chOff x="0" y="0"/>
            <a:chExt cx="9144000" cy="3918857"/>
          </a:xfrm>
        </p:grpSpPr>
        <p:sp>
          <p:nvSpPr>
            <p:cNvPr id="5" name="TextBox 4"/>
            <p:cNvSpPr txBox="1"/>
            <p:nvPr/>
          </p:nvSpPr>
          <p:spPr>
            <a:xfrm>
              <a:off x="0" y="0"/>
              <a:ext cx="2438400" cy="400110"/>
            </a:xfrm>
            <a:prstGeom prst="rect">
              <a:avLst/>
            </a:prstGeom>
            <a:solidFill>
              <a:schemeClr val="bg2">
                <a:lumMod val="5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Description of Reality</a:t>
              </a:r>
              <a:endParaRPr lang="en-US" sz="2000" dirty="0"/>
            </a:p>
          </p:txBody>
        </p:sp>
        <p:sp>
          <p:nvSpPr>
            <p:cNvPr id="6" name="Rectangle 5"/>
            <p:cNvSpPr/>
            <p:nvPr/>
          </p:nvSpPr>
          <p:spPr>
            <a:xfrm>
              <a:off x="0" y="0"/>
              <a:ext cx="9144000" cy="391885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6"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8"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0"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p:nvSpPr>
        <p:spPr>
          <a:xfrm>
            <a:off x="1111250" y="268366"/>
            <a:ext cx="1145698"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Verbal</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9" name="TextBox 18"/>
          <p:cNvSpPr txBox="1"/>
          <p:nvPr/>
        </p:nvSpPr>
        <p:spPr>
          <a:xfrm>
            <a:off x="460375" y="653822"/>
            <a:ext cx="2819400" cy="2970044"/>
          </a:xfrm>
          <a:prstGeom prst="rect">
            <a:avLst/>
          </a:prstGeom>
          <a:noFill/>
        </p:spPr>
        <p:txBody>
          <a:bodyPr wrap="square" rtlCol="0">
            <a:spAutoFit/>
          </a:bodyPr>
          <a:lstStyle/>
          <a:p>
            <a:r>
              <a:rPr lang="en-US" sz="1100" dirty="0" smtClean="0"/>
              <a:t>Subject #1 tied Nike shoe in 8 seconds</a:t>
            </a:r>
          </a:p>
          <a:p>
            <a:r>
              <a:rPr lang="en-US" sz="1100" dirty="0"/>
              <a:t>Subject </a:t>
            </a:r>
            <a:r>
              <a:rPr lang="en-US" sz="1100" dirty="0" smtClean="0"/>
              <a:t>#2 </a:t>
            </a:r>
            <a:r>
              <a:rPr lang="en-US" sz="1100" dirty="0"/>
              <a:t>tied </a:t>
            </a:r>
            <a:r>
              <a:rPr lang="en-US" sz="1100" dirty="0" smtClean="0"/>
              <a:t>Nike shoe in 4 </a:t>
            </a:r>
            <a:r>
              <a:rPr lang="en-US" sz="1100" dirty="0"/>
              <a:t>seconds</a:t>
            </a:r>
          </a:p>
          <a:p>
            <a:r>
              <a:rPr lang="en-US" sz="1100" dirty="0" smtClean="0"/>
              <a:t>Subject #3 </a:t>
            </a:r>
            <a:r>
              <a:rPr lang="en-US" sz="1100" dirty="0"/>
              <a:t>tied </a:t>
            </a:r>
            <a:r>
              <a:rPr lang="en-US" sz="1100" dirty="0" smtClean="0"/>
              <a:t>Nike shoe A in </a:t>
            </a:r>
            <a:r>
              <a:rPr lang="en-US" sz="1100" dirty="0"/>
              <a:t>7 seconds</a:t>
            </a:r>
          </a:p>
          <a:p>
            <a:r>
              <a:rPr lang="en-US" sz="1100" dirty="0" smtClean="0"/>
              <a:t>Subject #4 </a:t>
            </a:r>
            <a:r>
              <a:rPr lang="en-US" sz="1100" dirty="0"/>
              <a:t>tied </a:t>
            </a:r>
            <a:r>
              <a:rPr lang="en-US" sz="1100" dirty="0" smtClean="0"/>
              <a:t>Nike shoe A in 5 </a:t>
            </a:r>
            <a:r>
              <a:rPr lang="en-US" sz="1100" dirty="0"/>
              <a:t>seconds</a:t>
            </a:r>
          </a:p>
          <a:p>
            <a:r>
              <a:rPr lang="en-US" sz="1100" dirty="0"/>
              <a:t>Subject </a:t>
            </a:r>
            <a:r>
              <a:rPr lang="en-US" sz="1100" dirty="0" smtClean="0"/>
              <a:t>#5 </a:t>
            </a:r>
            <a:r>
              <a:rPr lang="en-US" sz="1100" dirty="0"/>
              <a:t>tied </a:t>
            </a:r>
            <a:r>
              <a:rPr lang="en-US" sz="1100" dirty="0" smtClean="0"/>
              <a:t>Nike shoe </a:t>
            </a:r>
            <a:r>
              <a:rPr lang="en-US" sz="1100" dirty="0"/>
              <a:t>in </a:t>
            </a:r>
            <a:r>
              <a:rPr lang="en-US" sz="1100" dirty="0" smtClean="0"/>
              <a:t>6 </a:t>
            </a:r>
            <a:r>
              <a:rPr lang="en-US" sz="1100" dirty="0"/>
              <a:t>seconds</a:t>
            </a:r>
          </a:p>
          <a:p>
            <a:r>
              <a:rPr lang="en-US" sz="1100" dirty="0"/>
              <a:t>Subject #1 tied </a:t>
            </a:r>
            <a:r>
              <a:rPr lang="en-US" sz="1100" dirty="0" smtClean="0"/>
              <a:t>Reebok shoe </a:t>
            </a:r>
            <a:r>
              <a:rPr lang="en-US" sz="1100" dirty="0"/>
              <a:t>in 8 seconds</a:t>
            </a:r>
          </a:p>
          <a:p>
            <a:r>
              <a:rPr lang="en-US" sz="1100" dirty="0"/>
              <a:t>Subject #2 tied </a:t>
            </a:r>
            <a:r>
              <a:rPr lang="en-US" sz="1100" dirty="0" smtClean="0"/>
              <a:t>Reebok shoe </a:t>
            </a:r>
            <a:r>
              <a:rPr lang="en-US" sz="1100" dirty="0"/>
              <a:t>in 4 seconds</a:t>
            </a:r>
          </a:p>
          <a:p>
            <a:r>
              <a:rPr lang="en-US" sz="1100" dirty="0"/>
              <a:t>Subject #3 tied </a:t>
            </a:r>
            <a:r>
              <a:rPr lang="en-US" sz="1100" dirty="0" smtClean="0"/>
              <a:t>Reebok shoe </a:t>
            </a:r>
            <a:r>
              <a:rPr lang="en-US" sz="1100" dirty="0"/>
              <a:t>A in 7 seconds</a:t>
            </a:r>
          </a:p>
          <a:p>
            <a:r>
              <a:rPr lang="en-US" sz="1100" dirty="0"/>
              <a:t>Subject #4 </a:t>
            </a:r>
            <a:r>
              <a:rPr lang="en-US" sz="1100" dirty="0" smtClean="0"/>
              <a:t>tied</a:t>
            </a:r>
            <a:r>
              <a:rPr lang="en-US" sz="1100" dirty="0"/>
              <a:t> </a:t>
            </a:r>
            <a:r>
              <a:rPr lang="en-US" sz="1100" dirty="0" smtClean="0"/>
              <a:t>Reebok </a:t>
            </a:r>
            <a:r>
              <a:rPr lang="en-US" sz="1100" dirty="0"/>
              <a:t>shoe A in 5 seconds</a:t>
            </a:r>
          </a:p>
          <a:p>
            <a:r>
              <a:rPr lang="en-US" sz="1100" dirty="0"/>
              <a:t>Subject #5 </a:t>
            </a:r>
            <a:r>
              <a:rPr lang="en-US" sz="1100" dirty="0" smtClean="0"/>
              <a:t>tied</a:t>
            </a:r>
            <a:r>
              <a:rPr lang="en-US" sz="1100" dirty="0"/>
              <a:t> </a:t>
            </a:r>
            <a:r>
              <a:rPr lang="en-US" sz="1100" dirty="0" smtClean="0"/>
              <a:t>Reebok </a:t>
            </a:r>
            <a:r>
              <a:rPr lang="en-US" sz="1100" dirty="0"/>
              <a:t>shoe in 6 seconds</a:t>
            </a:r>
          </a:p>
          <a:p>
            <a:r>
              <a:rPr lang="en-US" sz="1100" dirty="0"/>
              <a:t>Subject #1 tied </a:t>
            </a:r>
            <a:r>
              <a:rPr lang="en-US" sz="1100" dirty="0" smtClean="0"/>
              <a:t>Adidas shoe </a:t>
            </a:r>
            <a:r>
              <a:rPr lang="en-US" sz="1100" dirty="0"/>
              <a:t>in 8 seconds</a:t>
            </a:r>
          </a:p>
          <a:p>
            <a:r>
              <a:rPr lang="en-US" sz="1100" dirty="0"/>
              <a:t>Subject #2 tied Adidas </a:t>
            </a:r>
            <a:r>
              <a:rPr lang="en-US" sz="1100" dirty="0" smtClean="0"/>
              <a:t>shoe </a:t>
            </a:r>
            <a:r>
              <a:rPr lang="en-US" sz="1100" dirty="0"/>
              <a:t>in 4 seconds</a:t>
            </a:r>
          </a:p>
          <a:p>
            <a:r>
              <a:rPr lang="en-US" sz="1100" dirty="0"/>
              <a:t>Subject #3 tied Adidas </a:t>
            </a:r>
            <a:r>
              <a:rPr lang="en-US" sz="1100" dirty="0" smtClean="0"/>
              <a:t>shoe </a:t>
            </a:r>
            <a:r>
              <a:rPr lang="en-US" sz="1100" dirty="0"/>
              <a:t>A in 7 seconds</a:t>
            </a:r>
          </a:p>
          <a:p>
            <a:r>
              <a:rPr lang="en-US" sz="1100" dirty="0"/>
              <a:t>Subject #4 tied Adidas </a:t>
            </a:r>
            <a:r>
              <a:rPr lang="en-US" sz="1100" dirty="0" smtClean="0"/>
              <a:t>shoe </a:t>
            </a:r>
            <a:r>
              <a:rPr lang="en-US" sz="1100" dirty="0"/>
              <a:t>A in 5 seconds</a:t>
            </a:r>
          </a:p>
          <a:p>
            <a:r>
              <a:rPr lang="en-US" sz="1100" dirty="0"/>
              <a:t>Subject #5 tied Adidas </a:t>
            </a:r>
            <a:r>
              <a:rPr lang="en-US" sz="1100" dirty="0" smtClean="0"/>
              <a:t>shoe </a:t>
            </a:r>
            <a:r>
              <a:rPr lang="en-US" sz="1100" dirty="0"/>
              <a:t>in 6 seconds</a:t>
            </a:r>
          </a:p>
          <a:p>
            <a:endParaRPr lang="en-US" sz="1100" dirty="0" smtClean="0"/>
          </a:p>
          <a:p>
            <a:endParaRPr lang="en-US" sz="1100" dirty="0"/>
          </a:p>
        </p:txBody>
      </p:sp>
      <p:sp>
        <p:nvSpPr>
          <p:cNvPr id="14" name="Rectangle 13"/>
          <p:cNvSpPr/>
          <p:nvPr/>
        </p:nvSpPr>
        <p:spPr>
          <a:xfrm>
            <a:off x="3962400" y="310110"/>
            <a:ext cx="1454245"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Numeric</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68510696"/>
              </p:ext>
            </p:extLst>
          </p:nvPr>
        </p:nvGraphicFramePr>
        <p:xfrm>
          <a:off x="3675976" y="1110343"/>
          <a:ext cx="1792048" cy="1645920"/>
        </p:xfrm>
        <a:graphic>
          <a:graphicData uri="http://schemas.openxmlformats.org/drawingml/2006/table">
            <a:tbl>
              <a:tblPr firstRow="1" bandRow="1">
                <a:tableStyleId>{5C22544A-7EE6-4342-B048-85BDC9FD1C3A}</a:tableStyleId>
              </a:tblPr>
              <a:tblGrid>
                <a:gridCol w="448012"/>
                <a:gridCol w="448012"/>
                <a:gridCol w="448012"/>
                <a:gridCol w="448012"/>
              </a:tblGrid>
              <a:tr h="267483">
                <a:tc>
                  <a:txBody>
                    <a:bodyPr/>
                    <a:lstStyle/>
                    <a:p>
                      <a:r>
                        <a:rPr lang="en-US" sz="1200" dirty="0" smtClean="0"/>
                        <a:t>Sub</a:t>
                      </a:r>
                      <a:endParaRPr lang="en-US" sz="1200" dirty="0"/>
                    </a:p>
                  </a:txBody>
                  <a:tcPr/>
                </a:tc>
                <a:tc>
                  <a:txBody>
                    <a:bodyPr/>
                    <a:lstStyle/>
                    <a:p>
                      <a:pPr algn="ctr"/>
                      <a:r>
                        <a:rPr lang="en-US" sz="1200" dirty="0" smtClean="0">
                          <a:solidFill>
                            <a:schemeClr val="accent3">
                              <a:lumMod val="60000"/>
                              <a:lumOff val="40000"/>
                            </a:schemeClr>
                          </a:solidFill>
                        </a:rPr>
                        <a:t>N</a:t>
                      </a:r>
                      <a:endParaRPr lang="en-US" sz="1200" dirty="0">
                        <a:solidFill>
                          <a:schemeClr val="accent3">
                            <a:lumMod val="60000"/>
                            <a:lumOff val="40000"/>
                          </a:schemeClr>
                        </a:solidFill>
                      </a:endParaRPr>
                    </a:p>
                  </a:txBody>
                  <a:tcPr/>
                </a:tc>
                <a:tc>
                  <a:txBody>
                    <a:bodyPr/>
                    <a:lstStyle/>
                    <a:p>
                      <a:pPr algn="ctr"/>
                      <a:r>
                        <a:rPr lang="en-US" sz="1200" dirty="0" smtClean="0">
                          <a:solidFill>
                            <a:schemeClr val="accent3">
                              <a:lumMod val="60000"/>
                              <a:lumOff val="40000"/>
                            </a:schemeClr>
                          </a:solidFill>
                        </a:rPr>
                        <a:t>R</a:t>
                      </a:r>
                      <a:endParaRPr lang="en-US" sz="1200" dirty="0">
                        <a:solidFill>
                          <a:schemeClr val="accent3">
                            <a:lumMod val="60000"/>
                            <a:lumOff val="40000"/>
                          </a:schemeClr>
                        </a:solidFill>
                      </a:endParaRPr>
                    </a:p>
                  </a:txBody>
                  <a:tcPr/>
                </a:tc>
                <a:tc>
                  <a:txBody>
                    <a:bodyPr/>
                    <a:lstStyle/>
                    <a:p>
                      <a:pPr algn="ctr"/>
                      <a:r>
                        <a:rPr lang="en-US" sz="1200" dirty="0" smtClean="0">
                          <a:solidFill>
                            <a:schemeClr val="accent3">
                              <a:lumMod val="60000"/>
                              <a:lumOff val="40000"/>
                            </a:schemeClr>
                          </a:solidFill>
                        </a:rPr>
                        <a:t>A</a:t>
                      </a:r>
                      <a:endParaRPr lang="en-US" sz="1200" dirty="0">
                        <a:solidFill>
                          <a:schemeClr val="accent3">
                            <a:lumMod val="60000"/>
                            <a:lumOff val="40000"/>
                          </a:schemeClr>
                        </a:solidFill>
                      </a:endParaRPr>
                    </a:p>
                  </a:txBody>
                  <a:tcPr/>
                </a:tc>
              </a:tr>
              <a:tr h="267483">
                <a:tc>
                  <a:txBody>
                    <a:bodyPr/>
                    <a:lstStyle/>
                    <a:p>
                      <a:pPr algn="ctr"/>
                      <a:r>
                        <a:rPr lang="en-US" sz="1200" i="1" dirty="0" smtClean="0">
                          <a:solidFill>
                            <a:srgbClr val="FF0000"/>
                          </a:solidFill>
                        </a:rPr>
                        <a:t>1</a:t>
                      </a:r>
                      <a:endParaRPr lang="en-US" sz="1200" i="1" dirty="0">
                        <a:solidFill>
                          <a:srgbClr val="FF0000"/>
                        </a:solidFill>
                      </a:endParaRPr>
                    </a:p>
                  </a:txBody>
                  <a:tcPr/>
                </a:tc>
                <a:tc>
                  <a:txBody>
                    <a:bodyPr/>
                    <a:lstStyle/>
                    <a:p>
                      <a:pPr algn="ctr" fontAlgn="b"/>
                      <a:r>
                        <a:rPr lang="en-US" sz="1100" b="1" i="0" u="none" strike="noStrike" dirty="0">
                          <a:solidFill>
                            <a:srgbClr val="00B0F0"/>
                          </a:solidFill>
                          <a:effectLst/>
                          <a:latin typeface="Calibri"/>
                        </a:rPr>
                        <a:t>12</a:t>
                      </a:r>
                    </a:p>
                  </a:txBody>
                  <a:tcPr marL="9525" marR="9525" marT="9525" marB="0" anchor="ctr"/>
                </a:tc>
                <a:tc>
                  <a:txBody>
                    <a:bodyPr/>
                    <a:lstStyle/>
                    <a:p>
                      <a:pPr algn="ctr" fontAlgn="b"/>
                      <a:r>
                        <a:rPr lang="en-US" sz="1100" b="1" i="0" u="none" strike="noStrike">
                          <a:solidFill>
                            <a:srgbClr val="00B0F0"/>
                          </a:solidFill>
                          <a:effectLst/>
                          <a:latin typeface="Calibri"/>
                        </a:rPr>
                        <a:t>10</a:t>
                      </a:r>
                    </a:p>
                  </a:txBody>
                  <a:tcPr marL="9525" marR="9525" marT="9525" marB="0" anchor="ctr"/>
                </a:tc>
                <a:tc>
                  <a:txBody>
                    <a:bodyPr/>
                    <a:lstStyle/>
                    <a:p>
                      <a:pPr algn="ctr" fontAlgn="b"/>
                      <a:r>
                        <a:rPr lang="en-US" sz="1100" b="1" i="0" u="none" strike="noStrike">
                          <a:solidFill>
                            <a:srgbClr val="00B0F0"/>
                          </a:solidFill>
                          <a:effectLst/>
                          <a:latin typeface="Calibri"/>
                        </a:rPr>
                        <a:t>8</a:t>
                      </a:r>
                    </a:p>
                  </a:txBody>
                  <a:tcPr marL="9525" marR="9525" marT="9525" marB="0" anchor="ctr"/>
                </a:tc>
              </a:tr>
              <a:tr h="267483">
                <a:tc>
                  <a:txBody>
                    <a:bodyPr/>
                    <a:lstStyle/>
                    <a:p>
                      <a:pPr algn="ctr"/>
                      <a:r>
                        <a:rPr lang="en-US" sz="1200" i="1" dirty="0" smtClean="0">
                          <a:solidFill>
                            <a:srgbClr val="FF0000"/>
                          </a:solidFill>
                        </a:rPr>
                        <a:t>2</a:t>
                      </a:r>
                      <a:endParaRPr lang="en-US" sz="1200" i="1" dirty="0">
                        <a:solidFill>
                          <a:srgbClr val="FF0000"/>
                        </a:solidFill>
                      </a:endParaRPr>
                    </a:p>
                  </a:txBody>
                  <a:tcPr/>
                </a:tc>
                <a:tc>
                  <a:txBody>
                    <a:bodyPr/>
                    <a:lstStyle/>
                    <a:p>
                      <a:pPr algn="ctr" fontAlgn="b"/>
                      <a:r>
                        <a:rPr lang="en-US" sz="1100" b="1" i="0" u="none" strike="noStrike" dirty="0">
                          <a:solidFill>
                            <a:srgbClr val="00B0F0"/>
                          </a:solidFill>
                          <a:effectLst/>
                          <a:latin typeface="Calibri"/>
                        </a:rPr>
                        <a:t>9</a:t>
                      </a:r>
                    </a:p>
                  </a:txBody>
                  <a:tcPr marL="9525" marR="9525" marT="9525" marB="0" anchor="ctr"/>
                </a:tc>
                <a:tc>
                  <a:txBody>
                    <a:bodyPr/>
                    <a:lstStyle/>
                    <a:p>
                      <a:pPr algn="ctr" fontAlgn="b"/>
                      <a:r>
                        <a:rPr lang="en-US" sz="1100" b="1" i="0" u="none" strike="noStrike" dirty="0">
                          <a:solidFill>
                            <a:srgbClr val="00B0F0"/>
                          </a:solidFill>
                          <a:effectLst/>
                          <a:latin typeface="Calibri"/>
                        </a:rPr>
                        <a:t>8</a:t>
                      </a:r>
                    </a:p>
                  </a:txBody>
                  <a:tcPr marL="9525" marR="9525" marT="9525" marB="0" anchor="ctr"/>
                </a:tc>
                <a:tc>
                  <a:txBody>
                    <a:bodyPr/>
                    <a:lstStyle/>
                    <a:p>
                      <a:pPr algn="ctr" fontAlgn="b"/>
                      <a:r>
                        <a:rPr lang="en-US" sz="1100" b="1" i="0" u="none" strike="noStrike">
                          <a:solidFill>
                            <a:srgbClr val="00B0F0"/>
                          </a:solidFill>
                          <a:effectLst/>
                          <a:latin typeface="Calibri"/>
                        </a:rPr>
                        <a:t>7</a:t>
                      </a:r>
                    </a:p>
                  </a:txBody>
                  <a:tcPr marL="9525" marR="9525" marT="9525" marB="0" anchor="ctr"/>
                </a:tc>
              </a:tr>
              <a:tr h="267483">
                <a:tc>
                  <a:txBody>
                    <a:bodyPr/>
                    <a:lstStyle/>
                    <a:p>
                      <a:pPr algn="ctr"/>
                      <a:r>
                        <a:rPr lang="en-US" sz="1200" i="1" dirty="0" smtClean="0">
                          <a:solidFill>
                            <a:srgbClr val="FF0000"/>
                          </a:solidFill>
                        </a:rPr>
                        <a:t>3</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8</a:t>
                      </a:r>
                    </a:p>
                  </a:txBody>
                  <a:tcPr marL="9525" marR="9525" marT="9525" marB="0" anchor="ctr"/>
                </a:tc>
                <a:tc>
                  <a:txBody>
                    <a:bodyPr/>
                    <a:lstStyle/>
                    <a:p>
                      <a:pPr algn="ctr" fontAlgn="b"/>
                      <a:r>
                        <a:rPr lang="en-US" sz="1100" b="1" i="0" u="none" strike="noStrike" dirty="0">
                          <a:solidFill>
                            <a:srgbClr val="00B0F0"/>
                          </a:solidFill>
                          <a:effectLst/>
                          <a:latin typeface="Calibri"/>
                        </a:rPr>
                        <a:t>5</a:t>
                      </a:r>
                    </a:p>
                  </a:txBody>
                  <a:tcPr marL="9525" marR="9525" marT="9525" marB="0" anchor="ctr"/>
                </a:tc>
                <a:tc>
                  <a:txBody>
                    <a:bodyPr/>
                    <a:lstStyle/>
                    <a:p>
                      <a:pPr algn="ctr" fontAlgn="b"/>
                      <a:r>
                        <a:rPr lang="en-US" sz="1100" b="1" i="0" u="none" strike="noStrike" dirty="0">
                          <a:solidFill>
                            <a:srgbClr val="00B0F0"/>
                          </a:solidFill>
                          <a:effectLst/>
                          <a:latin typeface="Calibri"/>
                        </a:rPr>
                        <a:t>5</a:t>
                      </a:r>
                    </a:p>
                  </a:txBody>
                  <a:tcPr marL="9525" marR="9525" marT="9525" marB="0" anchor="ctr"/>
                </a:tc>
              </a:tr>
              <a:tr h="267483">
                <a:tc>
                  <a:txBody>
                    <a:bodyPr/>
                    <a:lstStyle/>
                    <a:p>
                      <a:pPr algn="ctr"/>
                      <a:r>
                        <a:rPr lang="en-US" sz="1200" i="1" dirty="0" smtClean="0">
                          <a:solidFill>
                            <a:srgbClr val="FF0000"/>
                          </a:solidFill>
                        </a:rPr>
                        <a:t>4</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7</a:t>
                      </a:r>
                    </a:p>
                  </a:txBody>
                  <a:tcPr marL="9525" marR="9525" marT="9525" marB="0" anchor="ctr"/>
                </a:tc>
                <a:tc>
                  <a:txBody>
                    <a:bodyPr/>
                    <a:lstStyle/>
                    <a:p>
                      <a:pPr algn="ctr" fontAlgn="b"/>
                      <a:r>
                        <a:rPr lang="en-US" sz="1100" b="1" i="0" u="none" strike="noStrike" dirty="0">
                          <a:solidFill>
                            <a:srgbClr val="00B0F0"/>
                          </a:solidFill>
                          <a:effectLst/>
                          <a:latin typeface="Calibri"/>
                        </a:rPr>
                        <a:t>4</a:t>
                      </a:r>
                    </a:p>
                  </a:txBody>
                  <a:tcPr marL="9525" marR="9525" marT="9525" marB="0" anchor="ctr"/>
                </a:tc>
                <a:tc>
                  <a:txBody>
                    <a:bodyPr/>
                    <a:lstStyle/>
                    <a:p>
                      <a:pPr algn="ctr" fontAlgn="b"/>
                      <a:r>
                        <a:rPr lang="en-US" sz="1100" b="1" i="0" u="none" strike="noStrike" dirty="0">
                          <a:solidFill>
                            <a:srgbClr val="00B0F0"/>
                          </a:solidFill>
                          <a:effectLst/>
                          <a:latin typeface="Calibri"/>
                        </a:rPr>
                        <a:t>3</a:t>
                      </a:r>
                    </a:p>
                  </a:txBody>
                  <a:tcPr marL="9525" marR="9525" marT="9525" marB="0" anchor="ctr"/>
                </a:tc>
              </a:tr>
              <a:tr h="267483">
                <a:tc>
                  <a:txBody>
                    <a:bodyPr/>
                    <a:lstStyle/>
                    <a:p>
                      <a:pPr algn="ctr"/>
                      <a:r>
                        <a:rPr lang="en-US" sz="1200" i="1" dirty="0" smtClean="0">
                          <a:solidFill>
                            <a:srgbClr val="FF0000"/>
                          </a:solidFill>
                        </a:rPr>
                        <a:t>5</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4</a:t>
                      </a:r>
                    </a:p>
                  </a:txBody>
                  <a:tcPr marL="9525" marR="9525" marT="9525" marB="0" anchor="ctr"/>
                </a:tc>
                <a:tc>
                  <a:txBody>
                    <a:bodyPr/>
                    <a:lstStyle/>
                    <a:p>
                      <a:pPr algn="ctr" fontAlgn="b"/>
                      <a:r>
                        <a:rPr lang="en-US" sz="1100" b="1" i="0" u="none" strike="noStrike" dirty="0">
                          <a:solidFill>
                            <a:srgbClr val="00B0F0"/>
                          </a:solidFill>
                          <a:effectLst/>
                          <a:latin typeface="Calibri"/>
                        </a:rPr>
                        <a:t>3</a:t>
                      </a:r>
                    </a:p>
                  </a:txBody>
                  <a:tcPr marL="9525" marR="9525" marT="9525" marB="0" anchor="ctr"/>
                </a:tc>
                <a:tc>
                  <a:txBody>
                    <a:bodyPr/>
                    <a:lstStyle/>
                    <a:p>
                      <a:pPr algn="ctr" fontAlgn="b"/>
                      <a:r>
                        <a:rPr lang="en-US" sz="1100" b="1" i="0" u="none" strike="noStrike" dirty="0">
                          <a:solidFill>
                            <a:srgbClr val="00B0F0"/>
                          </a:solidFill>
                          <a:effectLst/>
                          <a:latin typeface="Calibri"/>
                        </a:rPr>
                        <a:t>2</a:t>
                      </a:r>
                    </a:p>
                  </a:txBody>
                  <a:tcPr marL="9525" marR="9525" marT="9525" marB="0" anchor="ctr"/>
                </a:tc>
              </a:tr>
            </a:tbl>
          </a:graphicData>
        </a:graphic>
      </p:graphicFrame>
      <p:grpSp>
        <p:nvGrpSpPr>
          <p:cNvPr id="56" name="Group 55"/>
          <p:cNvGrpSpPr/>
          <p:nvPr/>
        </p:nvGrpSpPr>
        <p:grpSpPr>
          <a:xfrm>
            <a:off x="0" y="3657600"/>
            <a:ext cx="9144000" cy="3200400"/>
            <a:chOff x="0" y="0"/>
            <a:chExt cx="9144000" cy="3429000"/>
          </a:xfrm>
        </p:grpSpPr>
        <p:sp>
          <p:nvSpPr>
            <p:cNvPr id="57" name="TextBox 56"/>
            <p:cNvSpPr txBox="1"/>
            <p:nvPr/>
          </p:nvSpPr>
          <p:spPr>
            <a:xfrm>
              <a:off x="6726534" y="3000121"/>
              <a:ext cx="2417466" cy="428689"/>
            </a:xfrm>
            <a:prstGeom prst="rect">
              <a:avLst/>
            </a:prstGeom>
            <a:solidFill>
              <a:schemeClr val="accent4">
                <a:lumMod val="60000"/>
                <a:lumOff val="4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smtClean="0"/>
                <a:t>Simplified </a:t>
              </a:r>
              <a:endParaRPr lang="en-US" sz="2000" dirty="0"/>
            </a:p>
          </p:txBody>
        </p:sp>
        <p:sp>
          <p:nvSpPr>
            <p:cNvPr id="58" name="Rectangle 57"/>
            <p:cNvSpPr/>
            <p:nvPr/>
          </p:nvSpPr>
          <p:spPr>
            <a:xfrm>
              <a:off x="0" y="0"/>
              <a:ext cx="9144000" cy="3429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 name="Group 2"/>
          <p:cNvGrpSpPr/>
          <p:nvPr/>
        </p:nvGrpSpPr>
        <p:grpSpPr>
          <a:xfrm>
            <a:off x="3048000" y="1545917"/>
            <a:ext cx="609600" cy="537603"/>
            <a:chOff x="3048000" y="1965018"/>
            <a:chExt cx="609600" cy="537603"/>
          </a:xfrm>
        </p:grpSpPr>
        <p:sp>
          <p:nvSpPr>
            <p:cNvPr id="2" name="Equal 1"/>
            <p:cNvSpPr/>
            <p:nvPr/>
          </p:nvSpPr>
          <p:spPr>
            <a:xfrm>
              <a:off x="3048000" y="2121621"/>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59" name="Equal 58"/>
            <p:cNvSpPr/>
            <p:nvPr/>
          </p:nvSpPr>
          <p:spPr>
            <a:xfrm>
              <a:off x="3048000" y="1965018"/>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grpSp>
      <p:grpSp>
        <p:nvGrpSpPr>
          <p:cNvPr id="60" name="Group 59"/>
          <p:cNvGrpSpPr/>
          <p:nvPr/>
        </p:nvGrpSpPr>
        <p:grpSpPr>
          <a:xfrm>
            <a:off x="5572810" y="1545917"/>
            <a:ext cx="609600" cy="537603"/>
            <a:chOff x="3048000" y="1965018"/>
            <a:chExt cx="609600" cy="537603"/>
          </a:xfrm>
        </p:grpSpPr>
        <p:sp>
          <p:nvSpPr>
            <p:cNvPr id="61" name="Equal 60"/>
            <p:cNvSpPr/>
            <p:nvPr/>
          </p:nvSpPr>
          <p:spPr>
            <a:xfrm>
              <a:off x="3048000" y="2121621"/>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62" name="Equal 61"/>
            <p:cNvSpPr/>
            <p:nvPr/>
          </p:nvSpPr>
          <p:spPr>
            <a:xfrm>
              <a:off x="3048000" y="1965018"/>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grpSp>
      <p:grpSp>
        <p:nvGrpSpPr>
          <p:cNvPr id="20" name="Group 19"/>
          <p:cNvGrpSpPr/>
          <p:nvPr/>
        </p:nvGrpSpPr>
        <p:grpSpPr>
          <a:xfrm>
            <a:off x="5943600" y="3810000"/>
            <a:ext cx="2514600" cy="2510469"/>
            <a:chOff x="267293" y="3883249"/>
            <a:chExt cx="2514600" cy="2510469"/>
          </a:xfrm>
        </p:grpSpPr>
        <p:grpSp>
          <p:nvGrpSpPr>
            <p:cNvPr id="134" name="Group 133"/>
            <p:cNvGrpSpPr/>
            <p:nvPr/>
          </p:nvGrpSpPr>
          <p:grpSpPr>
            <a:xfrm>
              <a:off x="267293" y="3883249"/>
              <a:ext cx="497882" cy="2510469"/>
              <a:chOff x="6108887" y="3810000"/>
              <a:chExt cx="497882" cy="2510469"/>
            </a:xfrm>
          </p:grpSpPr>
          <p:grpSp>
            <p:nvGrpSpPr>
              <p:cNvPr id="135" name="Group 134"/>
              <p:cNvGrpSpPr/>
              <p:nvPr/>
            </p:nvGrpSpPr>
            <p:grpSpPr>
              <a:xfrm rot="16200000">
                <a:off x="5307531" y="5021231"/>
                <a:ext cx="2510469" cy="88007"/>
                <a:chOff x="4640580" y="2620962"/>
                <a:chExt cx="2827020" cy="88006"/>
              </a:xfrm>
            </p:grpSpPr>
            <p:cxnSp>
              <p:nvCxnSpPr>
                <p:cNvPr id="138" name="Straight Arrow Connector 137"/>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39" name="Straight Connector 138"/>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40" name="Straight Connector 139"/>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41" name="Straight Connector 140"/>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42" name="Straight Connector 141"/>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43" name="Straight Connector 142"/>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44" name="Straight Connector 143"/>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45" name="Straight Connector 144"/>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46" name="Straight Connector 145"/>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47" name="Straight Connector 146"/>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48" name="Straight Connector 147"/>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49" name="Straight Connector 148"/>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36" name="TextBox 135"/>
              <p:cNvSpPr txBox="1"/>
              <p:nvPr/>
            </p:nvSpPr>
            <p:spPr>
              <a:xfrm>
                <a:off x="6217077" y="5108035"/>
                <a:ext cx="301686" cy="369332"/>
              </a:xfrm>
              <a:prstGeom prst="rect">
                <a:avLst/>
              </a:prstGeom>
              <a:noFill/>
            </p:spPr>
            <p:txBody>
              <a:bodyPr wrap="none" rtlCol="0">
                <a:spAutoFit/>
              </a:bodyPr>
              <a:lstStyle/>
              <a:p>
                <a:r>
                  <a:rPr lang="en-US" dirty="0" smtClean="0"/>
                  <a:t>5</a:t>
                </a:r>
                <a:endParaRPr lang="en-US" dirty="0"/>
              </a:p>
            </p:txBody>
          </p:sp>
          <p:sp>
            <p:nvSpPr>
              <p:cNvPr id="137" name="TextBox 136"/>
              <p:cNvSpPr txBox="1"/>
              <p:nvPr/>
            </p:nvSpPr>
            <p:spPr>
              <a:xfrm>
                <a:off x="6108887" y="4117435"/>
                <a:ext cx="418704" cy="369332"/>
              </a:xfrm>
              <a:prstGeom prst="rect">
                <a:avLst/>
              </a:prstGeom>
              <a:noFill/>
            </p:spPr>
            <p:txBody>
              <a:bodyPr wrap="none" rtlCol="0">
                <a:spAutoFit/>
              </a:bodyPr>
              <a:lstStyle/>
              <a:p>
                <a:r>
                  <a:rPr lang="en-US" dirty="0" smtClean="0"/>
                  <a:t>10</a:t>
                </a:r>
                <a:endParaRPr lang="en-US" dirty="0"/>
              </a:p>
            </p:txBody>
          </p:sp>
        </p:grpSp>
        <p:sp>
          <p:nvSpPr>
            <p:cNvPr id="150" name="Oval 149"/>
            <p:cNvSpPr/>
            <p:nvPr/>
          </p:nvSpPr>
          <p:spPr>
            <a:xfrm>
              <a:off x="1181693" y="5867400"/>
              <a:ext cx="228600" cy="228600"/>
            </a:xfrm>
            <a:prstGeom prst="ellipse">
              <a:avLst/>
            </a:prstGeom>
            <a:solidFill>
              <a:schemeClr val="accent2">
                <a:lumMod val="60000"/>
                <a:lumOff val="40000"/>
                <a:alpha val="54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Oval 150"/>
            <p:cNvSpPr/>
            <p:nvPr/>
          </p:nvSpPr>
          <p:spPr>
            <a:xfrm>
              <a:off x="1867493" y="5054633"/>
              <a:ext cx="228600" cy="228600"/>
            </a:xfrm>
            <a:prstGeom prst="ellipse">
              <a:avLst/>
            </a:prstGeom>
            <a:solidFill>
              <a:schemeClr val="accent2">
                <a:lumMod val="60000"/>
                <a:lumOff val="40000"/>
                <a:alpha val="54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2" name="Oval 151"/>
            <p:cNvSpPr/>
            <p:nvPr/>
          </p:nvSpPr>
          <p:spPr>
            <a:xfrm>
              <a:off x="2553293" y="4267200"/>
              <a:ext cx="228600" cy="228600"/>
            </a:xfrm>
            <a:prstGeom prst="ellipse">
              <a:avLst/>
            </a:prstGeom>
            <a:solidFill>
              <a:schemeClr val="accent2">
                <a:lumMod val="60000"/>
                <a:lumOff val="40000"/>
                <a:alpha val="54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54" name="TextBox 153"/>
          <p:cNvSpPr txBox="1"/>
          <p:nvPr/>
        </p:nvSpPr>
        <p:spPr>
          <a:xfrm>
            <a:off x="6802734" y="6019800"/>
            <a:ext cx="1884066" cy="369332"/>
          </a:xfrm>
          <a:prstGeom prst="rect">
            <a:avLst/>
          </a:prstGeom>
          <a:noFill/>
        </p:spPr>
        <p:txBody>
          <a:bodyPr wrap="square" rtlCol="0">
            <a:spAutoFit/>
          </a:bodyPr>
          <a:lstStyle/>
          <a:p>
            <a:r>
              <a:rPr lang="en-US" dirty="0" smtClean="0">
                <a:solidFill>
                  <a:schemeClr val="accent3">
                    <a:lumMod val="75000"/>
                  </a:schemeClr>
                </a:solidFill>
              </a:rPr>
              <a:t>N           R           A   </a:t>
            </a:r>
            <a:endParaRPr lang="en-US" dirty="0">
              <a:solidFill>
                <a:schemeClr val="accent3">
                  <a:lumMod val="75000"/>
                </a:schemeClr>
              </a:solidFill>
            </a:endParaRPr>
          </a:p>
        </p:txBody>
      </p:sp>
      <p:sp>
        <p:nvSpPr>
          <p:cNvPr id="16" name="Rectangle 15"/>
          <p:cNvSpPr/>
          <p:nvPr/>
        </p:nvSpPr>
        <p:spPr>
          <a:xfrm>
            <a:off x="7512170" y="3600858"/>
            <a:ext cx="465192" cy="646331"/>
          </a:xfrm>
          <a:prstGeom prst="rect">
            <a:avLst/>
          </a:prstGeom>
          <a:noFill/>
        </p:spPr>
        <p:txBody>
          <a:bodyPr wrap="none" lIns="91440" tIns="45720" rIns="91440" bIns="45720">
            <a:spAutoFit/>
          </a:bodyPr>
          <a:lstStyle/>
          <a:p>
            <a:pPr algn="ctr"/>
            <a:r>
              <a:rPr lang="en-US" sz="3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a:t>
            </a:r>
            <a:endParaRPr lang="en-US" sz="3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7" name="Rectangle 156"/>
          <p:cNvSpPr/>
          <p:nvPr/>
        </p:nvSpPr>
        <p:spPr>
          <a:xfrm>
            <a:off x="7274850" y="-76200"/>
            <a:ext cx="1335750"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Graphic</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pSp>
        <p:nvGrpSpPr>
          <p:cNvPr id="158" name="Group 157"/>
          <p:cNvGrpSpPr/>
          <p:nvPr/>
        </p:nvGrpSpPr>
        <p:grpSpPr>
          <a:xfrm>
            <a:off x="5947658" y="556885"/>
            <a:ext cx="491724" cy="2510469"/>
            <a:chOff x="5947658" y="785485"/>
            <a:chExt cx="491724" cy="2510469"/>
          </a:xfrm>
        </p:grpSpPr>
        <p:grpSp>
          <p:nvGrpSpPr>
            <p:cNvPr id="159" name="Group 158"/>
            <p:cNvGrpSpPr/>
            <p:nvPr/>
          </p:nvGrpSpPr>
          <p:grpSpPr>
            <a:xfrm rot="16200000">
              <a:off x="5140144" y="1996716"/>
              <a:ext cx="2510469" cy="88007"/>
              <a:chOff x="4640580" y="2620962"/>
              <a:chExt cx="2827020" cy="88006"/>
            </a:xfrm>
          </p:grpSpPr>
          <p:cxnSp>
            <p:nvCxnSpPr>
              <p:cNvPr id="162" name="Straight Arrow Connector 161"/>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63" name="Straight Connector 162"/>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4" name="Straight Connector 163"/>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5" name="Straight Connector 164"/>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6" name="Straight Connector 165"/>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7" name="Straight Connector 166"/>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8" name="Straight Connector 167"/>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9" name="Straight Connector 168"/>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0" name="Straight Connector 169"/>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60" name="TextBox 159"/>
            <p:cNvSpPr txBox="1"/>
            <p:nvPr/>
          </p:nvSpPr>
          <p:spPr>
            <a:xfrm>
              <a:off x="6055848" y="2083520"/>
              <a:ext cx="301686" cy="369332"/>
            </a:xfrm>
            <a:prstGeom prst="rect">
              <a:avLst/>
            </a:prstGeom>
            <a:noFill/>
          </p:spPr>
          <p:txBody>
            <a:bodyPr wrap="none" rtlCol="0">
              <a:spAutoFit/>
            </a:bodyPr>
            <a:lstStyle/>
            <a:p>
              <a:r>
                <a:rPr lang="en-US" dirty="0" smtClean="0"/>
                <a:t>5</a:t>
              </a:r>
              <a:endParaRPr lang="en-US" dirty="0"/>
            </a:p>
          </p:txBody>
        </p:sp>
        <p:sp>
          <p:nvSpPr>
            <p:cNvPr id="161" name="TextBox 160"/>
            <p:cNvSpPr txBox="1"/>
            <p:nvPr/>
          </p:nvSpPr>
          <p:spPr>
            <a:xfrm>
              <a:off x="5947658" y="1092920"/>
              <a:ext cx="418704" cy="369332"/>
            </a:xfrm>
            <a:prstGeom prst="rect">
              <a:avLst/>
            </a:prstGeom>
            <a:noFill/>
          </p:spPr>
          <p:txBody>
            <a:bodyPr wrap="none" rtlCol="0">
              <a:spAutoFit/>
            </a:bodyPr>
            <a:lstStyle/>
            <a:p>
              <a:r>
                <a:rPr lang="en-US" dirty="0" smtClean="0"/>
                <a:t>10</a:t>
              </a:r>
              <a:endParaRPr lang="en-US" dirty="0"/>
            </a:p>
          </p:txBody>
        </p:sp>
      </p:grpSp>
      <p:grpSp>
        <p:nvGrpSpPr>
          <p:cNvPr id="174" name="Group 173"/>
          <p:cNvGrpSpPr/>
          <p:nvPr/>
        </p:nvGrpSpPr>
        <p:grpSpPr>
          <a:xfrm>
            <a:off x="6843516" y="530118"/>
            <a:ext cx="243084" cy="1833860"/>
            <a:chOff x="6271009" y="758718"/>
            <a:chExt cx="243084" cy="1833860"/>
          </a:xfrm>
        </p:grpSpPr>
        <p:sp>
          <p:nvSpPr>
            <p:cNvPr id="175" name="Oval 174"/>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6" name="Oval 175"/>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Oval 176"/>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8" name="Oval 177"/>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9" name="Oval 178"/>
            <p:cNvSpPr/>
            <p:nvPr/>
          </p:nvSpPr>
          <p:spPr>
            <a:xfrm>
              <a:off x="6285493" y="75871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80" name="Group 179"/>
          <p:cNvGrpSpPr/>
          <p:nvPr/>
        </p:nvGrpSpPr>
        <p:grpSpPr>
          <a:xfrm>
            <a:off x="7543800" y="914400"/>
            <a:ext cx="228600" cy="1645411"/>
            <a:chOff x="7500754" y="1185164"/>
            <a:chExt cx="228600" cy="1645411"/>
          </a:xfrm>
        </p:grpSpPr>
        <p:sp>
          <p:nvSpPr>
            <p:cNvPr id="181" name="Oval 180"/>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2" name="Oval 181"/>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3" name="Oval 182"/>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4" name="Oval 183"/>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5" name="Oval 184"/>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86" name="Group 185"/>
          <p:cNvGrpSpPr/>
          <p:nvPr/>
        </p:nvGrpSpPr>
        <p:grpSpPr>
          <a:xfrm>
            <a:off x="8296970" y="1322264"/>
            <a:ext cx="237430" cy="1446618"/>
            <a:chOff x="8168628" y="1550864"/>
            <a:chExt cx="237430" cy="1446618"/>
          </a:xfrm>
        </p:grpSpPr>
        <p:sp>
          <p:nvSpPr>
            <p:cNvPr id="187" name="Oval 186"/>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8" name="Oval 187"/>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9" name="Oval 188"/>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0" name="Oval 189"/>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1" name="Oval 190"/>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92" name="TextBox 191"/>
          <p:cNvSpPr txBox="1"/>
          <p:nvPr/>
        </p:nvSpPr>
        <p:spPr>
          <a:xfrm>
            <a:off x="6802734" y="2831068"/>
            <a:ext cx="1884066" cy="369332"/>
          </a:xfrm>
          <a:prstGeom prst="rect">
            <a:avLst/>
          </a:prstGeom>
          <a:noFill/>
        </p:spPr>
        <p:txBody>
          <a:bodyPr wrap="square" rtlCol="0">
            <a:spAutoFit/>
          </a:bodyPr>
          <a:lstStyle/>
          <a:p>
            <a:r>
              <a:rPr lang="en-US" dirty="0" smtClean="0">
                <a:solidFill>
                  <a:schemeClr val="accent3">
                    <a:lumMod val="75000"/>
                  </a:schemeClr>
                </a:solidFill>
              </a:rPr>
              <a:t>N           R            A   </a:t>
            </a:r>
            <a:endParaRPr lang="en-US" dirty="0">
              <a:solidFill>
                <a:schemeClr val="accent3">
                  <a:lumMod val="75000"/>
                </a:schemeClr>
              </a:solidFill>
            </a:endParaRPr>
          </a:p>
        </p:txBody>
      </p:sp>
      <p:sp>
        <p:nvSpPr>
          <p:cNvPr id="153" name="TextBox 152"/>
          <p:cNvSpPr txBox="1"/>
          <p:nvPr/>
        </p:nvSpPr>
        <p:spPr>
          <a:xfrm>
            <a:off x="6055848" y="157055"/>
            <a:ext cx="649537" cy="369332"/>
          </a:xfrm>
          <a:prstGeom prst="rect">
            <a:avLst/>
          </a:prstGeom>
          <a:noFill/>
        </p:spPr>
        <p:txBody>
          <a:bodyPr wrap="none" rtlCol="0">
            <a:spAutoFit/>
          </a:bodyPr>
          <a:lstStyle/>
          <a:p>
            <a:r>
              <a:rPr lang="en-US" dirty="0" smtClean="0"/>
              <a:t>Time</a:t>
            </a:r>
            <a:endParaRPr lang="en-US" dirty="0"/>
          </a:p>
        </p:txBody>
      </p:sp>
    </p:spTree>
    <p:extLst>
      <p:ext uri="{BB962C8B-B14F-4D97-AF65-F5344CB8AC3E}">
        <p14:creationId xmlns:p14="http://schemas.microsoft.com/office/powerpoint/2010/main" val="39534246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9144000" cy="3429000"/>
            <a:chOff x="0" y="0"/>
            <a:chExt cx="9144000" cy="3918857"/>
          </a:xfrm>
        </p:grpSpPr>
        <p:sp>
          <p:nvSpPr>
            <p:cNvPr id="5" name="TextBox 4"/>
            <p:cNvSpPr txBox="1"/>
            <p:nvPr/>
          </p:nvSpPr>
          <p:spPr>
            <a:xfrm>
              <a:off x="0" y="0"/>
              <a:ext cx="2438400" cy="400110"/>
            </a:xfrm>
            <a:prstGeom prst="rect">
              <a:avLst/>
            </a:prstGeom>
            <a:solidFill>
              <a:schemeClr val="bg2">
                <a:lumMod val="5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Description of Reality</a:t>
              </a:r>
              <a:endParaRPr lang="en-US" sz="2000" dirty="0"/>
            </a:p>
          </p:txBody>
        </p:sp>
        <p:sp>
          <p:nvSpPr>
            <p:cNvPr id="6" name="Rectangle 5"/>
            <p:cNvSpPr/>
            <p:nvPr/>
          </p:nvSpPr>
          <p:spPr>
            <a:xfrm>
              <a:off x="0" y="0"/>
              <a:ext cx="9144000" cy="391885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6"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8"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0"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p:nvSpPr>
        <p:spPr>
          <a:xfrm>
            <a:off x="1111250" y="268366"/>
            <a:ext cx="1145698"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Verbal</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9" name="TextBox 18"/>
          <p:cNvSpPr txBox="1"/>
          <p:nvPr/>
        </p:nvSpPr>
        <p:spPr>
          <a:xfrm>
            <a:off x="460375" y="653822"/>
            <a:ext cx="2819400" cy="2970044"/>
          </a:xfrm>
          <a:prstGeom prst="rect">
            <a:avLst/>
          </a:prstGeom>
          <a:noFill/>
        </p:spPr>
        <p:txBody>
          <a:bodyPr wrap="square" rtlCol="0">
            <a:spAutoFit/>
          </a:bodyPr>
          <a:lstStyle/>
          <a:p>
            <a:r>
              <a:rPr lang="en-US" sz="1100" dirty="0" smtClean="0"/>
              <a:t>Subject #1 tied Nike shoe in 8 seconds</a:t>
            </a:r>
          </a:p>
          <a:p>
            <a:r>
              <a:rPr lang="en-US" sz="1100" dirty="0"/>
              <a:t>Subject </a:t>
            </a:r>
            <a:r>
              <a:rPr lang="en-US" sz="1100" dirty="0" smtClean="0"/>
              <a:t>#2 </a:t>
            </a:r>
            <a:r>
              <a:rPr lang="en-US" sz="1100" dirty="0"/>
              <a:t>tied </a:t>
            </a:r>
            <a:r>
              <a:rPr lang="en-US" sz="1100" dirty="0" smtClean="0"/>
              <a:t>Nike shoe in 4 </a:t>
            </a:r>
            <a:r>
              <a:rPr lang="en-US" sz="1100" dirty="0"/>
              <a:t>seconds</a:t>
            </a:r>
          </a:p>
          <a:p>
            <a:r>
              <a:rPr lang="en-US" sz="1100" dirty="0" smtClean="0"/>
              <a:t>Subject #3 </a:t>
            </a:r>
            <a:r>
              <a:rPr lang="en-US" sz="1100" dirty="0"/>
              <a:t>tied </a:t>
            </a:r>
            <a:r>
              <a:rPr lang="en-US" sz="1100" dirty="0" smtClean="0"/>
              <a:t>Nike shoe A in </a:t>
            </a:r>
            <a:r>
              <a:rPr lang="en-US" sz="1100" dirty="0"/>
              <a:t>7 seconds</a:t>
            </a:r>
          </a:p>
          <a:p>
            <a:r>
              <a:rPr lang="en-US" sz="1100" dirty="0" smtClean="0"/>
              <a:t>Subject #4 </a:t>
            </a:r>
            <a:r>
              <a:rPr lang="en-US" sz="1100" dirty="0"/>
              <a:t>tied </a:t>
            </a:r>
            <a:r>
              <a:rPr lang="en-US" sz="1100" dirty="0" smtClean="0"/>
              <a:t>Nike shoe A in 5 </a:t>
            </a:r>
            <a:r>
              <a:rPr lang="en-US" sz="1100" dirty="0"/>
              <a:t>seconds</a:t>
            </a:r>
          </a:p>
          <a:p>
            <a:r>
              <a:rPr lang="en-US" sz="1100" dirty="0"/>
              <a:t>Subject </a:t>
            </a:r>
            <a:r>
              <a:rPr lang="en-US" sz="1100" dirty="0" smtClean="0"/>
              <a:t>#5 </a:t>
            </a:r>
            <a:r>
              <a:rPr lang="en-US" sz="1100" dirty="0"/>
              <a:t>tied </a:t>
            </a:r>
            <a:r>
              <a:rPr lang="en-US" sz="1100" dirty="0" smtClean="0"/>
              <a:t>Nike shoe </a:t>
            </a:r>
            <a:r>
              <a:rPr lang="en-US" sz="1100" dirty="0"/>
              <a:t>in </a:t>
            </a:r>
            <a:r>
              <a:rPr lang="en-US" sz="1100" dirty="0" smtClean="0"/>
              <a:t>6 </a:t>
            </a:r>
            <a:r>
              <a:rPr lang="en-US" sz="1100" dirty="0"/>
              <a:t>seconds</a:t>
            </a:r>
          </a:p>
          <a:p>
            <a:r>
              <a:rPr lang="en-US" sz="1100" dirty="0"/>
              <a:t>Subject #1 tied </a:t>
            </a:r>
            <a:r>
              <a:rPr lang="en-US" sz="1100" dirty="0" smtClean="0"/>
              <a:t>Reebok shoe </a:t>
            </a:r>
            <a:r>
              <a:rPr lang="en-US" sz="1100" dirty="0"/>
              <a:t>in 8 seconds</a:t>
            </a:r>
          </a:p>
          <a:p>
            <a:r>
              <a:rPr lang="en-US" sz="1100" dirty="0"/>
              <a:t>Subject #2 tied </a:t>
            </a:r>
            <a:r>
              <a:rPr lang="en-US" sz="1100" dirty="0" smtClean="0"/>
              <a:t>Reebok shoe </a:t>
            </a:r>
            <a:r>
              <a:rPr lang="en-US" sz="1100" dirty="0"/>
              <a:t>in 4 seconds</a:t>
            </a:r>
          </a:p>
          <a:p>
            <a:r>
              <a:rPr lang="en-US" sz="1100" dirty="0"/>
              <a:t>Subject #3 tied </a:t>
            </a:r>
            <a:r>
              <a:rPr lang="en-US" sz="1100" dirty="0" smtClean="0"/>
              <a:t>Reebok shoe </a:t>
            </a:r>
            <a:r>
              <a:rPr lang="en-US" sz="1100" dirty="0"/>
              <a:t>A in 7 seconds</a:t>
            </a:r>
          </a:p>
          <a:p>
            <a:r>
              <a:rPr lang="en-US" sz="1100" dirty="0"/>
              <a:t>Subject #4 </a:t>
            </a:r>
            <a:r>
              <a:rPr lang="en-US" sz="1100" dirty="0" smtClean="0"/>
              <a:t>tied</a:t>
            </a:r>
            <a:r>
              <a:rPr lang="en-US" sz="1100" dirty="0"/>
              <a:t> </a:t>
            </a:r>
            <a:r>
              <a:rPr lang="en-US" sz="1100" dirty="0" smtClean="0"/>
              <a:t>Reebok </a:t>
            </a:r>
            <a:r>
              <a:rPr lang="en-US" sz="1100" dirty="0"/>
              <a:t>shoe A in 5 seconds</a:t>
            </a:r>
          </a:p>
          <a:p>
            <a:r>
              <a:rPr lang="en-US" sz="1100" dirty="0"/>
              <a:t>Subject #5 </a:t>
            </a:r>
            <a:r>
              <a:rPr lang="en-US" sz="1100" dirty="0" smtClean="0"/>
              <a:t>tied</a:t>
            </a:r>
            <a:r>
              <a:rPr lang="en-US" sz="1100" dirty="0"/>
              <a:t> </a:t>
            </a:r>
            <a:r>
              <a:rPr lang="en-US" sz="1100" dirty="0" smtClean="0"/>
              <a:t>Reebok </a:t>
            </a:r>
            <a:r>
              <a:rPr lang="en-US" sz="1100" dirty="0"/>
              <a:t>shoe in 6 seconds</a:t>
            </a:r>
          </a:p>
          <a:p>
            <a:r>
              <a:rPr lang="en-US" sz="1100" dirty="0"/>
              <a:t>Subject #1 tied </a:t>
            </a:r>
            <a:r>
              <a:rPr lang="en-US" sz="1100" dirty="0" smtClean="0"/>
              <a:t>Adidas shoe </a:t>
            </a:r>
            <a:r>
              <a:rPr lang="en-US" sz="1100" dirty="0"/>
              <a:t>in 8 seconds</a:t>
            </a:r>
          </a:p>
          <a:p>
            <a:r>
              <a:rPr lang="en-US" sz="1100" dirty="0"/>
              <a:t>Subject #2 tied Adidas </a:t>
            </a:r>
            <a:r>
              <a:rPr lang="en-US" sz="1100" dirty="0" smtClean="0"/>
              <a:t>shoe </a:t>
            </a:r>
            <a:r>
              <a:rPr lang="en-US" sz="1100" dirty="0"/>
              <a:t>in 4 seconds</a:t>
            </a:r>
          </a:p>
          <a:p>
            <a:r>
              <a:rPr lang="en-US" sz="1100" dirty="0"/>
              <a:t>Subject #3 tied Adidas </a:t>
            </a:r>
            <a:r>
              <a:rPr lang="en-US" sz="1100" dirty="0" smtClean="0"/>
              <a:t>shoe </a:t>
            </a:r>
            <a:r>
              <a:rPr lang="en-US" sz="1100" dirty="0"/>
              <a:t>A in 7 seconds</a:t>
            </a:r>
          </a:p>
          <a:p>
            <a:r>
              <a:rPr lang="en-US" sz="1100" dirty="0"/>
              <a:t>Subject #4 tied Adidas </a:t>
            </a:r>
            <a:r>
              <a:rPr lang="en-US" sz="1100" dirty="0" smtClean="0"/>
              <a:t>shoe </a:t>
            </a:r>
            <a:r>
              <a:rPr lang="en-US" sz="1100" dirty="0"/>
              <a:t>A in 5 seconds</a:t>
            </a:r>
          </a:p>
          <a:p>
            <a:r>
              <a:rPr lang="en-US" sz="1100" dirty="0"/>
              <a:t>Subject #5 tied Adidas </a:t>
            </a:r>
            <a:r>
              <a:rPr lang="en-US" sz="1100" dirty="0" smtClean="0"/>
              <a:t>shoe </a:t>
            </a:r>
            <a:r>
              <a:rPr lang="en-US" sz="1100" dirty="0"/>
              <a:t>in 6 seconds</a:t>
            </a:r>
          </a:p>
          <a:p>
            <a:endParaRPr lang="en-US" sz="1100" dirty="0" smtClean="0"/>
          </a:p>
          <a:p>
            <a:endParaRPr lang="en-US" sz="1100" dirty="0"/>
          </a:p>
        </p:txBody>
      </p:sp>
      <p:sp>
        <p:nvSpPr>
          <p:cNvPr id="14" name="Rectangle 13"/>
          <p:cNvSpPr/>
          <p:nvPr/>
        </p:nvSpPr>
        <p:spPr>
          <a:xfrm>
            <a:off x="3962400" y="310110"/>
            <a:ext cx="1454245"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Numeric</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979040812"/>
              </p:ext>
            </p:extLst>
          </p:nvPr>
        </p:nvGraphicFramePr>
        <p:xfrm>
          <a:off x="3675976" y="1110343"/>
          <a:ext cx="1792048" cy="1645920"/>
        </p:xfrm>
        <a:graphic>
          <a:graphicData uri="http://schemas.openxmlformats.org/drawingml/2006/table">
            <a:tbl>
              <a:tblPr firstRow="1" bandRow="1">
                <a:tableStyleId>{5C22544A-7EE6-4342-B048-85BDC9FD1C3A}</a:tableStyleId>
              </a:tblPr>
              <a:tblGrid>
                <a:gridCol w="448012"/>
                <a:gridCol w="448012"/>
                <a:gridCol w="448012"/>
                <a:gridCol w="448012"/>
              </a:tblGrid>
              <a:tr h="267483">
                <a:tc>
                  <a:txBody>
                    <a:bodyPr/>
                    <a:lstStyle/>
                    <a:p>
                      <a:r>
                        <a:rPr lang="en-US" sz="1200" dirty="0" smtClean="0"/>
                        <a:t>Sub</a:t>
                      </a:r>
                      <a:endParaRPr lang="en-US" sz="1200" dirty="0"/>
                    </a:p>
                  </a:txBody>
                  <a:tcPr/>
                </a:tc>
                <a:tc>
                  <a:txBody>
                    <a:bodyPr/>
                    <a:lstStyle/>
                    <a:p>
                      <a:pPr algn="ctr"/>
                      <a:r>
                        <a:rPr lang="en-US" sz="1200" dirty="0" smtClean="0">
                          <a:solidFill>
                            <a:schemeClr val="accent3">
                              <a:lumMod val="60000"/>
                              <a:lumOff val="40000"/>
                            </a:schemeClr>
                          </a:solidFill>
                        </a:rPr>
                        <a:t>N</a:t>
                      </a:r>
                      <a:endParaRPr lang="en-US" sz="1200" dirty="0">
                        <a:solidFill>
                          <a:schemeClr val="accent3">
                            <a:lumMod val="60000"/>
                            <a:lumOff val="40000"/>
                          </a:schemeClr>
                        </a:solidFill>
                      </a:endParaRPr>
                    </a:p>
                  </a:txBody>
                  <a:tcPr/>
                </a:tc>
                <a:tc>
                  <a:txBody>
                    <a:bodyPr/>
                    <a:lstStyle/>
                    <a:p>
                      <a:pPr algn="ctr"/>
                      <a:r>
                        <a:rPr lang="en-US" sz="1200" dirty="0" smtClean="0">
                          <a:solidFill>
                            <a:schemeClr val="accent3">
                              <a:lumMod val="60000"/>
                              <a:lumOff val="40000"/>
                            </a:schemeClr>
                          </a:solidFill>
                        </a:rPr>
                        <a:t>R</a:t>
                      </a:r>
                      <a:endParaRPr lang="en-US" sz="1200" dirty="0">
                        <a:solidFill>
                          <a:schemeClr val="accent3">
                            <a:lumMod val="60000"/>
                            <a:lumOff val="40000"/>
                          </a:schemeClr>
                        </a:solidFill>
                      </a:endParaRPr>
                    </a:p>
                  </a:txBody>
                  <a:tcPr/>
                </a:tc>
                <a:tc>
                  <a:txBody>
                    <a:bodyPr/>
                    <a:lstStyle/>
                    <a:p>
                      <a:pPr algn="ctr"/>
                      <a:r>
                        <a:rPr lang="en-US" sz="1200" dirty="0" smtClean="0">
                          <a:solidFill>
                            <a:schemeClr val="accent3">
                              <a:lumMod val="60000"/>
                              <a:lumOff val="40000"/>
                            </a:schemeClr>
                          </a:solidFill>
                        </a:rPr>
                        <a:t>A</a:t>
                      </a:r>
                      <a:endParaRPr lang="en-US" sz="1200" dirty="0">
                        <a:solidFill>
                          <a:schemeClr val="accent3">
                            <a:lumMod val="60000"/>
                            <a:lumOff val="40000"/>
                          </a:schemeClr>
                        </a:solidFill>
                      </a:endParaRPr>
                    </a:p>
                  </a:txBody>
                  <a:tcPr/>
                </a:tc>
              </a:tr>
              <a:tr h="267483">
                <a:tc>
                  <a:txBody>
                    <a:bodyPr/>
                    <a:lstStyle/>
                    <a:p>
                      <a:pPr algn="ctr"/>
                      <a:r>
                        <a:rPr lang="en-US" sz="1200" i="1" dirty="0" smtClean="0">
                          <a:solidFill>
                            <a:srgbClr val="FF0000"/>
                          </a:solidFill>
                        </a:rPr>
                        <a:t>1</a:t>
                      </a:r>
                      <a:endParaRPr lang="en-US" sz="1200" i="1" dirty="0">
                        <a:solidFill>
                          <a:srgbClr val="FF0000"/>
                        </a:solidFill>
                      </a:endParaRPr>
                    </a:p>
                  </a:txBody>
                  <a:tcPr/>
                </a:tc>
                <a:tc>
                  <a:txBody>
                    <a:bodyPr/>
                    <a:lstStyle/>
                    <a:p>
                      <a:pPr algn="ctr" fontAlgn="b"/>
                      <a:r>
                        <a:rPr lang="en-US" sz="1100" b="1" i="0" u="none" strike="noStrike" dirty="0">
                          <a:solidFill>
                            <a:srgbClr val="00B0F0"/>
                          </a:solidFill>
                          <a:effectLst/>
                          <a:latin typeface="Calibri"/>
                        </a:rPr>
                        <a:t>12</a:t>
                      </a:r>
                    </a:p>
                  </a:txBody>
                  <a:tcPr marL="9525" marR="9525" marT="9525" marB="0" anchor="ctr"/>
                </a:tc>
                <a:tc>
                  <a:txBody>
                    <a:bodyPr/>
                    <a:lstStyle/>
                    <a:p>
                      <a:pPr algn="ctr" fontAlgn="b"/>
                      <a:r>
                        <a:rPr lang="en-US" sz="1100" b="1" i="0" u="none" strike="noStrike">
                          <a:solidFill>
                            <a:srgbClr val="00B0F0"/>
                          </a:solidFill>
                          <a:effectLst/>
                          <a:latin typeface="Calibri"/>
                        </a:rPr>
                        <a:t>10</a:t>
                      </a:r>
                    </a:p>
                  </a:txBody>
                  <a:tcPr marL="9525" marR="9525" marT="9525" marB="0" anchor="ctr"/>
                </a:tc>
                <a:tc>
                  <a:txBody>
                    <a:bodyPr/>
                    <a:lstStyle/>
                    <a:p>
                      <a:pPr algn="ctr" fontAlgn="b"/>
                      <a:r>
                        <a:rPr lang="en-US" sz="1100" b="1" i="0" u="none" strike="noStrike">
                          <a:solidFill>
                            <a:srgbClr val="00B0F0"/>
                          </a:solidFill>
                          <a:effectLst/>
                          <a:latin typeface="Calibri"/>
                        </a:rPr>
                        <a:t>8</a:t>
                      </a:r>
                    </a:p>
                  </a:txBody>
                  <a:tcPr marL="9525" marR="9525" marT="9525" marB="0" anchor="ctr"/>
                </a:tc>
              </a:tr>
              <a:tr h="267483">
                <a:tc>
                  <a:txBody>
                    <a:bodyPr/>
                    <a:lstStyle/>
                    <a:p>
                      <a:pPr algn="ctr"/>
                      <a:r>
                        <a:rPr lang="en-US" sz="1200" i="1" dirty="0" smtClean="0">
                          <a:solidFill>
                            <a:srgbClr val="FF0000"/>
                          </a:solidFill>
                        </a:rPr>
                        <a:t>2</a:t>
                      </a:r>
                      <a:endParaRPr lang="en-US" sz="1200" i="1" dirty="0">
                        <a:solidFill>
                          <a:srgbClr val="FF0000"/>
                        </a:solidFill>
                      </a:endParaRPr>
                    </a:p>
                  </a:txBody>
                  <a:tcPr/>
                </a:tc>
                <a:tc>
                  <a:txBody>
                    <a:bodyPr/>
                    <a:lstStyle/>
                    <a:p>
                      <a:pPr algn="ctr" fontAlgn="b"/>
                      <a:r>
                        <a:rPr lang="en-US" sz="1100" b="1" i="0" u="none" strike="noStrike" dirty="0">
                          <a:solidFill>
                            <a:srgbClr val="00B0F0"/>
                          </a:solidFill>
                          <a:effectLst/>
                          <a:latin typeface="Calibri"/>
                        </a:rPr>
                        <a:t>9</a:t>
                      </a:r>
                    </a:p>
                  </a:txBody>
                  <a:tcPr marL="9525" marR="9525" marT="9525" marB="0" anchor="ctr"/>
                </a:tc>
                <a:tc>
                  <a:txBody>
                    <a:bodyPr/>
                    <a:lstStyle/>
                    <a:p>
                      <a:pPr algn="ctr" fontAlgn="b"/>
                      <a:r>
                        <a:rPr lang="en-US" sz="1100" b="1" i="0" u="none" strike="noStrike" dirty="0">
                          <a:solidFill>
                            <a:srgbClr val="00B0F0"/>
                          </a:solidFill>
                          <a:effectLst/>
                          <a:latin typeface="Calibri"/>
                        </a:rPr>
                        <a:t>8</a:t>
                      </a:r>
                    </a:p>
                  </a:txBody>
                  <a:tcPr marL="9525" marR="9525" marT="9525" marB="0" anchor="ctr"/>
                </a:tc>
                <a:tc>
                  <a:txBody>
                    <a:bodyPr/>
                    <a:lstStyle/>
                    <a:p>
                      <a:pPr algn="ctr" fontAlgn="b"/>
                      <a:r>
                        <a:rPr lang="en-US" sz="1100" b="1" i="0" u="none" strike="noStrike">
                          <a:solidFill>
                            <a:srgbClr val="00B0F0"/>
                          </a:solidFill>
                          <a:effectLst/>
                          <a:latin typeface="Calibri"/>
                        </a:rPr>
                        <a:t>7</a:t>
                      </a:r>
                    </a:p>
                  </a:txBody>
                  <a:tcPr marL="9525" marR="9525" marT="9525" marB="0" anchor="ctr"/>
                </a:tc>
              </a:tr>
              <a:tr h="267483">
                <a:tc>
                  <a:txBody>
                    <a:bodyPr/>
                    <a:lstStyle/>
                    <a:p>
                      <a:pPr algn="ctr"/>
                      <a:r>
                        <a:rPr lang="en-US" sz="1200" i="1" dirty="0" smtClean="0">
                          <a:solidFill>
                            <a:srgbClr val="FF0000"/>
                          </a:solidFill>
                        </a:rPr>
                        <a:t>3</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8</a:t>
                      </a:r>
                    </a:p>
                  </a:txBody>
                  <a:tcPr marL="9525" marR="9525" marT="9525" marB="0" anchor="ctr"/>
                </a:tc>
                <a:tc>
                  <a:txBody>
                    <a:bodyPr/>
                    <a:lstStyle/>
                    <a:p>
                      <a:pPr algn="ctr" fontAlgn="b"/>
                      <a:r>
                        <a:rPr lang="en-US" sz="1100" b="1" i="0" u="none" strike="noStrike" dirty="0">
                          <a:solidFill>
                            <a:srgbClr val="00B0F0"/>
                          </a:solidFill>
                          <a:effectLst/>
                          <a:latin typeface="Calibri"/>
                        </a:rPr>
                        <a:t>5</a:t>
                      </a:r>
                    </a:p>
                  </a:txBody>
                  <a:tcPr marL="9525" marR="9525" marT="9525" marB="0" anchor="ctr"/>
                </a:tc>
                <a:tc>
                  <a:txBody>
                    <a:bodyPr/>
                    <a:lstStyle/>
                    <a:p>
                      <a:pPr algn="ctr" fontAlgn="b"/>
                      <a:r>
                        <a:rPr lang="en-US" sz="1100" b="1" i="0" u="none" strike="noStrike" dirty="0">
                          <a:solidFill>
                            <a:srgbClr val="00B0F0"/>
                          </a:solidFill>
                          <a:effectLst/>
                          <a:latin typeface="Calibri"/>
                        </a:rPr>
                        <a:t>5</a:t>
                      </a:r>
                    </a:p>
                  </a:txBody>
                  <a:tcPr marL="9525" marR="9525" marT="9525" marB="0" anchor="ctr"/>
                </a:tc>
              </a:tr>
              <a:tr h="267483">
                <a:tc>
                  <a:txBody>
                    <a:bodyPr/>
                    <a:lstStyle/>
                    <a:p>
                      <a:pPr algn="ctr"/>
                      <a:r>
                        <a:rPr lang="en-US" sz="1200" i="1" dirty="0" smtClean="0">
                          <a:solidFill>
                            <a:srgbClr val="FF0000"/>
                          </a:solidFill>
                        </a:rPr>
                        <a:t>4</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7</a:t>
                      </a:r>
                    </a:p>
                  </a:txBody>
                  <a:tcPr marL="9525" marR="9525" marT="9525" marB="0" anchor="ctr"/>
                </a:tc>
                <a:tc>
                  <a:txBody>
                    <a:bodyPr/>
                    <a:lstStyle/>
                    <a:p>
                      <a:pPr algn="ctr" fontAlgn="b"/>
                      <a:r>
                        <a:rPr lang="en-US" sz="1100" b="1" i="0" u="none" strike="noStrike" dirty="0">
                          <a:solidFill>
                            <a:srgbClr val="00B0F0"/>
                          </a:solidFill>
                          <a:effectLst/>
                          <a:latin typeface="Calibri"/>
                        </a:rPr>
                        <a:t>4</a:t>
                      </a:r>
                    </a:p>
                  </a:txBody>
                  <a:tcPr marL="9525" marR="9525" marT="9525" marB="0" anchor="ctr"/>
                </a:tc>
                <a:tc>
                  <a:txBody>
                    <a:bodyPr/>
                    <a:lstStyle/>
                    <a:p>
                      <a:pPr algn="ctr" fontAlgn="b"/>
                      <a:r>
                        <a:rPr lang="en-US" sz="1100" b="1" i="0" u="none" strike="noStrike" dirty="0">
                          <a:solidFill>
                            <a:srgbClr val="00B0F0"/>
                          </a:solidFill>
                          <a:effectLst/>
                          <a:latin typeface="Calibri"/>
                        </a:rPr>
                        <a:t>3</a:t>
                      </a:r>
                    </a:p>
                  </a:txBody>
                  <a:tcPr marL="9525" marR="9525" marT="9525" marB="0" anchor="ctr"/>
                </a:tc>
              </a:tr>
              <a:tr h="267483">
                <a:tc>
                  <a:txBody>
                    <a:bodyPr/>
                    <a:lstStyle/>
                    <a:p>
                      <a:pPr algn="ctr"/>
                      <a:r>
                        <a:rPr lang="en-US" sz="1200" i="1" dirty="0" smtClean="0">
                          <a:solidFill>
                            <a:srgbClr val="FF0000"/>
                          </a:solidFill>
                        </a:rPr>
                        <a:t>5</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4</a:t>
                      </a:r>
                    </a:p>
                  </a:txBody>
                  <a:tcPr marL="9525" marR="9525" marT="9525" marB="0" anchor="ctr"/>
                </a:tc>
                <a:tc>
                  <a:txBody>
                    <a:bodyPr/>
                    <a:lstStyle/>
                    <a:p>
                      <a:pPr algn="ctr" fontAlgn="b"/>
                      <a:r>
                        <a:rPr lang="en-US" sz="1100" b="1" i="0" u="none" strike="noStrike" dirty="0">
                          <a:solidFill>
                            <a:srgbClr val="00B0F0"/>
                          </a:solidFill>
                          <a:effectLst/>
                          <a:latin typeface="Calibri"/>
                        </a:rPr>
                        <a:t>3</a:t>
                      </a:r>
                    </a:p>
                  </a:txBody>
                  <a:tcPr marL="9525" marR="9525" marT="9525" marB="0" anchor="ctr"/>
                </a:tc>
                <a:tc>
                  <a:txBody>
                    <a:bodyPr/>
                    <a:lstStyle/>
                    <a:p>
                      <a:pPr algn="ctr" fontAlgn="b"/>
                      <a:r>
                        <a:rPr lang="en-US" sz="1100" b="1" i="0" u="none" strike="noStrike" dirty="0">
                          <a:solidFill>
                            <a:srgbClr val="00B0F0"/>
                          </a:solidFill>
                          <a:effectLst/>
                          <a:latin typeface="Calibri"/>
                        </a:rPr>
                        <a:t>2</a:t>
                      </a:r>
                    </a:p>
                  </a:txBody>
                  <a:tcPr marL="9525" marR="9525" marT="9525" marB="0" anchor="ctr"/>
                </a:tc>
              </a:tr>
            </a:tbl>
          </a:graphicData>
        </a:graphic>
      </p:graphicFrame>
      <p:grpSp>
        <p:nvGrpSpPr>
          <p:cNvPr id="56" name="Group 55"/>
          <p:cNvGrpSpPr/>
          <p:nvPr/>
        </p:nvGrpSpPr>
        <p:grpSpPr>
          <a:xfrm>
            <a:off x="0" y="3657600"/>
            <a:ext cx="9144000" cy="3200400"/>
            <a:chOff x="0" y="0"/>
            <a:chExt cx="9144000" cy="3429000"/>
          </a:xfrm>
        </p:grpSpPr>
        <p:sp>
          <p:nvSpPr>
            <p:cNvPr id="57" name="TextBox 56"/>
            <p:cNvSpPr txBox="1"/>
            <p:nvPr/>
          </p:nvSpPr>
          <p:spPr>
            <a:xfrm>
              <a:off x="6726534" y="3000121"/>
              <a:ext cx="2417466" cy="428689"/>
            </a:xfrm>
            <a:prstGeom prst="rect">
              <a:avLst/>
            </a:prstGeom>
            <a:solidFill>
              <a:schemeClr val="accent4">
                <a:lumMod val="60000"/>
                <a:lumOff val="4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smtClean="0"/>
                <a:t>Simplified </a:t>
              </a:r>
              <a:endParaRPr lang="en-US" sz="2000" dirty="0"/>
            </a:p>
          </p:txBody>
        </p:sp>
        <p:sp>
          <p:nvSpPr>
            <p:cNvPr id="58" name="Rectangle 57"/>
            <p:cNvSpPr/>
            <p:nvPr/>
          </p:nvSpPr>
          <p:spPr>
            <a:xfrm>
              <a:off x="0" y="0"/>
              <a:ext cx="9144000" cy="3429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 name="Group 2"/>
          <p:cNvGrpSpPr/>
          <p:nvPr/>
        </p:nvGrpSpPr>
        <p:grpSpPr>
          <a:xfrm>
            <a:off x="3048000" y="1545917"/>
            <a:ext cx="609600" cy="537603"/>
            <a:chOff x="3048000" y="1965018"/>
            <a:chExt cx="609600" cy="537603"/>
          </a:xfrm>
        </p:grpSpPr>
        <p:sp>
          <p:nvSpPr>
            <p:cNvPr id="2" name="Equal 1"/>
            <p:cNvSpPr/>
            <p:nvPr/>
          </p:nvSpPr>
          <p:spPr>
            <a:xfrm>
              <a:off x="3048000" y="2121621"/>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59" name="Equal 58"/>
            <p:cNvSpPr/>
            <p:nvPr/>
          </p:nvSpPr>
          <p:spPr>
            <a:xfrm>
              <a:off x="3048000" y="1965018"/>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grpSp>
      <p:grpSp>
        <p:nvGrpSpPr>
          <p:cNvPr id="60" name="Group 59"/>
          <p:cNvGrpSpPr/>
          <p:nvPr/>
        </p:nvGrpSpPr>
        <p:grpSpPr>
          <a:xfrm>
            <a:off x="5572810" y="1545917"/>
            <a:ext cx="609600" cy="537603"/>
            <a:chOff x="3048000" y="1965018"/>
            <a:chExt cx="609600" cy="537603"/>
          </a:xfrm>
        </p:grpSpPr>
        <p:sp>
          <p:nvSpPr>
            <p:cNvPr id="61" name="Equal 60"/>
            <p:cNvSpPr/>
            <p:nvPr/>
          </p:nvSpPr>
          <p:spPr>
            <a:xfrm>
              <a:off x="3048000" y="2121621"/>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62" name="Equal 61"/>
            <p:cNvSpPr/>
            <p:nvPr/>
          </p:nvSpPr>
          <p:spPr>
            <a:xfrm>
              <a:off x="3048000" y="1965018"/>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grpSp>
      <p:grpSp>
        <p:nvGrpSpPr>
          <p:cNvPr id="21" name="Group 20"/>
          <p:cNvGrpSpPr/>
          <p:nvPr/>
        </p:nvGrpSpPr>
        <p:grpSpPr>
          <a:xfrm>
            <a:off x="5943600" y="3810000"/>
            <a:ext cx="2514600" cy="2510469"/>
            <a:chOff x="3279775" y="3852800"/>
            <a:chExt cx="2514600" cy="2510469"/>
          </a:xfrm>
        </p:grpSpPr>
        <p:grpSp>
          <p:nvGrpSpPr>
            <p:cNvPr id="115" name="Group 114"/>
            <p:cNvGrpSpPr/>
            <p:nvPr/>
          </p:nvGrpSpPr>
          <p:grpSpPr>
            <a:xfrm>
              <a:off x="3279775" y="3852800"/>
              <a:ext cx="497882" cy="2510469"/>
              <a:chOff x="6108887" y="3810000"/>
              <a:chExt cx="497882" cy="2510469"/>
            </a:xfrm>
          </p:grpSpPr>
          <p:grpSp>
            <p:nvGrpSpPr>
              <p:cNvPr id="116" name="Group 115"/>
              <p:cNvGrpSpPr/>
              <p:nvPr/>
            </p:nvGrpSpPr>
            <p:grpSpPr>
              <a:xfrm rot="16200000">
                <a:off x="5307531" y="5021231"/>
                <a:ext cx="2510469" cy="88007"/>
                <a:chOff x="4640580" y="2620962"/>
                <a:chExt cx="2827020" cy="88006"/>
              </a:xfrm>
            </p:grpSpPr>
            <p:cxnSp>
              <p:nvCxnSpPr>
                <p:cNvPr id="119" name="Straight Arrow Connector 118"/>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20" name="Straight Connector 119"/>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21" name="Straight Connector 120"/>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22" name="Straight Connector 121"/>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23" name="Straight Connector 122"/>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24" name="Straight Connector 123"/>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25" name="Straight Connector 124"/>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26" name="Straight Connector 125"/>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27" name="Straight Connector 126"/>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28" name="Straight Connector 127"/>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29" name="Straight Connector 128"/>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0" name="Straight Connector 129"/>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17" name="TextBox 116"/>
              <p:cNvSpPr txBox="1"/>
              <p:nvPr/>
            </p:nvSpPr>
            <p:spPr>
              <a:xfrm>
                <a:off x="6217077" y="5108035"/>
                <a:ext cx="301686" cy="369332"/>
              </a:xfrm>
              <a:prstGeom prst="rect">
                <a:avLst/>
              </a:prstGeom>
              <a:noFill/>
            </p:spPr>
            <p:txBody>
              <a:bodyPr wrap="none" rtlCol="0">
                <a:spAutoFit/>
              </a:bodyPr>
              <a:lstStyle/>
              <a:p>
                <a:r>
                  <a:rPr lang="en-US" dirty="0" smtClean="0"/>
                  <a:t>5</a:t>
                </a:r>
                <a:endParaRPr lang="en-US" dirty="0"/>
              </a:p>
            </p:txBody>
          </p:sp>
          <p:sp>
            <p:nvSpPr>
              <p:cNvPr id="118" name="TextBox 117"/>
              <p:cNvSpPr txBox="1"/>
              <p:nvPr/>
            </p:nvSpPr>
            <p:spPr>
              <a:xfrm>
                <a:off x="6108887" y="4117435"/>
                <a:ext cx="418704" cy="369332"/>
              </a:xfrm>
              <a:prstGeom prst="rect">
                <a:avLst/>
              </a:prstGeom>
              <a:noFill/>
            </p:spPr>
            <p:txBody>
              <a:bodyPr wrap="none" rtlCol="0">
                <a:spAutoFit/>
              </a:bodyPr>
              <a:lstStyle/>
              <a:p>
                <a:r>
                  <a:rPr lang="en-US" dirty="0" smtClean="0"/>
                  <a:t>10</a:t>
                </a:r>
                <a:endParaRPr lang="en-US" dirty="0"/>
              </a:p>
            </p:txBody>
          </p:sp>
        </p:grpSp>
        <p:sp>
          <p:nvSpPr>
            <p:cNvPr id="131" name="Oval 130"/>
            <p:cNvSpPr/>
            <p:nvPr/>
          </p:nvSpPr>
          <p:spPr>
            <a:xfrm>
              <a:off x="4194175" y="5791200"/>
              <a:ext cx="228600" cy="228600"/>
            </a:xfrm>
            <a:prstGeom prst="ellipse">
              <a:avLst/>
            </a:prstGeom>
            <a:solidFill>
              <a:schemeClr val="accent2">
                <a:lumMod val="60000"/>
                <a:lumOff val="40000"/>
                <a:alpha val="54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2" name="Oval 131"/>
            <p:cNvSpPr/>
            <p:nvPr/>
          </p:nvSpPr>
          <p:spPr>
            <a:xfrm>
              <a:off x="4879975" y="5791200"/>
              <a:ext cx="228600" cy="228600"/>
            </a:xfrm>
            <a:prstGeom prst="ellipse">
              <a:avLst/>
            </a:prstGeom>
            <a:solidFill>
              <a:schemeClr val="accent2">
                <a:lumMod val="60000"/>
                <a:lumOff val="40000"/>
                <a:alpha val="54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3" name="Oval 132"/>
            <p:cNvSpPr/>
            <p:nvPr/>
          </p:nvSpPr>
          <p:spPr>
            <a:xfrm>
              <a:off x="5565775" y="5791200"/>
              <a:ext cx="228600" cy="228600"/>
            </a:xfrm>
            <a:prstGeom prst="ellipse">
              <a:avLst/>
            </a:prstGeom>
            <a:solidFill>
              <a:schemeClr val="accent2">
                <a:lumMod val="60000"/>
                <a:lumOff val="40000"/>
                <a:alpha val="54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54" name="TextBox 153"/>
          <p:cNvSpPr txBox="1"/>
          <p:nvPr/>
        </p:nvSpPr>
        <p:spPr>
          <a:xfrm>
            <a:off x="6802734" y="6019800"/>
            <a:ext cx="1884066" cy="369332"/>
          </a:xfrm>
          <a:prstGeom prst="rect">
            <a:avLst/>
          </a:prstGeom>
          <a:noFill/>
        </p:spPr>
        <p:txBody>
          <a:bodyPr wrap="square" rtlCol="0">
            <a:spAutoFit/>
          </a:bodyPr>
          <a:lstStyle/>
          <a:p>
            <a:r>
              <a:rPr lang="en-US" dirty="0" smtClean="0">
                <a:solidFill>
                  <a:schemeClr val="accent3">
                    <a:lumMod val="75000"/>
                  </a:schemeClr>
                </a:solidFill>
              </a:rPr>
              <a:t>N           R           A   </a:t>
            </a:r>
            <a:endParaRPr lang="en-US" dirty="0">
              <a:solidFill>
                <a:schemeClr val="accent3">
                  <a:lumMod val="75000"/>
                </a:schemeClr>
              </a:solidFill>
            </a:endParaRPr>
          </a:p>
        </p:txBody>
      </p:sp>
      <p:sp>
        <p:nvSpPr>
          <p:cNvPr id="16" name="Rectangle 15"/>
          <p:cNvSpPr/>
          <p:nvPr/>
        </p:nvSpPr>
        <p:spPr>
          <a:xfrm>
            <a:off x="7523391" y="3600858"/>
            <a:ext cx="442750" cy="646331"/>
          </a:xfrm>
          <a:prstGeom prst="rect">
            <a:avLst/>
          </a:prstGeom>
          <a:noFill/>
        </p:spPr>
        <p:txBody>
          <a:bodyPr wrap="none" lIns="91440" tIns="45720" rIns="91440" bIns="45720">
            <a:spAutoFit/>
          </a:bodyPr>
          <a:lstStyle/>
          <a:p>
            <a:pPr algn="ctr"/>
            <a:r>
              <a:rPr lang="en-US" sz="3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a:t>
            </a:r>
            <a:endParaRPr lang="en-US" sz="3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7" name="Rectangle 156"/>
          <p:cNvSpPr/>
          <p:nvPr/>
        </p:nvSpPr>
        <p:spPr>
          <a:xfrm>
            <a:off x="7274850" y="-76200"/>
            <a:ext cx="1335750"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Graphic</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pSp>
        <p:nvGrpSpPr>
          <p:cNvPr id="158" name="Group 157"/>
          <p:cNvGrpSpPr/>
          <p:nvPr/>
        </p:nvGrpSpPr>
        <p:grpSpPr>
          <a:xfrm>
            <a:off x="5947658" y="556885"/>
            <a:ext cx="491724" cy="2510469"/>
            <a:chOff x="5947658" y="785485"/>
            <a:chExt cx="491724" cy="2510469"/>
          </a:xfrm>
        </p:grpSpPr>
        <p:grpSp>
          <p:nvGrpSpPr>
            <p:cNvPr id="159" name="Group 158"/>
            <p:cNvGrpSpPr/>
            <p:nvPr/>
          </p:nvGrpSpPr>
          <p:grpSpPr>
            <a:xfrm rot="16200000">
              <a:off x="5140144" y="1996716"/>
              <a:ext cx="2510469" cy="88007"/>
              <a:chOff x="4640580" y="2620962"/>
              <a:chExt cx="2827020" cy="88006"/>
            </a:xfrm>
          </p:grpSpPr>
          <p:cxnSp>
            <p:nvCxnSpPr>
              <p:cNvPr id="162" name="Straight Arrow Connector 161"/>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63" name="Straight Connector 162"/>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4" name="Straight Connector 163"/>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5" name="Straight Connector 164"/>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6" name="Straight Connector 165"/>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7" name="Straight Connector 166"/>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8" name="Straight Connector 167"/>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9" name="Straight Connector 168"/>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0" name="Straight Connector 169"/>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60" name="TextBox 159"/>
            <p:cNvSpPr txBox="1"/>
            <p:nvPr/>
          </p:nvSpPr>
          <p:spPr>
            <a:xfrm>
              <a:off x="6055848" y="2083520"/>
              <a:ext cx="301686" cy="369332"/>
            </a:xfrm>
            <a:prstGeom prst="rect">
              <a:avLst/>
            </a:prstGeom>
            <a:noFill/>
          </p:spPr>
          <p:txBody>
            <a:bodyPr wrap="none" rtlCol="0">
              <a:spAutoFit/>
            </a:bodyPr>
            <a:lstStyle/>
            <a:p>
              <a:r>
                <a:rPr lang="en-US" dirty="0" smtClean="0"/>
                <a:t>5</a:t>
              </a:r>
              <a:endParaRPr lang="en-US" dirty="0"/>
            </a:p>
          </p:txBody>
        </p:sp>
        <p:sp>
          <p:nvSpPr>
            <p:cNvPr id="161" name="TextBox 160"/>
            <p:cNvSpPr txBox="1"/>
            <p:nvPr/>
          </p:nvSpPr>
          <p:spPr>
            <a:xfrm>
              <a:off x="5947658" y="1092920"/>
              <a:ext cx="418704" cy="369332"/>
            </a:xfrm>
            <a:prstGeom prst="rect">
              <a:avLst/>
            </a:prstGeom>
            <a:noFill/>
          </p:spPr>
          <p:txBody>
            <a:bodyPr wrap="none" rtlCol="0">
              <a:spAutoFit/>
            </a:bodyPr>
            <a:lstStyle/>
            <a:p>
              <a:r>
                <a:rPr lang="en-US" dirty="0" smtClean="0"/>
                <a:t>10</a:t>
              </a:r>
              <a:endParaRPr lang="en-US" dirty="0"/>
            </a:p>
          </p:txBody>
        </p:sp>
      </p:grpSp>
      <p:grpSp>
        <p:nvGrpSpPr>
          <p:cNvPr id="174" name="Group 173"/>
          <p:cNvGrpSpPr/>
          <p:nvPr/>
        </p:nvGrpSpPr>
        <p:grpSpPr>
          <a:xfrm>
            <a:off x="6843516" y="530118"/>
            <a:ext cx="243084" cy="1833860"/>
            <a:chOff x="6271009" y="758718"/>
            <a:chExt cx="243084" cy="1833860"/>
          </a:xfrm>
        </p:grpSpPr>
        <p:sp>
          <p:nvSpPr>
            <p:cNvPr id="175" name="Oval 174"/>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6" name="Oval 175"/>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Oval 176"/>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8" name="Oval 177"/>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9" name="Oval 178"/>
            <p:cNvSpPr/>
            <p:nvPr/>
          </p:nvSpPr>
          <p:spPr>
            <a:xfrm>
              <a:off x="6285493" y="75871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80" name="Group 179"/>
          <p:cNvGrpSpPr/>
          <p:nvPr/>
        </p:nvGrpSpPr>
        <p:grpSpPr>
          <a:xfrm>
            <a:off x="7543800" y="914400"/>
            <a:ext cx="228600" cy="1645411"/>
            <a:chOff x="7500754" y="1185164"/>
            <a:chExt cx="228600" cy="1645411"/>
          </a:xfrm>
        </p:grpSpPr>
        <p:sp>
          <p:nvSpPr>
            <p:cNvPr id="181" name="Oval 180"/>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2" name="Oval 181"/>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3" name="Oval 182"/>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4" name="Oval 183"/>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5" name="Oval 184"/>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86" name="Group 185"/>
          <p:cNvGrpSpPr/>
          <p:nvPr/>
        </p:nvGrpSpPr>
        <p:grpSpPr>
          <a:xfrm>
            <a:off x="8296970" y="1322264"/>
            <a:ext cx="237430" cy="1446618"/>
            <a:chOff x="8168628" y="1550864"/>
            <a:chExt cx="237430" cy="1446618"/>
          </a:xfrm>
        </p:grpSpPr>
        <p:sp>
          <p:nvSpPr>
            <p:cNvPr id="187" name="Oval 186"/>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8" name="Oval 187"/>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9" name="Oval 188"/>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0" name="Oval 189"/>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1" name="Oval 190"/>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92" name="TextBox 191"/>
          <p:cNvSpPr txBox="1"/>
          <p:nvPr/>
        </p:nvSpPr>
        <p:spPr>
          <a:xfrm>
            <a:off x="6802734" y="2831068"/>
            <a:ext cx="1884066" cy="369332"/>
          </a:xfrm>
          <a:prstGeom prst="rect">
            <a:avLst/>
          </a:prstGeom>
          <a:noFill/>
        </p:spPr>
        <p:txBody>
          <a:bodyPr wrap="square" rtlCol="0">
            <a:spAutoFit/>
          </a:bodyPr>
          <a:lstStyle/>
          <a:p>
            <a:r>
              <a:rPr lang="en-US" dirty="0" smtClean="0">
                <a:solidFill>
                  <a:schemeClr val="accent3">
                    <a:lumMod val="75000"/>
                  </a:schemeClr>
                </a:solidFill>
              </a:rPr>
              <a:t>N           R            A   </a:t>
            </a:r>
            <a:endParaRPr lang="en-US" dirty="0">
              <a:solidFill>
                <a:schemeClr val="accent3">
                  <a:lumMod val="75000"/>
                </a:schemeClr>
              </a:solidFill>
            </a:endParaRPr>
          </a:p>
        </p:txBody>
      </p:sp>
      <p:sp>
        <p:nvSpPr>
          <p:cNvPr id="153" name="TextBox 152"/>
          <p:cNvSpPr txBox="1"/>
          <p:nvPr/>
        </p:nvSpPr>
        <p:spPr>
          <a:xfrm>
            <a:off x="6055848" y="157055"/>
            <a:ext cx="649537" cy="369332"/>
          </a:xfrm>
          <a:prstGeom prst="rect">
            <a:avLst/>
          </a:prstGeom>
          <a:noFill/>
        </p:spPr>
        <p:txBody>
          <a:bodyPr wrap="none" rtlCol="0">
            <a:spAutoFit/>
          </a:bodyPr>
          <a:lstStyle/>
          <a:p>
            <a:r>
              <a:rPr lang="en-US" dirty="0" smtClean="0"/>
              <a:t>Time</a:t>
            </a:r>
            <a:endParaRPr lang="en-US" dirty="0"/>
          </a:p>
        </p:txBody>
      </p:sp>
    </p:spTree>
    <p:extLst>
      <p:ext uri="{BB962C8B-B14F-4D97-AF65-F5344CB8AC3E}">
        <p14:creationId xmlns:p14="http://schemas.microsoft.com/office/powerpoint/2010/main" val="2944878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9144000" cy="3429000"/>
            <a:chOff x="0" y="0"/>
            <a:chExt cx="9144000" cy="3918857"/>
          </a:xfrm>
        </p:grpSpPr>
        <p:sp>
          <p:nvSpPr>
            <p:cNvPr id="5" name="TextBox 4"/>
            <p:cNvSpPr txBox="1"/>
            <p:nvPr/>
          </p:nvSpPr>
          <p:spPr>
            <a:xfrm>
              <a:off x="0" y="0"/>
              <a:ext cx="2438400" cy="400110"/>
            </a:xfrm>
            <a:prstGeom prst="rect">
              <a:avLst/>
            </a:prstGeom>
            <a:solidFill>
              <a:schemeClr val="bg2">
                <a:lumMod val="5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Description of Reality</a:t>
              </a:r>
              <a:endParaRPr lang="en-US" sz="2000" dirty="0"/>
            </a:p>
          </p:txBody>
        </p:sp>
        <p:sp>
          <p:nvSpPr>
            <p:cNvPr id="6" name="Rectangle 5"/>
            <p:cNvSpPr/>
            <p:nvPr/>
          </p:nvSpPr>
          <p:spPr>
            <a:xfrm>
              <a:off x="0" y="0"/>
              <a:ext cx="9144000" cy="391885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6"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8"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0"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p:nvSpPr>
        <p:spPr>
          <a:xfrm>
            <a:off x="1111250" y="268366"/>
            <a:ext cx="1145698"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Verbal</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9" name="TextBox 18"/>
          <p:cNvSpPr txBox="1"/>
          <p:nvPr/>
        </p:nvSpPr>
        <p:spPr>
          <a:xfrm>
            <a:off x="460375" y="653822"/>
            <a:ext cx="2819400" cy="2970044"/>
          </a:xfrm>
          <a:prstGeom prst="rect">
            <a:avLst/>
          </a:prstGeom>
          <a:noFill/>
        </p:spPr>
        <p:txBody>
          <a:bodyPr wrap="square" rtlCol="0">
            <a:spAutoFit/>
          </a:bodyPr>
          <a:lstStyle/>
          <a:p>
            <a:r>
              <a:rPr lang="en-US" sz="1100" dirty="0" smtClean="0"/>
              <a:t>Subject #1 tied Nike shoe in 8 seconds</a:t>
            </a:r>
          </a:p>
          <a:p>
            <a:r>
              <a:rPr lang="en-US" sz="1100" dirty="0"/>
              <a:t>Subject </a:t>
            </a:r>
            <a:r>
              <a:rPr lang="en-US" sz="1100" dirty="0" smtClean="0"/>
              <a:t>#2 </a:t>
            </a:r>
            <a:r>
              <a:rPr lang="en-US" sz="1100" dirty="0"/>
              <a:t>tied </a:t>
            </a:r>
            <a:r>
              <a:rPr lang="en-US" sz="1100" dirty="0" smtClean="0"/>
              <a:t>Nike shoe in 4 </a:t>
            </a:r>
            <a:r>
              <a:rPr lang="en-US" sz="1100" dirty="0"/>
              <a:t>seconds</a:t>
            </a:r>
          </a:p>
          <a:p>
            <a:r>
              <a:rPr lang="en-US" sz="1100" dirty="0" smtClean="0"/>
              <a:t>Subject #3 </a:t>
            </a:r>
            <a:r>
              <a:rPr lang="en-US" sz="1100" dirty="0"/>
              <a:t>tied </a:t>
            </a:r>
            <a:r>
              <a:rPr lang="en-US" sz="1100" dirty="0" smtClean="0"/>
              <a:t>Nike shoe A in </a:t>
            </a:r>
            <a:r>
              <a:rPr lang="en-US" sz="1100" dirty="0"/>
              <a:t>7 seconds</a:t>
            </a:r>
          </a:p>
          <a:p>
            <a:r>
              <a:rPr lang="en-US" sz="1100" dirty="0" smtClean="0"/>
              <a:t>Subject #4 </a:t>
            </a:r>
            <a:r>
              <a:rPr lang="en-US" sz="1100" dirty="0"/>
              <a:t>tied </a:t>
            </a:r>
            <a:r>
              <a:rPr lang="en-US" sz="1100" dirty="0" smtClean="0"/>
              <a:t>Nike shoe A in 5 </a:t>
            </a:r>
            <a:r>
              <a:rPr lang="en-US" sz="1100" dirty="0"/>
              <a:t>seconds</a:t>
            </a:r>
          </a:p>
          <a:p>
            <a:r>
              <a:rPr lang="en-US" sz="1100" dirty="0"/>
              <a:t>Subject </a:t>
            </a:r>
            <a:r>
              <a:rPr lang="en-US" sz="1100" dirty="0" smtClean="0"/>
              <a:t>#5 </a:t>
            </a:r>
            <a:r>
              <a:rPr lang="en-US" sz="1100" dirty="0"/>
              <a:t>tied </a:t>
            </a:r>
            <a:r>
              <a:rPr lang="en-US" sz="1100" dirty="0" smtClean="0"/>
              <a:t>Nike shoe </a:t>
            </a:r>
            <a:r>
              <a:rPr lang="en-US" sz="1100" dirty="0"/>
              <a:t>in </a:t>
            </a:r>
            <a:r>
              <a:rPr lang="en-US" sz="1100" dirty="0" smtClean="0"/>
              <a:t>6 </a:t>
            </a:r>
            <a:r>
              <a:rPr lang="en-US" sz="1100" dirty="0"/>
              <a:t>seconds</a:t>
            </a:r>
          </a:p>
          <a:p>
            <a:r>
              <a:rPr lang="en-US" sz="1100" dirty="0"/>
              <a:t>Subject #1 tied </a:t>
            </a:r>
            <a:r>
              <a:rPr lang="en-US" sz="1100" dirty="0" smtClean="0"/>
              <a:t>Reebok shoe </a:t>
            </a:r>
            <a:r>
              <a:rPr lang="en-US" sz="1100" dirty="0"/>
              <a:t>in 8 seconds</a:t>
            </a:r>
          </a:p>
          <a:p>
            <a:r>
              <a:rPr lang="en-US" sz="1100" dirty="0"/>
              <a:t>Subject #2 tied </a:t>
            </a:r>
            <a:r>
              <a:rPr lang="en-US" sz="1100" dirty="0" smtClean="0"/>
              <a:t>Reebok shoe </a:t>
            </a:r>
            <a:r>
              <a:rPr lang="en-US" sz="1100" dirty="0"/>
              <a:t>in 4 seconds</a:t>
            </a:r>
          </a:p>
          <a:p>
            <a:r>
              <a:rPr lang="en-US" sz="1100" dirty="0"/>
              <a:t>Subject #3 tied </a:t>
            </a:r>
            <a:r>
              <a:rPr lang="en-US" sz="1100" dirty="0" smtClean="0"/>
              <a:t>Reebok shoe </a:t>
            </a:r>
            <a:r>
              <a:rPr lang="en-US" sz="1100" dirty="0"/>
              <a:t>A in 7 seconds</a:t>
            </a:r>
          </a:p>
          <a:p>
            <a:r>
              <a:rPr lang="en-US" sz="1100" dirty="0"/>
              <a:t>Subject #4 </a:t>
            </a:r>
            <a:r>
              <a:rPr lang="en-US" sz="1100" dirty="0" smtClean="0"/>
              <a:t>tied</a:t>
            </a:r>
            <a:r>
              <a:rPr lang="en-US" sz="1100" dirty="0"/>
              <a:t> </a:t>
            </a:r>
            <a:r>
              <a:rPr lang="en-US" sz="1100" dirty="0" smtClean="0"/>
              <a:t>Reebok </a:t>
            </a:r>
            <a:r>
              <a:rPr lang="en-US" sz="1100" dirty="0"/>
              <a:t>shoe A in 5 seconds</a:t>
            </a:r>
          </a:p>
          <a:p>
            <a:r>
              <a:rPr lang="en-US" sz="1100" dirty="0"/>
              <a:t>Subject #5 </a:t>
            </a:r>
            <a:r>
              <a:rPr lang="en-US" sz="1100" dirty="0" smtClean="0"/>
              <a:t>tied</a:t>
            </a:r>
            <a:r>
              <a:rPr lang="en-US" sz="1100" dirty="0"/>
              <a:t> </a:t>
            </a:r>
            <a:r>
              <a:rPr lang="en-US" sz="1100" dirty="0" smtClean="0"/>
              <a:t>Reebok </a:t>
            </a:r>
            <a:r>
              <a:rPr lang="en-US" sz="1100" dirty="0"/>
              <a:t>shoe in 6 seconds</a:t>
            </a:r>
          </a:p>
          <a:p>
            <a:r>
              <a:rPr lang="en-US" sz="1100" dirty="0"/>
              <a:t>Subject #1 tied </a:t>
            </a:r>
            <a:r>
              <a:rPr lang="en-US" sz="1100" dirty="0" smtClean="0"/>
              <a:t>Adidas shoe </a:t>
            </a:r>
            <a:r>
              <a:rPr lang="en-US" sz="1100" dirty="0"/>
              <a:t>in 8 seconds</a:t>
            </a:r>
          </a:p>
          <a:p>
            <a:r>
              <a:rPr lang="en-US" sz="1100" dirty="0"/>
              <a:t>Subject #2 tied Adidas </a:t>
            </a:r>
            <a:r>
              <a:rPr lang="en-US" sz="1100" dirty="0" smtClean="0"/>
              <a:t>shoe </a:t>
            </a:r>
            <a:r>
              <a:rPr lang="en-US" sz="1100" dirty="0"/>
              <a:t>in 4 seconds</a:t>
            </a:r>
          </a:p>
          <a:p>
            <a:r>
              <a:rPr lang="en-US" sz="1100" dirty="0"/>
              <a:t>Subject #3 tied Adidas </a:t>
            </a:r>
            <a:r>
              <a:rPr lang="en-US" sz="1100" dirty="0" smtClean="0"/>
              <a:t>shoe </a:t>
            </a:r>
            <a:r>
              <a:rPr lang="en-US" sz="1100" dirty="0"/>
              <a:t>A in 7 seconds</a:t>
            </a:r>
          </a:p>
          <a:p>
            <a:r>
              <a:rPr lang="en-US" sz="1100" dirty="0"/>
              <a:t>Subject #4 tied Adidas </a:t>
            </a:r>
            <a:r>
              <a:rPr lang="en-US" sz="1100" dirty="0" smtClean="0"/>
              <a:t>shoe </a:t>
            </a:r>
            <a:r>
              <a:rPr lang="en-US" sz="1100" dirty="0"/>
              <a:t>A in 5 seconds</a:t>
            </a:r>
          </a:p>
          <a:p>
            <a:r>
              <a:rPr lang="en-US" sz="1100" dirty="0"/>
              <a:t>Subject #5 tied Adidas </a:t>
            </a:r>
            <a:r>
              <a:rPr lang="en-US" sz="1100" dirty="0" smtClean="0"/>
              <a:t>shoe </a:t>
            </a:r>
            <a:r>
              <a:rPr lang="en-US" sz="1100" dirty="0"/>
              <a:t>in 6 seconds</a:t>
            </a:r>
          </a:p>
          <a:p>
            <a:endParaRPr lang="en-US" sz="1100" dirty="0" smtClean="0"/>
          </a:p>
          <a:p>
            <a:endParaRPr lang="en-US" sz="1100" dirty="0"/>
          </a:p>
        </p:txBody>
      </p:sp>
      <p:sp>
        <p:nvSpPr>
          <p:cNvPr id="14" name="Rectangle 13"/>
          <p:cNvSpPr/>
          <p:nvPr/>
        </p:nvSpPr>
        <p:spPr>
          <a:xfrm>
            <a:off x="3962400" y="310110"/>
            <a:ext cx="1454245"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Numeric</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979040812"/>
              </p:ext>
            </p:extLst>
          </p:nvPr>
        </p:nvGraphicFramePr>
        <p:xfrm>
          <a:off x="3675976" y="1110343"/>
          <a:ext cx="1792048" cy="1645920"/>
        </p:xfrm>
        <a:graphic>
          <a:graphicData uri="http://schemas.openxmlformats.org/drawingml/2006/table">
            <a:tbl>
              <a:tblPr firstRow="1" bandRow="1">
                <a:tableStyleId>{5C22544A-7EE6-4342-B048-85BDC9FD1C3A}</a:tableStyleId>
              </a:tblPr>
              <a:tblGrid>
                <a:gridCol w="448012"/>
                <a:gridCol w="448012"/>
                <a:gridCol w="448012"/>
                <a:gridCol w="448012"/>
              </a:tblGrid>
              <a:tr h="267483">
                <a:tc>
                  <a:txBody>
                    <a:bodyPr/>
                    <a:lstStyle/>
                    <a:p>
                      <a:r>
                        <a:rPr lang="en-US" sz="1200" dirty="0" smtClean="0"/>
                        <a:t>Sub</a:t>
                      </a:r>
                      <a:endParaRPr lang="en-US" sz="1200" dirty="0"/>
                    </a:p>
                  </a:txBody>
                  <a:tcPr/>
                </a:tc>
                <a:tc>
                  <a:txBody>
                    <a:bodyPr/>
                    <a:lstStyle/>
                    <a:p>
                      <a:pPr algn="ctr"/>
                      <a:r>
                        <a:rPr lang="en-US" sz="1200" dirty="0" smtClean="0">
                          <a:solidFill>
                            <a:schemeClr val="accent3">
                              <a:lumMod val="60000"/>
                              <a:lumOff val="40000"/>
                            </a:schemeClr>
                          </a:solidFill>
                        </a:rPr>
                        <a:t>N</a:t>
                      </a:r>
                      <a:endParaRPr lang="en-US" sz="1200" dirty="0">
                        <a:solidFill>
                          <a:schemeClr val="accent3">
                            <a:lumMod val="60000"/>
                            <a:lumOff val="40000"/>
                          </a:schemeClr>
                        </a:solidFill>
                      </a:endParaRPr>
                    </a:p>
                  </a:txBody>
                  <a:tcPr/>
                </a:tc>
                <a:tc>
                  <a:txBody>
                    <a:bodyPr/>
                    <a:lstStyle/>
                    <a:p>
                      <a:pPr algn="ctr"/>
                      <a:r>
                        <a:rPr lang="en-US" sz="1200" dirty="0" smtClean="0">
                          <a:solidFill>
                            <a:schemeClr val="accent3">
                              <a:lumMod val="60000"/>
                              <a:lumOff val="40000"/>
                            </a:schemeClr>
                          </a:solidFill>
                        </a:rPr>
                        <a:t>R</a:t>
                      </a:r>
                      <a:endParaRPr lang="en-US" sz="1200" dirty="0">
                        <a:solidFill>
                          <a:schemeClr val="accent3">
                            <a:lumMod val="60000"/>
                            <a:lumOff val="40000"/>
                          </a:schemeClr>
                        </a:solidFill>
                      </a:endParaRPr>
                    </a:p>
                  </a:txBody>
                  <a:tcPr/>
                </a:tc>
                <a:tc>
                  <a:txBody>
                    <a:bodyPr/>
                    <a:lstStyle/>
                    <a:p>
                      <a:pPr algn="ctr"/>
                      <a:r>
                        <a:rPr lang="en-US" sz="1200" dirty="0" smtClean="0">
                          <a:solidFill>
                            <a:schemeClr val="accent3">
                              <a:lumMod val="60000"/>
                              <a:lumOff val="40000"/>
                            </a:schemeClr>
                          </a:solidFill>
                        </a:rPr>
                        <a:t>A</a:t>
                      </a:r>
                      <a:endParaRPr lang="en-US" sz="1200" dirty="0">
                        <a:solidFill>
                          <a:schemeClr val="accent3">
                            <a:lumMod val="60000"/>
                            <a:lumOff val="40000"/>
                          </a:schemeClr>
                        </a:solidFill>
                      </a:endParaRPr>
                    </a:p>
                  </a:txBody>
                  <a:tcPr/>
                </a:tc>
              </a:tr>
              <a:tr h="267483">
                <a:tc>
                  <a:txBody>
                    <a:bodyPr/>
                    <a:lstStyle/>
                    <a:p>
                      <a:pPr algn="ctr"/>
                      <a:r>
                        <a:rPr lang="en-US" sz="1200" i="1" dirty="0" smtClean="0">
                          <a:solidFill>
                            <a:srgbClr val="FF0000"/>
                          </a:solidFill>
                        </a:rPr>
                        <a:t>1</a:t>
                      </a:r>
                      <a:endParaRPr lang="en-US" sz="1200" i="1" dirty="0">
                        <a:solidFill>
                          <a:srgbClr val="FF0000"/>
                        </a:solidFill>
                      </a:endParaRPr>
                    </a:p>
                  </a:txBody>
                  <a:tcPr/>
                </a:tc>
                <a:tc>
                  <a:txBody>
                    <a:bodyPr/>
                    <a:lstStyle/>
                    <a:p>
                      <a:pPr algn="ctr" fontAlgn="b"/>
                      <a:r>
                        <a:rPr lang="en-US" sz="1100" b="1" i="0" u="none" strike="noStrike" dirty="0">
                          <a:solidFill>
                            <a:srgbClr val="00B0F0"/>
                          </a:solidFill>
                          <a:effectLst/>
                          <a:latin typeface="Calibri"/>
                        </a:rPr>
                        <a:t>12</a:t>
                      </a:r>
                    </a:p>
                  </a:txBody>
                  <a:tcPr marL="9525" marR="9525" marT="9525" marB="0" anchor="ctr"/>
                </a:tc>
                <a:tc>
                  <a:txBody>
                    <a:bodyPr/>
                    <a:lstStyle/>
                    <a:p>
                      <a:pPr algn="ctr" fontAlgn="b"/>
                      <a:r>
                        <a:rPr lang="en-US" sz="1100" b="1" i="0" u="none" strike="noStrike">
                          <a:solidFill>
                            <a:srgbClr val="00B0F0"/>
                          </a:solidFill>
                          <a:effectLst/>
                          <a:latin typeface="Calibri"/>
                        </a:rPr>
                        <a:t>10</a:t>
                      </a:r>
                    </a:p>
                  </a:txBody>
                  <a:tcPr marL="9525" marR="9525" marT="9525" marB="0" anchor="ctr"/>
                </a:tc>
                <a:tc>
                  <a:txBody>
                    <a:bodyPr/>
                    <a:lstStyle/>
                    <a:p>
                      <a:pPr algn="ctr" fontAlgn="b"/>
                      <a:r>
                        <a:rPr lang="en-US" sz="1100" b="1" i="0" u="none" strike="noStrike">
                          <a:solidFill>
                            <a:srgbClr val="00B0F0"/>
                          </a:solidFill>
                          <a:effectLst/>
                          <a:latin typeface="Calibri"/>
                        </a:rPr>
                        <a:t>8</a:t>
                      </a:r>
                    </a:p>
                  </a:txBody>
                  <a:tcPr marL="9525" marR="9525" marT="9525" marB="0" anchor="ctr"/>
                </a:tc>
              </a:tr>
              <a:tr h="267483">
                <a:tc>
                  <a:txBody>
                    <a:bodyPr/>
                    <a:lstStyle/>
                    <a:p>
                      <a:pPr algn="ctr"/>
                      <a:r>
                        <a:rPr lang="en-US" sz="1200" i="1" dirty="0" smtClean="0">
                          <a:solidFill>
                            <a:srgbClr val="FF0000"/>
                          </a:solidFill>
                        </a:rPr>
                        <a:t>2</a:t>
                      </a:r>
                      <a:endParaRPr lang="en-US" sz="1200" i="1" dirty="0">
                        <a:solidFill>
                          <a:srgbClr val="FF0000"/>
                        </a:solidFill>
                      </a:endParaRPr>
                    </a:p>
                  </a:txBody>
                  <a:tcPr/>
                </a:tc>
                <a:tc>
                  <a:txBody>
                    <a:bodyPr/>
                    <a:lstStyle/>
                    <a:p>
                      <a:pPr algn="ctr" fontAlgn="b"/>
                      <a:r>
                        <a:rPr lang="en-US" sz="1100" b="1" i="0" u="none" strike="noStrike" dirty="0">
                          <a:solidFill>
                            <a:srgbClr val="00B0F0"/>
                          </a:solidFill>
                          <a:effectLst/>
                          <a:latin typeface="Calibri"/>
                        </a:rPr>
                        <a:t>9</a:t>
                      </a:r>
                    </a:p>
                  </a:txBody>
                  <a:tcPr marL="9525" marR="9525" marT="9525" marB="0" anchor="ctr"/>
                </a:tc>
                <a:tc>
                  <a:txBody>
                    <a:bodyPr/>
                    <a:lstStyle/>
                    <a:p>
                      <a:pPr algn="ctr" fontAlgn="b"/>
                      <a:r>
                        <a:rPr lang="en-US" sz="1100" b="1" i="0" u="none" strike="noStrike" dirty="0">
                          <a:solidFill>
                            <a:srgbClr val="00B0F0"/>
                          </a:solidFill>
                          <a:effectLst/>
                          <a:latin typeface="Calibri"/>
                        </a:rPr>
                        <a:t>8</a:t>
                      </a:r>
                    </a:p>
                  </a:txBody>
                  <a:tcPr marL="9525" marR="9525" marT="9525" marB="0" anchor="ctr"/>
                </a:tc>
                <a:tc>
                  <a:txBody>
                    <a:bodyPr/>
                    <a:lstStyle/>
                    <a:p>
                      <a:pPr algn="ctr" fontAlgn="b"/>
                      <a:r>
                        <a:rPr lang="en-US" sz="1100" b="1" i="0" u="none" strike="noStrike">
                          <a:solidFill>
                            <a:srgbClr val="00B0F0"/>
                          </a:solidFill>
                          <a:effectLst/>
                          <a:latin typeface="Calibri"/>
                        </a:rPr>
                        <a:t>7</a:t>
                      </a:r>
                    </a:p>
                  </a:txBody>
                  <a:tcPr marL="9525" marR="9525" marT="9525" marB="0" anchor="ctr"/>
                </a:tc>
              </a:tr>
              <a:tr h="267483">
                <a:tc>
                  <a:txBody>
                    <a:bodyPr/>
                    <a:lstStyle/>
                    <a:p>
                      <a:pPr algn="ctr"/>
                      <a:r>
                        <a:rPr lang="en-US" sz="1200" i="1" dirty="0" smtClean="0">
                          <a:solidFill>
                            <a:srgbClr val="FF0000"/>
                          </a:solidFill>
                        </a:rPr>
                        <a:t>3</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8</a:t>
                      </a:r>
                    </a:p>
                  </a:txBody>
                  <a:tcPr marL="9525" marR="9525" marT="9525" marB="0" anchor="ctr"/>
                </a:tc>
                <a:tc>
                  <a:txBody>
                    <a:bodyPr/>
                    <a:lstStyle/>
                    <a:p>
                      <a:pPr algn="ctr" fontAlgn="b"/>
                      <a:r>
                        <a:rPr lang="en-US" sz="1100" b="1" i="0" u="none" strike="noStrike" dirty="0">
                          <a:solidFill>
                            <a:srgbClr val="00B0F0"/>
                          </a:solidFill>
                          <a:effectLst/>
                          <a:latin typeface="Calibri"/>
                        </a:rPr>
                        <a:t>5</a:t>
                      </a:r>
                    </a:p>
                  </a:txBody>
                  <a:tcPr marL="9525" marR="9525" marT="9525" marB="0" anchor="ctr"/>
                </a:tc>
                <a:tc>
                  <a:txBody>
                    <a:bodyPr/>
                    <a:lstStyle/>
                    <a:p>
                      <a:pPr algn="ctr" fontAlgn="b"/>
                      <a:r>
                        <a:rPr lang="en-US" sz="1100" b="1" i="0" u="none" strike="noStrike" dirty="0">
                          <a:solidFill>
                            <a:srgbClr val="00B0F0"/>
                          </a:solidFill>
                          <a:effectLst/>
                          <a:latin typeface="Calibri"/>
                        </a:rPr>
                        <a:t>5</a:t>
                      </a:r>
                    </a:p>
                  </a:txBody>
                  <a:tcPr marL="9525" marR="9525" marT="9525" marB="0" anchor="ctr"/>
                </a:tc>
              </a:tr>
              <a:tr h="267483">
                <a:tc>
                  <a:txBody>
                    <a:bodyPr/>
                    <a:lstStyle/>
                    <a:p>
                      <a:pPr algn="ctr"/>
                      <a:r>
                        <a:rPr lang="en-US" sz="1200" i="1" dirty="0" smtClean="0">
                          <a:solidFill>
                            <a:srgbClr val="FF0000"/>
                          </a:solidFill>
                        </a:rPr>
                        <a:t>4</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7</a:t>
                      </a:r>
                    </a:p>
                  </a:txBody>
                  <a:tcPr marL="9525" marR="9525" marT="9525" marB="0" anchor="ctr"/>
                </a:tc>
                <a:tc>
                  <a:txBody>
                    <a:bodyPr/>
                    <a:lstStyle/>
                    <a:p>
                      <a:pPr algn="ctr" fontAlgn="b"/>
                      <a:r>
                        <a:rPr lang="en-US" sz="1100" b="1" i="0" u="none" strike="noStrike" dirty="0">
                          <a:solidFill>
                            <a:srgbClr val="00B0F0"/>
                          </a:solidFill>
                          <a:effectLst/>
                          <a:latin typeface="Calibri"/>
                        </a:rPr>
                        <a:t>4</a:t>
                      </a:r>
                    </a:p>
                  </a:txBody>
                  <a:tcPr marL="9525" marR="9525" marT="9525" marB="0" anchor="ctr"/>
                </a:tc>
                <a:tc>
                  <a:txBody>
                    <a:bodyPr/>
                    <a:lstStyle/>
                    <a:p>
                      <a:pPr algn="ctr" fontAlgn="b"/>
                      <a:r>
                        <a:rPr lang="en-US" sz="1100" b="1" i="0" u="none" strike="noStrike" dirty="0">
                          <a:solidFill>
                            <a:srgbClr val="00B0F0"/>
                          </a:solidFill>
                          <a:effectLst/>
                          <a:latin typeface="Calibri"/>
                        </a:rPr>
                        <a:t>3</a:t>
                      </a:r>
                    </a:p>
                  </a:txBody>
                  <a:tcPr marL="9525" marR="9525" marT="9525" marB="0" anchor="ctr"/>
                </a:tc>
              </a:tr>
              <a:tr h="267483">
                <a:tc>
                  <a:txBody>
                    <a:bodyPr/>
                    <a:lstStyle/>
                    <a:p>
                      <a:pPr algn="ctr"/>
                      <a:r>
                        <a:rPr lang="en-US" sz="1200" i="1" dirty="0" smtClean="0">
                          <a:solidFill>
                            <a:srgbClr val="FF0000"/>
                          </a:solidFill>
                        </a:rPr>
                        <a:t>5</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4</a:t>
                      </a:r>
                    </a:p>
                  </a:txBody>
                  <a:tcPr marL="9525" marR="9525" marT="9525" marB="0" anchor="ctr"/>
                </a:tc>
                <a:tc>
                  <a:txBody>
                    <a:bodyPr/>
                    <a:lstStyle/>
                    <a:p>
                      <a:pPr algn="ctr" fontAlgn="b"/>
                      <a:r>
                        <a:rPr lang="en-US" sz="1100" b="1" i="0" u="none" strike="noStrike" dirty="0">
                          <a:solidFill>
                            <a:srgbClr val="00B0F0"/>
                          </a:solidFill>
                          <a:effectLst/>
                          <a:latin typeface="Calibri"/>
                        </a:rPr>
                        <a:t>3</a:t>
                      </a:r>
                    </a:p>
                  </a:txBody>
                  <a:tcPr marL="9525" marR="9525" marT="9525" marB="0" anchor="ctr"/>
                </a:tc>
                <a:tc>
                  <a:txBody>
                    <a:bodyPr/>
                    <a:lstStyle/>
                    <a:p>
                      <a:pPr algn="ctr" fontAlgn="b"/>
                      <a:r>
                        <a:rPr lang="en-US" sz="1100" b="1" i="0" u="none" strike="noStrike" dirty="0">
                          <a:solidFill>
                            <a:srgbClr val="00B0F0"/>
                          </a:solidFill>
                          <a:effectLst/>
                          <a:latin typeface="Calibri"/>
                        </a:rPr>
                        <a:t>2</a:t>
                      </a:r>
                    </a:p>
                  </a:txBody>
                  <a:tcPr marL="9525" marR="9525" marT="9525" marB="0" anchor="ctr"/>
                </a:tc>
              </a:tr>
            </a:tbl>
          </a:graphicData>
        </a:graphic>
      </p:graphicFrame>
      <p:grpSp>
        <p:nvGrpSpPr>
          <p:cNvPr id="56" name="Group 55"/>
          <p:cNvGrpSpPr/>
          <p:nvPr/>
        </p:nvGrpSpPr>
        <p:grpSpPr>
          <a:xfrm>
            <a:off x="0" y="3657600"/>
            <a:ext cx="9144000" cy="3200400"/>
            <a:chOff x="0" y="0"/>
            <a:chExt cx="9144000" cy="3429000"/>
          </a:xfrm>
        </p:grpSpPr>
        <p:sp>
          <p:nvSpPr>
            <p:cNvPr id="57" name="TextBox 56"/>
            <p:cNvSpPr txBox="1"/>
            <p:nvPr/>
          </p:nvSpPr>
          <p:spPr>
            <a:xfrm>
              <a:off x="6726534" y="3000121"/>
              <a:ext cx="2417466" cy="428689"/>
            </a:xfrm>
            <a:prstGeom prst="rect">
              <a:avLst/>
            </a:prstGeom>
            <a:solidFill>
              <a:schemeClr val="accent4">
                <a:lumMod val="60000"/>
                <a:lumOff val="4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smtClean="0"/>
                <a:t>Simplified </a:t>
              </a:r>
              <a:endParaRPr lang="en-US" sz="2000" dirty="0"/>
            </a:p>
          </p:txBody>
        </p:sp>
        <p:sp>
          <p:nvSpPr>
            <p:cNvPr id="58" name="Rectangle 57"/>
            <p:cNvSpPr/>
            <p:nvPr/>
          </p:nvSpPr>
          <p:spPr>
            <a:xfrm>
              <a:off x="0" y="0"/>
              <a:ext cx="9144000" cy="3429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 name="Group 2"/>
          <p:cNvGrpSpPr/>
          <p:nvPr/>
        </p:nvGrpSpPr>
        <p:grpSpPr>
          <a:xfrm>
            <a:off x="3048000" y="1545917"/>
            <a:ext cx="609600" cy="537603"/>
            <a:chOff x="3048000" y="1965018"/>
            <a:chExt cx="609600" cy="537603"/>
          </a:xfrm>
        </p:grpSpPr>
        <p:sp>
          <p:nvSpPr>
            <p:cNvPr id="2" name="Equal 1"/>
            <p:cNvSpPr/>
            <p:nvPr/>
          </p:nvSpPr>
          <p:spPr>
            <a:xfrm>
              <a:off x="3048000" y="2121621"/>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59" name="Equal 58"/>
            <p:cNvSpPr/>
            <p:nvPr/>
          </p:nvSpPr>
          <p:spPr>
            <a:xfrm>
              <a:off x="3048000" y="1965018"/>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grpSp>
      <p:grpSp>
        <p:nvGrpSpPr>
          <p:cNvPr id="60" name="Group 59"/>
          <p:cNvGrpSpPr/>
          <p:nvPr/>
        </p:nvGrpSpPr>
        <p:grpSpPr>
          <a:xfrm>
            <a:off x="5572810" y="1545917"/>
            <a:ext cx="609600" cy="537603"/>
            <a:chOff x="3048000" y="1965018"/>
            <a:chExt cx="609600" cy="537603"/>
          </a:xfrm>
        </p:grpSpPr>
        <p:sp>
          <p:nvSpPr>
            <p:cNvPr id="61" name="Equal 60"/>
            <p:cNvSpPr/>
            <p:nvPr/>
          </p:nvSpPr>
          <p:spPr>
            <a:xfrm>
              <a:off x="3048000" y="2121621"/>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62" name="Equal 61"/>
            <p:cNvSpPr/>
            <p:nvPr/>
          </p:nvSpPr>
          <p:spPr>
            <a:xfrm>
              <a:off x="3048000" y="1965018"/>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grpSp>
      <p:grpSp>
        <p:nvGrpSpPr>
          <p:cNvPr id="11" name="Group 10"/>
          <p:cNvGrpSpPr/>
          <p:nvPr/>
        </p:nvGrpSpPr>
        <p:grpSpPr>
          <a:xfrm>
            <a:off x="5943600" y="3810000"/>
            <a:ext cx="497882" cy="2510469"/>
            <a:chOff x="6108887" y="3810000"/>
            <a:chExt cx="497882" cy="2510469"/>
          </a:xfrm>
        </p:grpSpPr>
        <p:grpSp>
          <p:nvGrpSpPr>
            <p:cNvPr id="55" name="Group 54"/>
            <p:cNvGrpSpPr/>
            <p:nvPr/>
          </p:nvGrpSpPr>
          <p:grpSpPr>
            <a:xfrm rot="16200000">
              <a:off x="5307531" y="5021231"/>
              <a:ext cx="2510469" cy="88007"/>
              <a:chOff x="4640580" y="2620962"/>
              <a:chExt cx="2827020" cy="88006"/>
            </a:xfrm>
          </p:grpSpPr>
          <p:cxnSp>
            <p:nvCxnSpPr>
              <p:cNvPr id="63" name="Straight Arrow Connector 62"/>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64" name="Straight Connector 63"/>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75" name="TextBox 74"/>
            <p:cNvSpPr txBox="1"/>
            <p:nvPr/>
          </p:nvSpPr>
          <p:spPr>
            <a:xfrm>
              <a:off x="6217077" y="5108035"/>
              <a:ext cx="301686" cy="369332"/>
            </a:xfrm>
            <a:prstGeom prst="rect">
              <a:avLst/>
            </a:prstGeom>
            <a:noFill/>
          </p:spPr>
          <p:txBody>
            <a:bodyPr wrap="none" rtlCol="0">
              <a:spAutoFit/>
            </a:bodyPr>
            <a:lstStyle/>
            <a:p>
              <a:r>
                <a:rPr lang="en-US" dirty="0" smtClean="0"/>
                <a:t>5</a:t>
              </a:r>
              <a:endParaRPr lang="en-US" dirty="0"/>
            </a:p>
          </p:txBody>
        </p:sp>
        <p:sp>
          <p:nvSpPr>
            <p:cNvPr id="76" name="TextBox 75"/>
            <p:cNvSpPr txBox="1"/>
            <p:nvPr/>
          </p:nvSpPr>
          <p:spPr>
            <a:xfrm>
              <a:off x="6108887" y="4117435"/>
              <a:ext cx="418704" cy="369332"/>
            </a:xfrm>
            <a:prstGeom prst="rect">
              <a:avLst/>
            </a:prstGeom>
            <a:noFill/>
          </p:spPr>
          <p:txBody>
            <a:bodyPr wrap="none" rtlCol="0">
              <a:spAutoFit/>
            </a:bodyPr>
            <a:lstStyle/>
            <a:p>
              <a:r>
                <a:rPr lang="en-US" dirty="0" smtClean="0"/>
                <a:t>10</a:t>
              </a:r>
              <a:endParaRPr lang="en-US" dirty="0"/>
            </a:p>
          </p:txBody>
        </p:sp>
      </p:grpSp>
      <p:sp>
        <p:nvSpPr>
          <p:cNvPr id="112" name="Oval 111"/>
          <p:cNvSpPr/>
          <p:nvPr/>
        </p:nvSpPr>
        <p:spPr>
          <a:xfrm>
            <a:off x="6858000" y="4572000"/>
            <a:ext cx="228600" cy="228600"/>
          </a:xfrm>
          <a:prstGeom prst="ellipse">
            <a:avLst/>
          </a:prstGeom>
          <a:solidFill>
            <a:schemeClr val="accent2">
              <a:lumMod val="60000"/>
              <a:lumOff val="40000"/>
              <a:alpha val="54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3" name="Oval 112"/>
          <p:cNvSpPr/>
          <p:nvPr/>
        </p:nvSpPr>
        <p:spPr>
          <a:xfrm>
            <a:off x="7543800" y="4981384"/>
            <a:ext cx="228600" cy="228600"/>
          </a:xfrm>
          <a:prstGeom prst="ellipse">
            <a:avLst/>
          </a:prstGeom>
          <a:solidFill>
            <a:schemeClr val="accent2">
              <a:lumMod val="60000"/>
              <a:lumOff val="40000"/>
              <a:alpha val="54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4" name="Oval 113"/>
          <p:cNvSpPr/>
          <p:nvPr/>
        </p:nvSpPr>
        <p:spPr>
          <a:xfrm>
            <a:off x="8229600" y="5184388"/>
            <a:ext cx="228600" cy="228600"/>
          </a:xfrm>
          <a:prstGeom prst="ellipse">
            <a:avLst/>
          </a:prstGeom>
          <a:solidFill>
            <a:schemeClr val="accent2">
              <a:lumMod val="60000"/>
              <a:lumOff val="40000"/>
              <a:alpha val="54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4" name="TextBox 153"/>
          <p:cNvSpPr txBox="1"/>
          <p:nvPr/>
        </p:nvSpPr>
        <p:spPr>
          <a:xfrm>
            <a:off x="6802734" y="6019800"/>
            <a:ext cx="1884066" cy="369332"/>
          </a:xfrm>
          <a:prstGeom prst="rect">
            <a:avLst/>
          </a:prstGeom>
          <a:noFill/>
        </p:spPr>
        <p:txBody>
          <a:bodyPr wrap="square" rtlCol="0">
            <a:spAutoFit/>
          </a:bodyPr>
          <a:lstStyle/>
          <a:p>
            <a:r>
              <a:rPr lang="en-US" dirty="0" smtClean="0">
                <a:solidFill>
                  <a:schemeClr val="accent3">
                    <a:lumMod val="75000"/>
                  </a:schemeClr>
                </a:solidFill>
              </a:rPr>
              <a:t>N           R           A   </a:t>
            </a:r>
            <a:endParaRPr lang="en-US" dirty="0">
              <a:solidFill>
                <a:schemeClr val="accent3">
                  <a:lumMod val="75000"/>
                </a:schemeClr>
              </a:solidFill>
            </a:endParaRPr>
          </a:p>
        </p:txBody>
      </p:sp>
      <p:sp>
        <p:nvSpPr>
          <p:cNvPr id="16" name="Rectangle 15"/>
          <p:cNvSpPr/>
          <p:nvPr/>
        </p:nvSpPr>
        <p:spPr>
          <a:xfrm>
            <a:off x="7530605" y="3600858"/>
            <a:ext cx="428323" cy="646331"/>
          </a:xfrm>
          <a:prstGeom prst="rect">
            <a:avLst/>
          </a:prstGeom>
          <a:noFill/>
        </p:spPr>
        <p:txBody>
          <a:bodyPr wrap="none" lIns="91440" tIns="45720" rIns="91440" bIns="45720">
            <a:spAutoFit/>
          </a:bodyPr>
          <a:lstStyle/>
          <a:p>
            <a:pPr algn="ctr"/>
            <a:r>
              <a:rPr lang="en-US" sz="3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a:t>
            </a:r>
            <a:endParaRPr lang="en-US" sz="3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7" name="Rectangle 156"/>
          <p:cNvSpPr/>
          <p:nvPr/>
        </p:nvSpPr>
        <p:spPr>
          <a:xfrm>
            <a:off x="7274850" y="-76200"/>
            <a:ext cx="1335750"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Graphic</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pSp>
        <p:nvGrpSpPr>
          <p:cNvPr id="158" name="Group 157"/>
          <p:cNvGrpSpPr/>
          <p:nvPr/>
        </p:nvGrpSpPr>
        <p:grpSpPr>
          <a:xfrm>
            <a:off x="5947658" y="556885"/>
            <a:ext cx="491724" cy="2510469"/>
            <a:chOff x="5947658" y="785485"/>
            <a:chExt cx="491724" cy="2510469"/>
          </a:xfrm>
        </p:grpSpPr>
        <p:grpSp>
          <p:nvGrpSpPr>
            <p:cNvPr id="159" name="Group 158"/>
            <p:cNvGrpSpPr/>
            <p:nvPr/>
          </p:nvGrpSpPr>
          <p:grpSpPr>
            <a:xfrm rot="16200000">
              <a:off x="5140144" y="1996716"/>
              <a:ext cx="2510469" cy="88007"/>
              <a:chOff x="4640580" y="2620962"/>
              <a:chExt cx="2827020" cy="88006"/>
            </a:xfrm>
          </p:grpSpPr>
          <p:cxnSp>
            <p:nvCxnSpPr>
              <p:cNvPr id="162" name="Straight Arrow Connector 161"/>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63" name="Straight Connector 162"/>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4" name="Straight Connector 163"/>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5" name="Straight Connector 164"/>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6" name="Straight Connector 165"/>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7" name="Straight Connector 166"/>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8" name="Straight Connector 167"/>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9" name="Straight Connector 168"/>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0" name="Straight Connector 169"/>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60" name="TextBox 159"/>
            <p:cNvSpPr txBox="1"/>
            <p:nvPr/>
          </p:nvSpPr>
          <p:spPr>
            <a:xfrm>
              <a:off x="6055848" y="2083520"/>
              <a:ext cx="301686" cy="369332"/>
            </a:xfrm>
            <a:prstGeom prst="rect">
              <a:avLst/>
            </a:prstGeom>
            <a:noFill/>
          </p:spPr>
          <p:txBody>
            <a:bodyPr wrap="none" rtlCol="0">
              <a:spAutoFit/>
            </a:bodyPr>
            <a:lstStyle/>
            <a:p>
              <a:r>
                <a:rPr lang="en-US" dirty="0" smtClean="0"/>
                <a:t>5</a:t>
              </a:r>
              <a:endParaRPr lang="en-US" dirty="0"/>
            </a:p>
          </p:txBody>
        </p:sp>
        <p:sp>
          <p:nvSpPr>
            <p:cNvPr id="161" name="TextBox 160"/>
            <p:cNvSpPr txBox="1"/>
            <p:nvPr/>
          </p:nvSpPr>
          <p:spPr>
            <a:xfrm>
              <a:off x="5947658" y="1092920"/>
              <a:ext cx="418704" cy="369332"/>
            </a:xfrm>
            <a:prstGeom prst="rect">
              <a:avLst/>
            </a:prstGeom>
            <a:noFill/>
          </p:spPr>
          <p:txBody>
            <a:bodyPr wrap="none" rtlCol="0">
              <a:spAutoFit/>
            </a:bodyPr>
            <a:lstStyle/>
            <a:p>
              <a:r>
                <a:rPr lang="en-US" dirty="0" smtClean="0"/>
                <a:t>10</a:t>
              </a:r>
              <a:endParaRPr lang="en-US" dirty="0"/>
            </a:p>
          </p:txBody>
        </p:sp>
      </p:grpSp>
      <p:grpSp>
        <p:nvGrpSpPr>
          <p:cNvPr id="174" name="Group 173"/>
          <p:cNvGrpSpPr/>
          <p:nvPr/>
        </p:nvGrpSpPr>
        <p:grpSpPr>
          <a:xfrm>
            <a:off x="6843516" y="530118"/>
            <a:ext cx="243084" cy="1833860"/>
            <a:chOff x="6271009" y="758718"/>
            <a:chExt cx="243084" cy="1833860"/>
          </a:xfrm>
        </p:grpSpPr>
        <p:sp>
          <p:nvSpPr>
            <p:cNvPr id="175" name="Oval 174"/>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6" name="Oval 175"/>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Oval 176"/>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8" name="Oval 177"/>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9" name="Oval 178"/>
            <p:cNvSpPr/>
            <p:nvPr/>
          </p:nvSpPr>
          <p:spPr>
            <a:xfrm>
              <a:off x="6285493" y="75871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80" name="Group 179"/>
          <p:cNvGrpSpPr/>
          <p:nvPr/>
        </p:nvGrpSpPr>
        <p:grpSpPr>
          <a:xfrm>
            <a:off x="7543800" y="914400"/>
            <a:ext cx="228600" cy="1645411"/>
            <a:chOff x="7500754" y="1185164"/>
            <a:chExt cx="228600" cy="1645411"/>
          </a:xfrm>
        </p:grpSpPr>
        <p:sp>
          <p:nvSpPr>
            <p:cNvPr id="181" name="Oval 180"/>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2" name="Oval 181"/>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3" name="Oval 182"/>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4" name="Oval 183"/>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5" name="Oval 184"/>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86" name="Group 185"/>
          <p:cNvGrpSpPr/>
          <p:nvPr/>
        </p:nvGrpSpPr>
        <p:grpSpPr>
          <a:xfrm>
            <a:off x="8296970" y="1322264"/>
            <a:ext cx="237430" cy="1446618"/>
            <a:chOff x="8168628" y="1550864"/>
            <a:chExt cx="237430" cy="1446618"/>
          </a:xfrm>
        </p:grpSpPr>
        <p:sp>
          <p:nvSpPr>
            <p:cNvPr id="187" name="Oval 186"/>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8" name="Oval 187"/>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9" name="Oval 188"/>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0" name="Oval 189"/>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1" name="Oval 190"/>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92" name="TextBox 191"/>
          <p:cNvSpPr txBox="1"/>
          <p:nvPr/>
        </p:nvSpPr>
        <p:spPr>
          <a:xfrm>
            <a:off x="6802734" y="2831068"/>
            <a:ext cx="1884066" cy="369332"/>
          </a:xfrm>
          <a:prstGeom prst="rect">
            <a:avLst/>
          </a:prstGeom>
          <a:noFill/>
        </p:spPr>
        <p:txBody>
          <a:bodyPr wrap="square" rtlCol="0">
            <a:spAutoFit/>
          </a:bodyPr>
          <a:lstStyle/>
          <a:p>
            <a:r>
              <a:rPr lang="en-US" dirty="0" smtClean="0">
                <a:solidFill>
                  <a:schemeClr val="accent3">
                    <a:lumMod val="75000"/>
                  </a:schemeClr>
                </a:solidFill>
              </a:rPr>
              <a:t>N           R            A   </a:t>
            </a:r>
            <a:endParaRPr lang="en-US" dirty="0">
              <a:solidFill>
                <a:schemeClr val="accent3">
                  <a:lumMod val="75000"/>
                </a:schemeClr>
              </a:solidFill>
            </a:endParaRPr>
          </a:p>
        </p:txBody>
      </p:sp>
      <p:sp>
        <p:nvSpPr>
          <p:cNvPr id="153" name="TextBox 152"/>
          <p:cNvSpPr txBox="1"/>
          <p:nvPr/>
        </p:nvSpPr>
        <p:spPr>
          <a:xfrm>
            <a:off x="6055848" y="157055"/>
            <a:ext cx="649537" cy="369332"/>
          </a:xfrm>
          <a:prstGeom prst="rect">
            <a:avLst/>
          </a:prstGeom>
          <a:noFill/>
        </p:spPr>
        <p:txBody>
          <a:bodyPr wrap="none" rtlCol="0">
            <a:spAutoFit/>
          </a:bodyPr>
          <a:lstStyle/>
          <a:p>
            <a:r>
              <a:rPr lang="en-US" dirty="0" smtClean="0"/>
              <a:t>Time</a:t>
            </a:r>
            <a:endParaRPr lang="en-US" dirty="0"/>
          </a:p>
        </p:txBody>
      </p:sp>
    </p:spTree>
    <p:extLst>
      <p:ext uri="{BB962C8B-B14F-4D97-AF65-F5344CB8AC3E}">
        <p14:creationId xmlns:p14="http://schemas.microsoft.com/office/powerpoint/2010/main" val="2944878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9144000" cy="3429000"/>
            <a:chOff x="0" y="0"/>
            <a:chExt cx="9144000" cy="3918857"/>
          </a:xfrm>
        </p:grpSpPr>
        <p:sp>
          <p:nvSpPr>
            <p:cNvPr id="5" name="TextBox 4"/>
            <p:cNvSpPr txBox="1"/>
            <p:nvPr/>
          </p:nvSpPr>
          <p:spPr>
            <a:xfrm>
              <a:off x="0" y="0"/>
              <a:ext cx="2438400" cy="400110"/>
            </a:xfrm>
            <a:prstGeom prst="rect">
              <a:avLst/>
            </a:prstGeom>
            <a:solidFill>
              <a:schemeClr val="bg2">
                <a:lumMod val="5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Description of Reality</a:t>
              </a:r>
              <a:endParaRPr lang="en-US" sz="2000" dirty="0"/>
            </a:p>
          </p:txBody>
        </p:sp>
        <p:sp>
          <p:nvSpPr>
            <p:cNvPr id="6" name="Rectangle 5"/>
            <p:cNvSpPr/>
            <p:nvPr/>
          </p:nvSpPr>
          <p:spPr>
            <a:xfrm>
              <a:off x="0" y="0"/>
              <a:ext cx="9144000" cy="391885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6"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8"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0"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p:nvSpPr>
        <p:spPr>
          <a:xfrm>
            <a:off x="1111250" y="268366"/>
            <a:ext cx="1145698"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Verbal</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9" name="TextBox 18"/>
          <p:cNvSpPr txBox="1"/>
          <p:nvPr/>
        </p:nvSpPr>
        <p:spPr>
          <a:xfrm>
            <a:off x="460375" y="653822"/>
            <a:ext cx="2819400" cy="2970044"/>
          </a:xfrm>
          <a:prstGeom prst="rect">
            <a:avLst/>
          </a:prstGeom>
          <a:noFill/>
        </p:spPr>
        <p:txBody>
          <a:bodyPr wrap="square" rtlCol="0">
            <a:spAutoFit/>
          </a:bodyPr>
          <a:lstStyle/>
          <a:p>
            <a:r>
              <a:rPr lang="en-US" sz="1100" dirty="0" smtClean="0"/>
              <a:t>Subject #1 tied Nike shoe in 8 seconds</a:t>
            </a:r>
          </a:p>
          <a:p>
            <a:r>
              <a:rPr lang="en-US" sz="1100" dirty="0"/>
              <a:t>Subject </a:t>
            </a:r>
            <a:r>
              <a:rPr lang="en-US" sz="1100" dirty="0" smtClean="0"/>
              <a:t>#2 </a:t>
            </a:r>
            <a:r>
              <a:rPr lang="en-US" sz="1100" dirty="0"/>
              <a:t>tied </a:t>
            </a:r>
            <a:r>
              <a:rPr lang="en-US" sz="1100" dirty="0" smtClean="0"/>
              <a:t>Nike shoe in 4 </a:t>
            </a:r>
            <a:r>
              <a:rPr lang="en-US" sz="1100" dirty="0"/>
              <a:t>seconds</a:t>
            </a:r>
          </a:p>
          <a:p>
            <a:r>
              <a:rPr lang="en-US" sz="1100" dirty="0" smtClean="0"/>
              <a:t>Subject #3 </a:t>
            </a:r>
            <a:r>
              <a:rPr lang="en-US" sz="1100" dirty="0"/>
              <a:t>tied </a:t>
            </a:r>
            <a:r>
              <a:rPr lang="en-US" sz="1100" dirty="0" smtClean="0"/>
              <a:t>Nike shoe A in </a:t>
            </a:r>
            <a:r>
              <a:rPr lang="en-US" sz="1100" dirty="0"/>
              <a:t>7 seconds</a:t>
            </a:r>
          </a:p>
          <a:p>
            <a:r>
              <a:rPr lang="en-US" sz="1100" dirty="0" smtClean="0"/>
              <a:t>Subject #4 </a:t>
            </a:r>
            <a:r>
              <a:rPr lang="en-US" sz="1100" dirty="0"/>
              <a:t>tied </a:t>
            </a:r>
            <a:r>
              <a:rPr lang="en-US" sz="1100" dirty="0" smtClean="0"/>
              <a:t>Nike shoe A in 5 </a:t>
            </a:r>
            <a:r>
              <a:rPr lang="en-US" sz="1100" dirty="0"/>
              <a:t>seconds</a:t>
            </a:r>
          </a:p>
          <a:p>
            <a:r>
              <a:rPr lang="en-US" sz="1100" dirty="0"/>
              <a:t>Subject </a:t>
            </a:r>
            <a:r>
              <a:rPr lang="en-US" sz="1100" dirty="0" smtClean="0"/>
              <a:t>#5 </a:t>
            </a:r>
            <a:r>
              <a:rPr lang="en-US" sz="1100" dirty="0"/>
              <a:t>tied </a:t>
            </a:r>
            <a:r>
              <a:rPr lang="en-US" sz="1100" dirty="0" smtClean="0"/>
              <a:t>Nike shoe </a:t>
            </a:r>
            <a:r>
              <a:rPr lang="en-US" sz="1100" dirty="0"/>
              <a:t>in </a:t>
            </a:r>
            <a:r>
              <a:rPr lang="en-US" sz="1100" dirty="0" smtClean="0"/>
              <a:t>6 </a:t>
            </a:r>
            <a:r>
              <a:rPr lang="en-US" sz="1100" dirty="0"/>
              <a:t>seconds</a:t>
            </a:r>
          </a:p>
          <a:p>
            <a:r>
              <a:rPr lang="en-US" sz="1100" dirty="0"/>
              <a:t>Subject #1 tied </a:t>
            </a:r>
            <a:r>
              <a:rPr lang="en-US" sz="1100" dirty="0" smtClean="0"/>
              <a:t>Reebok shoe </a:t>
            </a:r>
            <a:r>
              <a:rPr lang="en-US" sz="1100" dirty="0"/>
              <a:t>in 8 seconds</a:t>
            </a:r>
          </a:p>
          <a:p>
            <a:r>
              <a:rPr lang="en-US" sz="1100" dirty="0"/>
              <a:t>Subject #2 tied </a:t>
            </a:r>
            <a:r>
              <a:rPr lang="en-US" sz="1100" dirty="0" smtClean="0"/>
              <a:t>Reebok shoe </a:t>
            </a:r>
            <a:r>
              <a:rPr lang="en-US" sz="1100" dirty="0"/>
              <a:t>in 4 seconds</a:t>
            </a:r>
          </a:p>
          <a:p>
            <a:r>
              <a:rPr lang="en-US" sz="1100" dirty="0"/>
              <a:t>Subject #3 tied </a:t>
            </a:r>
            <a:r>
              <a:rPr lang="en-US" sz="1100" dirty="0" smtClean="0"/>
              <a:t>Reebok shoe </a:t>
            </a:r>
            <a:r>
              <a:rPr lang="en-US" sz="1100" dirty="0"/>
              <a:t>A in 7 seconds</a:t>
            </a:r>
          </a:p>
          <a:p>
            <a:r>
              <a:rPr lang="en-US" sz="1100" dirty="0"/>
              <a:t>Subject #4 </a:t>
            </a:r>
            <a:r>
              <a:rPr lang="en-US" sz="1100" dirty="0" smtClean="0"/>
              <a:t>tied</a:t>
            </a:r>
            <a:r>
              <a:rPr lang="en-US" sz="1100" dirty="0"/>
              <a:t> </a:t>
            </a:r>
            <a:r>
              <a:rPr lang="en-US" sz="1100" dirty="0" smtClean="0"/>
              <a:t>Reebok </a:t>
            </a:r>
            <a:r>
              <a:rPr lang="en-US" sz="1100" dirty="0"/>
              <a:t>shoe A in 5 seconds</a:t>
            </a:r>
          </a:p>
          <a:p>
            <a:r>
              <a:rPr lang="en-US" sz="1100" dirty="0"/>
              <a:t>Subject #5 </a:t>
            </a:r>
            <a:r>
              <a:rPr lang="en-US" sz="1100" dirty="0" smtClean="0"/>
              <a:t>tied</a:t>
            </a:r>
            <a:r>
              <a:rPr lang="en-US" sz="1100" dirty="0"/>
              <a:t> </a:t>
            </a:r>
            <a:r>
              <a:rPr lang="en-US" sz="1100" dirty="0" smtClean="0"/>
              <a:t>Reebok </a:t>
            </a:r>
            <a:r>
              <a:rPr lang="en-US" sz="1100" dirty="0"/>
              <a:t>shoe in 6 seconds</a:t>
            </a:r>
          </a:p>
          <a:p>
            <a:r>
              <a:rPr lang="en-US" sz="1100" dirty="0"/>
              <a:t>Subject #1 tied </a:t>
            </a:r>
            <a:r>
              <a:rPr lang="en-US" sz="1100" dirty="0" smtClean="0"/>
              <a:t>Adidas shoe </a:t>
            </a:r>
            <a:r>
              <a:rPr lang="en-US" sz="1100" dirty="0"/>
              <a:t>in 8 seconds</a:t>
            </a:r>
          </a:p>
          <a:p>
            <a:r>
              <a:rPr lang="en-US" sz="1100" dirty="0"/>
              <a:t>Subject #2 tied Adidas </a:t>
            </a:r>
            <a:r>
              <a:rPr lang="en-US" sz="1100" dirty="0" smtClean="0"/>
              <a:t>shoe </a:t>
            </a:r>
            <a:r>
              <a:rPr lang="en-US" sz="1100" dirty="0"/>
              <a:t>in 4 seconds</a:t>
            </a:r>
          </a:p>
          <a:p>
            <a:r>
              <a:rPr lang="en-US" sz="1100" dirty="0"/>
              <a:t>Subject #3 tied Adidas </a:t>
            </a:r>
            <a:r>
              <a:rPr lang="en-US" sz="1100" dirty="0" smtClean="0"/>
              <a:t>shoe </a:t>
            </a:r>
            <a:r>
              <a:rPr lang="en-US" sz="1100" dirty="0"/>
              <a:t>A in 7 seconds</a:t>
            </a:r>
          </a:p>
          <a:p>
            <a:r>
              <a:rPr lang="en-US" sz="1100" dirty="0"/>
              <a:t>Subject #4 tied Adidas </a:t>
            </a:r>
            <a:r>
              <a:rPr lang="en-US" sz="1100" dirty="0" smtClean="0"/>
              <a:t>shoe </a:t>
            </a:r>
            <a:r>
              <a:rPr lang="en-US" sz="1100" dirty="0"/>
              <a:t>A in 5 seconds</a:t>
            </a:r>
          </a:p>
          <a:p>
            <a:r>
              <a:rPr lang="en-US" sz="1100" dirty="0"/>
              <a:t>Subject #5 tied Adidas </a:t>
            </a:r>
            <a:r>
              <a:rPr lang="en-US" sz="1100" dirty="0" smtClean="0"/>
              <a:t>shoe </a:t>
            </a:r>
            <a:r>
              <a:rPr lang="en-US" sz="1100" dirty="0"/>
              <a:t>in 6 seconds</a:t>
            </a:r>
          </a:p>
          <a:p>
            <a:endParaRPr lang="en-US" sz="1100" dirty="0" smtClean="0"/>
          </a:p>
          <a:p>
            <a:endParaRPr lang="en-US" sz="1100" dirty="0"/>
          </a:p>
        </p:txBody>
      </p:sp>
      <p:sp>
        <p:nvSpPr>
          <p:cNvPr id="14" name="Rectangle 13"/>
          <p:cNvSpPr/>
          <p:nvPr/>
        </p:nvSpPr>
        <p:spPr>
          <a:xfrm>
            <a:off x="3962400" y="310110"/>
            <a:ext cx="1454245"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Numeric</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2652597096"/>
              </p:ext>
            </p:extLst>
          </p:nvPr>
        </p:nvGraphicFramePr>
        <p:xfrm>
          <a:off x="3675976" y="1110343"/>
          <a:ext cx="1792048" cy="1645920"/>
        </p:xfrm>
        <a:graphic>
          <a:graphicData uri="http://schemas.openxmlformats.org/drawingml/2006/table">
            <a:tbl>
              <a:tblPr firstRow="1" bandRow="1">
                <a:tableStyleId>{5C22544A-7EE6-4342-B048-85BDC9FD1C3A}</a:tableStyleId>
              </a:tblPr>
              <a:tblGrid>
                <a:gridCol w="448012"/>
                <a:gridCol w="448012"/>
                <a:gridCol w="448012"/>
                <a:gridCol w="448012"/>
              </a:tblGrid>
              <a:tr h="267483">
                <a:tc>
                  <a:txBody>
                    <a:bodyPr/>
                    <a:lstStyle/>
                    <a:p>
                      <a:r>
                        <a:rPr lang="en-US" sz="1200" dirty="0" smtClean="0"/>
                        <a:t>Sub</a:t>
                      </a:r>
                      <a:endParaRPr lang="en-US" sz="1200" dirty="0"/>
                    </a:p>
                  </a:txBody>
                  <a:tcPr/>
                </a:tc>
                <a:tc>
                  <a:txBody>
                    <a:bodyPr/>
                    <a:lstStyle/>
                    <a:p>
                      <a:pPr algn="ctr"/>
                      <a:r>
                        <a:rPr lang="en-US" sz="1200" dirty="0" smtClean="0">
                          <a:solidFill>
                            <a:schemeClr val="accent3">
                              <a:lumMod val="60000"/>
                              <a:lumOff val="40000"/>
                            </a:schemeClr>
                          </a:solidFill>
                        </a:rPr>
                        <a:t>N</a:t>
                      </a:r>
                      <a:endParaRPr lang="en-US" sz="1200" dirty="0">
                        <a:solidFill>
                          <a:schemeClr val="accent3">
                            <a:lumMod val="60000"/>
                            <a:lumOff val="40000"/>
                          </a:schemeClr>
                        </a:solidFill>
                      </a:endParaRPr>
                    </a:p>
                  </a:txBody>
                  <a:tcPr/>
                </a:tc>
                <a:tc>
                  <a:txBody>
                    <a:bodyPr/>
                    <a:lstStyle/>
                    <a:p>
                      <a:pPr algn="ctr"/>
                      <a:r>
                        <a:rPr lang="en-US" sz="1200" dirty="0" smtClean="0">
                          <a:solidFill>
                            <a:schemeClr val="accent3">
                              <a:lumMod val="60000"/>
                              <a:lumOff val="40000"/>
                            </a:schemeClr>
                          </a:solidFill>
                        </a:rPr>
                        <a:t>R</a:t>
                      </a:r>
                      <a:endParaRPr lang="en-US" sz="1200" dirty="0">
                        <a:solidFill>
                          <a:schemeClr val="accent3">
                            <a:lumMod val="60000"/>
                            <a:lumOff val="40000"/>
                          </a:schemeClr>
                        </a:solidFill>
                      </a:endParaRPr>
                    </a:p>
                  </a:txBody>
                  <a:tcPr/>
                </a:tc>
                <a:tc>
                  <a:txBody>
                    <a:bodyPr/>
                    <a:lstStyle/>
                    <a:p>
                      <a:pPr algn="ctr"/>
                      <a:r>
                        <a:rPr lang="en-US" sz="1200" dirty="0" smtClean="0">
                          <a:solidFill>
                            <a:schemeClr val="accent3">
                              <a:lumMod val="60000"/>
                              <a:lumOff val="40000"/>
                            </a:schemeClr>
                          </a:solidFill>
                        </a:rPr>
                        <a:t>A</a:t>
                      </a:r>
                      <a:endParaRPr lang="en-US" sz="1200" dirty="0">
                        <a:solidFill>
                          <a:schemeClr val="accent3">
                            <a:lumMod val="60000"/>
                            <a:lumOff val="40000"/>
                          </a:schemeClr>
                        </a:solidFill>
                      </a:endParaRPr>
                    </a:p>
                  </a:txBody>
                  <a:tcPr/>
                </a:tc>
              </a:tr>
              <a:tr h="267483">
                <a:tc>
                  <a:txBody>
                    <a:bodyPr/>
                    <a:lstStyle/>
                    <a:p>
                      <a:pPr algn="ctr"/>
                      <a:r>
                        <a:rPr lang="en-US" sz="1200" i="1" dirty="0" smtClean="0">
                          <a:solidFill>
                            <a:srgbClr val="FF0000"/>
                          </a:solidFill>
                        </a:rPr>
                        <a:t>1</a:t>
                      </a:r>
                      <a:endParaRPr lang="en-US" sz="1200" i="1" dirty="0">
                        <a:solidFill>
                          <a:srgbClr val="FF0000"/>
                        </a:solidFill>
                      </a:endParaRPr>
                    </a:p>
                  </a:txBody>
                  <a:tcPr/>
                </a:tc>
                <a:tc>
                  <a:txBody>
                    <a:bodyPr/>
                    <a:lstStyle/>
                    <a:p>
                      <a:pPr algn="ctr" fontAlgn="b"/>
                      <a:r>
                        <a:rPr lang="en-US" sz="1100" b="1" i="0" u="none" strike="noStrike" dirty="0">
                          <a:solidFill>
                            <a:srgbClr val="00B0F0"/>
                          </a:solidFill>
                          <a:effectLst/>
                          <a:latin typeface="Calibri"/>
                        </a:rPr>
                        <a:t>12</a:t>
                      </a:r>
                    </a:p>
                  </a:txBody>
                  <a:tcPr marL="9525" marR="9525" marT="9525" marB="0" anchor="ctr"/>
                </a:tc>
                <a:tc>
                  <a:txBody>
                    <a:bodyPr/>
                    <a:lstStyle/>
                    <a:p>
                      <a:pPr algn="ctr" fontAlgn="b"/>
                      <a:r>
                        <a:rPr lang="en-US" sz="1100" b="1" i="0" u="none" strike="noStrike">
                          <a:solidFill>
                            <a:srgbClr val="00B0F0"/>
                          </a:solidFill>
                          <a:effectLst/>
                          <a:latin typeface="Calibri"/>
                        </a:rPr>
                        <a:t>10</a:t>
                      </a:r>
                    </a:p>
                  </a:txBody>
                  <a:tcPr marL="9525" marR="9525" marT="9525" marB="0" anchor="ctr"/>
                </a:tc>
                <a:tc>
                  <a:txBody>
                    <a:bodyPr/>
                    <a:lstStyle/>
                    <a:p>
                      <a:pPr algn="ctr" fontAlgn="b"/>
                      <a:r>
                        <a:rPr lang="en-US" sz="1100" b="1" i="0" u="none" strike="noStrike">
                          <a:solidFill>
                            <a:srgbClr val="00B0F0"/>
                          </a:solidFill>
                          <a:effectLst/>
                          <a:latin typeface="Calibri"/>
                        </a:rPr>
                        <a:t>8</a:t>
                      </a:r>
                    </a:p>
                  </a:txBody>
                  <a:tcPr marL="9525" marR="9525" marT="9525" marB="0" anchor="ctr"/>
                </a:tc>
              </a:tr>
              <a:tr h="267483">
                <a:tc>
                  <a:txBody>
                    <a:bodyPr/>
                    <a:lstStyle/>
                    <a:p>
                      <a:pPr algn="ctr"/>
                      <a:r>
                        <a:rPr lang="en-US" sz="1200" i="1" dirty="0" smtClean="0">
                          <a:solidFill>
                            <a:srgbClr val="FF0000"/>
                          </a:solidFill>
                        </a:rPr>
                        <a:t>2</a:t>
                      </a:r>
                      <a:endParaRPr lang="en-US" sz="1200" i="1" dirty="0">
                        <a:solidFill>
                          <a:srgbClr val="FF0000"/>
                        </a:solidFill>
                      </a:endParaRPr>
                    </a:p>
                  </a:txBody>
                  <a:tcPr/>
                </a:tc>
                <a:tc>
                  <a:txBody>
                    <a:bodyPr/>
                    <a:lstStyle/>
                    <a:p>
                      <a:pPr algn="ctr" fontAlgn="b"/>
                      <a:r>
                        <a:rPr lang="en-US" sz="1100" b="1" i="0" u="none" strike="noStrike" dirty="0">
                          <a:solidFill>
                            <a:srgbClr val="00B0F0"/>
                          </a:solidFill>
                          <a:effectLst/>
                          <a:latin typeface="Calibri"/>
                        </a:rPr>
                        <a:t>9</a:t>
                      </a:r>
                    </a:p>
                  </a:txBody>
                  <a:tcPr marL="9525" marR="9525" marT="9525" marB="0" anchor="ctr"/>
                </a:tc>
                <a:tc>
                  <a:txBody>
                    <a:bodyPr/>
                    <a:lstStyle/>
                    <a:p>
                      <a:pPr algn="ctr" fontAlgn="b"/>
                      <a:r>
                        <a:rPr lang="en-US" sz="1100" b="1" i="0" u="none" strike="noStrike" dirty="0">
                          <a:solidFill>
                            <a:srgbClr val="00B0F0"/>
                          </a:solidFill>
                          <a:effectLst/>
                          <a:latin typeface="Calibri"/>
                        </a:rPr>
                        <a:t>8</a:t>
                      </a:r>
                    </a:p>
                  </a:txBody>
                  <a:tcPr marL="9525" marR="9525" marT="9525" marB="0" anchor="ctr"/>
                </a:tc>
                <a:tc>
                  <a:txBody>
                    <a:bodyPr/>
                    <a:lstStyle/>
                    <a:p>
                      <a:pPr algn="ctr" fontAlgn="b"/>
                      <a:r>
                        <a:rPr lang="en-US" sz="1100" b="1" i="0" u="none" strike="noStrike">
                          <a:solidFill>
                            <a:srgbClr val="00B0F0"/>
                          </a:solidFill>
                          <a:effectLst/>
                          <a:latin typeface="Calibri"/>
                        </a:rPr>
                        <a:t>7</a:t>
                      </a:r>
                    </a:p>
                  </a:txBody>
                  <a:tcPr marL="9525" marR="9525" marT="9525" marB="0" anchor="ctr"/>
                </a:tc>
              </a:tr>
              <a:tr h="267483">
                <a:tc>
                  <a:txBody>
                    <a:bodyPr/>
                    <a:lstStyle/>
                    <a:p>
                      <a:pPr algn="ctr"/>
                      <a:r>
                        <a:rPr lang="en-US" sz="1200" i="1" dirty="0" smtClean="0">
                          <a:solidFill>
                            <a:srgbClr val="FF0000"/>
                          </a:solidFill>
                        </a:rPr>
                        <a:t>3</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8</a:t>
                      </a:r>
                    </a:p>
                  </a:txBody>
                  <a:tcPr marL="9525" marR="9525" marT="9525" marB="0" anchor="ctr"/>
                </a:tc>
                <a:tc>
                  <a:txBody>
                    <a:bodyPr/>
                    <a:lstStyle/>
                    <a:p>
                      <a:pPr algn="ctr" fontAlgn="b"/>
                      <a:r>
                        <a:rPr lang="en-US" sz="1100" b="1" i="0" u="none" strike="noStrike" dirty="0">
                          <a:solidFill>
                            <a:srgbClr val="00B0F0"/>
                          </a:solidFill>
                          <a:effectLst/>
                          <a:latin typeface="Calibri"/>
                        </a:rPr>
                        <a:t>5</a:t>
                      </a:r>
                    </a:p>
                  </a:txBody>
                  <a:tcPr marL="9525" marR="9525" marT="9525" marB="0" anchor="ctr"/>
                </a:tc>
                <a:tc>
                  <a:txBody>
                    <a:bodyPr/>
                    <a:lstStyle/>
                    <a:p>
                      <a:pPr algn="ctr" fontAlgn="b"/>
                      <a:r>
                        <a:rPr lang="en-US" sz="1100" b="1" i="0" u="none" strike="noStrike" dirty="0">
                          <a:solidFill>
                            <a:srgbClr val="00B0F0"/>
                          </a:solidFill>
                          <a:effectLst/>
                          <a:latin typeface="Calibri"/>
                        </a:rPr>
                        <a:t>5</a:t>
                      </a:r>
                    </a:p>
                  </a:txBody>
                  <a:tcPr marL="9525" marR="9525" marT="9525" marB="0" anchor="ctr"/>
                </a:tc>
              </a:tr>
              <a:tr h="267483">
                <a:tc>
                  <a:txBody>
                    <a:bodyPr/>
                    <a:lstStyle/>
                    <a:p>
                      <a:pPr algn="ctr"/>
                      <a:r>
                        <a:rPr lang="en-US" sz="1200" i="1" dirty="0" smtClean="0">
                          <a:solidFill>
                            <a:srgbClr val="FF0000"/>
                          </a:solidFill>
                        </a:rPr>
                        <a:t>4</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7</a:t>
                      </a:r>
                    </a:p>
                  </a:txBody>
                  <a:tcPr marL="9525" marR="9525" marT="9525" marB="0" anchor="ctr"/>
                </a:tc>
                <a:tc>
                  <a:txBody>
                    <a:bodyPr/>
                    <a:lstStyle/>
                    <a:p>
                      <a:pPr algn="ctr" fontAlgn="b"/>
                      <a:r>
                        <a:rPr lang="en-US" sz="1100" b="1" i="0" u="none" strike="noStrike" dirty="0">
                          <a:solidFill>
                            <a:srgbClr val="00B0F0"/>
                          </a:solidFill>
                          <a:effectLst/>
                          <a:latin typeface="Calibri"/>
                        </a:rPr>
                        <a:t>4</a:t>
                      </a:r>
                    </a:p>
                  </a:txBody>
                  <a:tcPr marL="9525" marR="9525" marT="9525" marB="0" anchor="ctr"/>
                </a:tc>
                <a:tc>
                  <a:txBody>
                    <a:bodyPr/>
                    <a:lstStyle/>
                    <a:p>
                      <a:pPr algn="ctr" fontAlgn="b"/>
                      <a:r>
                        <a:rPr lang="en-US" sz="1100" b="1" i="0" u="none" strike="noStrike" dirty="0">
                          <a:solidFill>
                            <a:srgbClr val="00B0F0"/>
                          </a:solidFill>
                          <a:effectLst/>
                          <a:latin typeface="Calibri"/>
                        </a:rPr>
                        <a:t>3</a:t>
                      </a:r>
                    </a:p>
                  </a:txBody>
                  <a:tcPr marL="9525" marR="9525" marT="9525" marB="0" anchor="ctr"/>
                </a:tc>
              </a:tr>
              <a:tr h="267483">
                <a:tc>
                  <a:txBody>
                    <a:bodyPr/>
                    <a:lstStyle/>
                    <a:p>
                      <a:pPr algn="ctr"/>
                      <a:r>
                        <a:rPr lang="en-US" sz="1200" i="1" dirty="0" smtClean="0">
                          <a:solidFill>
                            <a:srgbClr val="FF0000"/>
                          </a:solidFill>
                        </a:rPr>
                        <a:t>5</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4</a:t>
                      </a:r>
                    </a:p>
                  </a:txBody>
                  <a:tcPr marL="9525" marR="9525" marT="9525" marB="0" anchor="ctr"/>
                </a:tc>
                <a:tc>
                  <a:txBody>
                    <a:bodyPr/>
                    <a:lstStyle/>
                    <a:p>
                      <a:pPr algn="ctr" fontAlgn="b"/>
                      <a:r>
                        <a:rPr lang="en-US" sz="1100" b="1" i="0" u="none" strike="noStrike" dirty="0">
                          <a:solidFill>
                            <a:srgbClr val="00B0F0"/>
                          </a:solidFill>
                          <a:effectLst/>
                          <a:latin typeface="Calibri"/>
                        </a:rPr>
                        <a:t>3</a:t>
                      </a:r>
                    </a:p>
                  </a:txBody>
                  <a:tcPr marL="9525" marR="9525" marT="9525" marB="0" anchor="ctr"/>
                </a:tc>
                <a:tc>
                  <a:txBody>
                    <a:bodyPr/>
                    <a:lstStyle/>
                    <a:p>
                      <a:pPr algn="ctr" fontAlgn="b"/>
                      <a:r>
                        <a:rPr lang="en-US" sz="1100" b="1" i="0" u="none" strike="noStrike" dirty="0">
                          <a:solidFill>
                            <a:srgbClr val="00B0F0"/>
                          </a:solidFill>
                          <a:effectLst/>
                          <a:latin typeface="Calibri"/>
                        </a:rPr>
                        <a:t>2</a:t>
                      </a:r>
                    </a:p>
                  </a:txBody>
                  <a:tcPr marL="9525" marR="9525" marT="9525" marB="0" anchor="ctr"/>
                </a:tc>
              </a:tr>
            </a:tbl>
          </a:graphicData>
        </a:graphic>
      </p:graphicFrame>
      <p:grpSp>
        <p:nvGrpSpPr>
          <p:cNvPr id="56" name="Group 55"/>
          <p:cNvGrpSpPr/>
          <p:nvPr/>
        </p:nvGrpSpPr>
        <p:grpSpPr>
          <a:xfrm>
            <a:off x="0" y="3657600"/>
            <a:ext cx="9144000" cy="3200400"/>
            <a:chOff x="0" y="0"/>
            <a:chExt cx="9144000" cy="3429000"/>
          </a:xfrm>
        </p:grpSpPr>
        <p:sp>
          <p:nvSpPr>
            <p:cNvPr id="57" name="TextBox 56"/>
            <p:cNvSpPr txBox="1"/>
            <p:nvPr/>
          </p:nvSpPr>
          <p:spPr>
            <a:xfrm>
              <a:off x="6726534" y="3000121"/>
              <a:ext cx="2417466" cy="428689"/>
            </a:xfrm>
            <a:prstGeom prst="rect">
              <a:avLst/>
            </a:prstGeom>
            <a:solidFill>
              <a:schemeClr val="accent4">
                <a:lumMod val="60000"/>
                <a:lumOff val="4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smtClean="0"/>
                <a:t>Simplified </a:t>
              </a:r>
              <a:endParaRPr lang="en-US" sz="2000" dirty="0"/>
            </a:p>
          </p:txBody>
        </p:sp>
        <p:sp>
          <p:nvSpPr>
            <p:cNvPr id="58" name="Rectangle 57"/>
            <p:cNvSpPr/>
            <p:nvPr/>
          </p:nvSpPr>
          <p:spPr>
            <a:xfrm>
              <a:off x="0" y="0"/>
              <a:ext cx="9144000" cy="3429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 name="Group 2"/>
          <p:cNvGrpSpPr/>
          <p:nvPr/>
        </p:nvGrpSpPr>
        <p:grpSpPr>
          <a:xfrm>
            <a:off x="3048000" y="1545917"/>
            <a:ext cx="609600" cy="537603"/>
            <a:chOff x="3048000" y="1965018"/>
            <a:chExt cx="609600" cy="537603"/>
          </a:xfrm>
        </p:grpSpPr>
        <p:sp>
          <p:nvSpPr>
            <p:cNvPr id="2" name="Equal 1"/>
            <p:cNvSpPr/>
            <p:nvPr/>
          </p:nvSpPr>
          <p:spPr>
            <a:xfrm>
              <a:off x="3048000" y="2121621"/>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59" name="Equal 58"/>
            <p:cNvSpPr/>
            <p:nvPr/>
          </p:nvSpPr>
          <p:spPr>
            <a:xfrm>
              <a:off x="3048000" y="1965018"/>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grpSp>
      <p:grpSp>
        <p:nvGrpSpPr>
          <p:cNvPr id="60" name="Group 59"/>
          <p:cNvGrpSpPr/>
          <p:nvPr/>
        </p:nvGrpSpPr>
        <p:grpSpPr>
          <a:xfrm>
            <a:off x="5572810" y="1545917"/>
            <a:ext cx="609600" cy="537603"/>
            <a:chOff x="3048000" y="1965018"/>
            <a:chExt cx="609600" cy="537603"/>
          </a:xfrm>
        </p:grpSpPr>
        <p:sp>
          <p:nvSpPr>
            <p:cNvPr id="61" name="Equal 60"/>
            <p:cNvSpPr/>
            <p:nvPr/>
          </p:nvSpPr>
          <p:spPr>
            <a:xfrm>
              <a:off x="3048000" y="2121621"/>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62" name="Equal 61"/>
            <p:cNvSpPr/>
            <p:nvPr/>
          </p:nvSpPr>
          <p:spPr>
            <a:xfrm>
              <a:off x="3048000" y="1965018"/>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grpSp>
      <p:grpSp>
        <p:nvGrpSpPr>
          <p:cNvPr id="11" name="Group 10"/>
          <p:cNvGrpSpPr/>
          <p:nvPr/>
        </p:nvGrpSpPr>
        <p:grpSpPr>
          <a:xfrm>
            <a:off x="5943600" y="3810000"/>
            <a:ext cx="497882" cy="2510469"/>
            <a:chOff x="6108887" y="3810000"/>
            <a:chExt cx="497882" cy="2510469"/>
          </a:xfrm>
        </p:grpSpPr>
        <p:grpSp>
          <p:nvGrpSpPr>
            <p:cNvPr id="55" name="Group 54"/>
            <p:cNvGrpSpPr/>
            <p:nvPr/>
          </p:nvGrpSpPr>
          <p:grpSpPr>
            <a:xfrm rot="16200000">
              <a:off x="5307531" y="5021231"/>
              <a:ext cx="2510469" cy="88007"/>
              <a:chOff x="4640580" y="2620962"/>
              <a:chExt cx="2827020" cy="88006"/>
            </a:xfrm>
          </p:grpSpPr>
          <p:cxnSp>
            <p:nvCxnSpPr>
              <p:cNvPr id="63" name="Straight Arrow Connector 62"/>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64" name="Straight Connector 63"/>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75" name="TextBox 74"/>
            <p:cNvSpPr txBox="1"/>
            <p:nvPr/>
          </p:nvSpPr>
          <p:spPr>
            <a:xfrm>
              <a:off x="6217077" y="5108035"/>
              <a:ext cx="301686" cy="369332"/>
            </a:xfrm>
            <a:prstGeom prst="rect">
              <a:avLst/>
            </a:prstGeom>
            <a:noFill/>
          </p:spPr>
          <p:txBody>
            <a:bodyPr wrap="none" rtlCol="0">
              <a:spAutoFit/>
            </a:bodyPr>
            <a:lstStyle/>
            <a:p>
              <a:r>
                <a:rPr lang="en-US" dirty="0" smtClean="0"/>
                <a:t>5</a:t>
              </a:r>
              <a:endParaRPr lang="en-US" dirty="0"/>
            </a:p>
          </p:txBody>
        </p:sp>
        <p:sp>
          <p:nvSpPr>
            <p:cNvPr id="76" name="TextBox 75"/>
            <p:cNvSpPr txBox="1"/>
            <p:nvPr/>
          </p:nvSpPr>
          <p:spPr>
            <a:xfrm>
              <a:off x="6108887" y="4117435"/>
              <a:ext cx="418704" cy="369332"/>
            </a:xfrm>
            <a:prstGeom prst="rect">
              <a:avLst/>
            </a:prstGeom>
            <a:noFill/>
          </p:spPr>
          <p:txBody>
            <a:bodyPr wrap="none" rtlCol="0">
              <a:spAutoFit/>
            </a:bodyPr>
            <a:lstStyle/>
            <a:p>
              <a:r>
                <a:rPr lang="en-US" dirty="0" smtClean="0"/>
                <a:t>10</a:t>
              </a:r>
              <a:endParaRPr lang="en-US" dirty="0"/>
            </a:p>
          </p:txBody>
        </p:sp>
      </p:grpSp>
      <p:sp>
        <p:nvSpPr>
          <p:cNvPr id="112" name="Oval 111"/>
          <p:cNvSpPr/>
          <p:nvPr/>
        </p:nvSpPr>
        <p:spPr>
          <a:xfrm>
            <a:off x="6858000" y="4572000"/>
            <a:ext cx="228600" cy="228600"/>
          </a:xfrm>
          <a:prstGeom prst="ellipse">
            <a:avLst/>
          </a:prstGeom>
          <a:solidFill>
            <a:schemeClr val="accent2">
              <a:lumMod val="60000"/>
              <a:lumOff val="40000"/>
              <a:alpha val="54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3" name="Oval 112"/>
          <p:cNvSpPr/>
          <p:nvPr/>
        </p:nvSpPr>
        <p:spPr>
          <a:xfrm>
            <a:off x="7543800" y="4981384"/>
            <a:ext cx="228600" cy="228600"/>
          </a:xfrm>
          <a:prstGeom prst="ellipse">
            <a:avLst/>
          </a:prstGeom>
          <a:solidFill>
            <a:schemeClr val="accent2">
              <a:lumMod val="60000"/>
              <a:lumOff val="40000"/>
              <a:alpha val="54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4" name="Oval 113"/>
          <p:cNvSpPr/>
          <p:nvPr/>
        </p:nvSpPr>
        <p:spPr>
          <a:xfrm>
            <a:off x="8229600" y="5184388"/>
            <a:ext cx="228600" cy="228600"/>
          </a:xfrm>
          <a:prstGeom prst="ellipse">
            <a:avLst/>
          </a:prstGeom>
          <a:solidFill>
            <a:schemeClr val="accent2">
              <a:lumMod val="60000"/>
              <a:lumOff val="40000"/>
              <a:alpha val="54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54" name="Group 153"/>
          <p:cNvGrpSpPr/>
          <p:nvPr/>
        </p:nvGrpSpPr>
        <p:grpSpPr>
          <a:xfrm>
            <a:off x="5714486" y="4572000"/>
            <a:ext cx="609600" cy="537603"/>
            <a:chOff x="3048000" y="1965018"/>
            <a:chExt cx="609600" cy="537603"/>
          </a:xfrm>
        </p:grpSpPr>
        <p:sp>
          <p:nvSpPr>
            <p:cNvPr id="155" name="Equal 154"/>
            <p:cNvSpPr/>
            <p:nvPr/>
          </p:nvSpPr>
          <p:spPr>
            <a:xfrm>
              <a:off x="3048000" y="2121621"/>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156" name="Equal 155"/>
            <p:cNvSpPr/>
            <p:nvPr/>
          </p:nvSpPr>
          <p:spPr>
            <a:xfrm>
              <a:off x="3048000" y="1965018"/>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grpSp>
      <p:graphicFrame>
        <p:nvGraphicFramePr>
          <p:cNvPr id="157" name="Table 156"/>
          <p:cNvGraphicFramePr>
            <a:graphicFrameLocks noGrp="1"/>
          </p:cNvGraphicFramePr>
          <p:nvPr>
            <p:extLst>
              <p:ext uri="{D42A27DB-BD31-4B8C-83A1-F6EECF244321}">
                <p14:modId xmlns:p14="http://schemas.microsoft.com/office/powerpoint/2010/main" val="429159482"/>
              </p:ext>
            </p:extLst>
          </p:nvPr>
        </p:nvGraphicFramePr>
        <p:xfrm>
          <a:off x="3716541" y="4297680"/>
          <a:ext cx="1792048" cy="1645920"/>
        </p:xfrm>
        <a:graphic>
          <a:graphicData uri="http://schemas.openxmlformats.org/drawingml/2006/table">
            <a:tbl>
              <a:tblPr firstRow="1" bandRow="1">
                <a:tableStyleId>{5C22544A-7EE6-4342-B048-85BDC9FD1C3A}</a:tableStyleId>
              </a:tblPr>
              <a:tblGrid>
                <a:gridCol w="448012"/>
                <a:gridCol w="448012"/>
                <a:gridCol w="448012"/>
                <a:gridCol w="448012"/>
              </a:tblGrid>
              <a:tr h="267483">
                <a:tc>
                  <a:txBody>
                    <a:bodyPr/>
                    <a:lstStyle/>
                    <a:p>
                      <a:r>
                        <a:rPr lang="en-US" sz="1200" dirty="0" smtClean="0"/>
                        <a:t>Sub</a:t>
                      </a:r>
                      <a:endParaRPr lang="en-US" sz="1200" dirty="0"/>
                    </a:p>
                  </a:txBody>
                  <a:tcPr/>
                </a:tc>
                <a:tc>
                  <a:txBody>
                    <a:bodyPr/>
                    <a:lstStyle/>
                    <a:p>
                      <a:pPr algn="ctr"/>
                      <a:r>
                        <a:rPr lang="en-US" sz="1200" dirty="0" smtClean="0">
                          <a:solidFill>
                            <a:schemeClr val="accent3">
                              <a:lumMod val="60000"/>
                              <a:lumOff val="40000"/>
                            </a:schemeClr>
                          </a:solidFill>
                        </a:rPr>
                        <a:t>N</a:t>
                      </a:r>
                      <a:endParaRPr lang="en-US" sz="1200" dirty="0">
                        <a:solidFill>
                          <a:schemeClr val="accent3">
                            <a:lumMod val="60000"/>
                            <a:lumOff val="40000"/>
                          </a:schemeClr>
                        </a:solidFill>
                      </a:endParaRPr>
                    </a:p>
                  </a:txBody>
                  <a:tcPr/>
                </a:tc>
                <a:tc>
                  <a:txBody>
                    <a:bodyPr/>
                    <a:lstStyle/>
                    <a:p>
                      <a:pPr algn="ctr"/>
                      <a:r>
                        <a:rPr lang="en-US" sz="1200" dirty="0" smtClean="0">
                          <a:solidFill>
                            <a:schemeClr val="accent3">
                              <a:lumMod val="60000"/>
                              <a:lumOff val="40000"/>
                            </a:schemeClr>
                          </a:solidFill>
                        </a:rPr>
                        <a:t>R</a:t>
                      </a:r>
                      <a:endParaRPr lang="en-US" sz="1200" dirty="0">
                        <a:solidFill>
                          <a:schemeClr val="accent3">
                            <a:lumMod val="60000"/>
                            <a:lumOff val="40000"/>
                          </a:schemeClr>
                        </a:solidFill>
                      </a:endParaRPr>
                    </a:p>
                  </a:txBody>
                  <a:tcPr/>
                </a:tc>
                <a:tc>
                  <a:txBody>
                    <a:bodyPr/>
                    <a:lstStyle/>
                    <a:p>
                      <a:pPr algn="ctr"/>
                      <a:r>
                        <a:rPr lang="en-US" sz="1200" dirty="0" smtClean="0">
                          <a:solidFill>
                            <a:schemeClr val="accent3">
                              <a:lumMod val="60000"/>
                              <a:lumOff val="40000"/>
                            </a:schemeClr>
                          </a:solidFill>
                        </a:rPr>
                        <a:t>A</a:t>
                      </a:r>
                      <a:endParaRPr lang="en-US" sz="1200" dirty="0">
                        <a:solidFill>
                          <a:schemeClr val="accent3">
                            <a:lumMod val="60000"/>
                            <a:lumOff val="40000"/>
                          </a:schemeClr>
                        </a:solidFill>
                      </a:endParaRPr>
                    </a:p>
                  </a:txBody>
                  <a:tcPr/>
                </a:tc>
              </a:tr>
              <a:tr h="267483">
                <a:tc>
                  <a:txBody>
                    <a:bodyPr/>
                    <a:lstStyle/>
                    <a:p>
                      <a:pPr algn="ctr"/>
                      <a:r>
                        <a:rPr lang="en-US" sz="1200" i="1" dirty="0" smtClean="0">
                          <a:solidFill>
                            <a:srgbClr val="FF0000"/>
                          </a:solidFill>
                        </a:rPr>
                        <a:t>1</a:t>
                      </a:r>
                      <a:endParaRPr lang="en-US" sz="1200" i="1" dirty="0">
                        <a:solidFill>
                          <a:srgbClr val="FF0000"/>
                        </a:solidFill>
                      </a:endParaRPr>
                    </a:p>
                  </a:txBody>
                  <a:tcPr/>
                </a:tc>
                <a:tc rowSpan="5">
                  <a:txBody>
                    <a:bodyPr/>
                    <a:lstStyle/>
                    <a:p>
                      <a:pPr algn="ctr" fontAlgn="b"/>
                      <a:r>
                        <a:rPr lang="en-US" sz="1800" b="1" i="0" u="none" strike="noStrike" dirty="0" smtClean="0">
                          <a:solidFill>
                            <a:srgbClr val="00B0F0"/>
                          </a:solidFill>
                          <a:effectLst/>
                          <a:latin typeface="Calibri"/>
                        </a:rPr>
                        <a:t>8</a:t>
                      </a:r>
                      <a:endParaRPr lang="en-US" sz="1800" b="1" i="0" u="none" strike="noStrike" dirty="0">
                        <a:solidFill>
                          <a:srgbClr val="00B0F0"/>
                        </a:solidFill>
                        <a:effectLst/>
                        <a:latin typeface="Calibri"/>
                      </a:endParaRPr>
                    </a:p>
                  </a:txBody>
                  <a:tcPr marL="9525" marR="9525" marT="9525" marB="0" anchor="ctr"/>
                </a:tc>
                <a:tc rowSpan="5">
                  <a:txBody>
                    <a:bodyPr/>
                    <a:lstStyle/>
                    <a:p>
                      <a:pPr algn="ctr" fontAlgn="b"/>
                      <a:r>
                        <a:rPr lang="en-US" sz="1800" b="1" i="0" u="none" strike="noStrike" dirty="0" smtClean="0">
                          <a:solidFill>
                            <a:srgbClr val="00B0F0"/>
                          </a:solidFill>
                          <a:effectLst/>
                          <a:latin typeface="Calibri"/>
                        </a:rPr>
                        <a:t>6</a:t>
                      </a:r>
                      <a:endParaRPr lang="en-US" sz="1800" b="1" i="0" u="none" strike="noStrike" dirty="0">
                        <a:solidFill>
                          <a:srgbClr val="00B0F0"/>
                        </a:solidFill>
                        <a:effectLst/>
                        <a:latin typeface="Calibri"/>
                      </a:endParaRPr>
                    </a:p>
                  </a:txBody>
                  <a:tcPr marL="9525" marR="9525" marT="9525" marB="0" anchor="ctr"/>
                </a:tc>
                <a:tc rowSpan="5">
                  <a:txBody>
                    <a:bodyPr/>
                    <a:lstStyle/>
                    <a:p>
                      <a:pPr algn="ctr" fontAlgn="b"/>
                      <a:r>
                        <a:rPr lang="en-US" sz="1800" b="1" i="0" u="none" strike="noStrike" dirty="0" smtClean="0">
                          <a:solidFill>
                            <a:srgbClr val="00B0F0"/>
                          </a:solidFill>
                          <a:effectLst/>
                          <a:latin typeface="Calibri"/>
                        </a:rPr>
                        <a:t>5</a:t>
                      </a:r>
                      <a:endParaRPr lang="en-US" sz="1800" b="1" i="0" u="none" strike="noStrike" dirty="0">
                        <a:solidFill>
                          <a:srgbClr val="00B0F0"/>
                        </a:solidFill>
                        <a:effectLst/>
                        <a:latin typeface="Calibri"/>
                      </a:endParaRPr>
                    </a:p>
                  </a:txBody>
                  <a:tcPr marL="9525" marR="9525" marT="9525" marB="0" anchor="ctr"/>
                </a:tc>
              </a:tr>
              <a:tr h="267483">
                <a:tc>
                  <a:txBody>
                    <a:bodyPr/>
                    <a:lstStyle/>
                    <a:p>
                      <a:pPr algn="ctr"/>
                      <a:r>
                        <a:rPr lang="en-US" sz="1200" i="1" dirty="0" smtClean="0">
                          <a:solidFill>
                            <a:srgbClr val="FF0000"/>
                          </a:solidFill>
                        </a:rPr>
                        <a:t>2</a:t>
                      </a:r>
                      <a:endParaRPr lang="en-US" sz="1200" i="1" dirty="0">
                        <a:solidFill>
                          <a:srgbClr val="FF0000"/>
                        </a:solidFill>
                      </a:endParaRPr>
                    </a:p>
                  </a:txBody>
                  <a:tcPr/>
                </a:tc>
                <a:tc vMerge="1">
                  <a:txBody>
                    <a:bodyPr/>
                    <a:lstStyle/>
                    <a:p>
                      <a:pPr algn="ctr" fontAlgn="b"/>
                      <a:endParaRPr lang="en-US" sz="1100" b="1" i="0" u="none" strike="noStrike" dirty="0">
                        <a:solidFill>
                          <a:srgbClr val="00B0F0"/>
                        </a:solidFill>
                        <a:effectLst/>
                        <a:latin typeface="Calibri"/>
                      </a:endParaRPr>
                    </a:p>
                  </a:txBody>
                  <a:tcPr marL="9525" marR="9525" marT="9525" marB="0" anchor="ctr"/>
                </a:tc>
                <a:tc vMerge="1">
                  <a:txBody>
                    <a:bodyPr/>
                    <a:lstStyle/>
                    <a:p>
                      <a:pPr algn="ctr" fontAlgn="b"/>
                      <a:endParaRPr lang="en-US" sz="1100" b="1" i="0" u="none" strike="noStrike" dirty="0">
                        <a:solidFill>
                          <a:srgbClr val="00B0F0"/>
                        </a:solidFill>
                        <a:effectLst/>
                        <a:latin typeface="Calibri"/>
                      </a:endParaRPr>
                    </a:p>
                  </a:txBody>
                  <a:tcPr marL="9525" marR="9525" marT="9525" marB="0" anchor="ctr"/>
                </a:tc>
                <a:tc vMerge="1">
                  <a:txBody>
                    <a:bodyPr/>
                    <a:lstStyle/>
                    <a:p>
                      <a:pPr algn="ctr" fontAlgn="b"/>
                      <a:endParaRPr lang="en-US" sz="1100" b="1" i="0" u="none" strike="noStrike" dirty="0">
                        <a:solidFill>
                          <a:srgbClr val="00B0F0"/>
                        </a:solidFill>
                        <a:effectLst/>
                        <a:latin typeface="Calibri"/>
                      </a:endParaRPr>
                    </a:p>
                  </a:txBody>
                  <a:tcPr marL="9525" marR="9525" marT="9525" marB="0" anchor="ctr"/>
                </a:tc>
              </a:tr>
              <a:tr h="267483">
                <a:tc>
                  <a:txBody>
                    <a:bodyPr/>
                    <a:lstStyle/>
                    <a:p>
                      <a:pPr algn="ctr"/>
                      <a:r>
                        <a:rPr lang="en-US" sz="1200" i="1" dirty="0" smtClean="0">
                          <a:solidFill>
                            <a:srgbClr val="FF0000"/>
                          </a:solidFill>
                        </a:rPr>
                        <a:t>3</a:t>
                      </a:r>
                      <a:endParaRPr lang="en-US" sz="1200" i="1" dirty="0">
                        <a:solidFill>
                          <a:srgbClr val="FF0000"/>
                        </a:solidFill>
                      </a:endParaRPr>
                    </a:p>
                  </a:txBody>
                  <a:tcPr/>
                </a:tc>
                <a:tc vMerge="1">
                  <a:txBody>
                    <a:bodyPr/>
                    <a:lstStyle/>
                    <a:p>
                      <a:pPr algn="ctr" fontAlgn="b"/>
                      <a:endParaRPr lang="en-US" sz="1100" b="1" i="0" u="none" strike="noStrike" dirty="0">
                        <a:solidFill>
                          <a:srgbClr val="00B0F0"/>
                        </a:solidFill>
                        <a:effectLst/>
                        <a:latin typeface="Calibri"/>
                      </a:endParaRPr>
                    </a:p>
                  </a:txBody>
                  <a:tcPr marL="9525" marR="9525" marT="9525" marB="0" anchor="ctr"/>
                </a:tc>
                <a:tc vMerge="1">
                  <a:txBody>
                    <a:bodyPr/>
                    <a:lstStyle/>
                    <a:p>
                      <a:pPr algn="ctr" fontAlgn="b"/>
                      <a:endParaRPr lang="en-US" sz="1100" b="1" i="0" u="none" strike="noStrike" dirty="0">
                        <a:solidFill>
                          <a:srgbClr val="00B0F0"/>
                        </a:solidFill>
                        <a:effectLst/>
                        <a:latin typeface="Calibri"/>
                      </a:endParaRPr>
                    </a:p>
                  </a:txBody>
                  <a:tcPr marL="9525" marR="9525" marT="9525" marB="0" anchor="ctr"/>
                </a:tc>
                <a:tc vMerge="1">
                  <a:txBody>
                    <a:bodyPr/>
                    <a:lstStyle/>
                    <a:p>
                      <a:pPr algn="ctr" fontAlgn="b"/>
                      <a:endParaRPr lang="en-US" sz="1100" b="1" i="0" u="none" strike="noStrike" dirty="0">
                        <a:solidFill>
                          <a:srgbClr val="00B0F0"/>
                        </a:solidFill>
                        <a:effectLst/>
                        <a:latin typeface="Calibri"/>
                      </a:endParaRPr>
                    </a:p>
                  </a:txBody>
                  <a:tcPr marL="9525" marR="9525" marT="9525" marB="0" anchor="ctr"/>
                </a:tc>
              </a:tr>
              <a:tr h="267483">
                <a:tc>
                  <a:txBody>
                    <a:bodyPr/>
                    <a:lstStyle/>
                    <a:p>
                      <a:pPr algn="ctr"/>
                      <a:r>
                        <a:rPr lang="en-US" sz="1200" i="1" dirty="0" smtClean="0">
                          <a:solidFill>
                            <a:srgbClr val="FF0000"/>
                          </a:solidFill>
                        </a:rPr>
                        <a:t>4</a:t>
                      </a:r>
                      <a:endParaRPr lang="en-US" sz="1200" i="1" dirty="0">
                        <a:solidFill>
                          <a:srgbClr val="FF0000"/>
                        </a:solidFill>
                      </a:endParaRPr>
                    </a:p>
                  </a:txBody>
                  <a:tcPr/>
                </a:tc>
                <a:tc vMerge="1">
                  <a:txBody>
                    <a:bodyPr/>
                    <a:lstStyle/>
                    <a:p>
                      <a:pPr algn="ctr" fontAlgn="b"/>
                      <a:endParaRPr lang="en-US" sz="1100" b="1" i="0" u="none" strike="noStrike" dirty="0">
                        <a:solidFill>
                          <a:srgbClr val="00B0F0"/>
                        </a:solidFill>
                        <a:effectLst/>
                        <a:latin typeface="Calibri"/>
                      </a:endParaRPr>
                    </a:p>
                  </a:txBody>
                  <a:tcPr marL="9525" marR="9525" marT="9525" marB="0" anchor="ctr"/>
                </a:tc>
                <a:tc vMerge="1">
                  <a:txBody>
                    <a:bodyPr/>
                    <a:lstStyle/>
                    <a:p>
                      <a:pPr algn="ctr" fontAlgn="b"/>
                      <a:endParaRPr lang="en-US" sz="1100" b="1" i="0" u="none" strike="noStrike" dirty="0">
                        <a:solidFill>
                          <a:srgbClr val="00B0F0"/>
                        </a:solidFill>
                        <a:effectLst/>
                        <a:latin typeface="Calibri"/>
                      </a:endParaRPr>
                    </a:p>
                  </a:txBody>
                  <a:tcPr marL="9525" marR="9525" marT="9525" marB="0" anchor="ctr"/>
                </a:tc>
                <a:tc vMerge="1">
                  <a:txBody>
                    <a:bodyPr/>
                    <a:lstStyle/>
                    <a:p>
                      <a:pPr algn="ctr" fontAlgn="b"/>
                      <a:endParaRPr lang="en-US" sz="1100" b="1" i="0" u="none" strike="noStrike" dirty="0">
                        <a:solidFill>
                          <a:srgbClr val="00B0F0"/>
                        </a:solidFill>
                        <a:effectLst/>
                        <a:latin typeface="Calibri"/>
                      </a:endParaRPr>
                    </a:p>
                  </a:txBody>
                  <a:tcPr marL="9525" marR="9525" marT="9525" marB="0" anchor="ctr"/>
                </a:tc>
              </a:tr>
              <a:tr h="267483">
                <a:tc>
                  <a:txBody>
                    <a:bodyPr/>
                    <a:lstStyle/>
                    <a:p>
                      <a:pPr algn="ctr"/>
                      <a:r>
                        <a:rPr lang="en-US" sz="1200" i="1" dirty="0" smtClean="0">
                          <a:solidFill>
                            <a:srgbClr val="FF0000"/>
                          </a:solidFill>
                        </a:rPr>
                        <a:t>5</a:t>
                      </a:r>
                      <a:endParaRPr lang="en-US" sz="1200" i="1" dirty="0">
                        <a:solidFill>
                          <a:srgbClr val="FF0000"/>
                        </a:solidFill>
                      </a:endParaRPr>
                    </a:p>
                  </a:txBody>
                  <a:tcPr/>
                </a:tc>
                <a:tc vMerge="1">
                  <a:txBody>
                    <a:bodyPr/>
                    <a:lstStyle/>
                    <a:p>
                      <a:pPr algn="ctr" fontAlgn="b"/>
                      <a:endParaRPr lang="en-US" sz="1100" b="1" i="0" u="none" strike="noStrike" dirty="0">
                        <a:solidFill>
                          <a:srgbClr val="00B0F0"/>
                        </a:solidFill>
                        <a:effectLst/>
                        <a:latin typeface="Calibri"/>
                      </a:endParaRPr>
                    </a:p>
                  </a:txBody>
                  <a:tcPr marL="9525" marR="9525" marT="9525" marB="0" anchor="ctr"/>
                </a:tc>
                <a:tc vMerge="1">
                  <a:txBody>
                    <a:bodyPr/>
                    <a:lstStyle/>
                    <a:p>
                      <a:pPr algn="ctr" fontAlgn="b"/>
                      <a:endParaRPr lang="en-US" sz="1100" b="1" i="0" u="none" strike="noStrike" dirty="0">
                        <a:solidFill>
                          <a:srgbClr val="00B0F0"/>
                        </a:solidFill>
                        <a:effectLst/>
                        <a:latin typeface="Calibri"/>
                      </a:endParaRPr>
                    </a:p>
                  </a:txBody>
                  <a:tcPr marL="9525" marR="9525" marT="9525" marB="0" anchor="ctr"/>
                </a:tc>
                <a:tc vMerge="1">
                  <a:txBody>
                    <a:bodyPr/>
                    <a:lstStyle/>
                    <a:p>
                      <a:pPr algn="ctr" fontAlgn="b"/>
                      <a:endParaRPr lang="en-US" sz="1100" b="1" i="0" u="none" strike="noStrike" dirty="0">
                        <a:solidFill>
                          <a:srgbClr val="00B0F0"/>
                        </a:solidFill>
                        <a:effectLst/>
                        <a:latin typeface="Calibri"/>
                      </a:endParaRPr>
                    </a:p>
                  </a:txBody>
                  <a:tcPr marL="9525" marR="9525" marT="9525" marB="0" anchor="ctr"/>
                </a:tc>
              </a:tr>
            </a:tbl>
          </a:graphicData>
        </a:graphic>
      </p:graphicFrame>
      <p:sp>
        <p:nvSpPr>
          <p:cNvPr id="16" name="TextBox 15"/>
          <p:cNvSpPr txBox="1"/>
          <p:nvPr/>
        </p:nvSpPr>
        <p:spPr>
          <a:xfrm>
            <a:off x="49393" y="4253805"/>
            <a:ext cx="3608207" cy="1384995"/>
          </a:xfrm>
          <a:prstGeom prst="rect">
            <a:avLst/>
          </a:prstGeom>
          <a:noFill/>
        </p:spPr>
        <p:txBody>
          <a:bodyPr wrap="square" rtlCol="0">
            <a:spAutoFit/>
          </a:bodyPr>
          <a:lstStyle/>
          <a:p>
            <a:r>
              <a:rPr lang="en-US" sz="1400" dirty="0" smtClean="0"/>
              <a:t>Subjects tied Nike shoes in 8 seconds</a:t>
            </a:r>
          </a:p>
          <a:p>
            <a:pPr marL="285750" indent="-285750">
              <a:buFont typeface="Arial" pitchFamily="34" charset="0"/>
              <a:buChar char="•"/>
            </a:pPr>
            <a:endParaRPr lang="en-US" sz="1400" dirty="0" smtClean="0"/>
          </a:p>
          <a:p>
            <a:r>
              <a:rPr lang="en-US" sz="1400" dirty="0"/>
              <a:t>Subjects tied </a:t>
            </a:r>
            <a:r>
              <a:rPr lang="en-US" sz="1400" dirty="0" smtClean="0"/>
              <a:t>Reebok shoes </a:t>
            </a:r>
            <a:r>
              <a:rPr lang="en-US" sz="1400" dirty="0"/>
              <a:t>in </a:t>
            </a:r>
            <a:r>
              <a:rPr lang="en-US" sz="1400" dirty="0" smtClean="0"/>
              <a:t>6 seconds</a:t>
            </a:r>
          </a:p>
          <a:p>
            <a:pPr marL="285750" indent="-285750">
              <a:buFont typeface="Arial" pitchFamily="34" charset="0"/>
              <a:buChar char="•"/>
            </a:pPr>
            <a:endParaRPr lang="en-US" sz="1400" dirty="0"/>
          </a:p>
          <a:p>
            <a:r>
              <a:rPr lang="en-US" sz="1400" dirty="0"/>
              <a:t>Subjects tied </a:t>
            </a:r>
            <a:r>
              <a:rPr lang="en-US" sz="1400" dirty="0" smtClean="0"/>
              <a:t>Adidas shoes </a:t>
            </a:r>
            <a:r>
              <a:rPr lang="en-US" sz="1400" dirty="0"/>
              <a:t>in </a:t>
            </a:r>
            <a:r>
              <a:rPr lang="en-US" sz="1400" dirty="0" smtClean="0"/>
              <a:t>5 </a:t>
            </a:r>
            <a:r>
              <a:rPr lang="en-US" sz="1400" dirty="0"/>
              <a:t>seconds</a:t>
            </a:r>
          </a:p>
          <a:p>
            <a:pPr marL="285750" indent="-285750">
              <a:buFont typeface="Arial" pitchFamily="34" charset="0"/>
              <a:buChar char="•"/>
            </a:pPr>
            <a:endParaRPr lang="en-US" sz="1400" dirty="0"/>
          </a:p>
        </p:txBody>
      </p:sp>
      <p:grpSp>
        <p:nvGrpSpPr>
          <p:cNvPr id="117" name="Group 116"/>
          <p:cNvGrpSpPr/>
          <p:nvPr/>
        </p:nvGrpSpPr>
        <p:grpSpPr>
          <a:xfrm>
            <a:off x="3048000" y="4567797"/>
            <a:ext cx="609600" cy="537603"/>
            <a:chOff x="3048000" y="1965018"/>
            <a:chExt cx="609600" cy="537603"/>
          </a:xfrm>
        </p:grpSpPr>
        <p:sp>
          <p:nvSpPr>
            <p:cNvPr id="118" name="Equal 117"/>
            <p:cNvSpPr/>
            <p:nvPr/>
          </p:nvSpPr>
          <p:spPr>
            <a:xfrm>
              <a:off x="3048000" y="2121621"/>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119" name="Equal 118"/>
            <p:cNvSpPr/>
            <p:nvPr/>
          </p:nvSpPr>
          <p:spPr>
            <a:xfrm>
              <a:off x="3048000" y="1965018"/>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grpSp>
      <p:sp>
        <p:nvSpPr>
          <p:cNvPr id="115" name="Rectangle 114"/>
          <p:cNvSpPr/>
          <p:nvPr/>
        </p:nvSpPr>
        <p:spPr>
          <a:xfrm>
            <a:off x="7274850" y="-76200"/>
            <a:ext cx="1335750"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Graphic</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pSp>
        <p:nvGrpSpPr>
          <p:cNvPr id="116" name="Group 115"/>
          <p:cNvGrpSpPr/>
          <p:nvPr/>
        </p:nvGrpSpPr>
        <p:grpSpPr>
          <a:xfrm>
            <a:off x="5947658" y="556885"/>
            <a:ext cx="491724" cy="2510469"/>
            <a:chOff x="5947658" y="785485"/>
            <a:chExt cx="491724" cy="2510469"/>
          </a:xfrm>
        </p:grpSpPr>
        <p:grpSp>
          <p:nvGrpSpPr>
            <p:cNvPr id="122" name="Group 121"/>
            <p:cNvGrpSpPr/>
            <p:nvPr/>
          </p:nvGrpSpPr>
          <p:grpSpPr>
            <a:xfrm rot="16200000">
              <a:off x="5140144" y="1996716"/>
              <a:ext cx="2510469" cy="88007"/>
              <a:chOff x="4640580" y="2620962"/>
              <a:chExt cx="2827020" cy="88006"/>
            </a:xfrm>
          </p:grpSpPr>
          <p:cxnSp>
            <p:nvCxnSpPr>
              <p:cNvPr id="125" name="Straight Arrow Connector 124"/>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26" name="Straight Connector 125"/>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27" name="Straight Connector 126"/>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28" name="Straight Connector 127"/>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29" name="Straight Connector 128"/>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0" name="Straight Connector 129"/>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1" name="Straight Connector 130"/>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2" name="Straight Connector 131"/>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3" name="Straight Connector 132"/>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4" name="Straight Connector 133"/>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5" name="Straight Connector 134"/>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6" name="Straight Connector 135"/>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23" name="TextBox 122"/>
            <p:cNvSpPr txBox="1"/>
            <p:nvPr/>
          </p:nvSpPr>
          <p:spPr>
            <a:xfrm>
              <a:off x="6055848" y="2083520"/>
              <a:ext cx="301686" cy="369332"/>
            </a:xfrm>
            <a:prstGeom prst="rect">
              <a:avLst/>
            </a:prstGeom>
            <a:noFill/>
          </p:spPr>
          <p:txBody>
            <a:bodyPr wrap="none" rtlCol="0">
              <a:spAutoFit/>
            </a:bodyPr>
            <a:lstStyle/>
            <a:p>
              <a:r>
                <a:rPr lang="en-US" dirty="0" smtClean="0"/>
                <a:t>5</a:t>
              </a:r>
              <a:endParaRPr lang="en-US" dirty="0"/>
            </a:p>
          </p:txBody>
        </p:sp>
        <p:sp>
          <p:nvSpPr>
            <p:cNvPr id="124" name="TextBox 123"/>
            <p:cNvSpPr txBox="1"/>
            <p:nvPr/>
          </p:nvSpPr>
          <p:spPr>
            <a:xfrm>
              <a:off x="5947658" y="1092920"/>
              <a:ext cx="418704" cy="369332"/>
            </a:xfrm>
            <a:prstGeom prst="rect">
              <a:avLst/>
            </a:prstGeom>
            <a:noFill/>
          </p:spPr>
          <p:txBody>
            <a:bodyPr wrap="none" rtlCol="0">
              <a:spAutoFit/>
            </a:bodyPr>
            <a:lstStyle/>
            <a:p>
              <a:r>
                <a:rPr lang="en-US" dirty="0" smtClean="0"/>
                <a:t>10</a:t>
              </a:r>
              <a:endParaRPr lang="en-US" dirty="0"/>
            </a:p>
          </p:txBody>
        </p:sp>
      </p:grpSp>
      <p:grpSp>
        <p:nvGrpSpPr>
          <p:cNvPr id="137" name="Group 136"/>
          <p:cNvGrpSpPr/>
          <p:nvPr/>
        </p:nvGrpSpPr>
        <p:grpSpPr>
          <a:xfrm>
            <a:off x="6843516" y="530118"/>
            <a:ext cx="243084" cy="1833860"/>
            <a:chOff x="6271009" y="758718"/>
            <a:chExt cx="243084" cy="1833860"/>
          </a:xfrm>
        </p:grpSpPr>
        <p:sp>
          <p:nvSpPr>
            <p:cNvPr id="138" name="Oval 137"/>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9" name="Oval 138"/>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0" name="Oval 139"/>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1" name="Oval 140"/>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Oval 141"/>
            <p:cNvSpPr/>
            <p:nvPr/>
          </p:nvSpPr>
          <p:spPr>
            <a:xfrm>
              <a:off x="6285493" y="75871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43" name="Group 142"/>
          <p:cNvGrpSpPr/>
          <p:nvPr/>
        </p:nvGrpSpPr>
        <p:grpSpPr>
          <a:xfrm>
            <a:off x="7543800" y="914400"/>
            <a:ext cx="228600" cy="1645411"/>
            <a:chOff x="7500754" y="1185164"/>
            <a:chExt cx="228600" cy="1645411"/>
          </a:xfrm>
        </p:grpSpPr>
        <p:sp>
          <p:nvSpPr>
            <p:cNvPr id="144" name="Oval 143"/>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Oval 144"/>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6" name="Oval 145"/>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7" name="Oval 146"/>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Oval 147"/>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49" name="Group 148"/>
          <p:cNvGrpSpPr/>
          <p:nvPr/>
        </p:nvGrpSpPr>
        <p:grpSpPr>
          <a:xfrm>
            <a:off x="8296970" y="1322264"/>
            <a:ext cx="237430" cy="1446618"/>
            <a:chOff x="8168628" y="1550864"/>
            <a:chExt cx="237430" cy="1446618"/>
          </a:xfrm>
        </p:grpSpPr>
        <p:sp>
          <p:nvSpPr>
            <p:cNvPr id="150" name="Oval 149"/>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Oval 150"/>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2" name="Oval 151"/>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Oval 152"/>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8" name="Oval 157"/>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59" name="TextBox 158"/>
          <p:cNvSpPr txBox="1"/>
          <p:nvPr/>
        </p:nvSpPr>
        <p:spPr>
          <a:xfrm>
            <a:off x="6802734" y="2831068"/>
            <a:ext cx="1884066" cy="369332"/>
          </a:xfrm>
          <a:prstGeom prst="rect">
            <a:avLst/>
          </a:prstGeom>
          <a:noFill/>
        </p:spPr>
        <p:txBody>
          <a:bodyPr wrap="square" rtlCol="0">
            <a:spAutoFit/>
          </a:bodyPr>
          <a:lstStyle/>
          <a:p>
            <a:r>
              <a:rPr lang="en-US" dirty="0" smtClean="0">
                <a:solidFill>
                  <a:schemeClr val="accent3">
                    <a:lumMod val="75000"/>
                  </a:schemeClr>
                </a:solidFill>
              </a:rPr>
              <a:t>N           R            A   </a:t>
            </a:r>
            <a:endParaRPr lang="en-US" dirty="0">
              <a:solidFill>
                <a:schemeClr val="accent3">
                  <a:lumMod val="75000"/>
                </a:schemeClr>
              </a:solidFill>
            </a:endParaRPr>
          </a:p>
        </p:txBody>
      </p:sp>
      <p:sp>
        <p:nvSpPr>
          <p:cNvPr id="89" name="TextBox 88"/>
          <p:cNvSpPr txBox="1"/>
          <p:nvPr/>
        </p:nvSpPr>
        <p:spPr>
          <a:xfrm>
            <a:off x="6055848" y="157055"/>
            <a:ext cx="649537" cy="369332"/>
          </a:xfrm>
          <a:prstGeom prst="rect">
            <a:avLst/>
          </a:prstGeom>
          <a:noFill/>
        </p:spPr>
        <p:txBody>
          <a:bodyPr wrap="none" rtlCol="0">
            <a:spAutoFit/>
          </a:bodyPr>
          <a:lstStyle/>
          <a:p>
            <a:r>
              <a:rPr lang="en-US" dirty="0" smtClean="0"/>
              <a:t>Time</a:t>
            </a:r>
            <a:endParaRPr lang="en-US" dirty="0"/>
          </a:p>
        </p:txBody>
      </p:sp>
      <p:sp>
        <p:nvSpPr>
          <p:cNvPr id="90" name="TextBox 89"/>
          <p:cNvSpPr txBox="1"/>
          <p:nvPr/>
        </p:nvSpPr>
        <p:spPr>
          <a:xfrm>
            <a:off x="6802734" y="6019800"/>
            <a:ext cx="1884066" cy="369332"/>
          </a:xfrm>
          <a:prstGeom prst="rect">
            <a:avLst/>
          </a:prstGeom>
          <a:noFill/>
        </p:spPr>
        <p:txBody>
          <a:bodyPr wrap="square" rtlCol="0">
            <a:spAutoFit/>
          </a:bodyPr>
          <a:lstStyle/>
          <a:p>
            <a:r>
              <a:rPr lang="en-US" dirty="0" smtClean="0">
                <a:solidFill>
                  <a:schemeClr val="accent3">
                    <a:lumMod val="75000"/>
                  </a:schemeClr>
                </a:solidFill>
              </a:rPr>
              <a:t>N           R           A   </a:t>
            </a:r>
            <a:endParaRPr lang="en-US" dirty="0">
              <a:solidFill>
                <a:schemeClr val="accent3">
                  <a:lumMod val="75000"/>
                </a:schemeClr>
              </a:solidFill>
            </a:endParaRPr>
          </a:p>
        </p:txBody>
      </p:sp>
    </p:spTree>
    <p:extLst>
      <p:ext uri="{BB962C8B-B14F-4D97-AF65-F5344CB8AC3E}">
        <p14:creationId xmlns:p14="http://schemas.microsoft.com/office/powerpoint/2010/main" val="3624253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9144000" cy="3429000"/>
            <a:chOff x="0" y="0"/>
            <a:chExt cx="9144000" cy="3918857"/>
          </a:xfrm>
        </p:grpSpPr>
        <p:sp>
          <p:nvSpPr>
            <p:cNvPr id="5" name="TextBox 4"/>
            <p:cNvSpPr txBox="1"/>
            <p:nvPr/>
          </p:nvSpPr>
          <p:spPr>
            <a:xfrm>
              <a:off x="0" y="0"/>
              <a:ext cx="2438400" cy="400110"/>
            </a:xfrm>
            <a:prstGeom prst="rect">
              <a:avLst/>
            </a:prstGeom>
            <a:solidFill>
              <a:schemeClr val="bg2">
                <a:lumMod val="5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Description of Reality</a:t>
              </a:r>
              <a:endParaRPr lang="en-US" sz="2000" dirty="0"/>
            </a:p>
          </p:txBody>
        </p:sp>
        <p:sp>
          <p:nvSpPr>
            <p:cNvPr id="6" name="Rectangle 5"/>
            <p:cNvSpPr/>
            <p:nvPr/>
          </p:nvSpPr>
          <p:spPr>
            <a:xfrm>
              <a:off x="0" y="0"/>
              <a:ext cx="9144000" cy="391885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6"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8"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0"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p:nvSpPr>
        <p:spPr>
          <a:xfrm>
            <a:off x="1111250" y="268366"/>
            <a:ext cx="1145698"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Verbal</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9" name="TextBox 18"/>
          <p:cNvSpPr txBox="1"/>
          <p:nvPr/>
        </p:nvSpPr>
        <p:spPr>
          <a:xfrm>
            <a:off x="460375" y="653822"/>
            <a:ext cx="2819400" cy="2970044"/>
          </a:xfrm>
          <a:prstGeom prst="rect">
            <a:avLst/>
          </a:prstGeom>
          <a:noFill/>
        </p:spPr>
        <p:txBody>
          <a:bodyPr wrap="square" rtlCol="0">
            <a:spAutoFit/>
          </a:bodyPr>
          <a:lstStyle/>
          <a:p>
            <a:r>
              <a:rPr lang="en-US" sz="1100" dirty="0" smtClean="0"/>
              <a:t>Subject #1 tied Nike shoe in 8 seconds</a:t>
            </a:r>
          </a:p>
          <a:p>
            <a:r>
              <a:rPr lang="en-US" sz="1100" dirty="0"/>
              <a:t>Subject </a:t>
            </a:r>
            <a:r>
              <a:rPr lang="en-US" sz="1100" dirty="0" smtClean="0"/>
              <a:t>#2 </a:t>
            </a:r>
            <a:r>
              <a:rPr lang="en-US" sz="1100" dirty="0"/>
              <a:t>tied </a:t>
            </a:r>
            <a:r>
              <a:rPr lang="en-US" sz="1100" dirty="0" smtClean="0"/>
              <a:t>Nike shoe in 4 </a:t>
            </a:r>
            <a:r>
              <a:rPr lang="en-US" sz="1100" dirty="0"/>
              <a:t>seconds</a:t>
            </a:r>
          </a:p>
          <a:p>
            <a:r>
              <a:rPr lang="en-US" sz="1100" dirty="0" smtClean="0"/>
              <a:t>Subject #3 </a:t>
            </a:r>
            <a:r>
              <a:rPr lang="en-US" sz="1100" dirty="0"/>
              <a:t>tied </a:t>
            </a:r>
            <a:r>
              <a:rPr lang="en-US" sz="1100" dirty="0" smtClean="0"/>
              <a:t>Nike shoe A in </a:t>
            </a:r>
            <a:r>
              <a:rPr lang="en-US" sz="1100" dirty="0"/>
              <a:t>7 seconds</a:t>
            </a:r>
          </a:p>
          <a:p>
            <a:r>
              <a:rPr lang="en-US" sz="1100" dirty="0" smtClean="0"/>
              <a:t>Subject #4 </a:t>
            </a:r>
            <a:r>
              <a:rPr lang="en-US" sz="1100" dirty="0"/>
              <a:t>tied </a:t>
            </a:r>
            <a:r>
              <a:rPr lang="en-US" sz="1100" dirty="0" smtClean="0"/>
              <a:t>Nike shoe A in 5 </a:t>
            </a:r>
            <a:r>
              <a:rPr lang="en-US" sz="1100" dirty="0"/>
              <a:t>seconds</a:t>
            </a:r>
          </a:p>
          <a:p>
            <a:r>
              <a:rPr lang="en-US" sz="1100" dirty="0"/>
              <a:t>Subject </a:t>
            </a:r>
            <a:r>
              <a:rPr lang="en-US" sz="1100" dirty="0" smtClean="0"/>
              <a:t>#5 </a:t>
            </a:r>
            <a:r>
              <a:rPr lang="en-US" sz="1100" dirty="0"/>
              <a:t>tied </a:t>
            </a:r>
            <a:r>
              <a:rPr lang="en-US" sz="1100" dirty="0" smtClean="0"/>
              <a:t>Nike shoe </a:t>
            </a:r>
            <a:r>
              <a:rPr lang="en-US" sz="1100" dirty="0"/>
              <a:t>in </a:t>
            </a:r>
            <a:r>
              <a:rPr lang="en-US" sz="1100" dirty="0" smtClean="0"/>
              <a:t>6 </a:t>
            </a:r>
            <a:r>
              <a:rPr lang="en-US" sz="1100" dirty="0"/>
              <a:t>seconds</a:t>
            </a:r>
          </a:p>
          <a:p>
            <a:r>
              <a:rPr lang="en-US" sz="1100" dirty="0"/>
              <a:t>Subject #1 tied </a:t>
            </a:r>
            <a:r>
              <a:rPr lang="en-US" sz="1100" dirty="0" smtClean="0"/>
              <a:t>Reebok shoe </a:t>
            </a:r>
            <a:r>
              <a:rPr lang="en-US" sz="1100" dirty="0"/>
              <a:t>in 8 seconds</a:t>
            </a:r>
          </a:p>
          <a:p>
            <a:r>
              <a:rPr lang="en-US" sz="1100" dirty="0"/>
              <a:t>Subject #2 tied </a:t>
            </a:r>
            <a:r>
              <a:rPr lang="en-US" sz="1100" dirty="0" smtClean="0"/>
              <a:t>Reebok shoe </a:t>
            </a:r>
            <a:r>
              <a:rPr lang="en-US" sz="1100" dirty="0"/>
              <a:t>in 4 seconds</a:t>
            </a:r>
          </a:p>
          <a:p>
            <a:r>
              <a:rPr lang="en-US" sz="1100" dirty="0"/>
              <a:t>Subject #3 tied </a:t>
            </a:r>
            <a:r>
              <a:rPr lang="en-US" sz="1100" dirty="0" smtClean="0"/>
              <a:t>Reebok shoe </a:t>
            </a:r>
            <a:r>
              <a:rPr lang="en-US" sz="1100" dirty="0"/>
              <a:t>A in 7 seconds</a:t>
            </a:r>
          </a:p>
          <a:p>
            <a:r>
              <a:rPr lang="en-US" sz="1100" dirty="0"/>
              <a:t>Subject #4 </a:t>
            </a:r>
            <a:r>
              <a:rPr lang="en-US" sz="1100" dirty="0" smtClean="0"/>
              <a:t>tied</a:t>
            </a:r>
            <a:r>
              <a:rPr lang="en-US" sz="1100" dirty="0"/>
              <a:t> </a:t>
            </a:r>
            <a:r>
              <a:rPr lang="en-US" sz="1100" dirty="0" smtClean="0"/>
              <a:t>Reebok </a:t>
            </a:r>
            <a:r>
              <a:rPr lang="en-US" sz="1100" dirty="0"/>
              <a:t>shoe A in 5 seconds</a:t>
            </a:r>
          </a:p>
          <a:p>
            <a:r>
              <a:rPr lang="en-US" sz="1100" dirty="0"/>
              <a:t>Subject #5 </a:t>
            </a:r>
            <a:r>
              <a:rPr lang="en-US" sz="1100" dirty="0" smtClean="0"/>
              <a:t>tied</a:t>
            </a:r>
            <a:r>
              <a:rPr lang="en-US" sz="1100" dirty="0"/>
              <a:t> </a:t>
            </a:r>
            <a:r>
              <a:rPr lang="en-US" sz="1100" dirty="0" smtClean="0"/>
              <a:t>Reebok </a:t>
            </a:r>
            <a:r>
              <a:rPr lang="en-US" sz="1100" dirty="0"/>
              <a:t>shoe in 6 seconds</a:t>
            </a:r>
          </a:p>
          <a:p>
            <a:r>
              <a:rPr lang="en-US" sz="1100" dirty="0"/>
              <a:t>Subject #1 tied </a:t>
            </a:r>
            <a:r>
              <a:rPr lang="en-US" sz="1100" dirty="0" smtClean="0"/>
              <a:t>Adidas shoe </a:t>
            </a:r>
            <a:r>
              <a:rPr lang="en-US" sz="1100" dirty="0"/>
              <a:t>in 8 seconds</a:t>
            </a:r>
          </a:p>
          <a:p>
            <a:r>
              <a:rPr lang="en-US" sz="1100" dirty="0"/>
              <a:t>Subject #2 tied Adidas </a:t>
            </a:r>
            <a:r>
              <a:rPr lang="en-US" sz="1100" dirty="0" smtClean="0"/>
              <a:t>shoe </a:t>
            </a:r>
            <a:r>
              <a:rPr lang="en-US" sz="1100" dirty="0"/>
              <a:t>in 4 seconds</a:t>
            </a:r>
          </a:p>
          <a:p>
            <a:r>
              <a:rPr lang="en-US" sz="1100" dirty="0"/>
              <a:t>Subject #3 tied Adidas </a:t>
            </a:r>
            <a:r>
              <a:rPr lang="en-US" sz="1100" dirty="0" smtClean="0"/>
              <a:t>shoe </a:t>
            </a:r>
            <a:r>
              <a:rPr lang="en-US" sz="1100" dirty="0"/>
              <a:t>A in 7 seconds</a:t>
            </a:r>
          </a:p>
          <a:p>
            <a:r>
              <a:rPr lang="en-US" sz="1100" dirty="0"/>
              <a:t>Subject #4 tied Adidas </a:t>
            </a:r>
            <a:r>
              <a:rPr lang="en-US" sz="1100" dirty="0" smtClean="0"/>
              <a:t>shoe </a:t>
            </a:r>
            <a:r>
              <a:rPr lang="en-US" sz="1100" dirty="0"/>
              <a:t>A in 5 seconds</a:t>
            </a:r>
          </a:p>
          <a:p>
            <a:r>
              <a:rPr lang="en-US" sz="1100" dirty="0"/>
              <a:t>Subject #5 tied Adidas </a:t>
            </a:r>
            <a:r>
              <a:rPr lang="en-US" sz="1100" dirty="0" smtClean="0"/>
              <a:t>shoe </a:t>
            </a:r>
            <a:r>
              <a:rPr lang="en-US" sz="1100" dirty="0"/>
              <a:t>in 6 seconds</a:t>
            </a:r>
          </a:p>
          <a:p>
            <a:endParaRPr lang="en-US" sz="1100" dirty="0" smtClean="0"/>
          </a:p>
          <a:p>
            <a:endParaRPr lang="en-US" sz="1100" dirty="0"/>
          </a:p>
        </p:txBody>
      </p:sp>
      <p:sp>
        <p:nvSpPr>
          <p:cNvPr id="14" name="Rectangle 13"/>
          <p:cNvSpPr/>
          <p:nvPr/>
        </p:nvSpPr>
        <p:spPr>
          <a:xfrm>
            <a:off x="3962400" y="310110"/>
            <a:ext cx="1454245"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Numeric</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2583053317"/>
              </p:ext>
            </p:extLst>
          </p:nvPr>
        </p:nvGraphicFramePr>
        <p:xfrm>
          <a:off x="3675976" y="1110343"/>
          <a:ext cx="1792048" cy="1645920"/>
        </p:xfrm>
        <a:graphic>
          <a:graphicData uri="http://schemas.openxmlformats.org/drawingml/2006/table">
            <a:tbl>
              <a:tblPr firstRow="1" bandRow="1">
                <a:tableStyleId>{5C22544A-7EE6-4342-B048-85BDC9FD1C3A}</a:tableStyleId>
              </a:tblPr>
              <a:tblGrid>
                <a:gridCol w="448012"/>
                <a:gridCol w="448012"/>
                <a:gridCol w="448012"/>
                <a:gridCol w="448012"/>
              </a:tblGrid>
              <a:tr h="267483">
                <a:tc>
                  <a:txBody>
                    <a:bodyPr/>
                    <a:lstStyle/>
                    <a:p>
                      <a:r>
                        <a:rPr lang="en-US" sz="1200" dirty="0" smtClean="0"/>
                        <a:t>Sub</a:t>
                      </a:r>
                      <a:endParaRPr lang="en-US" sz="1200" dirty="0"/>
                    </a:p>
                  </a:txBody>
                  <a:tcPr/>
                </a:tc>
                <a:tc>
                  <a:txBody>
                    <a:bodyPr/>
                    <a:lstStyle/>
                    <a:p>
                      <a:pPr algn="ctr"/>
                      <a:r>
                        <a:rPr lang="en-US" sz="1200" dirty="0" smtClean="0">
                          <a:solidFill>
                            <a:schemeClr val="accent3">
                              <a:lumMod val="60000"/>
                              <a:lumOff val="40000"/>
                            </a:schemeClr>
                          </a:solidFill>
                        </a:rPr>
                        <a:t>N</a:t>
                      </a:r>
                      <a:endParaRPr lang="en-US" sz="1200" dirty="0">
                        <a:solidFill>
                          <a:schemeClr val="accent3">
                            <a:lumMod val="60000"/>
                            <a:lumOff val="40000"/>
                          </a:schemeClr>
                        </a:solidFill>
                      </a:endParaRPr>
                    </a:p>
                  </a:txBody>
                  <a:tcPr/>
                </a:tc>
                <a:tc>
                  <a:txBody>
                    <a:bodyPr/>
                    <a:lstStyle/>
                    <a:p>
                      <a:pPr algn="ctr"/>
                      <a:r>
                        <a:rPr lang="en-US" sz="1200" dirty="0" smtClean="0">
                          <a:solidFill>
                            <a:schemeClr val="accent3">
                              <a:lumMod val="60000"/>
                              <a:lumOff val="40000"/>
                            </a:schemeClr>
                          </a:solidFill>
                        </a:rPr>
                        <a:t>R</a:t>
                      </a:r>
                      <a:endParaRPr lang="en-US" sz="1200" dirty="0">
                        <a:solidFill>
                          <a:schemeClr val="accent3">
                            <a:lumMod val="60000"/>
                            <a:lumOff val="40000"/>
                          </a:schemeClr>
                        </a:solidFill>
                      </a:endParaRPr>
                    </a:p>
                  </a:txBody>
                  <a:tcPr/>
                </a:tc>
                <a:tc>
                  <a:txBody>
                    <a:bodyPr/>
                    <a:lstStyle/>
                    <a:p>
                      <a:pPr algn="ctr"/>
                      <a:r>
                        <a:rPr lang="en-US" sz="1200" dirty="0" smtClean="0">
                          <a:solidFill>
                            <a:schemeClr val="accent3">
                              <a:lumMod val="60000"/>
                              <a:lumOff val="40000"/>
                            </a:schemeClr>
                          </a:solidFill>
                        </a:rPr>
                        <a:t>A</a:t>
                      </a:r>
                      <a:endParaRPr lang="en-US" sz="1200" dirty="0">
                        <a:solidFill>
                          <a:schemeClr val="accent3">
                            <a:lumMod val="60000"/>
                            <a:lumOff val="40000"/>
                          </a:schemeClr>
                        </a:solidFill>
                      </a:endParaRPr>
                    </a:p>
                  </a:txBody>
                  <a:tcPr/>
                </a:tc>
              </a:tr>
              <a:tr h="267483">
                <a:tc>
                  <a:txBody>
                    <a:bodyPr/>
                    <a:lstStyle/>
                    <a:p>
                      <a:pPr algn="ctr"/>
                      <a:r>
                        <a:rPr lang="en-US" sz="1200" i="1" dirty="0" smtClean="0">
                          <a:solidFill>
                            <a:srgbClr val="FF0000"/>
                          </a:solidFill>
                        </a:rPr>
                        <a:t>1</a:t>
                      </a:r>
                      <a:endParaRPr lang="en-US" sz="1200" i="1" dirty="0">
                        <a:solidFill>
                          <a:srgbClr val="FF0000"/>
                        </a:solidFill>
                      </a:endParaRPr>
                    </a:p>
                  </a:txBody>
                  <a:tcPr/>
                </a:tc>
                <a:tc>
                  <a:txBody>
                    <a:bodyPr/>
                    <a:lstStyle/>
                    <a:p>
                      <a:pPr algn="ctr" fontAlgn="b"/>
                      <a:r>
                        <a:rPr lang="en-US" sz="1100" b="1" i="0" u="none" strike="noStrike" dirty="0">
                          <a:solidFill>
                            <a:srgbClr val="00B0F0"/>
                          </a:solidFill>
                          <a:effectLst/>
                          <a:latin typeface="Calibri"/>
                        </a:rPr>
                        <a:t>12</a:t>
                      </a:r>
                    </a:p>
                  </a:txBody>
                  <a:tcPr marL="9525" marR="9525" marT="9525" marB="0" anchor="ctr"/>
                </a:tc>
                <a:tc>
                  <a:txBody>
                    <a:bodyPr/>
                    <a:lstStyle/>
                    <a:p>
                      <a:pPr algn="ctr" fontAlgn="b"/>
                      <a:r>
                        <a:rPr lang="en-US" sz="1100" b="1" i="0" u="none" strike="noStrike">
                          <a:solidFill>
                            <a:srgbClr val="00B0F0"/>
                          </a:solidFill>
                          <a:effectLst/>
                          <a:latin typeface="Calibri"/>
                        </a:rPr>
                        <a:t>10</a:t>
                      </a:r>
                    </a:p>
                  </a:txBody>
                  <a:tcPr marL="9525" marR="9525" marT="9525" marB="0" anchor="ctr"/>
                </a:tc>
                <a:tc>
                  <a:txBody>
                    <a:bodyPr/>
                    <a:lstStyle/>
                    <a:p>
                      <a:pPr algn="ctr" fontAlgn="b"/>
                      <a:r>
                        <a:rPr lang="en-US" sz="1100" b="1" i="0" u="none" strike="noStrike">
                          <a:solidFill>
                            <a:srgbClr val="00B0F0"/>
                          </a:solidFill>
                          <a:effectLst/>
                          <a:latin typeface="Calibri"/>
                        </a:rPr>
                        <a:t>8</a:t>
                      </a:r>
                    </a:p>
                  </a:txBody>
                  <a:tcPr marL="9525" marR="9525" marT="9525" marB="0" anchor="ctr"/>
                </a:tc>
              </a:tr>
              <a:tr h="267483">
                <a:tc>
                  <a:txBody>
                    <a:bodyPr/>
                    <a:lstStyle/>
                    <a:p>
                      <a:pPr algn="ctr"/>
                      <a:r>
                        <a:rPr lang="en-US" sz="1200" i="1" dirty="0" smtClean="0">
                          <a:solidFill>
                            <a:srgbClr val="FF0000"/>
                          </a:solidFill>
                        </a:rPr>
                        <a:t>2</a:t>
                      </a:r>
                      <a:endParaRPr lang="en-US" sz="1200" i="1" dirty="0">
                        <a:solidFill>
                          <a:srgbClr val="FF0000"/>
                        </a:solidFill>
                      </a:endParaRPr>
                    </a:p>
                  </a:txBody>
                  <a:tcPr/>
                </a:tc>
                <a:tc>
                  <a:txBody>
                    <a:bodyPr/>
                    <a:lstStyle/>
                    <a:p>
                      <a:pPr algn="ctr" fontAlgn="b"/>
                      <a:r>
                        <a:rPr lang="en-US" sz="1100" b="1" i="0" u="none" strike="noStrike" dirty="0">
                          <a:solidFill>
                            <a:srgbClr val="00B0F0"/>
                          </a:solidFill>
                          <a:effectLst/>
                          <a:latin typeface="Calibri"/>
                        </a:rPr>
                        <a:t>9</a:t>
                      </a:r>
                    </a:p>
                  </a:txBody>
                  <a:tcPr marL="9525" marR="9525" marT="9525" marB="0" anchor="ctr"/>
                </a:tc>
                <a:tc>
                  <a:txBody>
                    <a:bodyPr/>
                    <a:lstStyle/>
                    <a:p>
                      <a:pPr algn="ctr" fontAlgn="b"/>
                      <a:r>
                        <a:rPr lang="en-US" sz="1100" b="1" i="0" u="none" strike="noStrike" dirty="0">
                          <a:solidFill>
                            <a:srgbClr val="00B0F0"/>
                          </a:solidFill>
                          <a:effectLst/>
                          <a:latin typeface="Calibri"/>
                        </a:rPr>
                        <a:t>8</a:t>
                      </a:r>
                    </a:p>
                  </a:txBody>
                  <a:tcPr marL="9525" marR="9525" marT="9525" marB="0" anchor="ctr"/>
                </a:tc>
                <a:tc>
                  <a:txBody>
                    <a:bodyPr/>
                    <a:lstStyle/>
                    <a:p>
                      <a:pPr algn="ctr" fontAlgn="b"/>
                      <a:r>
                        <a:rPr lang="en-US" sz="1100" b="1" i="0" u="none" strike="noStrike">
                          <a:solidFill>
                            <a:srgbClr val="00B0F0"/>
                          </a:solidFill>
                          <a:effectLst/>
                          <a:latin typeface="Calibri"/>
                        </a:rPr>
                        <a:t>7</a:t>
                      </a:r>
                    </a:p>
                  </a:txBody>
                  <a:tcPr marL="9525" marR="9525" marT="9525" marB="0" anchor="ctr"/>
                </a:tc>
              </a:tr>
              <a:tr h="267483">
                <a:tc>
                  <a:txBody>
                    <a:bodyPr/>
                    <a:lstStyle/>
                    <a:p>
                      <a:pPr algn="ctr"/>
                      <a:r>
                        <a:rPr lang="en-US" sz="1200" i="1" dirty="0" smtClean="0">
                          <a:solidFill>
                            <a:srgbClr val="FF0000"/>
                          </a:solidFill>
                        </a:rPr>
                        <a:t>3</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8</a:t>
                      </a:r>
                    </a:p>
                  </a:txBody>
                  <a:tcPr marL="9525" marR="9525" marT="9525" marB="0" anchor="ctr"/>
                </a:tc>
                <a:tc>
                  <a:txBody>
                    <a:bodyPr/>
                    <a:lstStyle/>
                    <a:p>
                      <a:pPr algn="ctr" fontAlgn="b"/>
                      <a:r>
                        <a:rPr lang="en-US" sz="1100" b="1" i="0" u="none" strike="noStrike" dirty="0">
                          <a:solidFill>
                            <a:srgbClr val="00B0F0"/>
                          </a:solidFill>
                          <a:effectLst/>
                          <a:latin typeface="Calibri"/>
                        </a:rPr>
                        <a:t>5</a:t>
                      </a:r>
                    </a:p>
                  </a:txBody>
                  <a:tcPr marL="9525" marR="9525" marT="9525" marB="0" anchor="ctr"/>
                </a:tc>
                <a:tc>
                  <a:txBody>
                    <a:bodyPr/>
                    <a:lstStyle/>
                    <a:p>
                      <a:pPr algn="ctr" fontAlgn="b"/>
                      <a:r>
                        <a:rPr lang="en-US" sz="1100" b="1" i="0" u="none" strike="noStrike" dirty="0">
                          <a:solidFill>
                            <a:srgbClr val="00B0F0"/>
                          </a:solidFill>
                          <a:effectLst/>
                          <a:latin typeface="Calibri"/>
                        </a:rPr>
                        <a:t>5</a:t>
                      </a:r>
                    </a:p>
                  </a:txBody>
                  <a:tcPr marL="9525" marR="9525" marT="9525" marB="0" anchor="ctr"/>
                </a:tc>
              </a:tr>
              <a:tr h="267483">
                <a:tc>
                  <a:txBody>
                    <a:bodyPr/>
                    <a:lstStyle/>
                    <a:p>
                      <a:pPr algn="ctr"/>
                      <a:r>
                        <a:rPr lang="en-US" sz="1200" i="1" dirty="0" smtClean="0">
                          <a:solidFill>
                            <a:srgbClr val="FF0000"/>
                          </a:solidFill>
                        </a:rPr>
                        <a:t>4</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7</a:t>
                      </a:r>
                    </a:p>
                  </a:txBody>
                  <a:tcPr marL="9525" marR="9525" marT="9525" marB="0" anchor="ctr"/>
                </a:tc>
                <a:tc>
                  <a:txBody>
                    <a:bodyPr/>
                    <a:lstStyle/>
                    <a:p>
                      <a:pPr algn="ctr" fontAlgn="b"/>
                      <a:r>
                        <a:rPr lang="en-US" sz="1100" b="1" i="0" u="none" strike="noStrike" dirty="0">
                          <a:solidFill>
                            <a:srgbClr val="00B0F0"/>
                          </a:solidFill>
                          <a:effectLst/>
                          <a:latin typeface="Calibri"/>
                        </a:rPr>
                        <a:t>4</a:t>
                      </a:r>
                    </a:p>
                  </a:txBody>
                  <a:tcPr marL="9525" marR="9525" marT="9525" marB="0" anchor="ctr"/>
                </a:tc>
                <a:tc>
                  <a:txBody>
                    <a:bodyPr/>
                    <a:lstStyle/>
                    <a:p>
                      <a:pPr algn="ctr" fontAlgn="b"/>
                      <a:r>
                        <a:rPr lang="en-US" sz="1100" b="1" i="0" u="none" strike="noStrike" dirty="0">
                          <a:solidFill>
                            <a:srgbClr val="00B0F0"/>
                          </a:solidFill>
                          <a:effectLst/>
                          <a:latin typeface="Calibri"/>
                        </a:rPr>
                        <a:t>3</a:t>
                      </a:r>
                    </a:p>
                  </a:txBody>
                  <a:tcPr marL="9525" marR="9525" marT="9525" marB="0" anchor="ctr"/>
                </a:tc>
              </a:tr>
              <a:tr h="267483">
                <a:tc>
                  <a:txBody>
                    <a:bodyPr/>
                    <a:lstStyle/>
                    <a:p>
                      <a:pPr algn="ctr"/>
                      <a:r>
                        <a:rPr lang="en-US" sz="1200" i="1" dirty="0" smtClean="0">
                          <a:solidFill>
                            <a:srgbClr val="FF0000"/>
                          </a:solidFill>
                        </a:rPr>
                        <a:t>5</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4</a:t>
                      </a:r>
                    </a:p>
                  </a:txBody>
                  <a:tcPr marL="9525" marR="9525" marT="9525" marB="0" anchor="ctr"/>
                </a:tc>
                <a:tc>
                  <a:txBody>
                    <a:bodyPr/>
                    <a:lstStyle/>
                    <a:p>
                      <a:pPr algn="ctr" fontAlgn="b"/>
                      <a:r>
                        <a:rPr lang="en-US" sz="1100" b="1" i="0" u="none" strike="noStrike" dirty="0">
                          <a:solidFill>
                            <a:srgbClr val="00B0F0"/>
                          </a:solidFill>
                          <a:effectLst/>
                          <a:latin typeface="Calibri"/>
                        </a:rPr>
                        <a:t>3</a:t>
                      </a:r>
                    </a:p>
                  </a:txBody>
                  <a:tcPr marL="9525" marR="9525" marT="9525" marB="0" anchor="ctr"/>
                </a:tc>
                <a:tc>
                  <a:txBody>
                    <a:bodyPr/>
                    <a:lstStyle/>
                    <a:p>
                      <a:pPr algn="ctr" fontAlgn="b"/>
                      <a:r>
                        <a:rPr lang="en-US" sz="1100" b="1" i="0" u="none" strike="noStrike" dirty="0">
                          <a:solidFill>
                            <a:srgbClr val="00B0F0"/>
                          </a:solidFill>
                          <a:effectLst/>
                          <a:latin typeface="Calibri"/>
                        </a:rPr>
                        <a:t>2</a:t>
                      </a:r>
                    </a:p>
                  </a:txBody>
                  <a:tcPr marL="9525" marR="9525" marT="9525" marB="0" anchor="ctr"/>
                </a:tc>
              </a:tr>
            </a:tbl>
          </a:graphicData>
        </a:graphic>
      </p:graphicFrame>
      <p:grpSp>
        <p:nvGrpSpPr>
          <p:cNvPr id="56" name="Group 55"/>
          <p:cNvGrpSpPr/>
          <p:nvPr/>
        </p:nvGrpSpPr>
        <p:grpSpPr>
          <a:xfrm>
            <a:off x="0" y="3657600"/>
            <a:ext cx="9144000" cy="3200400"/>
            <a:chOff x="0" y="0"/>
            <a:chExt cx="9144000" cy="3429000"/>
          </a:xfrm>
        </p:grpSpPr>
        <p:sp>
          <p:nvSpPr>
            <p:cNvPr id="57" name="TextBox 56"/>
            <p:cNvSpPr txBox="1"/>
            <p:nvPr/>
          </p:nvSpPr>
          <p:spPr>
            <a:xfrm>
              <a:off x="6726534" y="3000121"/>
              <a:ext cx="2417466" cy="428689"/>
            </a:xfrm>
            <a:prstGeom prst="rect">
              <a:avLst/>
            </a:prstGeom>
            <a:solidFill>
              <a:schemeClr val="accent4">
                <a:lumMod val="60000"/>
                <a:lumOff val="4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smtClean="0"/>
                <a:t>Simplified </a:t>
              </a:r>
              <a:endParaRPr lang="en-US" sz="2000" dirty="0"/>
            </a:p>
          </p:txBody>
        </p:sp>
        <p:sp>
          <p:nvSpPr>
            <p:cNvPr id="58" name="Rectangle 57"/>
            <p:cNvSpPr/>
            <p:nvPr/>
          </p:nvSpPr>
          <p:spPr>
            <a:xfrm>
              <a:off x="0" y="0"/>
              <a:ext cx="9144000" cy="3429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 name="Group 2"/>
          <p:cNvGrpSpPr/>
          <p:nvPr/>
        </p:nvGrpSpPr>
        <p:grpSpPr>
          <a:xfrm>
            <a:off x="3048000" y="1545917"/>
            <a:ext cx="609600" cy="537603"/>
            <a:chOff x="3048000" y="1965018"/>
            <a:chExt cx="609600" cy="537603"/>
          </a:xfrm>
        </p:grpSpPr>
        <p:sp>
          <p:nvSpPr>
            <p:cNvPr id="2" name="Equal 1"/>
            <p:cNvSpPr/>
            <p:nvPr/>
          </p:nvSpPr>
          <p:spPr>
            <a:xfrm>
              <a:off x="3048000" y="2121621"/>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59" name="Equal 58"/>
            <p:cNvSpPr/>
            <p:nvPr/>
          </p:nvSpPr>
          <p:spPr>
            <a:xfrm>
              <a:off x="3048000" y="1965018"/>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grpSp>
      <p:grpSp>
        <p:nvGrpSpPr>
          <p:cNvPr id="60" name="Group 59"/>
          <p:cNvGrpSpPr/>
          <p:nvPr/>
        </p:nvGrpSpPr>
        <p:grpSpPr>
          <a:xfrm>
            <a:off x="5572810" y="1545917"/>
            <a:ext cx="609600" cy="537603"/>
            <a:chOff x="3048000" y="1965018"/>
            <a:chExt cx="609600" cy="537603"/>
          </a:xfrm>
        </p:grpSpPr>
        <p:sp>
          <p:nvSpPr>
            <p:cNvPr id="61" name="Equal 60"/>
            <p:cNvSpPr/>
            <p:nvPr/>
          </p:nvSpPr>
          <p:spPr>
            <a:xfrm>
              <a:off x="3048000" y="2121621"/>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62" name="Equal 61"/>
            <p:cNvSpPr/>
            <p:nvPr/>
          </p:nvSpPr>
          <p:spPr>
            <a:xfrm>
              <a:off x="3048000" y="1965018"/>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grpSp>
      <p:grpSp>
        <p:nvGrpSpPr>
          <p:cNvPr id="11" name="Group 10"/>
          <p:cNvGrpSpPr/>
          <p:nvPr/>
        </p:nvGrpSpPr>
        <p:grpSpPr>
          <a:xfrm>
            <a:off x="5943600" y="3810000"/>
            <a:ext cx="497882" cy="2510469"/>
            <a:chOff x="6108887" y="3810000"/>
            <a:chExt cx="497882" cy="2510469"/>
          </a:xfrm>
        </p:grpSpPr>
        <p:grpSp>
          <p:nvGrpSpPr>
            <p:cNvPr id="55" name="Group 54"/>
            <p:cNvGrpSpPr/>
            <p:nvPr/>
          </p:nvGrpSpPr>
          <p:grpSpPr>
            <a:xfrm rot="16200000">
              <a:off x="5307531" y="5021231"/>
              <a:ext cx="2510469" cy="88007"/>
              <a:chOff x="4640580" y="2620962"/>
              <a:chExt cx="2827020" cy="88006"/>
            </a:xfrm>
          </p:grpSpPr>
          <p:cxnSp>
            <p:nvCxnSpPr>
              <p:cNvPr id="63" name="Straight Arrow Connector 62"/>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64" name="Straight Connector 63"/>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75" name="TextBox 74"/>
            <p:cNvSpPr txBox="1"/>
            <p:nvPr/>
          </p:nvSpPr>
          <p:spPr>
            <a:xfrm>
              <a:off x="6217077" y="5108035"/>
              <a:ext cx="301686" cy="369332"/>
            </a:xfrm>
            <a:prstGeom prst="rect">
              <a:avLst/>
            </a:prstGeom>
            <a:noFill/>
          </p:spPr>
          <p:txBody>
            <a:bodyPr wrap="none" rtlCol="0">
              <a:spAutoFit/>
            </a:bodyPr>
            <a:lstStyle/>
            <a:p>
              <a:r>
                <a:rPr lang="en-US" dirty="0" smtClean="0"/>
                <a:t>5</a:t>
              </a:r>
              <a:endParaRPr lang="en-US" dirty="0"/>
            </a:p>
          </p:txBody>
        </p:sp>
        <p:sp>
          <p:nvSpPr>
            <p:cNvPr id="76" name="TextBox 75"/>
            <p:cNvSpPr txBox="1"/>
            <p:nvPr/>
          </p:nvSpPr>
          <p:spPr>
            <a:xfrm>
              <a:off x="6108887" y="4117435"/>
              <a:ext cx="418704" cy="369332"/>
            </a:xfrm>
            <a:prstGeom prst="rect">
              <a:avLst/>
            </a:prstGeom>
            <a:noFill/>
          </p:spPr>
          <p:txBody>
            <a:bodyPr wrap="none" rtlCol="0">
              <a:spAutoFit/>
            </a:bodyPr>
            <a:lstStyle/>
            <a:p>
              <a:r>
                <a:rPr lang="en-US" dirty="0" smtClean="0"/>
                <a:t>10</a:t>
              </a:r>
              <a:endParaRPr lang="en-US" dirty="0"/>
            </a:p>
          </p:txBody>
        </p:sp>
      </p:grpSp>
      <p:grpSp>
        <p:nvGrpSpPr>
          <p:cNvPr id="154" name="Group 153"/>
          <p:cNvGrpSpPr/>
          <p:nvPr/>
        </p:nvGrpSpPr>
        <p:grpSpPr>
          <a:xfrm>
            <a:off x="5714486" y="4572000"/>
            <a:ext cx="609600" cy="537603"/>
            <a:chOff x="3048000" y="1965018"/>
            <a:chExt cx="609600" cy="537603"/>
          </a:xfrm>
        </p:grpSpPr>
        <p:sp>
          <p:nvSpPr>
            <p:cNvPr id="155" name="Equal 154"/>
            <p:cNvSpPr/>
            <p:nvPr/>
          </p:nvSpPr>
          <p:spPr>
            <a:xfrm>
              <a:off x="3048000" y="2121621"/>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156" name="Equal 155"/>
            <p:cNvSpPr/>
            <p:nvPr/>
          </p:nvSpPr>
          <p:spPr>
            <a:xfrm>
              <a:off x="3048000" y="1965018"/>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grpSp>
      <p:grpSp>
        <p:nvGrpSpPr>
          <p:cNvPr id="117" name="Group 116"/>
          <p:cNvGrpSpPr/>
          <p:nvPr/>
        </p:nvGrpSpPr>
        <p:grpSpPr>
          <a:xfrm>
            <a:off x="3048000" y="4567797"/>
            <a:ext cx="609600" cy="537603"/>
            <a:chOff x="3048000" y="1965018"/>
            <a:chExt cx="609600" cy="537603"/>
          </a:xfrm>
        </p:grpSpPr>
        <p:sp>
          <p:nvSpPr>
            <p:cNvPr id="118" name="Equal 117"/>
            <p:cNvSpPr/>
            <p:nvPr/>
          </p:nvSpPr>
          <p:spPr>
            <a:xfrm>
              <a:off x="3048000" y="2121621"/>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119" name="Equal 118"/>
            <p:cNvSpPr/>
            <p:nvPr/>
          </p:nvSpPr>
          <p:spPr>
            <a:xfrm>
              <a:off x="3048000" y="1965018"/>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grpSp>
      <p:sp>
        <p:nvSpPr>
          <p:cNvPr id="120" name="TextBox 119"/>
          <p:cNvSpPr txBox="1"/>
          <p:nvPr/>
        </p:nvSpPr>
        <p:spPr>
          <a:xfrm>
            <a:off x="6802734" y="5955268"/>
            <a:ext cx="1884066" cy="369332"/>
          </a:xfrm>
          <a:prstGeom prst="rect">
            <a:avLst/>
          </a:prstGeom>
          <a:noFill/>
        </p:spPr>
        <p:txBody>
          <a:bodyPr wrap="square" rtlCol="0">
            <a:spAutoFit/>
          </a:bodyPr>
          <a:lstStyle/>
          <a:p>
            <a:r>
              <a:rPr lang="en-US" dirty="0" smtClean="0">
                <a:solidFill>
                  <a:schemeClr val="accent3">
                    <a:lumMod val="75000"/>
                  </a:schemeClr>
                </a:solidFill>
              </a:rPr>
              <a:t>N           R           A   </a:t>
            </a:r>
            <a:endParaRPr lang="en-US" dirty="0">
              <a:solidFill>
                <a:schemeClr val="accent3">
                  <a:lumMod val="75000"/>
                </a:schemeClr>
              </a:solidFill>
            </a:endParaRPr>
          </a:p>
        </p:txBody>
      </p:sp>
      <p:sp>
        <p:nvSpPr>
          <p:cNvPr id="121" name="Rectangle 120"/>
          <p:cNvSpPr/>
          <p:nvPr/>
        </p:nvSpPr>
        <p:spPr>
          <a:xfrm>
            <a:off x="7274850" y="-76200"/>
            <a:ext cx="1335750"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Graphic</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pSp>
        <p:nvGrpSpPr>
          <p:cNvPr id="122" name="Group 121"/>
          <p:cNvGrpSpPr/>
          <p:nvPr/>
        </p:nvGrpSpPr>
        <p:grpSpPr>
          <a:xfrm>
            <a:off x="5947658" y="556885"/>
            <a:ext cx="491724" cy="2510469"/>
            <a:chOff x="5947658" y="785485"/>
            <a:chExt cx="491724" cy="2510469"/>
          </a:xfrm>
        </p:grpSpPr>
        <p:grpSp>
          <p:nvGrpSpPr>
            <p:cNvPr id="123" name="Group 122"/>
            <p:cNvGrpSpPr/>
            <p:nvPr/>
          </p:nvGrpSpPr>
          <p:grpSpPr>
            <a:xfrm rot="16200000">
              <a:off x="5140144" y="1996716"/>
              <a:ext cx="2510469" cy="88007"/>
              <a:chOff x="4640580" y="2620962"/>
              <a:chExt cx="2827020" cy="88006"/>
            </a:xfrm>
          </p:grpSpPr>
          <p:cxnSp>
            <p:nvCxnSpPr>
              <p:cNvPr id="126" name="Straight Arrow Connector 125"/>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27" name="Straight Connector 126"/>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28" name="Straight Connector 127"/>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29" name="Straight Connector 128"/>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0" name="Straight Connector 129"/>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1" name="Straight Connector 130"/>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2" name="Straight Connector 131"/>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3" name="Straight Connector 132"/>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4" name="Straight Connector 133"/>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5" name="Straight Connector 134"/>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6" name="Straight Connector 135"/>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7" name="Straight Connector 136"/>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24" name="TextBox 123"/>
            <p:cNvSpPr txBox="1"/>
            <p:nvPr/>
          </p:nvSpPr>
          <p:spPr>
            <a:xfrm>
              <a:off x="6055848" y="2083520"/>
              <a:ext cx="301686" cy="369332"/>
            </a:xfrm>
            <a:prstGeom prst="rect">
              <a:avLst/>
            </a:prstGeom>
            <a:noFill/>
          </p:spPr>
          <p:txBody>
            <a:bodyPr wrap="none" rtlCol="0">
              <a:spAutoFit/>
            </a:bodyPr>
            <a:lstStyle/>
            <a:p>
              <a:r>
                <a:rPr lang="en-US" dirty="0" smtClean="0"/>
                <a:t>5</a:t>
              </a:r>
              <a:endParaRPr lang="en-US" dirty="0"/>
            </a:p>
          </p:txBody>
        </p:sp>
        <p:sp>
          <p:nvSpPr>
            <p:cNvPr id="125" name="TextBox 124"/>
            <p:cNvSpPr txBox="1"/>
            <p:nvPr/>
          </p:nvSpPr>
          <p:spPr>
            <a:xfrm>
              <a:off x="5947658" y="1092920"/>
              <a:ext cx="418704" cy="369332"/>
            </a:xfrm>
            <a:prstGeom prst="rect">
              <a:avLst/>
            </a:prstGeom>
            <a:noFill/>
          </p:spPr>
          <p:txBody>
            <a:bodyPr wrap="none" rtlCol="0">
              <a:spAutoFit/>
            </a:bodyPr>
            <a:lstStyle/>
            <a:p>
              <a:r>
                <a:rPr lang="en-US" dirty="0" smtClean="0"/>
                <a:t>10</a:t>
              </a:r>
              <a:endParaRPr lang="en-US" dirty="0"/>
            </a:p>
          </p:txBody>
        </p:sp>
      </p:grpSp>
      <p:grpSp>
        <p:nvGrpSpPr>
          <p:cNvPr id="138" name="Group 137"/>
          <p:cNvGrpSpPr/>
          <p:nvPr/>
        </p:nvGrpSpPr>
        <p:grpSpPr>
          <a:xfrm>
            <a:off x="6843516" y="530118"/>
            <a:ext cx="243084" cy="1833860"/>
            <a:chOff x="6271009" y="758718"/>
            <a:chExt cx="243084" cy="1833860"/>
          </a:xfrm>
        </p:grpSpPr>
        <p:sp>
          <p:nvSpPr>
            <p:cNvPr id="139" name="Oval 138"/>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0" name="Oval 139"/>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1" name="Oval 140"/>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Oval 141"/>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3" name="Oval 142"/>
            <p:cNvSpPr/>
            <p:nvPr/>
          </p:nvSpPr>
          <p:spPr>
            <a:xfrm>
              <a:off x="6285493" y="75871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44" name="Group 143"/>
          <p:cNvGrpSpPr/>
          <p:nvPr/>
        </p:nvGrpSpPr>
        <p:grpSpPr>
          <a:xfrm>
            <a:off x="7543800" y="914400"/>
            <a:ext cx="228600" cy="1645411"/>
            <a:chOff x="7500754" y="1185164"/>
            <a:chExt cx="228600" cy="1645411"/>
          </a:xfrm>
        </p:grpSpPr>
        <p:sp>
          <p:nvSpPr>
            <p:cNvPr id="145" name="Oval 144"/>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6" name="Oval 145"/>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7" name="Oval 146"/>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Oval 147"/>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Oval 148"/>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50" name="Group 149"/>
          <p:cNvGrpSpPr/>
          <p:nvPr/>
        </p:nvGrpSpPr>
        <p:grpSpPr>
          <a:xfrm>
            <a:off x="8296970" y="1322264"/>
            <a:ext cx="237430" cy="1446618"/>
            <a:chOff x="8168628" y="1550864"/>
            <a:chExt cx="237430" cy="1446618"/>
          </a:xfrm>
        </p:grpSpPr>
        <p:sp>
          <p:nvSpPr>
            <p:cNvPr id="151" name="Oval 150"/>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2" name="Oval 151"/>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Oval 152"/>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8" name="Oval 157"/>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Oval 158"/>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62" name="TextBox 161"/>
          <p:cNvSpPr txBox="1"/>
          <p:nvPr/>
        </p:nvSpPr>
        <p:spPr>
          <a:xfrm>
            <a:off x="7507950" y="3810000"/>
            <a:ext cx="41685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rgbClr val="7030A0"/>
                </a:solidFill>
              </a:rPr>
              <a:t>3</a:t>
            </a:r>
            <a:endParaRPr lang="en-US" dirty="0">
              <a:solidFill>
                <a:srgbClr val="7030A0"/>
              </a:solidFill>
            </a:endParaRPr>
          </a:p>
        </p:txBody>
      </p:sp>
      <p:sp>
        <p:nvSpPr>
          <p:cNvPr id="163" name="TextBox 162"/>
          <p:cNvSpPr txBox="1"/>
          <p:nvPr/>
        </p:nvSpPr>
        <p:spPr>
          <a:xfrm>
            <a:off x="6781800" y="3355582"/>
            <a:ext cx="1143000" cy="369332"/>
          </a:xfrm>
          <a:prstGeom prst="rect">
            <a:avLst/>
          </a:prstGeom>
          <a:noFill/>
        </p:spPr>
        <p:txBody>
          <a:bodyPr wrap="square" rtlCol="0">
            <a:spAutoFit/>
          </a:bodyPr>
          <a:lstStyle/>
          <a:p>
            <a:pPr algn="r"/>
            <a:r>
              <a:rPr lang="en-US" dirty="0" smtClean="0">
                <a:solidFill>
                  <a:schemeClr val="accent6">
                    <a:lumMod val="75000"/>
                  </a:schemeClr>
                </a:solidFill>
              </a:rPr>
              <a:t>DF = 12</a:t>
            </a:r>
            <a:endParaRPr lang="en-US" dirty="0">
              <a:solidFill>
                <a:schemeClr val="accent6">
                  <a:lumMod val="75000"/>
                </a:schemeClr>
              </a:solidFill>
            </a:endParaRPr>
          </a:p>
        </p:txBody>
      </p:sp>
      <p:sp>
        <p:nvSpPr>
          <p:cNvPr id="164" name="TextBox 163"/>
          <p:cNvSpPr txBox="1"/>
          <p:nvPr/>
        </p:nvSpPr>
        <p:spPr>
          <a:xfrm>
            <a:off x="7507950" y="2971800"/>
            <a:ext cx="41685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rgbClr val="7030A0"/>
                </a:solidFill>
              </a:rPr>
              <a:t>15</a:t>
            </a:r>
            <a:endParaRPr lang="en-US" dirty="0">
              <a:solidFill>
                <a:srgbClr val="7030A0"/>
              </a:solidFill>
            </a:endParaRPr>
          </a:p>
        </p:txBody>
      </p:sp>
      <p:sp>
        <p:nvSpPr>
          <p:cNvPr id="91" name="TextBox 90"/>
          <p:cNvSpPr txBox="1"/>
          <p:nvPr/>
        </p:nvSpPr>
        <p:spPr>
          <a:xfrm>
            <a:off x="6055848" y="157055"/>
            <a:ext cx="649537" cy="369332"/>
          </a:xfrm>
          <a:prstGeom prst="rect">
            <a:avLst/>
          </a:prstGeom>
          <a:noFill/>
        </p:spPr>
        <p:txBody>
          <a:bodyPr wrap="none" rtlCol="0">
            <a:spAutoFit/>
          </a:bodyPr>
          <a:lstStyle/>
          <a:p>
            <a:r>
              <a:rPr lang="en-US" dirty="0" smtClean="0"/>
              <a:t>Time</a:t>
            </a:r>
            <a:endParaRPr lang="en-US" dirty="0"/>
          </a:p>
        </p:txBody>
      </p:sp>
      <p:sp>
        <p:nvSpPr>
          <p:cNvPr id="93" name="Oval 92"/>
          <p:cNvSpPr/>
          <p:nvPr/>
        </p:nvSpPr>
        <p:spPr>
          <a:xfrm>
            <a:off x="6858000" y="4572000"/>
            <a:ext cx="228600" cy="228600"/>
          </a:xfrm>
          <a:prstGeom prst="ellipse">
            <a:avLst/>
          </a:prstGeom>
          <a:solidFill>
            <a:schemeClr val="accent2">
              <a:lumMod val="60000"/>
              <a:lumOff val="40000"/>
              <a:alpha val="54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Oval 93"/>
          <p:cNvSpPr/>
          <p:nvPr/>
        </p:nvSpPr>
        <p:spPr>
          <a:xfrm>
            <a:off x="7543800" y="4981384"/>
            <a:ext cx="228600" cy="228600"/>
          </a:xfrm>
          <a:prstGeom prst="ellipse">
            <a:avLst/>
          </a:prstGeom>
          <a:solidFill>
            <a:schemeClr val="accent2">
              <a:lumMod val="60000"/>
              <a:lumOff val="40000"/>
              <a:alpha val="54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5" name="Oval 94"/>
          <p:cNvSpPr/>
          <p:nvPr/>
        </p:nvSpPr>
        <p:spPr>
          <a:xfrm>
            <a:off x="8229600" y="5184388"/>
            <a:ext cx="228600" cy="228600"/>
          </a:xfrm>
          <a:prstGeom prst="ellipse">
            <a:avLst/>
          </a:prstGeom>
          <a:solidFill>
            <a:schemeClr val="accent2">
              <a:lumMod val="60000"/>
              <a:lumOff val="40000"/>
              <a:alpha val="54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96" name="Table 95"/>
          <p:cNvGraphicFramePr>
            <a:graphicFrameLocks noGrp="1"/>
          </p:cNvGraphicFramePr>
          <p:nvPr>
            <p:extLst>
              <p:ext uri="{D42A27DB-BD31-4B8C-83A1-F6EECF244321}">
                <p14:modId xmlns:p14="http://schemas.microsoft.com/office/powerpoint/2010/main" val="2547776764"/>
              </p:ext>
            </p:extLst>
          </p:nvPr>
        </p:nvGraphicFramePr>
        <p:xfrm>
          <a:off x="3716541" y="4297680"/>
          <a:ext cx="1792048" cy="1645920"/>
        </p:xfrm>
        <a:graphic>
          <a:graphicData uri="http://schemas.openxmlformats.org/drawingml/2006/table">
            <a:tbl>
              <a:tblPr firstRow="1" bandRow="1">
                <a:tableStyleId>{5C22544A-7EE6-4342-B048-85BDC9FD1C3A}</a:tableStyleId>
              </a:tblPr>
              <a:tblGrid>
                <a:gridCol w="448012"/>
                <a:gridCol w="448012"/>
                <a:gridCol w="448012"/>
                <a:gridCol w="448012"/>
              </a:tblGrid>
              <a:tr h="267483">
                <a:tc>
                  <a:txBody>
                    <a:bodyPr/>
                    <a:lstStyle/>
                    <a:p>
                      <a:r>
                        <a:rPr lang="en-US" sz="1200" dirty="0" smtClean="0"/>
                        <a:t>Sub</a:t>
                      </a:r>
                      <a:endParaRPr lang="en-US" sz="1200" dirty="0"/>
                    </a:p>
                  </a:txBody>
                  <a:tcPr/>
                </a:tc>
                <a:tc>
                  <a:txBody>
                    <a:bodyPr/>
                    <a:lstStyle/>
                    <a:p>
                      <a:pPr algn="ctr"/>
                      <a:r>
                        <a:rPr lang="en-US" sz="1200" dirty="0" smtClean="0">
                          <a:solidFill>
                            <a:schemeClr val="accent3">
                              <a:lumMod val="60000"/>
                              <a:lumOff val="40000"/>
                            </a:schemeClr>
                          </a:solidFill>
                        </a:rPr>
                        <a:t>N</a:t>
                      </a:r>
                      <a:endParaRPr lang="en-US" sz="1200" dirty="0">
                        <a:solidFill>
                          <a:schemeClr val="accent3">
                            <a:lumMod val="60000"/>
                            <a:lumOff val="40000"/>
                          </a:schemeClr>
                        </a:solidFill>
                      </a:endParaRPr>
                    </a:p>
                  </a:txBody>
                  <a:tcPr/>
                </a:tc>
                <a:tc>
                  <a:txBody>
                    <a:bodyPr/>
                    <a:lstStyle/>
                    <a:p>
                      <a:pPr algn="ctr"/>
                      <a:r>
                        <a:rPr lang="en-US" sz="1200" dirty="0" smtClean="0">
                          <a:solidFill>
                            <a:schemeClr val="accent3">
                              <a:lumMod val="60000"/>
                              <a:lumOff val="40000"/>
                            </a:schemeClr>
                          </a:solidFill>
                        </a:rPr>
                        <a:t>R</a:t>
                      </a:r>
                      <a:endParaRPr lang="en-US" sz="1200" dirty="0">
                        <a:solidFill>
                          <a:schemeClr val="accent3">
                            <a:lumMod val="60000"/>
                            <a:lumOff val="40000"/>
                          </a:schemeClr>
                        </a:solidFill>
                      </a:endParaRPr>
                    </a:p>
                  </a:txBody>
                  <a:tcPr/>
                </a:tc>
                <a:tc>
                  <a:txBody>
                    <a:bodyPr/>
                    <a:lstStyle/>
                    <a:p>
                      <a:pPr algn="ctr"/>
                      <a:r>
                        <a:rPr lang="en-US" sz="1200" dirty="0" smtClean="0">
                          <a:solidFill>
                            <a:schemeClr val="accent3">
                              <a:lumMod val="60000"/>
                              <a:lumOff val="40000"/>
                            </a:schemeClr>
                          </a:solidFill>
                        </a:rPr>
                        <a:t>A</a:t>
                      </a:r>
                      <a:endParaRPr lang="en-US" sz="1200" dirty="0">
                        <a:solidFill>
                          <a:schemeClr val="accent3">
                            <a:lumMod val="60000"/>
                            <a:lumOff val="40000"/>
                          </a:schemeClr>
                        </a:solidFill>
                      </a:endParaRPr>
                    </a:p>
                  </a:txBody>
                  <a:tcPr/>
                </a:tc>
              </a:tr>
              <a:tr h="267483">
                <a:tc>
                  <a:txBody>
                    <a:bodyPr/>
                    <a:lstStyle/>
                    <a:p>
                      <a:pPr algn="ctr"/>
                      <a:r>
                        <a:rPr lang="en-US" sz="1200" i="1" dirty="0" smtClean="0">
                          <a:solidFill>
                            <a:srgbClr val="FF0000"/>
                          </a:solidFill>
                        </a:rPr>
                        <a:t>1</a:t>
                      </a:r>
                      <a:endParaRPr lang="en-US" sz="1200" i="1" dirty="0">
                        <a:solidFill>
                          <a:srgbClr val="FF0000"/>
                        </a:solidFill>
                      </a:endParaRPr>
                    </a:p>
                  </a:txBody>
                  <a:tcPr/>
                </a:tc>
                <a:tc rowSpan="5">
                  <a:txBody>
                    <a:bodyPr/>
                    <a:lstStyle/>
                    <a:p>
                      <a:pPr algn="ctr" fontAlgn="b"/>
                      <a:r>
                        <a:rPr lang="en-US" sz="1800" b="1" i="0" u="none" strike="noStrike" dirty="0" smtClean="0">
                          <a:solidFill>
                            <a:srgbClr val="00B0F0"/>
                          </a:solidFill>
                          <a:effectLst/>
                          <a:latin typeface="Calibri"/>
                        </a:rPr>
                        <a:t>8</a:t>
                      </a:r>
                      <a:endParaRPr lang="en-US" sz="1800" b="1" i="0" u="none" strike="noStrike" dirty="0">
                        <a:solidFill>
                          <a:srgbClr val="00B0F0"/>
                        </a:solidFill>
                        <a:effectLst/>
                        <a:latin typeface="Calibri"/>
                      </a:endParaRPr>
                    </a:p>
                  </a:txBody>
                  <a:tcPr marL="9525" marR="9525" marT="9525" marB="0" anchor="ctr"/>
                </a:tc>
                <a:tc rowSpan="5">
                  <a:txBody>
                    <a:bodyPr/>
                    <a:lstStyle/>
                    <a:p>
                      <a:pPr algn="ctr" fontAlgn="b"/>
                      <a:r>
                        <a:rPr lang="en-US" sz="1800" b="1" i="0" u="none" strike="noStrike" dirty="0" smtClean="0">
                          <a:solidFill>
                            <a:srgbClr val="00B0F0"/>
                          </a:solidFill>
                          <a:effectLst/>
                          <a:latin typeface="Calibri"/>
                        </a:rPr>
                        <a:t>6</a:t>
                      </a:r>
                      <a:endParaRPr lang="en-US" sz="1800" b="1" i="0" u="none" strike="noStrike" dirty="0">
                        <a:solidFill>
                          <a:srgbClr val="00B0F0"/>
                        </a:solidFill>
                        <a:effectLst/>
                        <a:latin typeface="Calibri"/>
                      </a:endParaRPr>
                    </a:p>
                  </a:txBody>
                  <a:tcPr marL="9525" marR="9525" marT="9525" marB="0" anchor="ctr"/>
                </a:tc>
                <a:tc rowSpan="5">
                  <a:txBody>
                    <a:bodyPr/>
                    <a:lstStyle/>
                    <a:p>
                      <a:pPr algn="ctr" fontAlgn="b"/>
                      <a:r>
                        <a:rPr lang="en-US" sz="1800" b="1" i="0" u="none" strike="noStrike" dirty="0" smtClean="0">
                          <a:solidFill>
                            <a:srgbClr val="00B0F0"/>
                          </a:solidFill>
                          <a:effectLst/>
                          <a:latin typeface="Calibri"/>
                        </a:rPr>
                        <a:t>5</a:t>
                      </a:r>
                      <a:endParaRPr lang="en-US" sz="1800" b="1" i="0" u="none" strike="noStrike" dirty="0">
                        <a:solidFill>
                          <a:srgbClr val="00B0F0"/>
                        </a:solidFill>
                        <a:effectLst/>
                        <a:latin typeface="Calibri"/>
                      </a:endParaRPr>
                    </a:p>
                  </a:txBody>
                  <a:tcPr marL="9525" marR="9525" marT="9525" marB="0" anchor="ctr"/>
                </a:tc>
              </a:tr>
              <a:tr h="267483">
                <a:tc>
                  <a:txBody>
                    <a:bodyPr/>
                    <a:lstStyle/>
                    <a:p>
                      <a:pPr algn="ctr"/>
                      <a:r>
                        <a:rPr lang="en-US" sz="1200" i="1" dirty="0" smtClean="0">
                          <a:solidFill>
                            <a:srgbClr val="FF0000"/>
                          </a:solidFill>
                        </a:rPr>
                        <a:t>2</a:t>
                      </a:r>
                      <a:endParaRPr lang="en-US" sz="1200" i="1" dirty="0">
                        <a:solidFill>
                          <a:srgbClr val="FF0000"/>
                        </a:solidFill>
                      </a:endParaRPr>
                    </a:p>
                  </a:txBody>
                  <a:tcPr/>
                </a:tc>
                <a:tc vMerge="1">
                  <a:txBody>
                    <a:bodyPr/>
                    <a:lstStyle/>
                    <a:p>
                      <a:pPr algn="ctr" fontAlgn="b"/>
                      <a:endParaRPr lang="en-US" sz="1100" b="1" i="0" u="none" strike="noStrike" dirty="0">
                        <a:solidFill>
                          <a:srgbClr val="00B0F0"/>
                        </a:solidFill>
                        <a:effectLst/>
                        <a:latin typeface="Calibri"/>
                      </a:endParaRPr>
                    </a:p>
                  </a:txBody>
                  <a:tcPr marL="9525" marR="9525" marT="9525" marB="0" anchor="ctr"/>
                </a:tc>
                <a:tc vMerge="1">
                  <a:txBody>
                    <a:bodyPr/>
                    <a:lstStyle/>
                    <a:p>
                      <a:pPr algn="ctr" fontAlgn="b"/>
                      <a:endParaRPr lang="en-US" sz="1100" b="1" i="0" u="none" strike="noStrike" dirty="0">
                        <a:solidFill>
                          <a:srgbClr val="00B0F0"/>
                        </a:solidFill>
                        <a:effectLst/>
                        <a:latin typeface="Calibri"/>
                      </a:endParaRPr>
                    </a:p>
                  </a:txBody>
                  <a:tcPr marL="9525" marR="9525" marT="9525" marB="0" anchor="ctr"/>
                </a:tc>
                <a:tc vMerge="1">
                  <a:txBody>
                    <a:bodyPr/>
                    <a:lstStyle/>
                    <a:p>
                      <a:pPr algn="ctr" fontAlgn="b"/>
                      <a:endParaRPr lang="en-US" sz="1100" b="1" i="0" u="none" strike="noStrike" dirty="0">
                        <a:solidFill>
                          <a:srgbClr val="00B0F0"/>
                        </a:solidFill>
                        <a:effectLst/>
                        <a:latin typeface="Calibri"/>
                      </a:endParaRPr>
                    </a:p>
                  </a:txBody>
                  <a:tcPr marL="9525" marR="9525" marT="9525" marB="0" anchor="ctr"/>
                </a:tc>
              </a:tr>
              <a:tr h="267483">
                <a:tc>
                  <a:txBody>
                    <a:bodyPr/>
                    <a:lstStyle/>
                    <a:p>
                      <a:pPr algn="ctr"/>
                      <a:r>
                        <a:rPr lang="en-US" sz="1200" i="1" dirty="0" smtClean="0">
                          <a:solidFill>
                            <a:srgbClr val="FF0000"/>
                          </a:solidFill>
                        </a:rPr>
                        <a:t>3</a:t>
                      </a:r>
                      <a:endParaRPr lang="en-US" sz="1200" i="1" dirty="0">
                        <a:solidFill>
                          <a:srgbClr val="FF0000"/>
                        </a:solidFill>
                      </a:endParaRPr>
                    </a:p>
                  </a:txBody>
                  <a:tcPr/>
                </a:tc>
                <a:tc vMerge="1">
                  <a:txBody>
                    <a:bodyPr/>
                    <a:lstStyle/>
                    <a:p>
                      <a:pPr algn="ctr" fontAlgn="b"/>
                      <a:endParaRPr lang="en-US" sz="1100" b="1" i="0" u="none" strike="noStrike" dirty="0">
                        <a:solidFill>
                          <a:srgbClr val="00B0F0"/>
                        </a:solidFill>
                        <a:effectLst/>
                        <a:latin typeface="Calibri"/>
                      </a:endParaRPr>
                    </a:p>
                  </a:txBody>
                  <a:tcPr marL="9525" marR="9525" marT="9525" marB="0" anchor="ctr"/>
                </a:tc>
                <a:tc vMerge="1">
                  <a:txBody>
                    <a:bodyPr/>
                    <a:lstStyle/>
                    <a:p>
                      <a:pPr algn="ctr" fontAlgn="b"/>
                      <a:endParaRPr lang="en-US" sz="1100" b="1" i="0" u="none" strike="noStrike" dirty="0">
                        <a:solidFill>
                          <a:srgbClr val="00B0F0"/>
                        </a:solidFill>
                        <a:effectLst/>
                        <a:latin typeface="Calibri"/>
                      </a:endParaRPr>
                    </a:p>
                  </a:txBody>
                  <a:tcPr marL="9525" marR="9525" marT="9525" marB="0" anchor="ctr"/>
                </a:tc>
                <a:tc vMerge="1">
                  <a:txBody>
                    <a:bodyPr/>
                    <a:lstStyle/>
                    <a:p>
                      <a:pPr algn="ctr" fontAlgn="b"/>
                      <a:endParaRPr lang="en-US" sz="1100" b="1" i="0" u="none" strike="noStrike" dirty="0">
                        <a:solidFill>
                          <a:srgbClr val="00B0F0"/>
                        </a:solidFill>
                        <a:effectLst/>
                        <a:latin typeface="Calibri"/>
                      </a:endParaRPr>
                    </a:p>
                  </a:txBody>
                  <a:tcPr marL="9525" marR="9525" marT="9525" marB="0" anchor="ctr"/>
                </a:tc>
              </a:tr>
              <a:tr h="267483">
                <a:tc>
                  <a:txBody>
                    <a:bodyPr/>
                    <a:lstStyle/>
                    <a:p>
                      <a:pPr algn="ctr"/>
                      <a:r>
                        <a:rPr lang="en-US" sz="1200" i="1" dirty="0" smtClean="0">
                          <a:solidFill>
                            <a:srgbClr val="FF0000"/>
                          </a:solidFill>
                        </a:rPr>
                        <a:t>4</a:t>
                      </a:r>
                      <a:endParaRPr lang="en-US" sz="1200" i="1" dirty="0">
                        <a:solidFill>
                          <a:srgbClr val="FF0000"/>
                        </a:solidFill>
                      </a:endParaRPr>
                    </a:p>
                  </a:txBody>
                  <a:tcPr/>
                </a:tc>
                <a:tc vMerge="1">
                  <a:txBody>
                    <a:bodyPr/>
                    <a:lstStyle/>
                    <a:p>
                      <a:pPr algn="ctr" fontAlgn="b"/>
                      <a:endParaRPr lang="en-US" sz="1100" b="1" i="0" u="none" strike="noStrike" dirty="0">
                        <a:solidFill>
                          <a:srgbClr val="00B0F0"/>
                        </a:solidFill>
                        <a:effectLst/>
                        <a:latin typeface="Calibri"/>
                      </a:endParaRPr>
                    </a:p>
                  </a:txBody>
                  <a:tcPr marL="9525" marR="9525" marT="9525" marB="0" anchor="ctr"/>
                </a:tc>
                <a:tc vMerge="1">
                  <a:txBody>
                    <a:bodyPr/>
                    <a:lstStyle/>
                    <a:p>
                      <a:pPr algn="ctr" fontAlgn="b"/>
                      <a:endParaRPr lang="en-US" sz="1100" b="1" i="0" u="none" strike="noStrike" dirty="0">
                        <a:solidFill>
                          <a:srgbClr val="00B0F0"/>
                        </a:solidFill>
                        <a:effectLst/>
                        <a:latin typeface="Calibri"/>
                      </a:endParaRPr>
                    </a:p>
                  </a:txBody>
                  <a:tcPr marL="9525" marR="9525" marT="9525" marB="0" anchor="ctr"/>
                </a:tc>
                <a:tc vMerge="1">
                  <a:txBody>
                    <a:bodyPr/>
                    <a:lstStyle/>
                    <a:p>
                      <a:pPr algn="ctr" fontAlgn="b"/>
                      <a:endParaRPr lang="en-US" sz="1100" b="1" i="0" u="none" strike="noStrike" dirty="0">
                        <a:solidFill>
                          <a:srgbClr val="00B0F0"/>
                        </a:solidFill>
                        <a:effectLst/>
                        <a:latin typeface="Calibri"/>
                      </a:endParaRPr>
                    </a:p>
                  </a:txBody>
                  <a:tcPr marL="9525" marR="9525" marT="9525" marB="0" anchor="ctr"/>
                </a:tc>
              </a:tr>
              <a:tr h="267483">
                <a:tc>
                  <a:txBody>
                    <a:bodyPr/>
                    <a:lstStyle/>
                    <a:p>
                      <a:pPr algn="ctr"/>
                      <a:r>
                        <a:rPr lang="en-US" sz="1200" i="1" dirty="0" smtClean="0">
                          <a:solidFill>
                            <a:srgbClr val="FF0000"/>
                          </a:solidFill>
                        </a:rPr>
                        <a:t>5</a:t>
                      </a:r>
                      <a:endParaRPr lang="en-US" sz="1200" i="1" dirty="0">
                        <a:solidFill>
                          <a:srgbClr val="FF0000"/>
                        </a:solidFill>
                      </a:endParaRPr>
                    </a:p>
                  </a:txBody>
                  <a:tcPr/>
                </a:tc>
                <a:tc vMerge="1">
                  <a:txBody>
                    <a:bodyPr/>
                    <a:lstStyle/>
                    <a:p>
                      <a:pPr algn="ctr" fontAlgn="b"/>
                      <a:endParaRPr lang="en-US" sz="1100" b="1" i="0" u="none" strike="noStrike" dirty="0">
                        <a:solidFill>
                          <a:srgbClr val="00B0F0"/>
                        </a:solidFill>
                        <a:effectLst/>
                        <a:latin typeface="Calibri"/>
                      </a:endParaRPr>
                    </a:p>
                  </a:txBody>
                  <a:tcPr marL="9525" marR="9525" marT="9525" marB="0" anchor="ctr"/>
                </a:tc>
                <a:tc vMerge="1">
                  <a:txBody>
                    <a:bodyPr/>
                    <a:lstStyle/>
                    <a:p>
                      <a:pPr algn="ctr" fontAlgn="b"/>
                      <a:endParaRPr lang="en-US" sz="1100" b="1" i="0" u="none" strike="noStrike" dirty="0">
                        <a:solidFill>
                          <a:srgbClr val="00B0F0"/>
                        </a:solidFill>
                        <a:effectLst/>
                        <a:latin typeface="Calibri"/>
                      </a:endParaRPr>
                    </a:p>
                  </a:txBody>
                  <a:tcPr marL="9525" marR="9525" marT="9525" marB="0" anchor="ctr"/>
                </a:tc>
                <a:tc vMerge="1">
                  <a:txBody>
                    <a:bodyPr/>
                    <a:lstStyle/>
                    <a:p>
                      <a:pPr algn="ctr" fontAlgn="b"/>
                      <a:endParaRPr lang="en-US" sz="1100" b="1" i="0" u="none" strike="noStrike" dirty="0">
                        <a:solidFill>
                          <a:srgbClr val="00B0F0"/>
                        </a:solidFill>
                        <a:effectLst/>
                        <a:latin typeface="Calibri"/>
                      </a:endParaRPr>
                    </a:p>
                  </a:txBody>
                  <a:tcPr marL="9525" marR="9525" marT="9525" marB="0" anchor="ctr"/>
                </a:tc>
              </a:tr>
            </a:tbl>
          </a:graphicData>
        </a:graphic>
      </p:graphicFrame>
      <p:sp>
        <p:nvSpPr>
          <p:cNvPr id="97" name="TextBox 96"/>
          <p:cNvSpPr txBox="1"/>
          <p:nvPr/>
        </p:nvSpPr>
        <p:spPr>
          <a:xfrm>
            <a:off x="49393" y="4253805"/>
            <a:ext cx="3608207" cy="1384995"/>
          </a:xfrm>
          <a:prstGeom prst="rect">
            <a:avLst/>
          </a:prstGeom>
          <a:noFill/>
        </p:spPr>
        <p:txBody>
          <a:bodyPr wrap="square" rtlCol="0">
            <a:spAutoFit/>
          </a:bodyPr>
          <a:lstStyle/>
          <a:p>
            <a:r>
              <a:rPr lang="en-US" sz="1400" dirty="0" smtClean="0"/>
              <a:t>Subjects tied Nike shoes in 8 seconds</a:t>
            </a:r>
          </a:p>
          <a:p>
            <a:pPr marL="285750" indent="-285750">
              <a:buFont typeface="Arial" pitchFamily="34" charset="0"/>
              <a:buChar char="•"/>
            </a:pPr>
            <a:endParaRPr lang="en-US" sz="1400" dirty="0" smtClean="0"/>
          </a:p>
          <a:p>
            <a:r>
              <a:rPr lang="en-US" sz="1400" dirty="0"/>
              <a:t>Subjects tied </a:t>
            </a:r>
            <a:r>
              <a:rPr lang="en-US" sz="1400" dirty="0" smtClean="0"/>
              <a:t>Reebok shoes </a:t>
            </a:r>
            <a:r>
              <a:rPr lang="en-US" sz="1400" dirty="0"/>
              <a:t>in </a:t>
            </a:r>
            <a:r>
              <a:rPr lang="en-US" sz="1400" dirty="0" smtClean="0"/>
              <a:t>6 seconds</a:t>
            </a:r>
          </a:p>
          <a:p>
            <a:pPr marL="285750" indent="-285750">
              <a:buFont typeface="Arial" pitchFamily="34" charset="0"/>
              <a:buChar char="•"/>
            </a:pPr>
            <a:endParaRPr lang="en-US" sz="1400" dirty="0"/>
          </a:p>
          <a:p>
            <a:r>
              <a:rPr lang="en-US" sz="1400" dirty="0"/>
              <a:t>Subjects tied </a:t>
            </a:r>
            <a:r>
              <a:rPr lang="en-US" sz="1400" dirty="0" smtClean="0"/>
              <a:t>Adidas shoes </a:t>
            </a:r>
            <a:r>
              <a:rPr lang="en-US" sz="1400" dirty="0"/>
              <a:t>in </a:t>
            </a:r>
            <a:r>
              <a:rPr lang="en-US" sz="1400" dirty="0" smtClean="0"/>
              <a:t>5 </a:t>
            </a:r>
            <a:r>
              <a:rPr lang="en-US" sz="1400" dirty="0"/>
              <a:t>seconds</a:t>
            </a:r>
          </a:p>
          <a:p>
            <a:pPr marL="285750" indent="-285750">
              <a:buFont typeface="Arial" pitchFamily="34" charset="0"/>
              <a:buChar char="•"/>
            </a:pPr>
            <a:endParaRPr lang="en-US" sz="1400" dirty="0"/>
          </a:p>
        </p:txBody>
      </p:sp>
    </p:spTree>
    <p:extLst>
      <p:ext uri="{BB962C8B-B14F-4D97-AF65-F5344CB8AC3E}">
        <p14:creationId xmlns:p14="http://schemas.microsoft.com/office/powerpoint/2010/main" val="32875948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9144000" cy="3429000"/>
            <a:chOff x="0" y="0"/>
            <a:chExt cx="9144000" cy="3918857"/>
          </a:xfrm>
        </p:grpSpPr>
        <p:sp>
          <p:nvSpPr>
            <p:cNvPr id="5" name="TextBox 4"/>
            <p:cNvSpPr txBox="1"/>
            <p:nvPr/>
          </p:nvSpPr>
          <p:spPr>
            <a:xfrm>
              <a:off x="0" y="0"/>
              <a:ext cx="2438400" cy="400110"/>
            </a:xfrm>
            <a:prstGeom prst="rect">
              <a:avLst/>
            </a:prstGeom>
            <a:solidFill>
              <a:schemeClr val="bg2">
                <a:lumMod val="5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Description of Reality</a:t>
              </a:r>
              <a:endParaRPr lang="en-US" sz="2000" dirty="0"/>
            </a:p>
          </p:txBody>
        </p:sp>
        <p:sp>
          <p:nvSpPr>
            <p:cNvPr id="6" name="Rectangle 5"/>
            <p:cNvSpPr/>
            <p:nvPr/>
          </p:nvSpPr>
          <p:spPr>
            <a:xfrm>
              <a:off x="0" y="0"/>
              <a:ext cx="9144000" cy="391885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6"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8"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0"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p:nvSpPr>
        <p:spPr>
          <a:xfrm>
            <a:off x="1111250" y="268366"/>
            <a:ext cx="1145698"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Verbal</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9" name="TextBox 18"/>
          <p:cNvSpPr txBox="1"/>
          <p:nvPr/>
        </p:nvSpPr>
        <p:spPr>
          <a:xfrm>
            <a:off x="460375" y="653822"/>
            <a:ext cx="2819400" cy="2970044"/>
          </a:xfrm>
          <a:prstGeom prst="rect">
            <a:avLst/>
          </a:prstGeom>
          <a:noFill/>
        </p:spPr>
        <p:txBody>
          <a:bodyPr wrap="square" rtlCol="0">
            <a:spAutoFit/>
          </a:bodyPr>
          <a:lstStyle/>
          <a:p>
            <a:r>
              <a:rPr lang="en-US" sz="1100" dirty="0" smtClean="0"/>
              <a:t>Subject #1 tied Nike shoe in 8 seconds</a:t>
            </a:r>
          </a:p>
          <a:p>
            <a:r>
              <a:rPr lang="en-US" sz="1100" dirty="0"/>
              <a:t>Subject </a:t>
            </a:r>
            <a:r>
              <a:rPr lang="en-US" sz="1100" dirty="0" smtClean="0"/>
              <a:t>#2 </a:t>
            </a:r>
            <a:r>
              <a:rPr lang="en-US" sz="1100" dirty="0"/>
              <a:t>tied </a:t>
            </a:r>
            <a:r>
              <a:rPr lang="en-US" sz="1100" dirty="0" smtClean="0"/>
              <a:t>Nike shoe in 4 </a:t>
            </a:r>
            <a:r>
              <a:rPr lang="en-US" sz="1100" dirty="0"/>
              <a:t>seconds</a:t>
            </a:r>
          </a:p>
          <a:p>
            <a:r>
              <a:rPr lang="en-US" sz="1100" dirty="0" smtClean="0"/>
              <a:t>Subject #3 </a:t>
            </a:r>
            <a:r>
              <a:rPr lang="en-US" sz="1100" dirty="0"/>
              <a:t>tied </a:t>
            </a:r>
            <a:r>
              <a:rPr lang="en-US" sz="1100" dirty="0" smtClean="0"/>
              <a:t>Nike shoe A in </a:t>
            </a:r>
            <a:r>
              <a:rPr lang="en-US" sz="1100" dirty="0"/>
              <a:t>7 seconds</a:t>
            </a:r>
          </a:p>
          <a:p>
            <a:r>
              <a:rPr lang="en-US" sz="1100" dirty="0" smtClean="0"/>
              <a:t>Subject #4 </a:t>
            </a:r>
            <a:r>
              <a:rPr lang="en-US" sz="1100" dirty="0"/>
              <a:t>tied </a:t>
            </a:r>
            <a:r>
              <a:rPr lang="en-US" sz="1100" dirty="0" smtClean="0"/>
              <a:t>Nike shoe A in 5 </a:t>
            </a:r>
            <a:r>
              <a:rPr lang="en-US" sz="1100" dirty="0"/>
              <a:t>seconds</a:t>
            </a:r>
          </a:p>
          <a:p>
            <a:r>
              <a:rPr lang="en-US" sz="1100" dirty="0"/>
              <a:t>Subject </a:t>
            </a:r>
            <a:r>
              <a:rPr lang="en-US" sz="1100" dirty="0" smtClean="0"/>
              <a:t>#5 </a:t>
            </a:r>
            <a:r>
              <a:rPr lang="en-US" sz="1100" dirty="0"/>
              <a:t>tied </a:t>
            </a:r>
            <a:r>
              <a:rPr lang="en-US" sz="1100" dirty="0" smtClean="0"/>
              <a:t>Nike shoe </a:t>
            </a:r>
            <a:r>
              <a:rPr lang="en-US" sz="1100" dirty="0"/>
              <a:t>in </a:t>
            </a:r>
            <a:r>
              <a:rPr lang="en-US" sz="1100" dirty="0" smtClean="0"/>
              <a:t>6 </a:t>
            </a:r>
            <a:r>
              <a:rPr lang="en-US" sz="1100" dirty="0"/>
              <a:t>seconds</a:t>
            </a:r>
          </a:p>
          <a:p>
            <a:r>
              <a:rPr lang="en-US" sz="1100" dirty="0"/>
              <a:t>Subject #1 tied </a:t>
            </a:r>
            <a:r>
              <a:rPr lang="en-US" sz="1100" dirty="0" smtClean="0"/>
              <a:t>Reebok shoe </a:t>
            </a:r>
            <a:r>
              <a:rPr lang="en-US" sz="1100" dirty="0"/>
              <a:t>in 8 seconds</a:t>
            </a:r>
          </a:p>
          <a:p>
            <a:r>
              <a:rPr lang="en-US" sz="1100" dirty="0"/>
              <a:t>Subject #2 tied </a:t>
            </a:r>
            <a:r>
              <a:rPr lang="en-US" sz="1100" dirty="0" smtClean="0"/>
              <a:t>Reebok shoe </a:t>
            </a:r>
            <a:r>
              <a:rPr lang="en-US" sz="1100" dirty="0"/>
              <a:t>in 4 seconds</a:t>
            </a:r>
          </a:p>
          <a:p>
            <a:r>
              <a:rPr lang="en-US" sz="1100" dirty="0"/>
              <a:t>Subject #3 tied </a:t>
            </a:r>
            <a:r>
              <a:rPr lang="en-US" sz="1100" dirty="0" smtClean="0"/>
              <a:t>Reebok shoe </a:t>
            </a:r>
            <a:r>
              <a:rPr lang="en-US" sz="1100" dirty="0"/>
              <a:t>A in 7 seconds</a:t>
            </a:r>
          </a:p>
          <a:p>
            <a:r>
              <a:rPr lang="en-US" sz="1100" dirty="0"/>
              <a:t>Subject #4 </a:t>
            </a:r>
            <a:r>
              <a:rPr lang="en-US" sz="1100" dirty="0" smtClean="0"/>
              <a:t>tied</a:t>
            </a:r>
            <a:r>
              <a:rPr lang="en-US" sz="1100" dirty="0"/>
              <a:t> </a:t>
            </a:r>
            <a:r>
              <a:rPr lang="en-US" sz="1100" dirty="0" smtClean="0"/>
              <a:t>Reebok </a:t>
            </a:r>
            <a:r>
              <a:rPr lang="en-US" sz="1100" dirty="0"/>
              <a:t>shoe A in 5 seconds</a:t>
            </a:r>
          </a:p>
          <a:p>
            <a:r>
              <a:rPr lang="en-US" sz="1100" dirty="0"/>
              <a:t>Subject #5 </a:t>
            </a:r>
            <a:r>
              <a:rPr lang="en-US" sz="1100" dirty="0" smtClean="0"/>
              <a:t>tied</a:t>
            </a:r>
            <a:r>
              <a:rPr lang="en-US" sz="1100" dirty="0"/>
              <a:t> </a:t>
            </a:r>
            <a:r>
              <a:rPr lang="en-US" sz="1100" dirty="0" smtClean="0"/>
              <a:t>Reebok </a:t>
            </a:r>
            <a:r>
              <a:rPr lang="en-US" sz="1100" dirty="0"/>
              <a:t>shoe in 6 seconds</a:t>
            </a:r>
          </a:p>
          <a:p>
            <a:r>
              <a:rPr lang="en-US" sz="1100" dirty="0"/>
              <a:t>Subject #1 tied </a:t>
            </a:r>
            <a:r>
              <a:rPr lang="en-US" sz="1100" dirty="0" smtClean="0"/>
              <a:t>Adidas shoe </a:t>
            </a:r>
            <a:r>
              <a:rPr lang="en-US" sz="1100" dirty="0"/>
              <a:t>in 8 seconds</a:t>
            </a:r>
          </a:p>
          <a:p>
            <a:r>
              <a:rPr lang="en-US" sz="1100" dirty="0"/>
              <a:t>Subject #2 tied Adidas </a:t>
            </a:r>
            <a:r>
              <a:rPr lang="en-US" sz="1100" dirty="0" smtClean="0"/>
              <a:t>shoe </a:t>
            </a:r>
            <a:r>
              <a:rPr lang="en-US" sz="1100" dirty="0"/>
              <a:t>in 4 seconds</a:t>
            </a:r>
          </a:p>
          <a:p>
            <a:r>
              <a:rPr lang="en-US" sz="1100" dirty="0"/>
              <a:t>Subject #3 tied Adidas </a:t>
            </a:r>
            <a:r>
              <a:rPr lang="en-US" sz="1100" dirty="0" smtClean="0"/>
              <a:t>shoe </a:t>
            </a:r>
            <a:r>
              <a:rPr lang="en-US" sz="1100" dirty="0"/>
              <a:t>A in 7 seconds</a:t>
            </a:r>
          </a:p>
          <a:p>
            <a:r>
              <a:rPr lang="en-US" sz="1100" dirty="0"/>
              <a:t>Subject #4 tied Adidas </a:t>
            </a:r>
            <a:r>
              <a:rPr lang="en-US" sz="1100" dirty="0" smtClean="0"/>
              <a:t>shoe </a:t>
            </a:r>
            <a:r>
              <a:rPr lang="en-US" sz="1100" dirty="0"/>
              <a:t>A in 5 seconds</a:t>
            </a:r>
          </a:p>
          <a:p>
            <a:r>
              <a:rPr lang="en-US" sz="1100" dirty="0"/>
              <a:t>Subject #5 tied Adidas </a:t>
            </a:r>
            <a:r>
              <a:rPr lang="en-US" sz="1100" dirty="0" smtClean="0"/>
              <a:t>shoe </a:t>
            </a:r>
            <a:r>
              <a:rPr lang="en-US" sz="1100" dirty="0"/>
              <a:t>in 6 seconds</a:t>
            </a:r>
          </a:p>
          <a:p>
            <a:endParaRPr lang="en-US" sz="1100" dirty="0" smtClean="0"/>
          </a:p>
          <a:p>
            <a:endParaRPr lang="en-US" sz="1100" dirty="0"/>
          </a:p>
        </p:txBody>
      </p:sp>
      <p:sp>
        <p:nvSpPr>
          <p:cNvPr id="14" name="Rectangle 13"/>
          <p:cNvSpPr/>
          <p:nvPr/>
        </p:nvSpPr>
        <p:spPr>
          <a:xfrm>
            <a:off x="3962400" y="310110"/>
            <a:ext cx="1454245"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Numeric</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690125173"/>
              </p:ext>
            </p:extLst>
          </p:nvPr>
        </p:nvGraphicFramePr>
        <p:xfrm>
          <a:off x="3675976" y="1110343"/>
          <a:ext cx="1792048" cy="1645920"/>
        </p:xfrm>
        <a:graphic>
          <a:graphicData uri="http://schemas.openxmlformats.org/drawingml/2006/table">
            <a:tbl>
              <a:tblPr firstRow="1" bandRow="1">
                <a:tableStyleId>{5C22544A-7EE6-4342-B048-85BDC9FD1C3A}</a:tableStyleId>
              </a:tblPr>
              <a:tblGrid>
                <a:gridCol w="448012"/>
                <a:gridCol w="448012"/>
                <a:gridCol w="448012"/>
                <a:gridCol w="448012"/>
              </a:tblGrid>
              <a:tr h="267483">
                <a:tc>
                  <a:txBody>
                    <a:bodyPr/>
                    <a:lstStyle/>
                    <a:p>
                      <a:r>
                        <a:rPr lang="en-US" sz="1200" dirty="0" smtClean="0"/>
                        <a:t>Sub</a:t>
                      </a:r>
                      <a:endParaRPr lang="en-US" sz="1200" dirty="0"/>
                    </a:p>
                  </a:txBody>
                  <a:tcPr/>
                </a:tc>
                <a:tc>
                  <a:txBody>
                    <a:bodyPr/>
                    <a:lstStyle/>
                    <a:p>
                      <a:pPr algn="ctr"/>
                      <a:r>
                        <a:rPr lang="en-US" sz="1200" dirty="0" smtClean="0">
                          <a:solidFill>
                            <a:schemeClr val="accent3">
                              <a:lumMod val="60000"/>
                              <a:lumOff val="40000"/>
                            </a:schemeClr>
                          </a:solidFill>
                        </a:rPr>
                        <a:t>N</a:t>
                      </a:r>
                      <a:endParaRPr lang="en-US" sz="1200" dirty="0">
                        <a:solidFill>
                          <a:schemeClr val="accent3">
                            <a:lumMod val="60000"/>
                            <a:lumOff val="40000"/>
                          </a:schemeClr>
                        </a:solidFill>
                      </a:endParaRPr>
                    </a:p>
                  </a:txBody>
                  <a:tcPr/>
                </a:tc>
                <a:tc>
                  <a:txBody>
                    <a:bodyPr/>
                    <a:lstStyle/>
                    <a:p>
                      <a:pPr algn="ctr"/>
                      <a:r>
                        <a:rPr lang="en-US" sz="1200" dirty="0" smtClean="0">
                          <a:solidFill>
                            <a:schemeClr val="accent3">
                              <a:lumMod val="60000"/>
                              <a:lumOff val="40000"/>
                            </a:schemeClr>
                          </a:solidFill>
                        </a:rPr>
                        <a:t>R</a:t>
                      </a:r>
                      <a:endParaRPr lang="en-US" sz="1200" dirty="0">
                        <a:solidFill>
                          <a:schemeClr val="accent3">
                            <a:lumMod val="60000"/>
                            <a:lumOff val="40000"/>
                          </a:schemeClr>
                        </a:solidFill>
                      </a:endParaRPr>
                    </a:p>
                  </a:txBody>
                  <a:tcPr/>
                </a:tc>
                <a:tc>
                  <a:txBody>
                    <a:bodyPr/>
                    <a:lstStyle/>
                    <a:p>
                      <a:pPr algn="ctr"/>
                      <a:r>
                        <a:rPr lang="en-US" sz="1200" dirty="0" smtClean="0">
                          <a:solidFill>
                            <a:schemeClr val="accent3">
                              <a:lumMod val="60000"/>
                              <a:lumOff val="40000"/>
                            </a:schemeClr>
                          </a:solidFill>
                        </a:rPr>
                        <a:t>A</a:t>
                      </a:r>
                      <a:endParaRPr lang="en-US" sz="1200" dirty="0">
                        <a:solidFill>
                          <a:schemeClr val="accent3">
                            <a:lumMod val="60000"/>
                            <a:lumOff val="40000"/>
                          </a:schemeClr>
                        </a:solidFill>
                      </a:endParaRPr>
                    </a:p>
                  </a:txBody>
                  <a:tcPr/>
                </a:tc>
              </a:tr>
              <a:tr h="267483">
                <a:tc>
                  <a:txBody>
                    <a:bodyPr/>
                    <a:lstStyle/>
                    <a:p>
                      <a:pPr algn="ctr"/>
                      <a:r>
                        <a:rPr lang="en-US" sz="1200" i="1" dirty="0" smtClean="0">
                          <a:solidFill>
                            <a:srgbClr val="FF0000"/>
                          </a:solidFill>
                        </a:rPr>
                        <a:t>1</a:t>
                      </a:r>
                      <a:endParaRPr lang="en-US" sz="1200" i="1" dirty="0">
                        <a:solidFill>
                          <a:srgbClr val="FF0000"/>
                        </a:solidFill>
                      </a:endParaRPr>
                    </a:p>
                  </a:txBody>
                  <a:tcPr/>
                </a:tc>
                <a:tc>
                  <a:txBody>
                    <a:bodyPr/>
                    <a:lstStyle/>
                    <a:p>
                      <a:pPr algn="ctr" fontAlgn="b"/>
                      <a:r>
                        <a:rPr lang="en-US" sz="1100" b="1" i="0" u="none" strike="noStrike" dirty="0">
                          <a:solidFill>
                            <a:srgbClr val="00B0F0"/>
                          </a:solidFill>
                          <a:effectLst/>
                          <a:latin typeface="Calibri"/>
                        </a:rPr>
                        <a:t>12</a:t>
                      </a:r>
                    </a:p>
                  </a:txBody>
                  <a:tcPr marL="9525" marR="9525" marT="9525" marB="0" anchor="ctr"/>
                </a:tc>
                <a:tc>
                  <a:txBody>
                    <a:bodyPr/>
                    <a:lstStyle/>
                    <a:p>
                      <a:pPr algn="ctr" fontAlgn="b"/>
                      <a:r>
                        <a:rPr lang="en-US" sz="1100" b="1" i="0" u="none" strike="noStrike">
                          <a:solidFill>
                            <a:srgbClr val="00B0F0"/>
                          </a:solidFill>
                          <a:effectLst/>
                          <a:latin typeface="Calibri"/>
                        </a:rPr>
                        <a:t>10</a:t>
                      </a:r>
                    </a:p>
                  </a:txBody>
                  <a:tcPr marL="9525" marR="9525" marT="9525" marB="0" anchor="ctr"/>
                </a:tc>
                <a:tc>
                  <a:txBody>
                    <a:bodyPr/>
                    <a:lstStyle/>
                    <a:p>
                      <a:pPr algn="ctr" fontAlgn="b"/>
                      <a:r>
                        <a:rPr lang="en-US" sz="1100" b="1" i="0" u="none" strike="noStrike">
                          <a:solidFill>
                            <a:srgbClr val="00B0F0"/>
                          </a:solidFill>
                          <a:effectLst/>
                          <a:latin typeface="Calibri"/>
                        </a:rPr>
                        <a:t>8</a:t>
                      </a:r>
                    </a:p>
                  </a:txBody>
                  <a:tcPr marL="9525" marR="9525" marT="9525" marB="0" anchor="ctr"/>
                </a:tc>
              </a:tr>
              <a:tr h="267483">
                <a:tc>
                  <a:txBody>
                    <a:bodyPr/>
                    <a:lstStyle/>
                    <a:p>
                      <a:pPr algn="ctr"/>
                      <a:r>
                        <a:rPr lang="en-US" sz="1200" i="1" dirty="0" smtClean="0">
                          <a:solidFill>
                            <a:srgbClr val="FF0000"/>
                          </a:solidFill>
                        </a:rPr>
                        <a:t>2</a:t>
                      </a:r>
                      <a:endParaRPr lang="en-US" sz="1200" i="1" dirty="0">
                        <a:solidFill>
                          <a:srgbClr val="FF0000"/>
                        </a:solidFill>
                      </a:endParaRPr>
                    </a:p>
                  </a:txBody>
                  <a:tcPr/>
                </a:tc>
                <a:tc>
                  <a:txBody>
                    <a:bodyPr/>
                    <a:lstStyle/>
                    <a:p>
                      <a:pPr algn="ctr" fontAlgn="b"/>
                      <a:r>
                        <a:rPr lang="en-US" sz="1100" b="1" i="0" u="none" strike="noStrike" dirty="0">
                          <a:solidFill>
                            <a:srgbClr val="00B0F0"/>
                          </a:solidFill>
                          <a:effectLst/>
                          <a:latin typeface="Calibri"/>
                        </a:rPr>
                        <a:t>9</a:t>
                      </a:r>
                    </a:p>
                  </a:txBody>
                  <a:tcPr marL="9525" marR="9525" marT="9525" marB="0" anchor="ctr"/>
                </a:tc>
                <a:tc>
                  <a:txBody>
                    <a:bodyPr/>
                    <a:lstStyle/>
                    <a:p>
                      <a:pPr algn="ctr" fontAlgn="b"/>
                      <a:r>
                        <a:rPr lang="en-US" sz="1100" b="1" i="0" u="none" strike="noStrike" dirty="0">
                          <a:solidFill>
                            <a:srgbClr val="00B0F0"/>
                          </a:solidFill>
                          <a:effectLst/>
                          <a:latin typeface="Calibri"/>
                        </a:rPr>
                        <a:t>8</a:t>
                      </a:r>
                    </a:p>
                  </a:txBody>
                  <a:tcPr marL="9525" marR="9525" marT="9525" marB="0" anchor="ctr"/>
                </a:tc>
                <a:tc>
                  <a:txBody>
                    <a:bodyPr/>
                    <a:lstStyle/>
                    <a:p>
                      <a:pPr algn="ctr" fontAlgn="b"/>
                      <a:r>
                        <a:rPr lang="en-US" sz="1100" b="1" i="0" u="none" strike="noStrike">
                          <a:solidFill>
                            <a:srgbClr val="00B0F0"/>
                          </a:solidFill>
                          <a:effectLst/>
                          <a:latin typeface="Calibri"/>
                        </a:rPr>
                        <a:t>7</a:t>
                      </a:r>
                    </a:p>
                  </a:txBody>
                  <a:tcPr marL="9525" marR="9525" marT="9525" marB="0" anchor="ctr"/>
                </a:tc>
              </a:tr>
              <a:tr h="267483">
                <a:tc>
                  <a:txBody>
                    <a:bodyPr/>
                    <a:lstStyle/>
                    <a:p>
                      <a:pPr algn="ctr"/>
                      <a:r>
                        <a:rPr lang="en-US" sz="1200" i="1" dirty="0" smtClean="0">
                          <a:solidFill>
                            <a:srgbClr val="FF0000"/>
                          </a:solidFill>
                        </a:rPr>
                        <a:t>3</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8</a:t>
                      </a:r>
                    </a:p>
                  </a:txBody>
                  <a:tcPr marL="9525" marR="9525" marT="9525" marB="0" anchor="ctr"/>
                </a:tc>
                <a:tc>
                  <a:txBody>
                    <a:bodyPr/>
                    <a:lstStyle/>
                    <a:p>
                      <a:pPr algn="ctr" fontAlgn="b"/>
                      <a:r>
                        <a:rPr lang="en-US" sz="1100" b="1" i="0" u="none" strike="noStrike" dirty="0">
                          <a:solidFill>
                            <a:srgbClr val="00B0F0"/>
                          </a:solidFill>
                          <a:effectLst/>
                          <a:latin typeface="Calibri"/>
                        </a:rPr>
                        <a:t>5</a:t>
                      </a:r>
                    </a:p>
                  </a:txBody>
                  <a:tcPr marL="9525" marR="9525" marT="9525" marB="0" anchor="ctr"/>
                </a:tc>
                <a:tc>
                  <a:txBody>
                    <a:bodyPr/>
                    <a:lstStyle/>
                    <a:p>
                      <a:pPr algn="ctr" fontAlgn="b"/>
                      <a:r>
                        <a:rPr lang="en-US" sz="1100" b="1" i="0" u="none" strike="noStrike" dirty="0">
                          <a:solidFill>
                            <a:srgbClr val="00B0F0"/>
                          </a:solidFill>
                          <a:effectLst/>
                          <a:latin typeface="Calibri"/>
                        </a:rPr>
                        <a:t>5</a:t>
                      </a:r>
                    </a:p>
                  </a:txBody>
                  <a:tcPr marL="9525" marR="9525" marT="9525" marB="0" anchor="ctr"/>
                </a:tc>
              </a:tr>
              <a:tr h="267483">
                <a:tc>
                  <a:txBody>
                    <a:bodyPr/>
                    <a:lstStyle/>
                    <a:p>
                      <a:pPr algn="ctr"/>
                      <a:r>
                        <a:rPr lang="en-US" sz="1200" i="1" dirty="0" smtClean="0">
                          <a:solidFill>
                            <a:srgbClr val="FF0000"/>
                          </a:solidFill>
                        </a:rPr>
                        <a:t>4</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7</a:t>
                      </a:r>
                    </a:p>
                  </a:txBody>
                  <a:tcPr marL="9525" marR="9525" marT="9525" marB="0" anchor="ctr"/>
                </a:tc>
                <a:tc>
                  <a:txBody>
                    <a:bodyPr/>
                    <a:lstStyle/>
                    <a:p>
                      <a:pPr algn="ctr" fontAlgn="b"/>
                      <a:r>
                        <a:rPr lang="en-US" sz="1100" b="1" i="0" u="none" strike="noStrike" dirty="0">
                          <a:solidFill>
                            <a:srgbClr val="00B0F0"/>
                          </a:solidFill>
                          <a:effectLst/>
                          <a:latin typeface="Calibri"/>
                        </a:rPr>
                        <a:t>4</a:t>
                      </a:r>
                    </a:p>
                  </a:txBody>
                  <a:tcPr marL="9525" marR="9525" marT="9525" marB="0" anchor="ctr"/>
                </a:tc>
                <a:tc>
                  <a:txBody>
                    <a:bodyPr/>
                    <a:lstStyle/>
                    <a:p>
                      <a:pPr algn="ctr" fontAlgn="b"/>
                      <a:r>
                        <a:rPr lang="en-US" sz="1100" b="1" i="0" u="none" strike="noStrike" dirty="0">
                          <a:solidFill>
                            <a:srgbClr val="00B0F0"/>
                          </a:solidFill>
                          <a:effectLst/>
                          <a:latin typeface="Calibri"/>
                        </a:rPr>
                        <a:t>3</a:t>
                      </a:r>
                    </a:p>
                  </a:txBody>
                  <a:tcPr marL="9525" marR="9525" marT="9525" marB="0" anchor="ctr"/>
                </a:tc>
              </a:tr>
              <a:tr h="267483">
                <a:tc>
                  <a:txBody>
                    <a:bodyPr/>
                    <a:lstStyle/>
                    <a:p>
                      <a:pPr algn="ctr"/>
                      <a:r>
                        <a:rPr lang="en-US" sz="1200" i="1" dirty="0" smtClean="0">
                          <a:solidFill>
                            <a:srgbClr val="FF0000"/>
                          </a:solidFill>
                        </a:rPr>
                        <a:t>5</a:t>
                      </a:r>
                      <a:endParaRPr lang="en-US" sz="1200" i="1" dirty="0">
                        <a:solidFill>
                          <a:srgbClr val="FF0000"/>
                        </a:solidFill>
                      </a:endParaRPr>
                    </a:p>
                  </a:txBody>
                  <a:tcPr/>
                </a:tc>
                <a:tc>
                  <a:txBody>
                    <a:bodyPr/>
                    <a:lstStyle/>
                    <a:p>
                      <a:pPr algn="ctr" fontAlgn="b"/>
                      <a:r>
                        <a:rPr lang="en-US" sz="1100" b="1" i="0" u="none" strike="noStrike">
                          <a:solidFill>
                            <a:srgbClr val="00B0F0"/>
                          </a:solidFill>
                          <a:effectLst/>
                          <a:latin typeface="Calibri"/>
                        </a:rPr>
                        <a:t>4</a:t>
                      </a:r>
                    </a:p>
                  </a:txBody>
                  <a:tcPr marL="9525" marR="9525" marT="9525" marB="0" anchor="ctr"/>
                </a:tc>
                <a:tc>
                  <a:txBody>
                    <a:bodyPr/>
                    <a:lstStyle/>
                    <a:p>
                      <a:pPr algn="ctr" fontAlgn="b"/>
                      <a:r>
                        <a:rPr lang="en-US" sz="1100" b="1" i="0" u="none" strike="noStrike" dirty="0">
                          <a:solidFill>
                            <a:srgbClr val="00B0F0"/>
                          </a:solidFill>
                          <a:effectLst/>
                          <a:latin typeface="Calibri"/>
                        </a:rPr>
                        <a:t>3</a:t>
                      </a:r>
                    </a:p>
                  </a:txBody>
                  <a:tcPr marL="9525" marR="9525" marT="9525" marB="0" anchor="ctr"/>
                </a:tc>
                <a:tc>
                  <a:txBody>
                    <a:bodyPr/>
                    <a:lstStyle/>
                    <a:p>
                      <a:pPr algn="ctr" fontAlgn="b"/>
                      <a:r>
                        <a:rPr lang="en-US" sz="1100" b="1" i="0" u="none" strike="noStrike" dirty="0">
                          <a:solidFill>
                            <a:srgbClr val="00B0F0"/>
                          </a:solidFill>
                          <a:effectLst/>
                          <a:latin typeface="Calibri"/>
                        </a:rPr>
                        <a:t>2</a:t>
                      </a:r>
                    </a:p>
                  </a:txBody>
                  <a:tcPr marL="9525" marR="9525" marT="9525" marB="0" anchor="ctr"/>
                </a:tc>
              </a:tr>
            </a:tbl>
          </a:graphicData>
        </a:graphic>
      </p:graphicFrame>
      <p:grpSp>
        <p:nvGrpSpPr>
          <p:cNvPr id="56" name="Group 55"/>
          <p:cNvGrpSpPr/>
          <p:nvPr/>
        </p:nvGrpSpPr>
        <p:grpSpPr>
          <a:xfrm>
            <a:off x="0" y="3657600"/>
            <a:ext cx="9144000" cy="3200400"/>
            <a:chOff x="0" y="0"/>
            <a:chExt cx="9144000" cy="3429000"/>
          </a:xfrm>
        </p:grpSpPr>
        <p:sp>
          <p:nvSpPr>
            <p:cNvPr id="57" name="TextBox 56"/>
            <p:cNvSpPr txBox="1"/>
            <p:nvPr/>
          </p:nvSpPr>
          <p:spPr>
            <a:xfrm>
              <a:off x="6726534" y="3000121"/>
              <a:ext cx="2417466" cy="428689"/>
            </a:xfrm>
            <a:prstGeom prst="rect">
              <a:avLst/>
            </a:prstGeom>
            <a:solidFill>
              <a:schemeClr val="accent4">
                <a:lumMod val="60000"/>
                <a:lumOff val="4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smtClean="0"/>
                <a:t>Simplified </a:t>
              </a:r>
              <a:endParaRPr lang="en-US" sz="2000" dirty="0"/>
            </a:p>
          </p:txBody>
        </p:sp>
        <p:sp>
          <p:nvSpPr>
            <p:cNvPr id="58" name="Rectangle 57"/>
            <p:cNvSpPr/>
            <p:nvPr/>
          </p:nvSpPr>
          <p:spPr>
            <a:xfrm>
              <a:off x="0" y="0"/>
              <a:ext cx="9144000" cy="3429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 name="Group 2"/>
          <p:cNvGrpSpPr/>
          <p:nvPr/>
        </p:nvGrpSpPr>
        <p:grpSpPr>
          <a:xfrm>
            <a:off x="3048000" y="1545917"/>
            <a:ext cx="609600" cy="537603"/>
            <a:chOff x="3048000" y="1965018"/>
            <a:chExt cx="609600" cy="537603"/>
          </a:xfrm>
        </p:grpSpPr>
        <p:sp>
          <p:nvSpPr>
            <p:cNvPr id="2" name="Equal 1"/>
            <p:cNvSpPr/>
            <p:nvPr/>
          </p:nvSpPr>
          <p:spPr>
            <a:xfrm>
              <a:off x="3048000" y="2121621"/>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59" name="Equal 58"/>
            <p:cNvSpPr/>
            <p:nvPr/>
          </p:nvSpPr>
          <p:spPr>
            <a:xfrm>
              <a:off x="3048000" y="1965018"/>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grpSp>
      <p:grpSp>
        <p:nvGrpSpPr>
          <p:cNvPr id="60" name="Group 59"/>
          <p:cNvGrpSpPr/>
          <p:nvPr/>
        </p:nvGrpSpPr>
        <p:grpSpPr>
          <a:xfrm>
            <a:off x="5572810" y="1545917"/>
            <a:ext cx="609600" cy="537603"/>
            <a:chOff x="3048000" y="1965018"/>
            <a:chExt cx="609600" cy="537603"/>
          </a:xfrm>
        </p:grpSpPr>
        <p:sp>
          <p:nvSpPr>
            <p:cNvPr id="61" name="Equal 60"/>
            <p:cNvSpPr/>
            <p:nvPr/>
          </p:nvSpPr>
          <p:spPr>
            <a:xfrm>
              <a:off x="3048000" y="2121621"/>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62" name="Equal 61"/>
            <p:cNvSpPr/>
            <p:nvPr/>
          </p:nvSpPr>
          <p:spPr>
            <a:xfrm>
              <a:off x="3048000" y="1965018"/>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grpSp>
      <p:grpSp>
        <p:nvGrpSpPr>
          <p:cNvPr id="11" name="Group 10"/>
          <p:cNvGrpSpPr/>
          <p:nvPr/>
        </p:nvGrpSpPr>
        <p:grpSpPr>
          <a:xfrm>
            <a:off x="5943600" y="3810000"/>
            <a:ext cx="497882" cy="2510469"/>
            <a:chOff x="6108887" y="3810000"/>
            <a:chExt cx="497882" cy="2510469"/>
          </a:xfrm>
        </p:grpSpPr>
        <p:grpSp>
          <p:nvGrpSpPr>
            <p:cNvPr id="55" name="Group 54"/>
            <p:cNvGrpSpPr/>
            <p:nvPr/>
          </p:nvGrpSpPr>
          <p:grpSpPr>
            <a:xfrm rot="16200000">
              <a:off x="5307531" y="5021231"/>
              <a:ext cx="2510469" cy="88007"/>
              <a:chOff x="4640580" y="2620962"/>
              <a:chExt cx="2827020" cy="88006"/>
            </a:xfrm>
          </p:grpSpPr>
          <p:cxnSp>
            <p:nvCxnSpPr>
              <p:cNvPr id="63" name="Straight Arrow Connector 62"/>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64" name="Straight Connector 63"/>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75" name="TextBox 74"/>
            <p:cNvSpPr txBox="1"/>
            <p:nvPr/>
          </p:nvSpPr>
          <p:spPr>
            <a:xfrm>
              <a:off x="6217077" y="5108035"/>
              <a:ext cx="301686" cy="369332"/>
            </a:xfrm>
            <a:prstGeom prst="rect">
              <a:avLst/>
            </a:prstGeom>
            <a:noFill/>
          </p:spPr>
          <p:txBody>
            <a:bodyPr wrap="none" rtlCol="0">
              <a:spAutoFit/>
            </a:bodyPr>
            <a:lstStyle/>
            <a:p>
              <a:r>
                <a:rPr lang="en-US" dirty="0" smtClean="0"/>
                <a:t>5</a:t>
              </a:r>
              <a:endParaRPr lang="en-US" dirty="0"/>
            </a:p>
          </p:txBody>
        </p:sp>
        <p:sp>
          <p:nvSpPr>
            <p:cNvPr id="76" name="TextBox 75"/>
            <p:cNvSpPr txBox="1"/>
            <p:nvPr/>
          </p:nvSpPr>
          <p:spPr>
            <a:xfrm>
              <a:off x="6108887" y="4117435"/>
              <a:ext cx="418704" cy="369332"/>
            </a:xfrm>
            <a:prstGeom prst="rect">
              <a:avLst/>
            </a:prstGeom>
            <a:noFill/>
          </p:spPr>
          <p:txBody>
            <a:bodyPr wrap="none" rtlCol="0">
              <a:spAutoFit/>
            </a:bodyPr>
            <a:lstStyle/>
            <a:p>
              <a:r>
                <a:rPr lang="en-US" dirty="0" smtClean="0"/>
                <a:t>10</a:t>
              </a:r>
              <a:endParaRPr lang="en-US" dirty="0"/>
            </a:p>
          </p:txBody>
        </p:sp>
      </p:grpSp>
      <p:sp>
        <p:nvSpPr>
          <p:cNvPr id="77" name="Rectangle 76"/>
          <p:cNvSpPr/>
          <p:nvPr/>
        </p:nvSpPr>
        <p:spPr>
          <a:xfrm>
            <a:off x="7274850" y="-76200"/>
            <a:ext cx="1335750"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Graphic</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13" name="Oval 112"/>
          <p:cNvSpPr/>
          <p:nvPr/>
        </p:nvSpPr>
        <p:spPr>
          <a:xfrm>
            <a:off x="7543800" y="4876800"/>
            <a:ext cx="228600" cy="228600"/>
          </a:xfrm>
          <a:prstGeom prst="ellipse">
            <a:avLst/>
          </a:prstGeom>
          <a:solidFill>
            <a:srgbClr val="FF0000">
              <a:alpha val="54000"/>
            </a:srgb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54" name="Group 153"/>
          <p:cNvGrpSpPr/>
          <p:nvPr/>
        </p:nvGrpSpPr>
        <p:grpSpPr>
          <a:xfrm>
            <a:off x="5714486" y="4572000"/>
            <a:ext cx="609600" cy="537603"/>
            <a:chOff x="3048000" y="1965018"/>
            <a:chExt cx="609600" cy="537603"/>
          </a:xfrm>
        </p:grpSpPr>
        <p:sp>
          <p:nvSpPr>
            <p:cNvPr id="155" name="Equal 154"/>
            <p:cNvSpPr/>
            <p:nvPr/>
          </p:nvSpPr>
          <p:spPr>
            <a:xfrm>
              <a:off x="3048000" y="2121621"/>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156" name="Equal 155"/>
            <p:cNvSpPr/>
            <p:nvPr/>
          </p:nvSpPr>
          <p:spPr>
            <a:xfrm>
              <a:off x="3048000" y="1965018"/>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grpSp>
      <p:graphicFrame>
        <p:nvGraphicFramePr>
          <p:cNvPr id="157" name="Table 156"/>
          <p:cNvGraphicFramePr>
            <a:graphicFrameLocks noGrp="1"/>
          </p:cNvGraphicFramePr>
          <p:nvPr>
            <p:extLst>
              <p:ext uri="{D42A27DB-BD31-4B8C-83A1-F6EECF244321}">
                <p14:modId xmlns:p14="http://schemas.microsoft.com/office/powerpoint/2010/main" val="2924658045"/>
              </p:ext>
            </p:extLst>
          </p:nvPr>
        </p:nvGraphicFramePr>
        <p:xfrm>
          <a:off x="3716541" y="4297680"/>
          <a:ext cx="1792048" cy="1645920"/>
        </p:xfrm>
        <a:graphic>
          <a:graphicData uri="http://schemas.openxmlformats.org/drawingml/2006/table">
            <a:tbl>
              <a:tblPr firstRow="1" bandRow="1">
                <a:tableStyleId>{5C22544A-7EE6-4342-B048-85BDC9FD1C3A}</a:tableStyleId>
              </a:tblPr>
              <a:tblGrid>
                <a:gridCol w="448012"/>
                <a:gridCol w="448012"/>
                <a:gridCol w="448012"/>
                <a:gridCol w="448012"/>
              </a:tblGrid>
              <a:tr h="267483">
                <a:tc>
                  <a:txBody>
                    <a:bodyPr/>
                    <a:lstStyle/>
                    <a:p>
                      <a:r>
                        <a:rPr lang="en-US" sz="1200" dirty="0" smtClean="0"/>
                        <a:t>Sub</a:t>
                      </a:r>
                      <a:endParaRPr lang="en-US" sz="1200" dirty="0"/>
                    </a:p>
                  </a:txBody>
                  <a:tcPr/>
                </a:tc>
                <a:tc>
                  <a:txBody>
                    <a:bodyPr/>
                    <a:lstStyle/>
                    <a:p>
                      <a:pPr algn="ctr"/>
                      <a:r>
                        <a:rPr lang="en-US" sz="1200" dirty="0" smtClean="0">
                          <a:solidFill>
                            <a:schemeClr val="accent3">
                              <a:lumMod val="60000"/>
                              <a:lumOff val="40000"/>
                            </a:schemeClr>
                          </a:solidFill>
                        </a:rPr>
                        <a:t>N</a:t>
                      </a:r>
                      <a:endParaRPr lang="en-US" sz="1200" dirty="0">
                        <a:solidFill>
                          <a:schemeClr val="accent3">
                            <a:lumMod val="60000"/>
                            <a:lumOff val="40000"/>
                          </a:schemeClr>
                        </a:solidFill>
                      </a:endParaRPr>
                    </a:p>
                  </a:txBody>
                  <a:tcPr/>
                </a:tc>
                <a:tc>
                  <a:txBody>
                    <a:bodyPr/>
                    <a:lstStyle/>
                    <a:p>
                      <a:pPr algn="ctr"/>
                      <a:r>
                        <a:rPr lang="en-US" sz="1200" dirty="0" smtClean="0">
                          <a:solidFill>
                            <a:schemeClr val="accent3">
                              <a:lumMod val="60000"/>
                              <a:lumOff val="40000"/>
                            </a:schemeClr>
                          </a:solidFill>
                        </a:rPr>
                        <a:t>R</a:t>
                      </a:r>
                      <a:endParaRPr lang="en-US" sz="1200" dirty="0">
                        <a:solidFill>
                          <a:schemeClr val="accent3">
                            <a:lumMod val="60000"/>
                            <a:lumOff val="40000"/>
                          </a:schemeClr>
                        </a:solidFill>
                      </a:endParaRPr>
                    </a:p>
                  </a:txBody>
                  <a:tcPr/>
                </a:tc>
                <a:tc>
                  <a:txBody>
                    <a:bodyPr/>
                    <a:lstStyle/>
                    <a:p>
                      <a:pPr algn="ctr"/>
                      <a:r>
                        <a:rPr lang="en-US" sz="1200" dirty="0" smtClean="0">
                          <a:solidFill>
                            <a:schemeClr val="accent3">
                              <a:lumMod val="60000"/>
                              <a:lumOff val="40000"/>
                            </a:schemeClr>
                          </a:solidFill>
                        </a:rPr>
                        <a:t>A</a:t>
                      </a:r>
                      <a:endParaRPr lang="en-US" sz="1200" dirty="0">
                        <a:solidFill>
                          <a:schemeClr val="accent3">
                            <a:lumMod val="60000"/>
                            <a:lumOff val="40000"/>
                          </a:schemeClr>
                        </a:solidFill>
                      </a:endParaRPr>
                    </a:p>
                  </a:txBody>
                  <a:tcPr/>
                </a:tc>
              </a:tr>
              <a:tr h="267483">
                <a:tc>
                  <a:txBody>
                    <a:bodyPr/>
                    <a:lstStyle/>
                    <a:p>
                      <a:pPr algn="ctr"/>
                      <a:r>
                        <a:rPr lang="en-US" sz="1200" i="1" dirty="0" smtClean="0">
                          <a:solidFill>
                            <a:srgbClr val="FF0000"/>
                          </a:solidFill>
                        </a:rPr>
                        <a:t>1</a:t>
                      </a:r>
                      <a:endParaRPr lang="en-US" sz="1200" i="1" dirty="0">
                        <a:solidFill>
                          <a:srgbClr val="FF0000"/>
                        </a:solidFill>
                      </a:endParaRPr>
                    </a:p>
                  </a:txBody>
                  <a:tcPr/>
                </a:tc>
                <a:tc rowSpan="5" gridSpan="3">
                  <a:txBody>
                    <a:bodyPr/>
                    <a:lstStyle/>
                    <a:p>
                      <a:pPr algn="ctr" fontAlgn="b"/>
                      <a:r>
                        <a:rPr lang="en-US" sz="1800" b="1" i="0" u="none" strike="noStrike" dirty="0" smtClean="0">
                          <a:solidFill>
                            <a:srgbClr val="00B0F0"/>
                          </a:solidFill>
                          <a:effectLst/>
                          <a:latin typeface="Calibri"/>
                        </a:rPr>
                        <a:t>6.3</a:t>
                      </a:r>
                      <a:endParaRPr lang="en-US" sz="1800" b="1" i="0" u="none" strike="noStrike" dirty="0">
                        <a:solidFill>
                          <a:srgbClr val="00B0F0"/>
                        </a:solidFill>
                        <a:effectLst/>
                        <a:latin typeface="Calibri"/>
                      </a:endParaRPr>
                    </a:p>
                  </a:txBody>
                  <a:tcPr marL="9525" marR="9525" marT="9525" marB="0" anchor="ctr"/>
                </a:tc>
                <a:tc rowSpan="5" hMerge="1">
                  <a:txBody>
                    <a:bodyPr/>
                    <a:lstStyle/>
                    <a:p>
                      <a:pPr algn="ctr" fontAlgn="b"/>
                      <a:endParaRPr lang="en-US" sz="1800" b="1" i="0" u="none" strike="noStrike" dirty="0">
                        <a:solidFill>
                          <a:srgbClr val="00B0F0"/>
                        </a:solidFill>
                        <a:effectLst/>
                        <a:latin typeface="Calibri"/>
                      </a:endParaRPr>
                    </a:p>
                  </a:txBody>
                  <a:tcPr marL="9525" marR="9525" marT="9525" marB="0" anchor="ctr"/>
                </a:tc>
                <a:tc rowSpan="5" hMerge="1">
                  <a:txBody>
                    <a:bodyPr/>
                    <a:lstStyle/>
                    <a:p>
                      <a:pPr algn="ctr" fontAlgn="b"/>
                      <a:endParaRPr lang="en-US" sz="1800" b="1" i="0" u="none" strike="noStrike" dirty="0">
                        <a:solidFill>
                          <a:srgbClr val="00B0F0"/>
                        </a:solidFill>
                        <a:effectLst/>
                        <a:latin typeface="Calibri"/>
                      </a:endParaRPr>
                    </a:p>
                  </a:txBody>
                  <a:tcPr marL="9525" marR="9525" marT="9525" marB="0" anchor="ctr"/>
                </a:tc>
              </a:tr>
              <a:tr h="267483">
                <a:tc>
                  <a:txBody>
                    <a:bodyPr/>
                    <a:lstStyle/>
                    <a:p>
                      <a:pPr algn="ctr"/>
                      <a:r>
                        <a:rPr lang="en-US" sz="1200" i="1" dirty="0" smtClean="0">
                          <a:solidFill>
                            <a:srgbClr val="FF0000"/>
                          </a:solidFill>
                        </a:rPr>
                        <a:t>2</a:t>
                      </a:r>
                      <a:endParaRPr lang="en-US" sz="1200" i="1" dirty="0">
                        <a:solidFill>
                          <a:srgbClr val="FF0000"/>
                        </a:solidFill>
                      </a:endParaRPr>
                    </a:p>
                  </a:txBody>
                  <a:tcPr/>
                </a:tc>
                <a:tc gridSpan="3" vMerge="1">
                  <a:txBody>
                    <a:bodyPr/>
                    <a:lstStyle/>
                    <a:p>
                      <a:pPr algn="ctr" fontAlgn="b"/>
                      <a:endParaRPr lang="en-US" sz="1100" b="1" i="0" u="none" strike="noStrike" dirty="0">
                        <a:solidFill>
                          <a:srgbClr val="00B0F0"/>
                        </a:solidFill>
                        <a:effectLst/>
                        <a:latin typeface="Calibri"/>
                      </a:endParaRPr>
                    </a:p>
                  </a:txBody>
                  <a:tcPr marL="9525" marR="9525" marT="9525" marB="0" anchor="ctr"/>
                </a:tc>
                <a:tc hMerge="1" vMerge="1">
                  <a:txBody>
                    <a:bodyPr/>
                    <a:lstStyle/>
                    <a:p>
                      <a:pPr algn="ctr" fontAlgn="b"/>
                      <a:endParaRPr lang="en-US" sz="1100" b="1" i="0" u="none" strike="noStrike" dirty="0">
                        <a:solidFill>
                          <a:srgbClr val="00B0F0"/>
                        </a:solidFill>
                        <a:effectLst/>
                        <a:latin typeface="Calibri"/>
                      </a:endParaRPr>
                    </a:p>
                  </a:txBody>
                  <a:tcPr marL="9525" marR="9525" marT="9525" marB="0" anchor="ctr"/>
                </a:tc>
                <a:tc hMerge="1" vMerge="1">
                  <a:txBody>
                    <a:bodyPr/>
                    <a:lstStyle/>
                    <a:p>
                      <a:pPr algn="ctr" fontAlgn="b"/>
                      <a:endParaRPr lang="en-US" sz="1100" b="1" i="0" u="none" strike="noStrike" dirty="0">
                        <a:solidFill>
                          <a:srgbClr val="00B0F0"/>
                        </a:solidFill>
                        <a:effectLst/>
                        <a:latin typeface="Calibri"/>
                      </a:endParaRPr>
                    </a:p>
                  </a:txBody>
                  <a:tcPr marL="9525" marR="9525" marT="9525" marB="0" anchor="ctr"/>
                </a:tc>
              </a:tr>
              <a:tr h="267483">
                <a:tc>
                  <a:txBody>
                    <a:bodyPr/>
                    <a:lstStyle/>
                    <a:p>
                      <a:pPr algn="ctr"/>
                      <a:r>
                        <a:rPr lang="en-US" sz="1200" i="1" dirty="0" smtClean="0">
                          <a:solidFill>
                            <a:srgbClr val="FF0000"/>
                          </a:solidFill>
                        </a:rPr>
                        <a:t>3</a:t>
                      </a:r>
                      <a:endParaRPr lang="en-US" sz="1200" i="1" dirty="0">
                        <a:solidFill>
                          <a:srgbClr val="FF0000"/>
                        </a:solidFill>
                      </a:endParaRPr>
                    </a:p>
                  </a:txBody>
                  <a:tcPr/>
                </a:tc>
                <a:tc gridSpan="3" vMerge="1">
                  <a:txBody>
                    <a:bodyPr/>
                    <a:lstStyle/>
                    <a:p>
                      <a:pPr algn="ctr" fontAlgn="b"/>
                      <a:endParaRPr lang="en-US" sz="1100" b="1" i="0" u="none" strike="noStrike" dirty="0">
                        <a:solidFill>
                          <a:srgbClr val="00B0F0"/>
                        </a:solidFill>
                        <a:effectLst/>
                        <a:latin typeface="Calibri"/>
                      </a:endParaRPr>
                    </a:p>
                  </a:txBody>
                  <a:tcPr marL="9525" marR="9525" marT="9525" marB="0" anchor="ctr"/>
                </a:tc>
                <a:tc hMerge="1" vMerge="1">
                  <a:txBody>
                    <a:bodyPr/>
                    <a:lstStyle/>
                    <a:p>
                      <a:pPr algn="ctr" fontAlgn="b"/>
                      <a:endParaRPr lang="en-US" sz="1100" b="1" i="0" u="none" strike="noStrike" dirty="0">
                        <a:solidFill>
                          <a:srgbClr val="00B0F0"/>
                        </a:solidFill>
                        <a:effectLst/>
                        <a:latin typeface="Calibri"/>
                      </a:endParaRPr>
                    </a:p>
                  </a:txBody>
                  <a:tcPr marL="9525" marR="9525" marT="9525" marB="0" anchor="ctr"/>
                </a:tc>
                <a:tc hMerge="1" vMerge="1">
                  <a:txBody>
                    <a:bodyPr/>
                    <a:lstStyle/>
                    <a:p>
                      <a:pPr algn="ctr" fontAlgn="b"/>
                      <a:endParaRPr lang="en-US" sz="1100" b="1" i="0" u="none" strike="noStrike" dirty="0">
                        <a:solidFill>
                          <a:srgbClr val="00B0F0"/>
                        </a:solidFill>
                        <a:effectLst/>
                        <a:latin typeface="Calibri"/>
                      </a:endParaRPr>
                    </a:p>
                  </a:txBody>
                  <a:tcPr marL="9525" marR="9525" marT="9525" marB="0" anchor="ctr"/>
                </a:tc>
              </a:tr>
              <a:tr h="267483">
                <a:tc>
                  <a:txBody>
                    <a:bodyPr/>
                    <a:lstStyle/>
                    <a:p>
                      <a:pPr algn="ctr"/>
                      <a:r>
                        <a:rPr lang="en-US" sz="1200" i="1" dirty="0" smtClean="0">
                          <a:solidFill>
                            <a:srgbClr val="FF0000"/>
                          </a:solidFill>
                        </a:rPr>
                        <a:t>4</a:t>
                      </a:r>
                      <a:endParaRPr lang="en-US" sz="1200" i="1" dirty="0">
                        <a:solidFill>
                          <a:srgbClr val="FF0000"/>
                        </a:solidFill>
                      </a:endParaRPr>
                    </a:p>
                  </a:txBody>
                  <a:tcPr/>
                </a:tc>
                <a:tc gridSpan="3" vMerge="1">
                  <a:txBody>
                    <a:bodyPr/>
                    <a:lstStyle/>
                    <a:p>
                      <a:pPr algn="ctr" fontAlgn="b"/>
                      <a:endParaRPr lang="en-US" sz="1100" b="1" i="0" u="none" strike="noStrike" dirty="0">
                        <a:solidFill>
                          <a:srgbClr val="00B0F0"/>
                        </a:solidFill>
                        <a:effectLst/>
                        <a:latin typeface="Calibri"/>
                      </a:endParaRPr>
                    </a:p>
                  </a:txBody>
                  <a:tcPr marL="9525" marR="9525" marT="9525" marB="0" anchor="ctr"/>
                </a:tc>
                <a:tc hMerge="1" vMerge="1">
                  <a:txBody>
                    <a:bodyPr/>
                    <a:lstStyle/>
                    <a:p>
                      <a:pPr algn="ctr" fontAlgn="b"/>
                      <a:endParaRPr lang="en-US" sz="1100" b="1" i="0" u="none" strike="noStrike" dirty="0">
                        <a:solidFill>
                          <a:srgbClr val="00B0F0"/>
                        </a:solidFill>
                        <a:effectLst/>
                        <a:latin typeface="Calibri"/>
                      </a:endParaRPr>
                    </a:p>
                  </a:txBody>
                  <a:tcPr marL="9525" marR="9525" marT="9525" marB="0" anchor="ctr"/>
                </a:tc>
                <a:tc hMerge="1" vMerge="1">
                  <a:txBody>
                    <a:bodyPr/>
                    <a:lstStyle/>
                    <a:p>
                      <a:pPr algn="ctr" fontAlgn="b"/>
                      <a:endParaRPr lang="en-US" sz="1100" b="1" i="0" u="none" strike="noStrike" dirty="0">
                        <a:solidFill>
                          <a:srgbClr val="00B0F0"/>
                        </a:solidFill>
                        <a:effectLst/>
                        <a:latin typeface="Calibri"/>
                      </a:endParaRPr>
                    </a:p>
                  </a:txBody>
                  <a:tcPr marL="9525" marR="9525" marT="9525" marB="0" anchor="ctr"/>
                </a:tc>
              </a:tr>
              <a:tr h="267483">
                <a:tc>
                  <a:txBody>
                    <a:bodyPr/>
                    <a:lstStyle/>
                    <a:p>
                      <a:pPr algn="ctr"/>
                      <a:r>
                        <a:rPr lang="en-US" sz="1200" i="1" dirty="0" smtClean="0">
                          <a:solidFill>
                            <a:srgbClr val="FF0000"/>
                          </a:solidFill>
                        </a:rPr>
                        <a:t>5</a:t>
                      </a:r>
                      <a:endParaRPr lang="en-US" sz="1200" i="1" dirty="0">
                        <a:solidFill>
                          <a:srgbClr val="FF0000"/>
                        </a:solidFill>
                      </a:endParaRPr>
                    </a:p>
                  </a:txBody>
                  <a:tcPr/>
                </a:tc>
                <a:tc gridSpan="3" vMerge="1">
                  <a:txBody>
                    <a:bodyPr/>
                    <a:lstStyle/>
                    <a:p>
                      <a:pPr algn="ctr" fontAlgn="b"/>
                      <a:endParaRPr lang="en-US" sz="1100" b="1" i="0" u="none" strike="noStrike" dirty="0">
                        <a:solidFill>
                          <a:srgbClr val="00B0F0"/>
                        </a:solidFill>
                        <a:effectLst/>
                        <a:latin typeface="Calibri"/>
                      </a:endParaRPr>
                    </a:p>
                  </a:txBody>
                  <a:tcPr marL="9525" marR="9525" marT="9525" marB="0" anchor="ctr"/>
                </a:tc>
                <a:tc hMerge="1" vMerge="1">
                  <a:txBody>
                    <a:bodyPr/>
                    <a:lstStyle/>
                    <a:p>
                      <a:pPr algn="ctr" fontAlgn="b"/>
                      <a:endParaRPr lang="en-US" sz="1100" b="1" i="0" u="none" strike="noStrike" dirty="0">
                        <a:solidFill>
                          <a:srgbClr val="00B0F0"/>
                        </a:solidFill>
                        <a:effectLst/>
                        <a:latin typeface="Calibri"/>
                      </a:endParaRPr>
                    </a:p>
                  </a:txBody>
                  <a:tcPr marL="9525" marR="9525" marT="9525" marB="0" anchor="ctr"/>
                </a:tc>
                <a:tc hMerge="1" vMerge="1">
                  <a:txBody>
                    <a:bodyPr/>
                    <a:lstStyle/>
                    <a:p>
                      <a:pPr algn="ctr" fontAlgn="b"/>
                      <a:endParaRPr lang="en-US" sz="1100" b="1" i="0" u="none" strike="noStrike" dirty="0">
                        <a:solidFill>
                          <a:srgbClr val="00B0F0"/>
                        </a:solidFill>
                        <a:effectLst/>
                        <a:latin typeface="Calibri"/>
                      </a:endParaRPr>
                    </a:p>
                  </a:txBody>
                  <a:tcPr marL="9525" marR="9525" marT="9525" marB="0" anchor="ctr"/>
                </a:tc>
              </a:tr>
            </a:tbl>
          </a:graphicData>
        </a:graphic>
      </p:graphicFrame>
      <p:grpSp>
        <p:nvGrpSpPr>
          <p:cNvPr id="117" name="Group 116"/>
          <p:cNvGrpSpPr/>
          <p:nvPr/>
        </p:nvGrpSpPr>
        <p:grpSpPr>
          <a:xfrm>
            <a:off x="3048000" y="4567797"/>
            <a:ext cx="609600" cy="537603"/>
            <a:chOff x="3048000" y="1965018"/>
            <a:chExt cx="609600" cy="537603"/>
          </a:xfrm>
        </p:grpSpPr>
        <p:sp>
          <p:nvSpPr>
            <p:cNvPr id="118" name="Equal 117"/>
            <p:cNvSpPr/>
            <p:nvPr/>
          </p:nvSpPr>
          <p:spPr>
            <a:xfrm>
              <a:off x="3048000" y="2121621"/>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119" name="Equal 118"/>
            <p:cNvSpPr/>
            <p:nvPr/>
          </p:nvSpPr>
          <p:spPr>
            <a:xfrm>
              <a:off x="3048000" y="1965018"/>
              <a:ext cx="609600" cy="381000"/>
            </a:xfrm>
            <a:prstGeom prst="mathEqual">
              <a:avLst>
                <a:gd name="adj1" fmla="val 17270"/>
                <a:gd name="adj2" fmla="val 2426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grpSp>
      <p:sp>
        <p:nvSpPr>
          <p:cNvPr id="115" name="TextBox 114"/>
          <p:cNvSpPr txBox="1"/>
          <p:nvPr/>
        </p:nvSpPr>
        <p:spPr>
          <a:xfrm>
            <a:off x="49393" y="4429780"/>
            <a:ext cx="3608207" cy="523220"/>
          </a:xfrm>
          <a:prstGeom prst="rect">
            <a:avLst/>
          </a:prstGeom>
          <a:noFill/>
        </p:spPr>
        <p:txBody>
          <a:bodyPr wrap="square" rtlCol="0">
            <a:spAutoFit/>
          </a:bodyPr>
          <a:lstStyle/>
          <a:p>
            <a:pPr marL="285750" indent="-285750">
              <a:buFont typeface="Arial" pitchFamily="34" charset="0"/>
              <a:buChar char="•"/>
            </a:pPr>
            <a:endParaRPr lang="en-US" sz="1400" dirty="0" smtClean="0"/>
          </a:p>
          <a:p>
            <a:r>
              <a:rPr lang="en-US" sz="1400" dirty="0"/>
              <a:t>Subjects tied </a:t>
            </a:r>
            <a:r>
              <a:rPr lang="en-US" sz="1400" dirty="0" smtClean="0"/>
              <a:t>shoes </a:t>
            </a:r>
            <a:r>
              <a:rPr lang="en-US" sz="1400" dirty="0"/>
              <a:t>in </a:t>
            </a:r>
            <a:r>
              <a:rPr lang="en-US" sz="1400" dirty="0" smtClean="0"/>
              <a:t>6.3 seconds</a:t>
            </a:r>
          </a:p>
        </p:txBody>
      </p:sp>
      <p:grpSp>
        <p:nvGrpSpPr>
          <p:cNvPr id="112" name="Group 111"/>
          <p:cNvGrpSpPr/>
          <p:nvPr/>
        </p:nvGrpSpPr>
        <p:grpSpPr>
          <a:xfrm>
            <a:off x="5947658" y="556885"/>
            <a:ext cx="491724" cy="2510469"/>
            <a:chOff x="5947658" y="785485"/>
            <a:chExt cx="491724" cy="2510469"/>
          </a:xfrm>
        </p:grpSpPr>
        <p:grpSp>
          <p:nvGrpSpPr>
            <p:cNvPr id="114" name="Group 113"/>
            <p:cNvGrpSpPr/>
            <p:nvPr/>
          </p:nvGrpSpPr>
          <p:grpSpPr>
            <a:xfrm rot="16200000">
              <a:off x="5140144" y="1996716"/>
              <a:ext cx="2510469" cy="88007"/>
              <a:chOff x="4640580" y="2620962"/>
              <a:chExt cx="2827020" cy="88006"/>
            </a:xfrm>
          </p:grpSpPr>
          <p:cxnSp>
            <p:nvCxnSpPr>
              <p:cNvPr id="122" name="Straight Arrow Connector 121"/>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23" name="Straight Connector 122"/>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24" name="Straight Connector 123"/>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25" name="Straight Connector 124"/>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26" name="Straight Connector 125"/>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27" name="Straight Connector 126"/>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28" name="Straight Connector 127"/>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29" name="Straight Connector 128"/>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0" name="Straight Connector 129"/>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1" name="Straight Connector 130"/>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2" name="Straight Connector 131"/>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3" name="Straight Connector 132"/>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20" name="TextBox 119"/>
            <p:cNvSpPr txBox="1"/>
            <p:nvPr/>
          </p:nvSpPr>
          <p:spPr>
            <a:xfrm>
              <a:off x="6055848" y="2083520"/>
              <a:ext cx="301686" cy="369332"/>
            </a:xfrm>
            <a:prstGeom prst="rect">
              <a:avLst/>
            </a:prstGeom>
            <a:noFill/>
          </p:spPr>
          <p:txBody>
            <a:bodyPr wrap="none" rtlCol="0">
              <a:spAutoFit/>
            </a:bodyPr>
            <a:lstStyle/>
            <a:p>
              <a:r>
                <a:rPr lang="en-US" dirty="0" smtClean="0"/>
                <a:t>5</a:t>
              </a:r>
              <a:endParaRPr lang="en-US" dirty="0"/>
            </a:p>
          </p:txBody>
        </p:sp>
        <p:sp>
          <p:nvSpPr>
            <p:cNvPr id="121" name="TextBox 120"/>
            <p:cNvSpPr txBox="1"/>
            <p:nvPr/>
          </p:nvSpPr>
          <p:spPr>
            <a:xfrm>
              <a:off x="5947658" y="1092920"/>
              <a:ext cx="418704" cy="369332"/>
            </a:xfrm>
            <a:prstGeom prst="rect">
              <a:avLst/>
            </a:prstGeom>
            <a:noFill/>
          </p:spPr>
          <p:txBody>
            <a:bodyPr wrap="none" rtlCol="0">
              <a:spAutoFit/>
            </a:bodyPr>
            <a:lstStyle/>
            <a:p>
              <a:r>
                <a:rPr lang="en-US" dirty="0" smtClean="0"/>
                <a:t>10</a:t>
              </a:r>
              <a:endParaRPr lang="en-US" dirty="0"/>
            </a:p>
          </p:txBody>
        </p:sp>
      </p:grpSp>
      <p:grpSp>
        <p:nvGrpSpPr>
          <p:cNvPr id="134" name="Group 133"/>
          <p:cNvGrpSpPr/>
          <p:nvPr/>
        </p:nvGrpSpPr>
        <p:grpSpPr>
          <a:xfrm>
            <a:off x="6843516" y="530118"/>
            <a:ext cx="243084" cy="1833860"/>
            <a:chOff x="6271009" y="758718"/>
            <a:chExt cx="243084" cy="1833860"/>
          </a:xfrm>
        </p:grpSpPr>
        <p:sp>
          <p:nvSpPr>
            <p:cNvPr id="135" name="Oval 134"/>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6" name="Oval 135"/>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Oval 136"/>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8" name="Oval 137"/>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9" name="Oval 138"/>
            <p:cNvSpPr/>
            <p:nvPr/>
          </p:nvSpPr>
          <p:spPr>
            <a:xfrm>
              <a:off x="6285493" y="75871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40" name="Group 139"/>
          <p:cNvGrpSpPr/>
          <p:nvPr/>
        </p:nvGrpSpPr>
        <p:grpSpPr>
          <a:xfrm>
            <a:off x="7543800" y="914400"/>
            <a:ext cx="228600" cy="1645411"/>
            <a:chOff x="7500754" y="1185164"/>
            <a:chExt cx="228600" cy="1645411"/>
          </a:xfrm>
        </p:grpSpPr>
        <p:sp>
          <p:nvSpPr>
            <p:cNvPr id="141" name="Oval 140"/>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Oval 141"/>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3" name="Oval 142"/>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4" name="Oval 143"/>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Oval 144"/>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46" name="Group 145"/>
          <p:cNvGrpSpPr/>
          <p:nvPr/>
        </p:nvGrpSpPr>
        <p:grpSpPr>
          <a:xfrm>
            <a:off x="8296970" y="1322264"/>
            <a:ext cx="237430" cy="1446618"/>
            <a:chOff x="8168628" y="1550864"/>
            <a:chExt cx="237430" cy="1446618"/>
          </a:xfrm>
        </p:grpSpPr>
        <p:sp>
          <p:nvSpPr>
            <p:cNvPr id="147" name="Oval 146"/>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Oval 147"/>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Oval 148"/>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Oval 149"/>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Oval 150"/>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58" name="TextBox 157"/>
          <p:cNvSpPr txBox="1"/>
          <p:nvPr/>
        </p:nvSpPr>
        <p:spPr>
          <a:xfrm>
            <a:off x="7507950" y="3810000"/>
            <a:ext cx="41685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rgbClr val="7030A0"/>
                </a:solidFill>
              </a:rPr>
              <a:t>1</a:t>
            </a:r>
            <a:endParaRPr lang="en-US" dirty="0">
              <a:solidFill>
                <a:srgbClr val="7030A0"/>
              </a:solidFill>
            </a:endParaRPr>
          </a:p>
        </p:txBody>
      </p:sp>
      <p:sp>
        <p:nvSpPr>
          <p:cNvPr id="159" name="TextBox 158"/>
          <p:cNvSpPr txBox="1"/>
          <p:nvPr/>
        </p:nvSpPr>
        <p:spPr>
          <a:xfrm>
            <a:off x="6781800" y="3355582"/>
            <a:ext cx="1143000" cy="369332"/>
          </a:xfrm>
          <a:prstGeom prst="rect">
            <a:avLst/>
          </a:prstGeom>
          <a:noFill/>
        </p:spPr>
        <p:txBody>
          <a:bodyPr wrap="square" rtlCol="0">
            <a:spAutoFit/>
          </a:bodyPr>
          <a:lstStyle/>
          <a:p>
            <a:pPr algn="r"/>
            <a:r>
              <a:rPr lang="en-US" dirty="0" smtClean="0">
                <a:solidFill>
                  <a:schemeClr val="accent6">
                    <a:lumMod val="75000"/>
                  </a:schemeClr>
                </a:solidFill>
              </a:rPr>
              <a:t>DF = 14</a:t>
            </a:r>
            <a:endParaRPr lang="en-US" dirty="0">
              <a:solidFill>
                <a:schemeClr val="accent6">
                  <a:lumMod val="75000"/>
                </a:schemeClr>
              </a:solidFill>
            </a:endParaRPr>
          </a:p>
        </p:txBody>
      </p:sp>
      <p:sp>
        <p:nvSpPr>
          <p:cNvPr id="160" name="TextBox 159"/>
          <p:cNvSpPr txBox="1"/>
          <p:nvPr/>
        </p:nvSpPr>
        <p:spPr>
          <a:xfrm>
            <a:off x="7507950" y="2971800"/>
            <a:ext cx="41685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rgbClr val="7030A0"/>
                </a:solidFill>
              </a:rPr>
              <a:t>15</a:t>
            </a:r>
            <a:endParaRPr lang="en-US" dirty="0">
              <a:solidFill>
                <a:srgbClr val="7030A0"/>
              </a:solidFill>
            </a:endParaRPr>
          </a:p>
        </p:txBody>
      </p:sp>
      <p:sp>
        <p:nvSpPr>
          <p:cNvPr id="88" name="TextBox 87"/>
          <p:cNvSpPr txBox="1"/>
          <p:nvPr/>
        </p:nvSpPr>
        <p:spPr>
          <a:xfrm>
            <a:off x="6055848" y="157055"/>
            <a:ext cx="649537" cy="369332"/>
          </a:xfrm>
          <a:prstGeom prst="rect">
            <a:avLst/>
          </a:prstGeom>
          <a:noFill/>
        </p:spPr>
        <p:txBody>
          <a:bodyPr wrap="none" rtlCol="0">
            <a:spAutoFit/>
          </a:bodyPr>
          <a:lstStyle/>
          <a:p>
            <a:r>
              <a:rPr lang="en-US" dirty="0" smtClean="0"/>
              <a:t>Time</a:t>
            </a:r>
            <a:endParaRPr lang="en-US" dirty="0"/>
          </a:p>
        </p:txBody>
      </p:sp>
    </p:spTree>
    <p:extLst>
      <p:ext uri="{BB962C8B-B14F-4D97-AF65-F5344CB8AC3E}">
        <p14:creationId xmlns:p14="http://schemas.microsoft.com/office/powerpoint/2010/main" val="8857907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9144000" cy="3429000"/>
            <a:chOff x="0" y="0"/>
            <a:chExt cx="9144000" cy="3918857"/>
          </a:xfrm>
        </p:grpSpPr>
        <p:sp>
          <p:nvSpPr>
            <p:cNvPr id="5" name="TextBox 4"/>
            <p:cNvSpPr txBox="1"/>
            <p:nvPr/>
          </p:nvSpPr>
          <p:spPr>
            <a:xfrm>
              <a:off x="0" y="0"/>
              <a:ext cx="2438400" cy="400110"/>
            </a:xfrm>
            <a:prstGeom prst="rect">
              <a:avLst/>
            </a:prstGeom>
            <a:solidFill>
              <a:schemeClr val="bg2">
                <a:lumMod val="5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Description of Reality</a:t>
              </a:r>
              <a:endParaRPr lang="en-US" sz="2000" dirty="0"/>
            </a:p>
          </p:txBody>
        </p:sp>
        <p:sp>
          <p:nvSpPr>
            <p:cNvPr id="6" name="Rectangle 5"/>
            <p:cNvSpPr/>
            <p:nvPr/>
          </p:nvSpPr>
          <p:spPr>
            <a:xfrm>
              <a:off x="0" y="0"/>
              <a:ext cx="9144000" cy="391885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6"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8"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0"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6" name="Group 55"/>
          <p:cNvGrpSpPr/>
          <p:nvPr/>
        </p:nvGrpSpPr>
        <p:grpSpPr>
          <a:xfrm>
            <a:off x="0" y="3657600"/>
            <a:ext cx="9144000" cy="3200400"/>
            <a:chOff x="0" y="0"/>
            <a:chExt cx="9144000" cy="3429000"/>
          </a:xfrm>
        </p:grpSpPr>
        <p:sp>
          <p:nvSpPr>
            <p:cNvPr id="57" name="TextBox 56"/>
            <p:cNvSpPr txBox="1"/>
            <p:nvPr/>
          </p:nvSpPr>
          <p:spPr>
            <a:xfrm>
              <a:off x="6726534" y="3000121"/>
              <a:ext cx="2417466" cy="428689"/>
            </a:xfrm>
            <a:prstGeom prst="rect">
              <a:avLst/>
            </a:prstGeom>
            <a:solidFill>
              <a:schemeClr val="accent4">
                <a:lumMod val="60000"/>
                <a:lumOff val="40000"/>
              </a:schemeClr>
            </a:solidFill>
            <a:ln>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smtClean="0"/>
                <a:t>Simplified </a:t>
              </a:r>
              <a:endParaRPr lang="en-US" sz="2000" dirty="0"/>
            </a:p>
          </p:txBody>
        </p:sp>
        <p:sp>
          <p:nvSpPr>
            <p:cNvPr id="58" name="Rectangle 57"/>
            <p:cNvSpPr/>
            <p:nvPr/>
          </p:nvSpPr>
          <p:spPr>
            <a:xfrm>
              <a:off x="0" y="0"/>
              <a:ext cx="9144000" cy="3429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 name="Group 10"/>
          <p:cNvGrpSpPr/>
          <p:nvPr/>
        </p:nvGrpSpPr>
        <p:grpSpPr>
          <a:xfrm>
            <a:off x="2514600" y="3810000"/>
            <a:ext cx="497882" cy="2510469"/>
            <a:chOff x="6108887" y="3810000"/>
            <a:chExt cx="497882" cy="2510469"/>
          </a:xfrm>
        </p:grpSpPr>
        <p:grpSp>
          <p:nvGrpSpPr>
            <p:cNvPr id="55" name="Group 54"/>
            <p:cNvGrpSpPr/>
            <p:nvPr/>
          </p:nvGrpSpPr>
          <p:grpSpPr>
            <a:xfrm rot="16200000">
              <a:off x="5307531" y="5021231"/>
              <a:ext cx="2510469" cy="88007"/>
              <a:chOff x="4640580" y="2620962"/>
              <a:chExt cx="2827020" cy="88006"/>
            </a:xfrm>
          </p:grpSpPr>
          <p:cxnSp>
            <p:nvCxnSpPr>
              <p:cNvPr id="63" name="Straight Arrow Connector 62"/>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64" name="Straight Connector 63"/>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75" name="TextBox 74"/>
            <p:cNvSpPr txBox="1"/>
            <p:nvPr/>
          </p:nvSpPr>
          <p:spPr>
            <a:xfrm>
              <a:off x="6217077" y="5108035"/>
              <a:ext cx="301686" cy="369332"/>
            </a:xfrm>
            <a:prstGeom prst="rect">
              <a:avLst/>
            </a:prstGeom>
            <a:noFill/>
          </p:spPr>
          <p:txBody>
            <a:bodyPr wrap="none" rtlCol="0">
              <a:spAutoFit/>
            </a:bodyPr>
            <a:lstStyle/>
            <a:p>
              <a:r>
                <a:rPr lang="en-US" dirty="0" smtClean="0"/>
                <a:t>5</a:t>
              </a:r>
              <a:endParaRPr lang="en-US" dirty="0"/>
            </a:p>
          </p:txBody>
        </p:sp>
        <p:sp>
          <p:nvSpPr>
            <p:cNvPr id="76" name="TextBox 75"/>
            <p:cNvSpPr txBox="1"/>
            <p:nvPr/>
          </p:nvSpPr>
          <p:spPr>
            <a:xfrm>
              <a:off x="6108887" y="4117435"/>
              <a:ext cx="418704" cy="369332"/>
            </a:xfrm>
            <a:prstGeom prst="rect">
              <a:avLst/>
            </a:prstGeom>
            <a:noFill/>
          </p:spPr>
          <p:txBody>
            <a:bodyPr wrap="none" rtlCol="0">
              <a:spAutoFit/>
            </a:bodyPr>
            <a:lstStyle/>
            <a:p>
              <a:r>
                <a:rPr lang="en-US" dirty="0" smtClean="0"/>
                <a:t>10</a:t>
              </a:r>
              <a:endParaRPr lang="en-US" dirty="0"/>
            </a:p>
          </p:txBody>
        </p:sp>
      </p:grpSp>
      <p:grpSp>
        <p:nvGrpSpPr>
          <p:cNvPr id="78" name="Group 77"/>
          <p:cNvGrpSpPr/>
          <p:nvPr/>
        </p:nvGrpSpPr>
        <p:grpSpPr>
          <a:xfrm>
            <a:off x="2518658" y="483967"/>
            <a:ext cx="491724" cy="2510469"/>
            <a:chOff x="5947658" y="785485"/>
            <a:chExt cx="491724" cy="2510469"/>
          </a:xfrm>
        </p:grpSpPr>
        <p:grpSp>
          <p:nvGrpSpPr>
            <p:cNvPr id="79" name="Group 78"/>
            <p:cNvGrpSpPr/>
            <p:nvPr/>
          </p:nvGrpSpPr>
          <p:grpSpPr>
            <a:xfrm rot="16200000">
              <a:off x="5140144" y="1996716"/>
              <a:ext cx="2510469" cy="88007"/>
              <a:chOff x="4640580" y="2620962"/>
              <a:chExt cx="2827020" cy="88006"/>
            </a:xfrm>
          </p:grpSpPr>
          <p:cxnSp>
            <p:nvCxnSpPr>
              <p:cNvPr id="82" name="Straight Arrow Connector 81"/>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83" name="Straight Connector 82"/>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84" name="Straight Connector 83"/>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88" name="Straight Connector 87"/>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89" name="Straight Connector 88"/>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90" name="Straight Connector 89"/>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91" name="Straight Connector 90"/>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93" name="Straight Connector 92"/>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80" name="TextBox 79"/>
            <p:cNvSpPr txBox="1"/>
            <p:nvPr/>
          </p:nvSpPr>
          <p:spPr>
            <a:xfrm>
              <a:off x="6055848" y="2083520"/>
              <a:ext cx="301686" cy="369332"/>
            </a:xfrm>
            <a:prstGeom prst="rect">
              <a:avLst/>
            </a:prstGeom>
            <a:noFill/>
          </p:spPr>
          <p:txBody>
            <a:bodyPr wrap="none" rtlCol="0">
              <a:spAutoFit/>
            </a:bodyPr>
            <a:lstStyle/>
            <a:p>
              <a:r>
                <a:rPr lang="en-US" dirty="0" smtClean="0"/>
                <a:t>5</a:t>
              </a:r>
              <a:endParaRPr lang="en-US" dirty="0"/>
            </a:p>
          </p:txBody>
        </p:sp>
        <p:sp>
          <p:nvSpPr>
            <p:cNvPr id="81" name="TextBox 80"/>
            <p:cNvSpPr txBox="1"/>
            <p:nvPr/>
          </p:nvSpPr>
          <p:spPr>
            <a:xfrm>
              <a:off x="5947658" y="1092920"/>
              <a:ext cx="418704" cy="369332"/>
            </a:xfrm>
            <a:prstGeom prst="rect">
              <a:avLst/>
            </a:prstGeom>
            <a:noFill/>
          </p:spPr>
          <p:txBody>
            <a:bodyPr wrap="none" rtlCol="0">
              <a:spAutoFit/>
            </a:bodyPr>
            <a:lstStyle/>
            <a:p>
              <a:r>
                <a:rPr lang="en-US" dirty="0" smtClean="0"/>
                <a:t>10</a:t>
              </a:r>
              <a:endParaRPr lang="en-US" dirty="0"/>
            </a:p>
          </p:txBody>
        </p:sp>
      </p:grpSp>
      <p:grpSp>
        <p:nvGrpSpPr>
          <p:cNvPr id="94" name="Group 93"/>
          <p:cNvGrpSpPr/>
          <p:nvPr/>
        </p:nvGrpSpPr>
        <p:grpSpPr>
          <a:xfrm>
            <a:off x="3490716" y="457200"/>
            <a:ext cx="243084" cy="1833860"/>
            <a:chOff x="6271009" y="758718"/>
            <a:chExt cx="243084" cy="1833860"/>
          </a:xfrm>
        </p:grpSpPr>
        <p:sp>
          <p:nvSpPr>
            <p:cNvPr id="95" name="Oval 94"/>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Oval 95"/>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 name="Oval 96"/>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8" name="Oval 97"/>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9" name="Oval 98"/>
            <p:cNvSpPr/>
            <p:nvPr/>
          </p:nvSpPr>
          <p:spPr>
            <a:xfrm>
              <a:off x="6285493" y="75871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00" name="Group 99"/>
          <p:cNvGrpSpPr/>
          <p:nvPr/>
        </p:nvGrpSpPr>
        <p:grpSpPr>
          <a:xfrm>
            <a:off x="4191000" y="841482"/>
            <a:ext cx="228600" cy="1645411"/>
            <a:chOff x="7500754" y="1185164"/>
            <a:chExt cx="228600" cy="1645411"/>
          </a:xfrm>
        </p:grpSpPr>
        <p:sp>
          <p:nvSpPr>
            <p:cNvPr id="101" name="Oval 100"/>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2" name="Oval 101"/>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3" name="Oval 102"/>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Oval 103"/>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5" name="Oval 104"/>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06" name="Group 105"/>
          <p:cNvGrpSpPr/>
          <p:nvPr/>
        </p:nvGrpSpPr>
        <p:grpSpPr>
          <a:xfrm>
            <a:off x="4944170" y="1249346"/>
            <a:ext cx="237430" cy="1446618"/>
            <a:chOff x="8168628" y="1550864"/>
            <a:chExt cx="237430" cy="1446618"/>
          </a:xfrm>
        </p:grpSpPr>
        <p:sp>
          <p:nvSpPr>
            <p:cNvPr id="107" name="Oval 106"/>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8" name="Oval 107"/>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Oval 108"/>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0" name="Oval 109"/>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Oval 110"/>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12" name="Oval 111"/>
          <p:cNvSpPr/>
          <p:nvPr/>
        </p:nvSpPr>
        <p:spPr>
          <a:xfrm>
            <a:off x="3472780" y="4572000"/>
            <a:ext cx="228600" cy="228600"/>
          </a:xfrm>
          <a:prstGeom prst="ellipse">
            <a:avLst/>
          </a:prstGeom>
          <a:solidFill>
            <a:schemeClr val="accent2">
              <a:lumMod val="60000"/>
              <a:lumOff val="40000"/>
              <a:alpha val="54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3" name="Oval 112"/>
          <p:cNvSpPr/>
          <p:nvPr/>
        </p:nvSpPr>
        <p:spPr>
          <a:xfrm>
            <a:off x="4158580" y="4981384"/>
            <a:ext cx="228600" cy="228600"/>
          </a:xfrm>
          <a:prstGeom prst="ellipse">
            <a:avLst/>
          </a:prstGeom>
          <a:solidFill>
            <a:schemeClr val="accent2">
              <a:lumMod val="60000"/>
              <a:lumOff val="40000"/>
              <a:alpha val="54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4" name="Oval 113"/>
          <p:cNvSpPr/>
          <p:nvPr/>
        </p:nvSpPr>
        <p:spPr>
          <a:xfrm>
            <a:off x="4844380" y="5184388"/>
            <a:ext cx="228600" cy="228600"/>
          </a:xfrm>
          <a:prstGeom prst="ellipse">
            <a:avLst/>
          </a:prstGeom>
          <a:solidFill>
            <a:schemeClr val="accent2">
              <a:lumMod val="60000"/>
              <a:lumOff val="40000"/>
              <a:alpha val="54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5" name="TextBox 114"/>
          <p:cNvSpPr txBox="1"/>
          <p:nvPr/>
        </p:nvSpPr>
        <p:spPr>
          <a:xfrm>
            <a:off x="4078950" y="2971800"/>
            <a:ext cx="41685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rgbClr val="7030A0"/>
                </a:solidFill>
              </a:rPr>
              <a:t>15</a:t>
            </a:r>
            <a:endParaRPr lang="en-US" dirty="0">
              <a:solidFill>
                <a:srgbClr val="7030A0"/>
              </a:solidFill>
            </a:endParaRPr>
          </a:p>
        </p:txBody>
      </p:sp>
      <p:sp>
        <p:nvSpPr>
          <p:cNvPr id="116" name="TextBox 115"/>
          <p:cNvSpPr txBox="1"/>
          <p:nvPr/>
        </p:nvSpPr>
        <p:spPr>
          <a:xfrm>
            <a:off x="4078950" y="3810000"/>
            <a:ext cx="41685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rgbClr val="7030A0"/>
                </a:solidFill>
              </a:rPr>
              <a:t>3</a:t>
            </a:r>
            <a:endParaRPr lang="en-US" dirty="0">
              <a:solidFill>
                <a:srgbClr val="7030A0"/>
              </a:solidFill>
            </a:endParaRPr>
          </a:p>
        </p:txBody>
      </p:sp>
      <p:sp>
        <p:nvSpPr>
          <p:cNvPr id="122" name="TextBox 121"/>
          <p:cNvSpPr txBox="1"/>
          <p:nvPr/>
        </p:nvSpPr>
        <p:spPr>
          <a:xfrm>
            <a:off x="3352800" y="3364468"/>
            <a:ext cx="1143000" cy="369332"/>
          </a:xfrm>
          <a:prstGeom prst="rect">
            <a:avLst/>
          </a:prstGeom>
          <a:noFill/>
        </p:spPr>
        <p:txBody>
          <a:bodyPr wrap="square" rtlCol="0">
            <a:spAutoFit/>
          </a:bodyPr>
          <a:lstStyle/>
          <a:p>
            <a:pPr algn="r"/>
            <a:r>
              <a:rPr lang="en-US" dirty="0" smtClean="0">
                <a:solidFill>
                  <a:schemeClr val="accent6">
                    <a:lumMod val="75000"/>
                  </a:schemeClr>
                </a:solidFill>
              </a:rPr>
              <a:t>DF = 12</a:t>
            </a:r>
            <a:endParaRPr lang="en-US" dirty="0">
              <a:solidFill>
                <a:schemeClr val="accent6">
                  <a:lumMod val="75000"/>
                </a:schemeClr>
              </a:solidFill>
            </a:endParaRPr>
          </a:p>
        </p:txBody>
      </p:sp>
      <p:sp>
        <p:nvSpPr>
          <p:cNvPr id="140" name="TextBox 139"/>
          <p:cNvSpPr txBox="1"/>
          <p:nvPr/>
        </p:nvSpPr>
        <p:spPr>
          <a:xfrm>
            <a:off x="7507950" y="3810000"/>
            <a:ext cx="41685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rgbClr val="7030A0"/>
                </a:solidFill>
              </a:rPr>
              <a:t>1</a:t>
            </a:r>
            <a:endParaRPr lang="en-US" dirty="0">
              <a:solidFill>
                <a:srgbClr val="7030A0"/>
              </a:solidFill>
            </a:endParaRPr>
          </a:p>
        </p:txBody>
      </p:sp>
      <p:sp>
        <p:nvSpPr>
          <p:cNvPr id="141" name="TextBox 140"/>
          <p:cNvSpPr txBox="1"/>
          <p:nvPr/>
        </p:nvSpPr>
        <p:spPr>
          <a:xfrm>
            <a:off x="6781800" y="3355582"/>
            <a:ext cx="1143000" cy="369332"/>
          </a:xfrm>
          <a:prstGeom prst="rect">
            <a:avLst/>
          </a:prstGeom>
          <a:noFill/>
        </p:spPr>
        <p:txBody>
          <a:bodyPr wrap="square" rtlCol="0">
            <a:spAutoFit/>
          </a:bodyPr>
          <a:lstStyle/>
          <a:p>
            <a:pPr algn="r"/>
            <a:r>
              <a:rPr lang="en-US" dirty="0" smtClean="0">
                <a:solidFill>
                  <a:schemeClr val="accent6">
                    <a:lumMod val="75000"/>
                  </a:schemeClr>
                </a:solidFill>
              </a:rPr>
              <a:t>DF = 14</a:t>
            </a:r>
            <a:endParaRPr lang="en-US" dirty="0">
              <a:solidFill>
                <a:schemeClr val="accent6">
                  <a:lumMod val="75000"/>
                </a:schemeClr>
              </a:solidFill>
            </a:endParaRPr>
          </a:p>
        </p:txBody>
      </p:sp>
      <p:sp>
        <p:nvSpPr>
          <p:cNvPr id="181" name="TextBox 180"/>
          <p:cNvSpPr txBox="1"/>
          <p:nvPr/>
        </p:nvSpPr>
        <p:spPr>
          <a:xfrm>
            <a:off x="7507950" y="2971800"/>
            <a:ext cx="41685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rgbClr val="7030A0"/>
                </a:solidFill>
              </a:rPr>
              <a:t>15</a:t>
            </a:r>
            <a:endParaRPr lang="en-US" dirty="0">
              <a:solidFill>
                <a:srgbClr val="7030A0"/>
              </a:solidFill>
            </a:endParaRPr>
          </a:p>
        </p:txBody>
      </p:sp>
      <p:grpSp>
        <p:nvGrpSpPr>
          <p:cNvPr id="182" name="Group 181"/>
          <p:cNvGrpSpPr/>
          <p:nvPr/>
        </p:nvGrpSpPr>
        <p:grpSpPr>
          <a:xfrm>
            <a:off x="5947658" y="556885"/>
            <a:ext cx="491724" cy="2510469"/>
            <a:chOff x="5947658" y="785485"/>
            <a:chExt cx="491724" cy="2510469"/>
          </a:xfrm>
        </p:grpSpPr>
        <p:grpSp>
          <p:nvGrpSpPr>
            <p:cNvPr id="183" name="Group 182"/>
            <p:cNvGrpSpPr/>
            <p:nvPr/>
          </p:nvGrpSpPr>
          <p:grpSpPr>
            <a:xfrm rot="16200000">
              <a:off x="5140144" y="1996716"/>
              <a:ext cx="2510469" cy="88007"/>
              <a:chOff x="4640580" y="2620962"/>
              <a:chExt cx="2827020" cy="88006"/>
            </a:xfrm>
          </p:grpSpPr>
          <p:cxnSp>
            <p:nvCxnSpPr>
              <p:cNvPr id="186" name="Straight Arrow Connector 185"/>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87" name="Straight Connector 186"/>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8" name="Straight Connector 187"/>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9" name="Straight Connector 188"/>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0" name="Straight Connector 189"/>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1" name="Straight Connector 190"/>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2" name="Straight Connector 191"/>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3" name="Straight Connector 192"/>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4" name="Straight Connector 193"/>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5" name="Straight Connector 194"/>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6" name="Straight Connector 195"/>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7" name="Straight Connector 196"/>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84" name="TextBox 183"/>
            <p:cNvSpPr txBox="1"/>
            <p:nvPr/>
          </p:nvSpPr>
          <p:spPr>
            <a:xfrm>
              <a:off x="6055848" y="2083520"/>
              <a:ext cx="301686" cy="369332"/>
            </a:xfrm>
            <a:prstGeom prst="rect">
              <a:avLst/>
            </a:prstGeom>
            <a:noFill/>
          </p:spPr>
          <p:txBody>
            <a:bodyPr wrap="none" rtlCol="0">
              <a:spAutoFit/>
            </a:bodyPr>
            <a:lstStyle/>
            <a:p>
              <a:r>
                <a:rPr lang="en-US" dirty="0" smtClean="0"/>
                <a:t>5</a:t>
              </a:r>
              <a:endParaRPr lang="en-US" dirty="0"/>
            </a:p>
          </p:txBody>
        </p:sp>
        <p:sp>
          <p:nvSpPr>
            <p:cNvPr id="185" name="TextBox 184"/>
            <p:cNvSpPr txBox="1"/>
            <p:nvPr/>
          </p:nvSpPr>
          <p:spPr>
            <a:xfrm>
              <a:off x="5947658" y="1092920"/>
              <a:ext cx="418704" cy="369332"/>
            </a:xfrm>
            <a:prstGeom prst="rect">
              <a:avLst/>
            </a:prstGeom>
            <a:noFill/>
          </p:spPr>
          <p:txBody>
            <a:bodyPr wrap="none" rtlCol="0">
              <a:spAutoFit/>
            </a:bodyPr>
            <a:lstStyle/>
            <a:p>
              <a:r>
                <a:rPr lang="en-US" dirty="0" smtClean="0"/>
                <a:t>10</a:t>
              </a:r>
              <a:endParaRPr lang="en-US" dirty="0"/>
            </a:p>
          </p:txBody>
        </p:sp>
      </p:grpSp>
      <p:grpSp>
        <p:nvGrpSpPr>
          <p:cNvPr id="198" name="Group 197"/>
          <p:cNvGrpSpPr/>
          <p:nvPr/>
        </p:nvGrpSpPr>
        <p:grpSpPr>
          <a:xfrm>
            <a:off x="6843516" y="530118"/>
            <a:ext cx="243084" cy="1833860"/>
            <a:chOff x="6271009" y="758718"/>
            <a:chExt cx="243084" cy="1833860"/>
          </a:xfrm>
        </p:grpSpPr>
        <p:sp>
          <p:nvSpPr>
            <p:cNvPr id="199" name="Oval 198"/>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0" name="Oval 199"/>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1" name="Oval 200"/>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2" name="Oval 201"/>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3" name="Oval 202"/>
            <p:cNvSpPr/>
            <p:nvPr/>
          </p:nvSpPr>
          <p:spPr>
            <a:xfrm>
              <a:off x="6285493" y="75871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04" name="Group 203"/>
          <p:cNvGrpSpPr/>
          <p:nvPr/>
        </p:nvGrpSpPr>
        <p:grpSpPr>
          <a:xfrm>
            <a:off x="7543800" y="914400"/>
            <a:ext cx="228600" cy="1645411"/>
            <a:chOff x="7500754" y="1185164"/>
            <a:chExt cx="228600" cy="1645411"/>
          </a:xfrm>
        </p:grpSpPr>
        <p:sp>
          <p:nvSpPr>
            <p:cNvPr id="205" name="Oval 204"/>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6" name="Oval 205"/>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7" name="Oval 206"/>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8" name="Oval 207"/>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9" name="Oval 208"/>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10" name="Group 209"/>
          <p:cNvGrpSpPr/>
          <p:nvPr/>
        </p:nvGrpSpPr>
        <p:grpSpPr>
          <a:xfrm>
            <a:off x="8296970" y="1322264"/>
            <a:ext cx="237430" cy="1446618"/>
            <a:chOff x="8168628" y="1550864"/>
            <a:chExt cx="237430" cy="1446618"/>
          </a:xfrm>
        </p:grpSpPr>
        <p:sp>
          <p:nvSpPr>
            <p:cNvPr id="211" name="Oval 210"/>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2" name="Oval 211"/>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3" name="Oval 212"/>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4" name="Oval 213"/>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5" name="Oval 214"/>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18" name="Group 217"/>
          <p:cNvGrpSpPr/>
          <p:nvPr/>
        </p:nvGrpSpPr>
        <p:grpSpPr>
          <a:xfrm>
            <a:off x="5943600" y="3810000"/>
            <a:ext cx="497882" cy="2510469"/>
            <a:chOff x="6108887" y="3810000"/>
            <a:chExt cx="497882" cy="2510469"/>
          </a:xfrm>
        </p:grpSpPr>
        <p:grpSp>
          <p:nvGrpSpPr>
            <p:cNvPr id="219" name="Group 218"/>
            <p:cNvGrpSpPr/>
            <p:nvPr/>
          </p:nvGrpSpPr>
          <p:grpSpPr>
            <a:xfrm rot="16200000">
              <a:off x="5307531" y="5021231"/>
              <a:ext cx="2510469" cy="88007"/>
              <a:chOff x="4640580" y="2620962"/>
              <a:chExt cx="2827020" cy="88006"/>
            </a:xfrm>
          </p:grpSpPr>
          <p:cxnSp>
            <p:nvCxnSpPr>
              <p:cNvPr id="222" name="Straight Arrow Connector 221"/>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223" name="Straight Connector 222"/>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24" name="Straight Connector 223"/>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25" name="Straight Connector 224"/>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26" name="Straight Connector 225"/>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27" name="Straight Connector 226"/>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28" name="Straight Connector 227"/>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29" name="Straight Connector 228"/>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30" name="Straight Connector 229"/>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31" name="Straight Connector 230"/>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32" name="Straight Connector 231"/>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33" name="Straight Connector 232"/>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220" name="TextBox 219"/>
            <p:cNvSpPr txBox="1"/>
            <p:nvPr/>
          </p:nvSpPr>
          <p:spPr>
            <a:xfrm>
              <a:off x="6217077" y="5108035"/>
              <a:ext cx="301686" cy="369332"/>
            </a:xfrm>
            <a:prstGeom prst="rect">
              <a:avLst/>
            </a:prstGeom>
            <a:noFill/>
          </p:spPr>
          <p:txBody>
            <a:bodyPr wrap="none" rtlCol="0">
              <a:spAutoFit/>
            </a:bodyPr>
            <a:lstStyle/>
            <a:p>
              <a:r>
                <a:rPr lang="en-US" dirty="0" smtClean="0"/>
                <a:t>5</a:t>
              </a:r>
              <a:endParaRPr lang="en-US" dirty="0"/>
            </a:p>
          </p:txBody>
        </p:sp>
        <p:sp>
          <p:nvSpPr>
            <p:cNvPr id="221" name="TextBox 220"/>
            <p:cNvSpPr txBox="1"/>
            <p:nvPr/>
          </p:nvSpPr>
          <p:spPr>
            <a:xfrm>
              <a:off x="6108887" y="4117435"/>
              <a:ext cx="418704" cy="369332"/>
            </a:xfrm>
            <a:prstGeom prst="rect">
              <a:avLst/>
            </a:prstGeom>
            <a:noFill/>
          </p:spPr>
          <p:txBody>
            <a:bodyPr wrap="none" rtlCol="0">
              <a:spAutoFit/>
            </a:bodyPr>
            <a:lstStyle/>
            <a:p>
              <a:r>
                <a:rPr lang="en-US" dirty="0" smtClean="0"/>
                <a:t>10</a:t>
              </a:r>
              <a:endParaRPr lang="en-US" dirty="0"/>
            </a:p>
          </p:txBody>
        </p:sp>
      </p:grpSp>
      <p:sp>
        <p:nvSpPr>
          <p:cNvPr id="234" name="Oval 233"/>
          <p:cNvSpPr/>
          <p:nvPr/>
        </p:nvSpPr>
        <p:spPr>
          <a:xfrm>
            <a:off x="7543800" y="4876800"/>
            <a:ext cx="228600" cy="228600"/>
          </a:xfrm>
          <a:prstGeom prst="ellipse">
            <a:avLst/>
          </a:prstGeom>
          <a:solidFill>
            <a:srgbClr val="FF0000">
              <a:alpha val="54000"/>
            </a:srgb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TextBox 125"/>
          <p:cNvSpPr txBox="1"/>
          <p:nvPr/>
        </p:nvSpPr>
        <p:spPr>
          <a:xfrm>
            <a:off x="6055848" y="157055"/>
            <a:ext cx="649537" cy="369332"/>
          </a:xfrm>
          <a:prstGeom prst="rect">
            <a:avLst/>
          </a:prstGeom>
          <a:noFill/>
        </p:spPr>
        <p:txBody>
          <a:bodyPr wrap="none" rtlCol="0">
            <a:spAutoFit/>
          </a:bodyPr>
          <a:lstStyle/>
          <a:p>
            <a:r>
              <a:rPr lang="en-US" dirty="0" smtClean="0"/>
              <a:t>Time</a:t>
            </a:r>
            <a:endParaRPr lang="en-US" dirty="0"/>
          </a:p>
        </p:txBody>
      </p:sp>
      <p:sp>
        <p:nvSpPr>
          <p:cNvPr id="127" name="TextBox 126"/>
          <p:cNvSpPr txBox="1"/>
          <p:nvPr/>
        </p:nvSpPr>
        <p:spPr>
          <a:xfrm>
            <a:off x="2648124" y="128072"/>
            <a:ext cx="649537" cy="369332"/>
          </a:xfrm>
          <a:prstGeom prst="rect">
            <a:avLst/>
          </a:prstGeom>
          <a:noFill/>
        </p:spPr>
        <p:txBody>
          <a:bodyPr wrap="none" rtlCol="0">
            <a:spAutoFit/>
          </a:bodyPr>
          <a:lstStyle/>
          <a:p>
            <a:r>
              <a:rPr lang="en-US" dirty="0" smtClean="0"/>
              <a:t>Time</a:t>
            </a:r>
            <a:endParaRPr lang="en-US" dirty="0"/>
          </a:p>
        </p:txBody>
      </p:sp>
    </p:spTree>
    <p:extLst>
      <p:ext uri="{BB962C8B-B14F-4D97-AF65-F5344CB8AC3E}">
        <p14:creationId xmlns:p14="http://schemas.microsoft.com/office/powerpoint/2010/main" val="16126610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6"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8"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0"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a:off x="2514600" y="3810000"/>
            <a:ext cx="497882" cy="2510469"/>
            <a:chOff x="6108887" y="3810000"/>
            <a:chExt cx="497882" cy="2510469"/>
          </a:xfrm>
        </p:grpSpPr>
        <p:grpSp>
          <p:nvGrpSpPr>
            <p:cNvPr id="55" name="Group 54"/>
            <p:cNvGrpSpPr/>
            <p:nvPr/>
          </p:nvGrpSpPr>
          <p:grpSpPr>
            <a:xfrm rot="16200000">
              <a:off x="5307531" y="5021231"/>
              <a:ext cx="2510469" cy="88007"/>
              <a:chOff x="4640580" y="2620962"/>
              <a:chExt cx="2827020" cy="88006"/>
            </a:xfrm>
          </p:grpSpPr>
          <p:cxnSp>
            <p:nvCxnSpPr>
              <p:cNvPr id="63" name="Straight Arrow Connector 62"/>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64" name="Straight Connector 63"/>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75" name="TextBox 74"/>
            <p:cNvSpPr txBox="1"/>
            <p:nvPr/>
          </p:nvSpPr>
          <p:spPr>
            <a:xfrm>
              <a:off x="6217077" y="5108035"/>
              <a:ext cx="301686" cy="369332"/>
            </a:xfrm>
            <a:prstGeom prst="rect">
              <a:avLst/>
            </a:prstGeom>
            <a:noFill/>
          </p:spPr>
          <p:txBody>
            <a:bodyPr wrap="none" rtlCol="0">
              <a:spAutoFit/>
            </a:bodyPr>
            <a:lstStyle/>
            <a:p>
              <a:r>
                <a:rPr lang="en-US" dirty="0" smtClean="0"/>
                <a:t>5</a:t>
              </a:r>
              <a:endParaRPr lang="en-US" dirty="0"/>
            </a:p>
          </p:txBody>
        </p:sp>
        <p:sp>
          <p:nvSpPr>
            <p:cNvPr id="76" name="TextBox 75"/>
            <p:cNvSpPr txBox="1"/>
            <p:nvPr/>
          </p:nvSpPr>
          <p:spPr>
            <a:xfrm>
              <a:off x="6108887" y="4117435"/>
              <a:ext cx="418704" cy="369332"/>
            </a:xfrm>
            <a:prstGeom prst="rect">
              <a:avLst/>
            </a:prstGeom>
            <a:noFill/>
          </p:spPr>
          <p:txBody>
            <a:bodyPr wrap="none" rtlCol="0">
              <a:spAutoFit/>
            </a:bodyPr>
            <a:lstStyle/>
            <a:p>
              <a:r>
                <a:rPr lang="en-US" dirty="0" smtClean="0"/>
                <a:t>10</a:t>
              </a:r>
              <a:endParaRPr lang="en-US" dirty="0"/>
            </a:p>
          </p:txBody>
        </p:sp>
      </p:grpSp>
      <p:grpSp>
        <p:nvGrpSpPr>
          <p:cNvPr id="78" name="Group 77"/>
          <p:cNvGrpSpPr/>
          <p:nvPr/>
        </p:nvGrpSpPr>
        <p:grpSpPr>
          <a:xfrm>
            <a:off x="2518658" y="483967"/>
            <a:ext cx="491724" cy="2510469"/>
            <a:chOff x="5947658" y="785485"/>
            <a:chExt cx="491724" cy="2510469"/>
          </a:xfrm>
        </p:grpSpPr>
        <p:grpSp>
          <p:nvGrpSpPr>
            <p:cNvPr id="79" name="Group 78"/>
            <p:cNvGrpSpPr/>
            <p:nvPr/>
          </p:nvGrpSpPr>
          <p:grpSpPr>
            <a:xfrm rot="16200000">
              <a:off x="5140144" y="1996716"/>
              <a:ext cx="2510469" cy="88007"/>
              <a:chOff x="4640580" y="2620962"/>
              <a:chExt cx="2827020" cy="88006"/>
            </a:xfrm>
          </p:grpSpPr>
          <p:cxnSp>
            <p:nvCxnSpPr>
              <p:cNvPr id="82" name="Straight Arrow Connector 81"/>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83" name="Straight Connector 82"/>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84" name="Straight Connector 83"/>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88" name="Straight Connector 87"/>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89" name="Straight Connector 88"/>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90" name="Straight Connector 89"/>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91" name="Straight Connector 90"/>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93" name="Straight Connector 92"/>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80" name="TextBox 79"/>
            <p:cNvSpPr txBox="1"/>
            <p:nvPr/>
          </p:nvSpPr>
          <p:spPr>
            <a:xfrm>
              <a:off x="6055848" y="2083520"/>
              <a:ext cx="301686" cy="369332"/>
            </a:xfrm>
            <a:prstGeom prst="rect">
              <a:avLst/>
            </a:prstGeom>
            <a:noFill/>
          </p:spPr>
          <p:txBody>
            <a:bodyPr wrap="none" rtlCol="0">
              <a:spAutoFit/>
            </a:bodyPr>
            <a:lstStyle/>
            <a:p>
              <a:r>
                <a:rPr lang="en-US" dirty="0" smtClean="0"/>
                <a:t>5</a:t>
              </a:r>
              <a:endParaRPr lang="en-US" dirty="0"/>
            </a:p>
          </p:txBody>
        </p:sp>
        <p:sp>
          <p:nvSpPr>
            <p:cNvPr id="81" name="TextBox 80"/>
            <p:cNvSpPr txBox="1"/>
            <p:nvPr/>
          </p:nvSpPr>
          <p:spPr>
            <a:xfrm>
              <a:off x="5947658" y="1092920"/>
              <a:ext cx="418704" cy="369332"/>
            </a:xfrm>
            <a:prstGeom prst="rect">
              <a:avLst/>
            </a:prstGeom>
            <a:noFill/>
          </p:spPr>
          <p:txBody>
            <a:bodyPr wrap="none" rtlCol="0">
              <a:spAutoFit/>
            </a:bodyPr>
            <a:lstStyle/>
            <a:p>
              <a:r>
                <a:rPr lang="en-US" dirty="0" smtClean="0"/>
                <a:t>10</a:t>
              </a:r>
              <a:endParaRPr lang="en-US" dirty="0"/>
            </a:p>
          </p:txBody>
        </p:sp>
      </p:grpSp>
      <p:grpSp>
        <p:nvGrpSpPr>
          <p:cNvPr id="94" name="Group 93"/>
          <p:cNvGrpSpPr/>
          <p:nvPr/>
        </p:nvGrpSpPr>
        <p:grpSpPr>
          <a:xfrm>
            <a:off x="3490716" y="457200"/>
            <a:ext cx="243084" cy="1833860"/>
            <a:chOff x="6271009" y="758718"/>
            <a:chExt cx="243084" cy="1833860"/>
          </a:xfrm>
        </p:grpSpPr>
        <p:sp>
          <p:nvSpPr>
            <p:cNvPr id="95" name="Oval 94"/>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Oval 95"/>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 name="Oval 96"/>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8" name="Oval 97"/>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9" name="Oval 98"/>
            <p:cNvSpPr/>
            <p:nvPr/>
          </p:nvSpPr>
          <p:spPr>
            <a:xfrm>
              <a:off x="6285493" y="75871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00" name="Group 99"/>
          <p:cNvGrpSpPr/>
          <p:nvPr/>
        </p:nvGrpSpPr>
        <p:grpSpPr>
          <a:xfrm>
            <a:off x="4191000" y="841482"/>
            <a:ext cx="228600" cy="1645411"/>
            <a:chOff x="7500754" y="1185164"/>
            <a:chExt cx="228600" cy="1645411"/>
          </a:xfrm>
        </p:grpSpPr>
        <p:sp>
          <p:nvSpPr>
            <p:cNvPr id="101" name="Oval 100"/>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2" name="Oval 101"/>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3" name="Oval 102"/>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Oval 103"/>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5" name="Oval 104"/>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06" name="Group 105"/>
          <p:cNvGrpSpPr/>
          <p:nvPr/>
        </p:nvGrpSpPr>
        <p:grpSpPr>
          <a:xfrm>
            <a:off x="4944170" y="1249346"/>
            <a:ext cx="237430" cy="1446618"/>
            <a:chOff x="8168628" y="1550864"/>
            <a:chExt cx="237430" cy="1446618"/>
          </a:xfrm>
        </p:grpSpPr>
        <p:sp>
          <p:nvSpPr>
            <p:cNvPr id="107" name="Oval 106"/>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8" name="Oval 107"/>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Oval 108"/>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0" name="Oval 109"/>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Oval 110"/>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12" name="Oval 111"/>
          <p:cNvSpPr/>
          <p:nvPr/>
        </p:nvSpPr>
        <p:spPr>
          <a:xfrm>
            <a:off x="3472780" y="4572000"/>
            <a:ext cx="228600" cy="228600"/>
          </a:xfrm>
          <a:prstGeom prst="ellipse">
            <a:avLst/>
          </a:prstGeom>
          <a:solidFill>
            <a:schemeClr val="accent2">
              <a:lumMod val="60000"/>
              <a:lumOff val="40000"/>
              <a:alpha val="54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3" name="Oval 112"/>
          <p:cNvSpPr/>
          <p:nvPr/>
        </p:nvSpPr>
        <p:spPr>
          <a:xfrm>
            <a:off x="4158580" y="4981384"/>
            <a:ext cx="228600" cy="228600"/>
          </a:xfrm>
          <a:prstGeom prst="ellipse">
            <a:avLst/>
          </a:prstGeom>
          <a:solidFill>
            <a:schemeClr val="accent2">
              <a:lumMod val="60000"/>
              <a:lumOff val="40000"/>
              <a:alpha val="54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4" name="Oval 113"/>
          <p:cNvSpPr/>
          <p:nvPr/>
        </p:nvSpPr>
        <p:spPr>
          <a:xfrm>
            <a:off x="4844380" y="5184388"/>
            <a:ext cx="228600" cy="228600"/>
          </a:xfrm>
          <a:prstGeom prst="ellipse">
            <a:avLst/>
          </a:prstGeom>
          <a:solidFill>
            <a:schemeClr val="accent2">
              <a:lumMod val="60000"/>
              <a:lumOff val="40000"/>
              <a:alpha val="54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82" name="Group 181"/>
          <p:cNvGrpSpPr/>
          <p:nvPr/>
        </p:nvGrpSpPr>
        <p:grpSpPr>
          <a:xfrm>
            <a:off x="5947658" y="556885"/>
            <a:ext cx="491724" cy="2510469"/>
            <a:chOff x="5947658" y="785485"/>
            <a:chExt cx="491724" cy="2510469"/>
          </a:xfrm>
        </p:grpSpPr>
        <p:grpSp>
          <p:nvGrpSpPr>
            <p:cNvPr id="183" name="Group 182"/>
            <p:cNvGrpSpPr/>
            <p:nvPr/>
          </p:nvGrpSpPr>
          <p:grpSpPr>
            <a:xfrm rot="16200000">
              <a:off x="5140144" y="1996716"/>
              <a:ext cx="2510469" cy="88007"/>
              <a:chOff x="4640580" y="2620962"/>
              <a:chExt cx="2827020" cy="88006"/>
            </a:xfrm>
          </p:grpSpPr>
          <p:cxnSp>
            <p:nvCxnSpPr>
              <p:cNvPr id="186" name="Straight Arrow Connector 185"/>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87" name="Straight Connector 186"/>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8" name="Straight Connector 187"/>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9" name="Straight Connector 188"/>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0" name="Straight Connector 189"/>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1" name="Straight Connector 190"/>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2" name="Straight Connector 191"/>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3" name="Straight Connector 192"/>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4" name="Straight Connector 193"/>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5" name="Straight Connector 194"/>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6" name="Straight Connector 195"/>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7" name="Straight Connector 196"/>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84" name="TextBox 183"/>
            <p:cNvSpPr txBox="1"/>
            <p:nvPr/>
          </p:nvSpPr>
          <p:spPr>
            <a:xfrm>
              <a:off x="6055848" y="2083520"/>
              <a:ext cx="301686" cy="369332"/>
            </a:xfrm>
            <a:prstGeom prst="rect">
              <a:avLst/>
            </a:prstGeom>
            <a:noFill/>
          </p:spPr>
          <p:txBody>
            <a:bodyPr wrap="none" rtlCol="0">
              <a:spAutoFit/>
            </a:bodyPr>
            <a:lstStyle/>
            <a:p>
              <a:r>
                <a:rPr lang="en-US" dirty="0" smtClean="0"/>
                <a:t>5</a:t>
              </a:r>
              <a:endParaRPr lang="en-US" dirty="0"/>
            </a:p>
          </p:txBody>
        </p:sp>
        <p:sp>
          <p:nvSpPr>
            <p:cNvPr id="185" name="TextBox 184"/>
            <p:cNvSpPr txBox="1"/>
            <p:nvPr/>
          </p:nvSpPr>
          <p:spPr>
            <a:xfrm>
              <a:off x="5947658" y="1092920"/>
              <a:ext cx="418704" cy="369332"/>
            </a:xfrm>
            <a:prstGeom prst="rect">
              <a:avLst/>
            </a:prstGeom>
            <a:noFill/>
          </p:spPr>
          <p:txBody>
            <a:bodyPr wrap="none" rtlCol="0">
              <a:spAutoFit/>
            </a:bodyPr>
            <a:lstStyle/>
            <a:p>
              <a:r>
                <a:rPr lang="en-US" dirty="0" smtClean="0"/>
                <a:t>10</a:t>
              </a:r>
              <a:endParaRPr lang="en-US" dirty="0"/>
            </a:p>
          </p:txBody>
        </p:sp>
      </p:grpSp>
      <p:grpSp>
        <p:nvGrpSpPr>
          <p:cNvPr id="198" name="Group 197"/>
          <p:cNvGrpSpPr/>
          <p:nvPr/>
        </p:nvGrpSpPr>
        <p:grpSpPr>
          <a:xfrm>
            <a:off x="6843516" y="530118"/>
            <a:ext cx="243084" cy="1833860"/>
            <a:chOff x="6271009" y="758718"/>
            <a:chExt cx="243084" cy="1833860"/>
          </a:xfrm>
        </p:grpSpPr>
        <p:sp>
          <p:nvSpPr>
            <p:cNvPr id="199" name="Oval 198"/>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0" name="Oval 199"/>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1" name="Oval 200"/>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2" name="Oval 201"/>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3" name="Oval 202"/>
            <p:cNvSpPr/>
            <p:nvPr/>
          </p:nvSpPr>
          <p:spPr>
            <a:xfrm>
              <a:off x="6285493" y="75871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04" name="Group 203"/>
          <p:cNvGrpSpPr/>
          <p:nvPr/>
        </p:nvGrpSpPr>
        <p:grpSpPr>
          <a:xfrm>
            <a:off x="7543800" y="914400"/>
            <a:ext cx="228600" cy="1645411"/>
            <a:chOff x="7500754" y="1185164"/>
            <a:chExt cx="228600" cy="1645411"/>
          </a:xfrm>
        </p:grpSpPr>
        <p:sp>
          <p:nvSpPr>
            <p:cNvPr id="205" name="Oval 204"/>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6" name="Oval 205"/>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7" name="Oval 206"/>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8" name="Oval 207"/>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9" name="Oval 208"/>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10" name="Group 209"/>
          <p:cNvGrpSpPr/>
          <p:nvPr/>
        </p:nvGrpSpPr>
        <p:grpSpPr>
          <a:xfrm>
            <a:off x="8296970" y="1322264"/>
            <a:ext cx="237430" cy="1446618"/>
            <a:chOff x="8168628" y="1550864"/>
            <a:chExt cx="237430" cy="1446618"/>
          </a:xfrm>
        </p:grpSpPr>
        <p:sp>
          <p:nvSpPr>
            <p:cNvPr id="211" name="Oval 210"/>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2" name="Oval 211"/>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3" name="Oval 212"/>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4" name="Oval 213"/>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5" name="Oval 214"/>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18" name="Group 217"/>
          <p:cNvGrpSpPr/>
          <p:nvPr/>
        </p:nvGrpSpPr>
        <p:grpSpPr>
          <a:xfrm>
            <a:off x="5943600" y="3810000"/>
            <a:ext cx="497882" cy="2510469"/>
            <a:chOff x="6108887" y="3810000"/>
            <a:chExt cx="497882" cy="2510469"/>
          </a:xfrm>
        </p:grpSpPr>
        <p:grpSp>
          <p:nvGrpSpPr>
            <p:cNvPr id="219" name="Group 218"/>
            <p:cNvGrpSpPr/>
            <p:nvPr/>
          </p:nvGrpSpPr>
          <p:grpSpPr>
            <a:xfrm rot="16200000">
              <a:off x="5307531" y="5021231"/>
              <a:ext cx="2510469" cy="88007"/>
              <a:chOff x="4640580" y="2620962"/>
              <a:chExt cx="2827020" cy="88006"/>
            </a:xfrm>
          </p:grpSpPr>
          <p:cxnSp>
            <p:nvCxnSpPr>
              <p:cNvPr id="222" name="Straight Arrow Connector 221"/>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223" name="Straight Connector 222"/>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24" name="Straight Connector 223"/>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25" name="Straight Connector 224"/>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26" name="Straight Connector 225"/>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27" name="Straight Connector 226"/>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28" name="Straight Connector 227"/>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29" name="Straight Connector 228"/>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30" name="Straight Connector 229"/>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31" name="Straight Connector 230"/>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32" name="Straight Connector 231"/>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33" name="Straight Connector 232"/>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220" name="TextBox 219"/>
            <p:cNvSpPr txBox="1"/>
            <p:nvPr/>
          </p:nvSpPr>
          <p:spPr>
            <a:xfrm>
              <a:off x="6217077" y="5108035"/>
              <a:ext cx="301686" cy="369332"/>
            </a:xfrm>
            <a:prstGeom prst="rect">
              <a:avLst/>
            </a:prstGeom>
            <a:noFill/>
          </p:spPr>
          <p:txBody>
            <a:bodyPr wrap="none" rtlCol="0">
              <a:spAutoFit/>
            </a:bodyPr>
            <a:lstStyle/>
            <a:p>
              <a:r>
                <a:rPr lang="en-US" dirty="0" smtClean="0"/>
                <a:t>5</a:t>
              </a:r>
              <a:endParaRPr lang="en-US" dirty="0"/>
            </a:p>
          </p:txBody>
        </p:sp>
        <p:sp>
          <p:nvSpPr>
            <p:cNvPr id="221" name="TextBox 220"/>
            <p:cNvSpPr txBox="1"/>
            <p:nvPr/>
          </p:nvSpPr>
          <p:spPr>
            <a:xfrm>
              <a:off x="6108887" y="4117435"/>
              <a:ext cx="418704" cy="369332"/>
            </a:xfrm>
            <a:prstGeom prst="rect">
              <a:avLst/>
            </a:prstGeom>
            <a:noFill/>
          </p:spPr>
          <p:txBody>
            <a:bodyPr wrap="none" rtlCol="0">
              <a:spAutoFit/>
            </a:bodyPr>
            <a:lstStyle/>
            <a:p>
              <a:r>
                <a:rPr lang="en-US" dirty="0" smtClean="0"/>
                <a:t>10</a:t>
              </a:r>
              <a:endParaRPr lang="en-US" dirty="0"/>
            </a:p>
          </p:txBody>
        </p:sp>
      </p:grpSp>
      <p:sp>
        <p:nvSpPr>
          <p:cNvPr id="234" name="Oval 233"/>
          <p:cNvSpPr/>
          <p:nvPr/>
        </p:nvSpPr>
        <p:spPr>
          <a:xfrm>
            <a:off x="7543800" y="4876800"/>
            <a:ext cx="228600" cy="228600"/>
          </a:xfrm>
          <a:prstGeom prst="ellipse">
            <a:avLst/>
          </a:prstGeom>
          <a:solidFill>
            <a:srgbClr val="FF0000">
              <a:alpha val="54000"/>
            </a:srgb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5" name="TextBox 234"/>
          <p:cNvSpPr txBox="1"/>
          <p:nvPr/>
        </p:nvSpPr>
        <p:spPr>
          <a:xfrm>
            <a:off x="6055848" y="157055"/>
            <a:ext cx="649537" cy="369332"/>
          </a:xfrm>
          <a:prstGeom prst="rect">
            <a:avLst/>
          </a:prstGeom>
          <a:noFill/>
        </p:spPr>
        <p:txBody>
          <a:bodyPr wrap="none" rtlCol="0">
            <a:spAutoFit/>
          </a:bodyPr>
          <a:lstStyle/>
          <a:p>
            <a:r>
              <a:rPr lang="en-US" dirty="0" smtClean="0"/>
              <a:t>Time</a:t>
            </a:r>
            <a:endParaRPr lang="en-US" dirty="0"/>
          </a:p>
        </p:txBody>
      </p:sp>
      <p:sp>
        <p:nvSpPr>
          <p:cNvPr id="176" name="TextBox 175"/>
          <p:cNvSpPr txBox="1"/>
          <p:nvPr/>
        </p:nvSpPr>
        <p:spPr>
          <a:xfrm>
            <a:off x="2648124" y="128072"/>
            <a:ext cx="649537" cy="369332"/>
          </a:xfrm>
          <a:prstGeom prst="rect">
            <a:avLst/>
          </a:prstGeom>
          <a:noFill/>
        </p:spPr>
        <p:txBody>
          <a:bodyPr wrap="none" rtlCol="0">
            <a:spAutoFit/>
          </a:bodyPr>
          <a:lstStyle/>
          <a:p>
            <a:r>
              <a:rPr lang="en-US" dirty="0" smtClean="0"/>
              <a:t>Time</a:t>
            </a:r>
            <a:endParaRPr lang="en-US" dirty="0"/>
          </a:p>
        </p:txBody>
      </p:sp>
      <p:sp>
        <p:nvSpPr>
          <p:cNvPr id="126" name="TextBox 125"/>
          <p:cNvSpPr txBox="1"/>
          <p:nvPr/>
        </p:nvSpPr>
        <p:spPr>
          <a:xfrm>
            <a:off x="40789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27" name="TextBox 126"/>
          <p:cNvSpPr txBox="1"/>
          <p:nvPr/>
        </p:nvSpPr>
        <p:spPr>
          <a:xfrm>
            <a:off x="4078950" y="3810000"/>
            <a:ext cx="416850" cy="369332"/>
          </a:xfrm>
          <a:prstGeom prst="rect">
            <a:avLst/>
          </a:prstGeom>
          <a:solidFill>
            <a:schemeClr val="accent4">
              <a:lumMod val="60000"/>
              <a:lumOff val="40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3</a:t>
            </a:r>
            <a:endParaRPr lang="en-US" dirty="0">
              <a:solidFill>
                <a:schemeClr val="tx1"/>
              </a:solidFill>
            </a:endParaRPr>
          </a:p>
        </p:txBody>
      </p:sp>
      <p:sp>
        <p:nvSpPr>
          <p:cNvPr id="128" name="TextBox 127"/>
          <p:cNvSpPr txBox="1"/>
          <p:nvPr/>
        </p:nvSpPr>
        <p:spPr>
          <a:xfrm>
            <a:off x="3352800" y="3364468"/>
            <a:ext cx="1143000" cy="369332"/>
          </a:xfrm>
          <a:prstGeom prst="rect">
            <a:avLst/>
          </a:prstGeom>
          <a:noFill/>
        </p:spPr>
        <p:txBody>
          <a:bodyPr wrap="square" rtlCol="0">
            <a:spAutoFit/>
          </a:bodyPr>
          <a:lstStyle/>
          <a:p>
            <a:pPr algn="r"/>
            <a:r>
              <a:rPr lang="en-US" dirty="0" smtClean="0">
                <a:solidFill>
                  <a:schemeClr val="accent6">
                    <a:lumMod val="75000"/>
                  </a:schemeClr>
                </a:solidFill>
              </a:rPr>
              <a:t>DF = 12</a:t>
            </a:r>
            <a:endParaRPr lang="en-US" dirty="0">
              <a:solidFill>
                <a:schemeClr val="accent6">
                  <a:lumMod val="75000"/>
                </a:schemeClr>
              </a:solidFill>
            </a:endParaRPr>
          </a:p>
        </p:txBody>
      </p:sp>
      <p:sp>
        <p:nvSpPr>
          <p:cNvPr id="129" name="TextBox 128"/>
          <p:cNvSpPr txBox="1"/>
          <p:nvPr/>
        </p:nvSpPr>
        <p:spPr>
          <a:xfrm>
            <a:off x="7507950" y="3810000"/>
            <a:ext cx="416850" cy="369332"/>
          </a:xfrm>
          <a:prstGeom prst="rect">
            <a:avLst/>
          </a:prstGeom>
          <a:solidFill>
            <a:schemeClr val="accent4">
              <a:lumMod val="60000"/>
              <a:lumOff val="40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a:t>
            </a:r>
            <a:endParaRPr lang="en-US" dirty="0">
              <a:solidFill>
                <a:schemeClr val="tx1"/>
              </a:solidFill>
            </a:endParaRPr>
          </a:p>
        </p:txBody>
      </p:sp>
      <p:sp>
        <p:nvSpPr>
          <p:cNvPr id="130" name="TextBox 129"/>
          <p:cNvSpPr txBox="1"/>
          <p:nvPr/>
        </p:nvSpPr>
        <p:spPr>
          <a:xfrm>
            <a:off x="6781800" y="3355582"/>
            <a:ext cx="1143000" cy="369332"/>
          </a:xfrm>
          <a:prstGeom prst="rect">
            <a:avLst/>
          </a:prstGeom>
          <a:noFill/>
        </p:spPr>
        <p:txBody>
          <a:bodyPr wrap="square" rtlCol="0">
            <a:spAutoFit/>
          </a:bodyPr>
          <a:lstStyle/>
          <a:p>
            <a:pPr algn="r"/>
            <a:r>
              <a:rPr lang="en-US" dirty="0" smtClean="0">
                <a:solidFill>
                  <a:schemeClr val="accent6">
                    <a:lumMod val="75000"/>
                  </a:schemeClr>
                </a:solidFill>
              </a:rPr>
              <a:t>DF = 14</a:t>
            </a:r>
            <a:endParaRPr lang="en-US" dirty="0">
              <a:solidFill>
                <a:schemeClr val="accent6">
                  <a:lumMod val="75000"/>
                </a:schemeClr>
              </a:solidFill>
            </a:endParaRPr>
          </a:p>
        </p:txBody>
      </p:sp>
      <p:sp>
        <p:nvSpPr>
          <p:cNvPr id="131" name="TextBox 130"/>
          <p:cNvSpPr txBox="1"/>
          <p:nvPr/>
        </p:nvSpPr>
        <p:spPr>
          <a:xfrm>
            <a:off x="75079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Tree>
    <p:extLst>
      <p:ext uri="{BB962C8B-B14F-4D97-AF65-F5344CB8AC3E}">
        <p14:creationId xmlns:p14="http://schemas.microsoft.com/office/powerpoint/2010/main" val="8952978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6"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8"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0"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TextBox 114"/>
          <p:cNvSpPr txBox="1"/>
          <p:nvPr/>
        </p:nvSpPr>
        <p:spPr>
          <a:xfrm>
            <a:off x="40789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16" name="TextBox 115"/>
          <p:cNvSpPr txBox="1"/>
          <p:nvPr/>
        </p:nvSpPr>
        <p:spPr>
          <a:xfrm>
            <a:off x="4078950" y="3810000"/>
            <a:ext cx="416850" cy="369332"/>
          </a:xfrm>
          <a:prstGeom prst="rect">
            <a:avLst/>
          </a:prstGeom>
          <a:solidFill>
            <a:schemeClr val="accent4">
              <a:lumMod val="60000"/>
              <a:lumOff val="40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3</a:t>
            </a:r>
            <a:endParaRPr lang="en-US" dirty="0">
              <a:solidFill>
                <a:schemeClr val="tx1"/>
              </a:solidFill>
            </a:endParaRPr>
          </a:p>
        </p:txBody>
      </p:sp>
      <p:sp>
        <p:nvSpPr>
          <p:cNvPr id="122" name="TextBox 121"/>
          <p:cNvSpPr txBox="1"/>
          <p:nvPr/>
        </p:nvSpPr>
        <p:spPr>
          <a:xfrm>
            <a:off x="3352800" y="3364468"/>
            <a:ext cx="1143000" cy="369332"/>
          </a:xfrm>
          <a:prstGeom prst="rect">
            <a:avLst/>
          </a:prstGeom>
          <a:noFill/>
        </p:spPr>
        <p:txBody>
          <a:bodyPr wrap="square" rtlCol="0">
            <a:spAutoFit/>
          </a:bodyPr>
          <a:lstStyle/>
          <a:p>
            <a:pPr algn="r"/>
            <a:r>
              <a:rPr lang="en-US" dirty="0" smtClean="0">
                <a:solidFill>
                  <a:schemeClr val="accent6">
                    <a:lumMod val="75000"/>
                  </a:schemeClr>
                </a:solidFill>
              </a:rPr>
              <a:t>DF = 12</a:t>
            </a:r>
            <a:endParaRPr lang="en-US" dirty="0">
              <a:solidFill>
                <a:schemeClr val="accent6">
                  <a:lumMod val="75000"/>
                </a:schemeClr>
              </a:solidFill>
            </a:endParaRPr>
          </a:p>
        </p:txBody>
      </p:sp>
      <p:sp>
        <p:nvSpPr>
          <p:cNvPr id="140" name="TextBox 139"/>
          <p:cNvSpPr txBox="1"/>
          <p:nvPr/>
        </p:nvSpPr>
        <p:spPr>
          <a:xfrm>
            <a:off x="7507950" y="3810000"/>
            <a:ext cx="416850" cy="369332"/>
          </a:xfrm>
          <a:prstGeom prst="rect">
            <a:avLst/>
          </a:prstGeom>
          <a:solidFill>
            <a:schemeClr val="accent4">
              <a:lumMod val="60000"/>
              <a:lumOff val="40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a:t>
            </a:r>
            <a:endParaRPr lang="en-US" dirty="0">
              <a:solidFill>
                <a:schemeClr val="tx1"/>
              </a:solidFill>
            </a:endParaRPr>
          </a:p>
        </p:txBody>
      </p:sp>
      <p:sp>
        <p:nvSpPr>
          <p:cNvPr id="141" name="TextBox 140"/>
          <p:cNvSpPr txBox="1"/>
          <p:nvPr/>
        </p:nvSpPr>
        <p:spPr>
          <a:xfrm>
            <a:off x="6781800" y="3355582"/>
            <a:ext cx="1143000" cy="369332"/>
          </a:xfrm>
          <a:prstGeom prst="rect">
            <a:avLst/>
          </a:prstGeom>
          <a:noFill/>
        </p:spPr>
        <p:txBody>
          <a:bodyPr wrap="square" rtlCol="0">
            <a:spAutoFit/>
          </a:bodyPr>
          <a:lstStyle/>
          <a:p>
            <a:pPr algn="r"/>
            <a:r>
              <a:rPr lang="en-US" dirty="0" smtClean="0">
                <a:solidFill>
                  <a:schemeClr val="accent6">
                    <a:lumMod val="75000"/>
                  </a:schemeClr>
                </a:solidFill>
              </a:rPr>
              <a:t>DF = 14</a:t>
            </a:r>
            <a:endParaRPr lang="en-US" dirty="0">
              <a:solidFill>
                <a:schemeClr val="accent6">
                  <a:lumMod val="75000"/>
                </a:schemeClr>
              </a:solidFill>
            </a:endParaRPr>
          </a:p>
        </p:txBody>
      </p:sp>
      <p:sp>
        <p:nvSpPr>
          <p:cNvPr id="181" name="TextBox 180"/>
          <p:cNvSpPr txBox="1"/>
          <p:nvPr/>
        </p:nvSpPr>
        <p:spPr>
          <a:xfrm>
            <a:off x="75079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Tree>
    <p:extLst>
      <p:ext uri="{BB962C8B-B14F-4D97-AF65-F5344CB8AC3E}">
        <p14:creationId xmlns:p14="http://schemas.microsoft.com/office/powerpoint/2010/main" val="26658900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6"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8"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0"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TextBox 21"/>
          <p:cNvSpPr txBox="1"/>
          <p:nvPr/>
        </p:nvSpPr>
        <p:spPr>
          <a:xfrm>
            <a:off x="5181600" y="3364468"/>
            <a:ext cx="1143000" cy="369332"/>
          </a:xfrm>
          <a:prstGeom prst="rect">
            <a:avLst/>
          </a:prstGeom>
          <a:noFill/>
        </p:spPr>
        <p:txBody>
          <a:bodyPr wrap="square" rtlCol="0">
            <a:spAutoFit/>
          </a:bodyPr>
          <a:lstStyle/>
          <a:p>
            <a:pPr algn="r"/>
            <a:r>
              <a:rPr lang="en-US" dirty="0" smtClean="0">
                <a:solidFill>
                  <a:schemeClr val="accent6">
                    <a:lumMod val="75000"/>
                  </a:schemeClr>
                </a:solidFill>
              </a:rPr>
              <a:t>DF = 13</a:t>
            </a:r>
            <a:endParaRPr lang="en-US" dirty="0">
              <a:solidFill>
                <a:schemeClr val="accent6">
                  <a:lumMod val="75000"/>
                </a:schemeClr>
              </a:solidFill>
            </a:endParaRPr>
          </a:p>
        </p:txBody>
      </p:sp>
      <p:grpSp>
        <p:nvGrpSpPr>
          <p:cNvPr id="2" name="Group 1"/>
          <p:cNvGrpSpPr/>
          <p:nvPr/>
        </p:nvGrpSpPr>
        <p:grpSpPr>
          <a:xfrm>
            <a:off x="4267200" y="80506"/>
            <a:ext cx="3352800" cy="3035455"/>
            <a:chOff x="4267200" y="80506"/>
            <a:chExt cx="3352800" cy="3035455"/>
          </a:xfrm>
        </p:grpSpPr>
        <p:grpSp>
          <p:nvGrpSpPr>
            <p:cNvPr id="23" name="Group 22"/>
            <p:cNvGrpSpPr/>
            <p:nvPr/>
          </p:nvGrpSpPr>
          <p:grpSpPr>
            <a:xfrm>
              <a:off x="4520349" y="179167"/>
              <a:ext cx="491724" cy="2510469"/>
              <a:chOff x="5947658" y="785485"/>
              <a:chExt cx="491724" cy="2510469"/>
            </a:xfrm>
          </p:grpSpPr>
          <p:grpSp>
            <p:nvGrpSpPr>
              <p:cNvPr id="24" name="Group 23"/>
              <p:cNvGrpSpPr/>
              <p:nvPr/>
            </p:nvGrpSpPr>
            <p:grpSpPr>
              <a:xfrm rot="16200000">
                <a:off x="5140144" y="1996716"/>
                <a:ext cx="2510469" cy="88007"/>
                <a:chOff x="4640580" y="2620962"/>
                <a:chExt cx="2827020" cy="88006"/>
              </a:xfrm>
            </p:grpSpPr>
            <p:cxnSp>
              <p:nvCxnSpPr>
                <p:cNvPr id="27" name="Straight Arrow Connector 26"/>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25" name="TextBox 24"/>
              <p:cNvSpPr txBox="1"/>
              <p:nvPr/>
            </p:nvSpPr>
            <p:spPr>
              <a:xfrm>
                <a:off x="6055848" y="2083520"/>
                <a:ext cx="301686" cy="369332"/>
              </a:xfrm>
              <a:prstGeom prst="rect">
                <a:avLst/>
              </a:prstGeom>
              <a:noFill/>
            </p:spPr>
            <p:txBody>
              <a:bodyPr wrap="none" rtlCol="0">
                <a:spAutoFit/>
              </a:bodyPr>
              <a:lstStyle/>
              <a:p>
                <a:r>
                  <a:rPr lang="en-US" dirty="0" smtClean="0"/>
                  <a:t>5</a:t>
                </a:r>
                <a:endParaRPr lang="en-US" dirty="0"/>
              </a:p>
            </p:txBody>
          </p:sp>
          <p:sp>
            <p:nvSpPr>
              <p:cNvPr id="26" name="TextBox 25"/>
              <p:cNvSpPr txBox="1"/>
              <p:nvPr/>
            </p:nvSpPr>
            <p:spPr>
              <a:xfrm>
                <a:off x="5947658" y="1092920"/>
                <a:ext cx="418704" cy="369332"/>
              </a:xfrm>
              <a:prstGeom prst="rect">
                <a:avLst/>
              </a:prstGeom>
              <a:noFill/>
            </p:spPr>
            <p:txBody>
              <a:bodyPr wrap="none" rtlCol="0">
                <a:spAutoFit/>
              </a:bodyPr>
              <a:lstStyle/>
              <a:p>
                <a:r>
                  <a:rPr lang="en-US" dirty="0" smtClean="0"/>
                  <a:t>10</a:t>
                </a:r>
                <a:endParaRPr lang="en-US" dirty="0"/>
              </a:p>
            </p:txBody>
          </p:sp>
        </p:grpSp>
        <p:grpSp>
          <p:nvGrpSpPr>
            <p:cNvPr id="39" name="Group 38"/>
            <p:cNvGrpSpPr/>
            <p:nvPr/>
          </p:nvGrpSpPr>
          <p:grpSpPr>
            <a:xfrm>
              <a:off x="5492407" y="152400"/>
              <a:ext cx="2127593" cy="1833860"/>
              <a:chOff x="6271009" y="758718"/>
              <a:chExt cx="2127593" cy="1833860"/>
            </a:xfrm>
          </p:grpSpPr>
          <p:sp>
            <p:nvSpPr>
              <p:cNvPr id="40" name="Oval 39"/>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Oval 40"/>
              <p:cNvSpPr/>
              <p:nvPr/>
            </p:nvSpPr>
            <p:spPr>
              <a:xfrm>
                <a:off x="6417402"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Oval 41"/>
              <p:cNvSpPr/>
              <p:nvPr/>
            </p:nvSpPr>
            <p:spPr>
              <a:xfrm>
                <a:off x="8170002"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Oval 42"/>
              <p:cNvSpPr/>
              <p:nvPr/>
            </p:nvSpPr>
            <p:spPr>
              <a:xfrm>
                <a:off x="6798402"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Oval 43"/>
              <p:cNvSpPr/>
              <p:nvPr/>
            </p:nvSpPr>
            <p:spPr>
              <a:xfrm>
                <a:off x="8017602" y="75871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5" name="Group 44"/>
            <p:cNvGrpSpPr/>
            <p:nvPr/>
          </p:nvGrpSpPr>
          <p:grpSpPr>
            <a:xfrm>
              <a:off x="6192691" y="536682"/>
              <a:ext cx="512909" cy="1645411"/>
              <a:chOff x="7500754" y="1185164"/>
              <a:chExt cx="512909" cy="1645411"/>
            </a:xfrm>
          </p:grpSpPr>
          <p:sp>
            <p:nvSpPr>
              <p:cNvPr id="46" name="Oval 45"/>
              <p:cNvSpPr/>
              <p:nvPr/>
            </p:nvSpPr>
            <p:spPr>
              <a:xfrm>
                <a:off x="7785063"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Oval 46"/>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Oval 47"/>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Oval 48"/>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Oval 49"/>
              <p:cNvSpPr/>
              <p:nvPr/>
            </p:nvSpPr>
            <p:spPr>
              <a:xfrm>
                <a:off x="7708863"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1" name="Group 50"/>
            <p:cNvGrpSpPr/>
            <p:nvPr/>
          </p:nvGrpSpPr>
          <p:grpSpPr>
            <a:xfrm>
              <a:off x="5181600" y="944546"/>
              <a:ext cx="1981200" cy="1446618"/>
              <a:chOff x="6404367" y="1550864"/>
              <a:chExt cx="1981200" cy="1446618"/>
            </a:xfrm>
          </p:grpSpPr>
          <p:sp>
            <p:nvSpPr>
              <p:cNvPr id="52" name="Oval 51"/>
              <p:cNvSpPr/>
              <p:nvPr/>
            </p:nvSpPr>
            <p:spPr>
              <a:xfrm>
                <a:off x="7090167"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Oval 52"/>
              <p:cNvSpPr/>
              <p:nvPr/>
            </p:nvSpPr>
            <p:spPr>
              <a:xfrm>
                <a:off x="7852167"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p:cNvSpPr/>
              <p:nvPr/>
            </p:nvSpPr>
            <p:spPr>
              <a:xfrm>
                <a:off x="7090167"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Oval 54"/>
              <p:cNvSpPr/>
              <p:nvPr/>
            </p:nvSpPr>
            <p:spPr>
              <a:xfrm>
                <a:off x="8156967"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Oval 58"/>
              <p:cNvSpPr/>
              <p:nvPr/>
            </p:nvSpPr>
            <p:spPr>
              <a:xfrm>
                <a:off x="6404367"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60" name="Group 59"/>
            <p:cNvGrpSpPr/>
            <p:nvPr/>
          </p:nvGrpSpPr>
          <p:grpSpPr>
            <a:xfrm rot="5400000">
              <a:off x="5995778" y="1620732"/>
              <a:ext cx="456583" cy="2533875"/>
              <a:chOff x="6351375" y="762079"/>
              <a:chExt cx="456583" cy="2533875"/>
            </a:xfrm>
          </p:grpSpPr>
          <p:grpSp>
            <p:nvGrpSpPr>
              <p:cNvPr id="61" name="Group 60"/>
              <p:cNvGrpSpPr/>
              <p:nvPr/>
            </p:nvGrpSpPr>
            <p:grpSpPr>
              <a:xfrm rot="16200000">
                <a:off x="5140144" y="1996716"/>
                <a:ext cx="2510469" cy="88007"/>
                <a:chOff x="4640580" y="2620962"/>
                <a:chExt cx="2827020" cy="88006"/>
              </a:xfrm>
            </p:grpSpPr>
            <p:cxnSp>
              <p:nvCxnSpPr>
                <p:cNvPr id="64" name="Straight Arrow Connector 63"/>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65" name="Straight Connector 64"/>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63" name="TextBox 62"/>
              <p:cNvSpPr txBox="1"/>
              <p:nvPr/>
            </p:nvSpPr>
            <p:spPr>
              <a:xfrm rot="16200000">
                <a:off x="6353186" y="847519"/>
                <a:ext cx="540212" cy="369332"/>
              </a:xfrm>
              <a:prstGeom prst="rect">
                <a:avLst/>
              </a:prstGeom>
              <a:noFill/>
            </p:spPr>
            <p:txBody>
              <a:bodyPr wrap="none" rtlCol="0">
                <a:spAutoFit/>
              </a:bodyPr>
              <a:lstStyle/>
              <a:p>
                <a:r>
                  <a:rPr lang="en-US" dirty="0" smtClean="0"/>
                  <a:t>Age</a:t>
                </a:r>
                <a:endParaRPr lang="en-US" dirty="0"/>
              </a:p>
            </p:txBody>
          </p:sp>
        </p:grpSp>
        <p:sp>
          <p:nvSpPr>
            <p:cNvPr id="76" name="TextBox 75"/>
            <p:cNvSpPr txBox="1"/>
            <p:nvPr/>
          </p:nvSpPr>
          <p:spPr>
            <a:xfrm>
              <a:off x="4267200" y="80506"/>
              <a:ext cx="649537" cy="369332"/>
            </a:xfrm>
            <a:prstGeom prst="rect">
              <a:avLst/>
            </a:prstGeom>
            <a:noFill/>
          </p:spPr>
          <p:txBody>
            <a:bodyPr wrap="none" rtlCol="0">
              <a:spAutoFit/>
            </a:bodyPr>
            <a:lstStyle/>
            <a:p>
              <a:r>
                <a:rPr lang="en-US" dirty="0" smtClean="0"/>
                <a:t>Time</a:t>
              </a:r>
              <a:endParaRPr lang="en-US" dirty="0"/>
            </a:p>
          </p:txBody>
        </p:sp>
      </p:grpSp>
      <p:grpSp>
        <p:nvGrpSpPr>
          <p:cNvPr id="77" name="Group 76"/>
          <p:cNvGrpSpPr/>
          <p:nvPr/>
        </p:nvGrpSpPr>
        <p:grpSpPr>
          <a:xfrm>
            <a:off x="4520349" y="3756261"/>
            <a:ext cx="491724" cy="2510469"/>
            <a:chOff x="5947658" y="785485"/>
            <a:chExt cx="491724" cy="2510469"/>
          </a:xfrm>
        </p:grpSpPr>
        <p:grpSp>
          <p:nvGrpSpPr>
            <p:cNvPr id="78" name="Group 77"/>
            <p:cNvGrpSpPr/>
            <p:nvPr/>
          </p:nvGrpSpPr>
          <p:grpSpPr>
            <a:xfrm rot="16200000">
              <a:off x="5140144" y="1996716"/>
              <a:ext cx="2510469" cy="88007"/>
              <a:chOff x="4640580" y="2620962"/>
              <a:chExt cx="2827020" cy="88006"/>
            </a:xfrm>
          </p:grpSpPr>
          <p:cxnSp>
            <p:nvCxnSpPr>
              <p:cNvPr id="81" name="Straight Arrow Connector 80"/>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82" name="Straight Connector 81"/>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83" name="Straight Connector 82"/>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84" name="Straight Connector 83"/>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88" name="Straight Connector 87"/>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89" name="Straight Connector 88"/>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90" name="Straight Connector 89"/>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91" name="Straight Connector 90"/>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79" name="TextBox 78"/>
            <p:cNvSpPr txBox="1"/>
            <p:nvPr/>
          </p:nvSpPr>
          <p:spPr>
            <a:xfrm>
              <a:off x="6055848" y="2083520"/>
              <a:ext cx="301686" cy="369332"/>
            </a:xfrm>
            <a:prstGeom prst="rect">
              <a:avLst/>
            </a:prstGeom>
            <a:noFill/>
          </p:spPr>
          <p:txBody>
            <a:bodyPr wrap="none" rtlCol="0">
              <a:spAutoFit/>
            </a:bodyPr>
            <a:lstStyle/>
            <a:p>
              <a:r>
                <a:rPr lang="en-US" dirty="0" smtClean="0"/>
                <a:t>5</a:t>
              </a:r>
              <a:endParaRPr lang="en-US" dirty="0"/>
            </a:p>
          </p:txBody>
        </p:sp>
        <p:sp>
          <p:nvSpPr>
            <p:cNvPr id="80" name="TextBox 79"/>
            <p:cNvSpPr txBox="1"/>
            <p:nvPr/>
          </p:nvSpPr>
          <p:spPr>
            <a:xfrm>
              <a:off x="5947658" y="1092920"/>
              <a:ext cx="418704" cy="369332"/>
            </a:xfrm>
            <a:prstGeom prst="rect">
              <a:avLst/>
            </a:prstGeom>
            <a:noFill/>
          </p:spPr>
          <p:txBody>
            <a:bodyPr wrap="none" rtlCol="0">
              <a:spAutoFit/>
            </a:bodyPr>
            <a:lstStyle/>
            <a:p>
              <a:r>
                <a:rPr lang="en-US" dirty="0" smtClean="0"/>
                <a:t>10</a:t>
              </a:r>
              <a:endParaRPr lang="en-US" dirty="0"/>
            </a:p>
          </p:txBody>
        </p:sp>
      </p:grpSp>
      <p:grpSp>
        <p:nvGrpSpPr>
          <p:cNvPr id="94" name="Group 93"/>
          <p:cNvGrpSpPr/>
          <p:nvPr/>
        </p:nvGrpSpPr>
        <p:grpSpPr>
          <a:xfrm>
            <a:off x="4957132" y="6236472"/>
            <a:ext cx="2510469" cy="88007"/>
            <a:chOff x="4640580" y="2620962"/>
            <a:chExt cx="2827020" cy="88006"/>
          </a:xfrm>
        </p:grpSpPr>
        <p:cxnSp>
          <p:nvCxnSpPr>
            <p:cNvPr id="96" name="Straight Arrow Connector 95"/>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97" name="Straight Connector 96"/>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98" name="Straight Connector 97"/>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99" name="Straight Connector 98"/>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0" name="Straight Connector 99"/>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1" name="Straight Connector 100"/>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2" name="Straight Connector 101"/>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3" name="Straight Connector 102"/>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Connector 103"/>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5" name="Straight Connector 104"/>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6" name="Straight Connector 105"/>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7" name="Straight Connector 106"/>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cxnSp>
        <p:nvCxnSpPr>
          <p:cNvPr id="112" name="Straight Connector 111"/>
          <p:cNvCxnSpPr/>
          <p:nvPr/>
        </p:nvCxnSpPr>
        <p:spPr>
          <a:xfrm flipV="1">
            <a:off x="5012073" y="4248363"/>
            <a:ext cx="2455527" cy="1596426"/>
          </a:xfrm>
          <a:prstGeom prst="line">
            <a:avLst/>
          </a:prstGeom>
          <a:ln>
            <a:tailEnd type="none"/>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109" name="TextBox 108"/>
              <p:cNvSpPr txBox="1"/>
              <p:nvPr/>
            </p:nvSpPr>
            <p:spPr>
              <a:xfrm rot="19644711">
                <a:off x="5324786" y="4659661"/>
                <a:ext cx="1649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𝑌</m:t>
                      </m:r>
                      <m:r>
                        <a:rPr lang="en-US" b="0" i="1" smtClean="0">
                          <a:latin typeface="Cambria Math"/>
                        </a:rPr>
                        <m:t>=</m:t>
                      </m:r>
                      <m:sSub>
                        <m:sSubPr>
                          <m:ctrlPr>
                            <a:rPr lang="en-US" b="1" i="1" smtClean="0">
                              <a:solidFill>
                                <a:schemeClr val="accent2">
                                  <a:lumMod val="60000"/>
                                  <a:lumOff val="40000"/>
                                </a:schemeClr>
                              </a:solidFill>
                              <a:latin typeface="Cambria Math" panose="02040503050406030204" pitchFamily="18" charset="0"/>
                            </a:rPr>
                          </m:ctrlPr>
                        </m:sSubPr>
                        <m:e>
                          <m:r>
                            <a:rPr lang="en-US" b="1" i="1" smtClean="0">
                              <a:solidFill>
                                <a:schemeClr val="accent2">
                                  <a:lumMod val="60000"/>
                                  <a:lumOff val="40000"/>
                                </a:schemeClr>
                              </a:solidFill>
                              <a:latin typeface="Cambria Math"/>
                              <a:ea typeface="Cambria Math"/>
                            </a:rPr>
                            <m:t>𝜷</m:t>
                          </m:r>
                        </m:e>
                        <m:sub>
                          <m:r>
                            <a:rPr lang="en-US" b="1" i="1" smtClean="0">
                              <a:solidFill>
                                <a:schemeClr val="accent2">
                                  <a:lumMod val="60000"/>
                                  <a:lumOff val="40000"/>
                                </a:schemeClr>
                              </a:solidFill>
                              <a:latin typeface="Cambria Math"/>
                            </a:rPr>
                            <m:t>𝟎</m:t>
                          </m:r>
                        </m:sub>
                      </m:sSub>
                      <m:r>
                        <a:rPr lang="en-US" b="0" i="1" smtClean="0">
                          <a:latin typeface="Cambria Math"/>
                        </a:rPr>
                        <m:t>+</m:t>
                      </m:r>
                      <m:sSub>
                        <m:sSubPr>
                          <m:ctrlPr>
                            <a:rPr lang="en-US" b="1" i="1" smtClean="0">
                              <a:solidFill>
                                <a:schemeClr val="accent2">
                                  <a:lumMod val="60000"/>
                                  <a:lumOff val="40000"/>
                                </a:schemeClr>
                              </a:solidFill>
                              <a:latin typeface="Cambria Math" panose="02040503050406030204" pitchFamily="18" charset="0"/>
                            </a:rPr>
                          </m:ctrlPr>
                        </m:sSubPr>
                        <m:e>
                          <m:r>
                            <a:rPr lang="en-US" b="1" i="1" smtClean="0">
                              <a:solidFill>
                                <a:schemeClr val="accent2">
                                  <a:lumMod val="60000"/>
                                  <a:lumOff val="40000"/>
                                </a:schemeClr>
                              </a:solidFill>
                              <a:latin typeface="Cambria Math"/>
                              <a:ea typeface="Cambria Math"/>
                            </a:rPr>
                            <m:t>𝜷</m:t>
                          </m:r>
                        </m:e>
                        <m:sub>
                          <m:r>
                            <a:rPr lang="en-US" b="1" i="1" smtClean="0">
                              <a:solidFill>
                                <a:schemeClr val="accent2">
                                  <a:lumMod val="60000"/>
                                  <a:lumOff val="40000"/>
                                </a:schemeClr>
                              </a:solidFill>
                              <a:latin typeface="Cambria Math"/>
                            </a:rPr>
                            <m:t>𝟏</m:t>
                          </m:r>
                        </m:sub>
                      </m:sSub>
                      <m:r>
                        <a:rPr lang="en-US" b="0" i="1" smtClean="0">
                          <a:latin typeface="Cambria Math"/>
                        </a:rPr>
                        <m:t>𝑋</m:t>
                      </m:r>
                    </m:oMath>
                  </m:oMathPara>
                </a14:m>
                <a:endParaRPr lang="en-US" dirty="0"/>
              </a:p>
            </p:txBody>
          </p:sp>
        </mc:Choice>
        <mc:Fallback xmlns="">
          <p:sp>
            <p:nvSpPr>
              <p:cNvPr id="109" name="TextBox 108"/>
              <p:cNvSpPr txBox="1">
                <a:spLocks noRot="1" noChangeAspect="1" noMove="1" noResize="1" noEditPoints="1" noAdjustHandles="1" noChangeArrowheads="1" noChangeShapeType="1" noTextEdit="1"/>
              </p:cNvSpPr>
              <p:nvPr/>
            </p:nvSpPr>
            <p:spPr>
              <a:xfrm rot="19644711">
                <a:off x="5324786" y="4659661"/>
                <a:ext cx="1649746" cy="369332"/>
              </a:xfrm>
              <a:prstGeom prst="rect">
                <a:avLst/>
              </a:prstGeom>
              <a:blipFill rotWithShape="1">
                <a:blip r:embed="rId3"/>
                <a:stretch>
                  <a:fillRect/>
                </a:stretch>
              </a:blipFill>
            </p:spPr>
            <p:txBody>
              <a:bodyPr/>
              <a:lstStyle/>
              <a:p>
                <a:r>
                  <a:rPr lang="en-US">
                    <a:noFill/>
                  </a:rPr>
                  <a:t> </a:t>
                </a:r>
              </a:p>
            </p:txBody>
          </p:sp>
        </mc:Fallback>
      </mc:AlternateContent>
      <p:sp>
        <p:nvSpPr>
          <p:cNvPr id="108" name="TextBox 107"/>
          <p:cNvSpPr txBox="1"/>
          <p:nvPr/>
        </p:nvSpPr>
        <p:spPr>
          <a:xfrm>
            <a:off x="4078950" y="2971800"/>
            <a:ext cx="416850" cy="369332"/>
          </a:xfrm>
          <a:prstGeom prst="rect">
            <a:avLst/>
          </a:prstGeom>
          <a:solidFill>
            <a:schemeClr val="bg2">
              <a:lumMod val="75000"/>
            </a:schemeClr>
          </a:solidFill>
          <a:ln>
            <a:solidFill>
              <a:schemeClr val="bg1">
                <a:lumMod val="50000"/>
                <a:alpha val="50000"/>
              </a:schemeClr>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bg1">
                    <a:lumMod val="65000"/>
                  </a:schemeClr>
                </a:solidFill>
              </a:rPr>
              <a:t>15</a:t>
            </a:r>
            <a:endParaRPr lang="en-US" dirty="0">
              <a:solidFill>
                <a:schemeClr val="bg1">
                  <a:lumMod val="65000"/>
                </a:schemeClr>
              </a:solidFill>
            </a:endParaRPr>
          </a:p>
        </p:txBody>
      </p:sp>
      <p:sp>
        <p:nvSpPr>
          <p:cNvPr id="110" name="TextBox 109"/>
          <p:cNvSpPr txBox="1"/>
          <p:nvPr/>
        </p:nvSpPr>
        <p:spPr>
          <a:xfrm>
            <a:off x="4078950" y="3810000"/>
            <a:ext cx="416850" cy="369332"/>
          </a:xfrm>
          <a:prstGeom prst="rect">
            <a:avLst/>
          </a:prstGeom>
          <a:solidFill>
            <a:schemeClr val="accent4">
              <a:lumMod val="60000"/>
              <a:lumOff val="40000"/>
            </a:schemeClr>
          </a:solidFill>
          <a:ln>
            <a:solidFill>
              <a:schemeClr val="bg1">
                <a:lumMod val="50000"/>
                <a:alpha val="50000"/>
              </a:schemeClr>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lumMod val="50000"/>
                    <a:lumOff val="50000"/>
                  </a:schemeClr>
                </a:solidFill>
              </a:rPr>
              <a:t>3</a:t>
            </a:r>
            <a:endParaRPr lang="en-US" dirty="0">
              <a:solidFill>
                <a:schemeClr val="tx1">
                  <a:lumMod val="50000"/>
                  <a:lumOff val="50000"/>
                </a:schemeClr>
              </a:solidFill>
            </a:endParaRPr>
          </a:p>
        </p:txBody>
      </p:sp>
      <p:sp>
        <p:nvSpPr>
          <p:cNvPr id="111" name="TextBox 110"/>
          <p:cNvSpPr txBox="1"/>
          <p:nvPr/>
        </p:nvSpPr>
        <p:spPr>
          <a:xfrm>
            <a:off x="3352800" y="3364468"/>
            <a:ext cx="1143000" cy="369332"/>
          </a:xfrm>
          <a:prstGeom prst="rect">
            <a:avLst/>
          </a:prstGeom>
          <a:noFill/>
        </p:spPr>
        <p:txBody>
          <a:bodyPr wrap="square" rtlCol="0">
            <a:spAutoFit/>
          </a:bodyPr>
          <a:lstStyle/>
          <a:p>
            <a:pPr algn="r"/>
            <a:r>
              <a:rPr lang="en-US" dirty="0" smtClean="0">
                <a:solidFill>
                  <a:schemeClr val="accent6">
                    <a:lumMod val="75000"/>
                  </a:schemeClr>
                </a:solidFill>
              </a:rPr>
              <a:t>DF = 12</a:t>
            </a:r>
            <a:endParaRPr lang="en-US" dirty="0">
              <a:solidFill>
                <a:schemeClr val="accent6">
                  <a:lumMod val="75000"/>
                </a:schemeClr>
              </a:solidFill>
            </a:endParaRPr>
          </a:p>
        </p:txBody>
      </p:sp>
      <p:sp>
        <p:nvSpPr>
          <p:cNvPr id="113" name="TextBox 112"/>
          <p:cNvSpPr txBox="1"/>
          <p:nvPr/>
        </p:nvSpPr>
        <p:spPr>
          <a:xfrm>
            <a:off x="7507950" y="3810000"/>
            <a:ext cx="416850" cy="369332"/>
          </a:xfrm>
          <a:prstGeom prst="rect">
            <a:avLst/>
          </a:prstGeom>
          <a:solidFill>
            <a:schemeClr val="accent4">
              <a:lumMod val="60000"/>
              <a:lumOff val="40000"/>
            </a:schemeClr>
          </a:solidFill>
          <a:ln>
            <a:solidFill>
              <a:schemeClr val="bg1">
                <a:lumMod val="50000"/>
                <a:alpha val="50000"/>
              </a:schemeClr>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lumMod val="50000"/>
                    <a:lumOff val="50000"/>
                  </a:schemeClr>
                </a:solidFill>
              </a:rPr>
              <a:t>1</a:t>
            </a:r>
            <a:endParaRPr lang="en-US" dirty="0">
              <a:solidFill>
                <a:schemeClr val="tx1">
                  <a:lumMod val="50000"/>
                  <a:lumOff val="50000"/>
                </a:schemeClr>
              </a:solidFill>
            </a:endParaRPr>
          </a:p>
        </p:txBody>
      </p:sp>
      <p:sp>
        <p:nvSpPr>
          <p:cNvPr id="114" name="TextBox 113"/>
          <p:cNvSpPr txBox="1"/>
          <p:nvPr/>
        </p:nvSpPr>
        <p:spPr>
          <a:xfrm>
            <a:off x="6781800" y="3355582"/>
            <a:ext cx="1143000" cy="369332"/>
          </a:xfrm>
          <a:prstGeom prst="rect">
            <a:avLst/>
          </a:prstGeom>
          <a:noFill/>
        </p:spPr>
        <p:txBody>
          <a:bodyPr wrap="square" rtlCol="0">
            <a:spAutoFit/>
          </a:bodyPr>
          <a:lstStyle/>
          <a:p>
            <a:pPr algn="r"/>
            <a:r>
              <a:rPr lang="en-US" dirty="0" smtClean="0">
                <a:solidFill>
                  <a:schemeClr val="accent6">
                    <a:lumMod val="75000"/>
                  </a:schemeClr>
                </a:solidFill>
              </a:rPr>
              <a:t>DF = 14</a:t>
            </a:r>
            <a:endParaRPr lang="en-US" dirty="0">
              <a:solidFill>
                <a:schemeClr val="accent6">
                  <a:lumMod val="75000"/>
                </a:schemeClr>
              </a:solidFill>
            </a:endParaRPr>
          </a:p>
        </p:txBody>
      </p:sp>
      <p:sp>
        <p:nvSpPr>
          <p:cNvPr id="117" name="TextBox 116"/>
          <p:cNvSpPr txBox="1"/>
          <p:nvPr/>
        </p:nvSpPr>
        <p:spPr>
          <a:xfrm>
            <a:off x="7507950" y="2971800"/>
            <a:ext cx="416850" cy="369332"/>
          </a:xfrm>
          <a:prstGeom prst="rect">
            <a:avLst/>
          </a:prstGeom>
          <a:solidFill>
            <a:schemeClr val="bg2">
              <a:lumMod val="75000"/>
            </a:schemeClr>
          </a:solidFill>
          <a:ln>
            <a:solidFill>
              <a:schemeClr val="bg1">
                <a:lumMod val="50000"/>
                <a:alpha val="50000"/>
              </a:schemeClr>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bg1">
                    <a:lumMod val="65000"/>
                  </a:schemeClr>
                </a:solidFill>
              </a:rPr>
              <a:t>15</a:t>
            </a:r>
            <a:endParaRPr lang="en-US" dirty="0">
              <a:solidFill>
                <a:schemeClr val="bg1">
                  <a:lumMod val="65000"/>
                </a:schemeClr>
              </a:solidFill>
            </a:endParaRPr>
          </a:p>
        </p:txBody>
      </p:sp>
      <p:sp>
        <p:nvSpPr>
          <p:cNvPr id="118" name="TextBox 117"/>
          <p:cNvSpPr txBox="1"/>
          <p:nvPr/>
        </p:nvSpPr>
        <p:spPr>
          <a:xfrm>
            <a:off x="56791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19" name="TextBox 118"/>
          <p:cNvSpPr txBox="1"/>
          <p:nvPr/>
        </p:nvSpPr>
        <p:spPr>
          <a:xfrm>
            <a:off x="5679150" y="3810000"/>
            <a:ext cx="416850" cy="369332"/>
          </a:xfrm>
          <a:prstGeom prst="rect">
            <a:avLst/>
          </a:prstGeom>
          <a:solidFill>
            <a:schemeClr val="accent4">
              <a:lumMod val="60000"/>
              <a:lumOff val="40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2</a:t>
            </a:r>
            <a:endParaRPr lang="en-US" dirty="0">
              <a:solidFill>
                <a:schemeClr val="tx1"/>
              </a:solidFill>
            </a:endParaRPr>
          </a:p>
        </p:txBody>
      </p:sp>
    </p:spTree>
    <p:extLst>
      <p:ext uri="{BB962C8B-B14F-4D97-AF65-F5344CB8AC3E}">
        <p14:creationId xmlns:p14="http://schemas.microsoft.com/office/powerpoint/2010/main" val="3716147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5372100" y="4343400"/>
            <a:ext cx="3733800" cy="2362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dirty="0" smtClean="0"/>
              <a:t>	1) piece of information.</a:t>
            </a:r>
          </a:p>
          <a:p>
            <a:pPr>
              <a:buFont typeface="Arial" pitchFamily="34" charset="0"/>
              <a:buNone/>
            </a:pPr>
            <a:r>
              <a:rPr lang="en-US" sz="2000" dirty="0" smtClean="0"/>
              <a:t>	2) a piece of statistical money, which can be spent or saved</a:t>
            </a:r>
          </a:p>
          <a:p>
            <a:pPr>
              <a:buFont typeface="Arial" pitchFamily="34" charset="0"/>
              <a:buNone/>
            </a:pPr>
            <a:r>
              <a:rPr lang="en-US" sz="2000" dirty="0" smtClean="0"/>
              <a:t>	3)  The number of </a:t>
            </a:r>
            <a:r>
              <a:rPr lang="en-US" sz="2000" dirty="0" err="1" smtClean="0"/>
              <a:t>df's</a:t>
            </a:r>
            <a:r>
              <a:rPr lang="en-US" sz="2000" dirty="0" smtClean="0"/>
              <a:t> spent estimating a model is (one) measure of complexity.</a:t>
            </a:r>
          </a:p>
          <a:p>
            <a:endParaRPr lang="en-US" sz="2000" dirty="0"/>
          </a:p>
        </p:txBody>
      </p:sp>
      <p:sp>
        <p:nvSpPr>
          <p:cNvPr id="5" name="TextBox 4"/>
          <p:cNvSpPr txBox="1"/>
          <p:nvPr/>
        </p:nvSpPr>
        <p:spPr>
          <a:xfrm>
            <a:off x="5337996" y="3457699"/>
            <a:ext cx="4114800" cy="523220"/>
          </a:xfrm>
          <a:prstGeom prst="rect">
            <a:avLst/>
          </a:prstGeom>
          <a:noFill/>
        </p:spPr>
        <p:txBody>
          <a:bodyPr wrap="square" rtlCol="0">
            <a:spAutoFit/>
          </a:bodyPr>
          <a:lstStyle/>
          <a:p>
            <a:r>
              <a:rPr lang="en-US" sz="2800" dirty="0" smtClean="0">
                <a:latin typeface="Century Schoolbook" pitchFamily="18" charset="0"/>
              </a:rPr>
              <a:t>Degrees of Freedom</a:t>
            </a:r>
            <a:endParaRPr lang="en-US" sz="2800" dirty="0">
              <a:latin typeface="Century Schoolbook" pitchFamily="18" charset="0"/>
            </a:endParaRPr>
          </a:p>
        </p:txBody>
      </p:sp>
      <p:sp>
        <p:nvSpPr>
          <p:cNvPr id="8" name="Title 1"/>
          <p:cNvSpPr txBox="1">
            <a:spLocks/>
          </p:cNvSpPr>
          <p:nvPr/>
        </p:nvSpPr>
        <p:spPr>
          <a:xfrm>
            <a:off x="1981200" y="-76200"/>
            <a:ext cx="7162800" cy="28194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latin typeface="Arial" pitchFamily="34" charset="0"/>
              </a:rPr>
              <a:t>Teaching Students How to Spend Statistical Money to Purchase Effective Behavioral Models:</a:t>
            </a:r>
            <a:br>
              <a:rPr lang="en-US" sz="2400" dirty="0" smtClean="0">
                <a:latin typeface="Arial" pitchFamily="34" charset="0"/>
              </a:rPr>
            </a:br>
            <a:r>
              <a:rPr lang="en-US" sz="2000" dirty="0" smtClean="0">
                <a:latin typeface="Arial" pitchFamily="34" charset="0"/>
              </a:rPr>
              <a:t>Degrees-of-Freedom and Goodness-of-Fit as the Foundation of Psychological Science</a:t>
            </a:r>
          </a:p>
          <a:p>
            <a:endParaRPr lang="en-US" sz="2000" dirty="0" smtClean="0">
              <a:latin typeface="Arial" pitchFamily="34" charset="0"/>
            </a:endParaRPr>
          </a:p>
          <a:p>
            <a:r>
              <a:rPr lang="en-US" sz="2000" dirty="0" smtClean="0">
                <a:latin typeface="Arial" pitchFamily="34" charset="0"/>
              </a:rPr>
              <a:t>Joseph Lee Rodgers</a:t>
            </a:r>
          </a:p>
          <a:p>
            <a:r>
              <a:rPr lang="en-US" sz="2000" dirty="0" smtClean="0">
                <a:latin typeface="Arial" pitchFamily="34" charset="0"/>
              </a:rPr>
              <a:t>Lunch Bunch, Nov 17, 2011</a:t>
            </a:r>
            <a:r>
              <a:rPr lang="en-US" sz="3600" dirty="0" smtClean="0">
                <a:latin typeface="Arial" pitchFamily="34" charset="0"/>
              </a:rPr>
              <a:t/>
            </a:r>
            <a:br>
              <a:rPr lang="en-US" sz="3600" dirty="0" smtClean="0">
                <a:latin typeface="Arial" pitchFamily="34" charset="0"/>
              </a:rPr>
            </a:br>
            <a:endParaRPr lang="en-US" sz="3600" dirty="0">
              <a:latin typeface="Arial" pitchFamily="34" charset="0"/>
            </a:endParaRPr>
          </a:p>
        </p:txBody>
      </p:sp>
    </p:spTree>
    <p:extLst>
      <p:ext uri="{BB962C8B-B14F-4D97-AF65-F5344CB8AC3E}">
        <p14:creationId xmlns:p14="http://schemas.microsoft.com/office/powerpoint/2010/main" val="40169073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6"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8"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0"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TextBox 139"/>
          <p:cNvSpPr txBox="1"/>
          <p:nvPr/>
        </p:nvSpPr>
        <p:spPr>
          <a:xfrm>
            <a:off x="86509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a:t>
            </a:r>
            <a:endParaRPr lang="en-US" dirty="0">
              <a:solidFill>
                <a:schemeClr val="tx1"/>
              </a:solidFill>
            </a:endParaRPr>
          </a:p>
        </p:txBody>
      </p:sp>
      <p:sp>
        <p:nvSpPr>
          <p:cNvPr id="141" name="TextBox 140"/>
          <p:cNvSpPr txBox="1"/>
          <p:nvPr/>
        </p:nvSpPr>
        <p:spPr>
          <a:xfrm>
            <a:off x="86509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14</a:t>
            </a:r>
            <a:endParaRPr lang="en-US" dirty="0">
              <a:solidFill>
                <a:schemeClr val="accent6">
                  <a:lumMod val="75000"/>
                </a:schemeClr>
              </a:solidFill>
            </a:endParaRPr>
          </a:p>
        </p:txBody>
      </p:sp>
      <p:sp>
        <p:nvSpPr>
          <p:cNvPr id="181" name="TextBox 180"/>
          <p:cNvSpPr txBox="1"/>
          <p:nvPr/>
        </p:nvSpPr>
        <p:spPr>
          <a:xfrm>
            <a:off x="86509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22" name="TextBox 21"/>
          <p:cNvSpPr txBox="1"/>
          <p:nvPr/>
        </p:nvSpPr>
        <p:spPr>
          <a:xfrm>
            <a:off x="80413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2</a:t>
            </a:r>
            <a:endParaRPr lang="en-US" dirty="0">
              <a:solidFill>
                <a:schemeClr val="tx1"/>
              </a:solidFill>
            </a:endParaRPr>
          </a:p>
        </p:txBody>
      </p:sp>
      <p:sp>
        <p:nvSpPr>
          <p:cNvPr id="23" name="TextBox 22"/>
          <p:cNvSpPr txBox="1"/>
          <p:nvPr/>
        </p:nvSpPr>
        <p:spPr>
          <a:xfrm>
            <a:off x="80413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13</a:t>
            </a:r>
            <a:endParaRPr lang="en-US" dirty="0">
              <a:solidFill>
                <a:schemeClr val="accent6">
                  <a:lumMod val="75000"/>
                </a:schemeClr>
              </a:solidFill>
            </a:endParaRPr>
          </a:p>
        </p:txBody>
      </p:sp>
      <p:sp>
        <p:nvSpPr>
          <p:cNvPr id="24" name="TextBox 23"/>
          <p:cNvSpPr txBox="1"/>
          <p:nvPr/>
        </p:nvSpPr>
        <p:spPr>
          <a:xfrm>
            <a:off x="80413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26" name="TextBox 25"/>
          <p:cNvSpPr txBox="1"/>
          <p:nvPr/>
        </p:nvSpPr>
        <p:spPr>
          <a:xfrm>
            <a:off x="74317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3</a:t>
            </a:r>
            <a:endParaRPr lang="en-US" dirty="0">
              <a:solidFill>
                <a:schemeClr val="tx1"/>
              </a:solidFill>
            </a:endParaRPr>
          </a:p>
        </p:txBody>
      </p:sp>
      <p:sp>
        <p:nvSpPr>
          <p:cNvPr id="27" name="TextBox 26"/>
          <p:cNvSpPr txBox="1"/>
          <p:nvPr/>
        </p:nvSpPr>
        <p:spPr>
          <a:xfrm>
            <a:off x="74317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12</a:t>
            </a:r>
            <a:endParaRPr lang="en-US" dirty="0">
              <a:solidFill>
                <a:schemeClr val="accent6">
                  <a:lumMod val="75000"/>
                </a:schemeClr>
              </a:solidFill>
            </a:endParaRPr>
          </a:p>
        </p:txBody>
      </p:sp>
      <p:sp>
        <p:nvSpPr>
          <p:cNvPr id="28" name="TextBox 27"/>
          <p:cNvSpPr txBox="1"/>
          <p:nvPr/>
        </p:nvSpPr>
        <p:spPr>
          <a:xfrm>
            <a:off x="74317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30" name="TextBox 29"/>
          <p:cNvSpPr txBox="1"/>
          <p:nvPr/>
        </p:nvSpPr>
        <p:spPr>
          <a:xfrm>
            <a:off x="68221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4</a:t>
            </a:r>
            <a:endParaRPr lang="en-US" dirty="0">
              <a:solidFill>
                <a:schemeClr val="tx1"/>
              </a:solidFill>
            </a:endParaRPr>
          </a:p>
        </p:txBody>
      </p:sp>
      <p:sp>
        <p:nvSpPr>
          <p:cNvPr id="31" name="TextBox 30"/>
          <p:cNvSpPr txBox="1"/>
          <p:nvPr/>
        </p:nvSpPr>
        <p:spPr>
          <a:xfrm>
            <a:off x="68221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11</a:t>
            </a:r>
            <a:endParaRPr lang="en-US" dirty="0">
              <a:solidFill>
                <a:schemeClr val="accent6">
                  <a:lumMod val="75000"/>
                </a:schemeClr>
              </a:solidFill>
            </a:endParaRPr>
          </a:p>
        </p:txBody>
      </p:sp>
      <p:sp>
        <p:nvSpPr>
          <p:cNvPr id="32" name="TextBox 31"/>
          <p:cNvSpPr txBox="1"/>
          <p:nvPr/>
        </p:nvSpPr>
        <p:spPr>
          <a:xfrm>
            <a:off x="68221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34" name="TextBox 33"/>
          <p:cNvSpPr txBox="1"/>
          <p:nvPr/>
        </p:nvSpPr>
        <p:spPr>
          <a:xfrm>
            <a:off x="62125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5</a:t>
            </a:r>
            <a:endParaRPr lang="en-US" dirty="0">
              <a:solidFill>
                <a:schemeClr val="tx1"/>
              </a:solidFill>
            </a:endParaRPr>
          </a:p>
        </p:txBody>
      </p:sp>
      <p:sp>
        <p:nvSpPr>
          <p:cNvPr id="35" name="TextBox 34"/>
          <p:cNvSpPr txBox="1"/>
          <p:nvPr/>
        </p:nvSpPr>
        <p:spPr>
          <a:xfrm>
            <a:off x="62125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10</a:t>
            </a:r>
            <a:endParaRPr lang="en-US" dirty="0">
              <a:solidFill>
                <a:schemeClr val="accent6">
                  <a:lumMod val="75000"/>
                </a:schemeClr>
              </a:solidFill>
            </a:endParaRPr>
          </a:p>
        </p:txBody>
      </p:sp>
      <p:sp>
        <p:nvSpPr>
          <p:cNvPr id="36" name="TextBox 35"/>
          <p:cNvSpPr txBox="1"/>
          <p:nvPr/>
        </p:nvSpPr>
        <p:spPr>
          <a:xfrm>
            <a:off x="62125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38" name="TextBox 37"/>
          <p:cNvSpPr txBox="1"/>
          <p:nvPr/>
        </p:nvSpPr>
        <p:spPr>
          <a:xfrm>
            <a:off x="56029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6</a:t>
            </a:r>
            <a:endParaRPr lang="en-US" dirty="0">
              <a:solidFill>
                <a:schemeClr val="tx1"/>
              </a:solidFill>
            </a:endParaRPr>
          </a:p>
        </p:txBody>
      </p:sp>
      <p:sp>
        <p:nvSpPr>
          <p:cNvPr id="39" name="TextBox 38"/>
          <p:cNvSpPr txBox="1"/>
          <p:nvPr/>
        </p:nvSpPr>
        <p:spPr>
          <a:xfrm>
            <a:off x="56029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9</a:t>
            </a:r>
            <a:endParaRPr lang="en-US" dirty="0">
              <a:solidFill>
                <a:schemeClr val="accent6">
                  <a:lumMod val="75000"/>
                </a:schemeClr>
              </a:solidFill>
            </a:endParaRPr>
          </a:p>
        </p:txBody>
      </p:sp>
      <p:sp>
        <p:nvSpPr>
          <p:cNvPr id="40" name="TextBox 39"/>
          <p:cNvSpPr txBox="1"/>
          <p:nvPr/>
        </p:nvSpPr>
        <p:spPr>
          <a:xfrm>
            <a:off x="56029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42" name="TextBox 41"/>
          <p:cNvSpPr txBox="1"/>
          <p:nvPr/>
        </p:nvSpPr>
        <p:spPr>
          <a:xfrm>
            <a:off x="49933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7</a:t>
            </a:r>
            <a:endParaRPr lang="en-US" dirty="0">
              <a:solidFill>
                <a:schemeClr val="tx1"/>
              </a:solidFill>
            </a:endParaRPr>
          </a:p>
        </p:txBody>
      </p:sp>
      <p:sp>
        <p:nvSpPr>
          <p:cNvPr id="43" name="TextBox 42"/>
          <p:cNvSpPr txBox="1"/>
          <p:nvPr/>
        </p:nvSpPr>
        <p:spPr>
          <a:xfrm>
            <a:off x="49933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8</a:t>
            </a:r>
            <a:endParaRPr lang="en-US" dirty="0">
              <a:solidFill>
                <a:schemeClr val="accent6">
                  <a:lumMod val="75000"/>
                </a:schemeClr>
              </a:solidFill>
            </a:endParaRPr>
          </a:p>
        </p:txBody>
      </p:sp>
      <p:sp>
        <p:nvSpPr>
          <p:cNvPr id="44" name="TextBox 43"/>
          <p:cNvSpPr txBox="1"/>
          <p:nvPr/>
        </p:nvSpPr>
        <p:spPr>
          <a:xfrm>
            <a:off x="49933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46" name="TextBox 45"/>
          <p:cNvSpPr txBox="1"/>
          <p:nvPr/>
        </p:nvSpPr>
        <p:spPr>
          <a:xfrm>
            <a:off x="43837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8</a:t>
            </a:r>
            <a:endParaRPr lang="en-US" dirty="0">
              <a:solidFill>
                <a:schemeClr val="tx1"/>
              </a:solidFill>
            </a:endParaRPr>
          </a:p>
        </p:txBody>
      </p:sp>
      <p:sp>
        <p:nvSpPr>
          <p:cNvPr id="47" name="TextBox 46"/>
          <p:cNvSpPr txBox="1"/>
          <p:nvPr/>
        </p:nvSpPr>
        <p:spPr>
          <a:xfrm>
            <a:off x="43837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7</a:t>
            </a:r>
            <a:endParaRPr lang="en-US" dirty="0">
              <a:solidFill>
                <a:schemeClr val="accent6">
                  <a:lumMod val="75000"/>
                </a:schemeClr>
              </a:solidFill>
            </a:endParaRPr>
          </a:p>
        </p:txBody>
      </p:sp>
      <p:sp>
        <p:nvSpPr>
          <p:cNvPr id="48" name="TextBox 47"/>
          <p:cNvSpPr txBox="1"/>
          <p:nvPr/>
        </p:nvSpPr>
        <p:spPr>
          <a:xfrm>
            <a:off x="43837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50" name="TextBox 49"/>
          <p:cNvSpPr txBox="1"/>
          <p:nvPr/>
        </p:nvSpPr>
        <p:spPr>
          <a:xfrm>
            <a:off x="37741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9</a:t>
            </a:r>
            <a:endParaRPr lang="en-US" dirty="0">
              <a:solidFill>
                <a:schemeClr val="tx1"/>
              </a:solidFill>
            </a:endParaRPr>
          </a:p>
        </p:txBody>
      </p:sp>
      <p:sp>
        <p:nvSpPr>
          <p:cNvPr id="51" name="TextBox 50"/>
          <p:cNvSpPr txBox="1"/>
          <p:nvPr/>
        </p:nvSpPr>
        <p:spPr>
          <a:xfrm>
            <a:off x="37741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6</a:t>
            </a:r>
            <a:endParaRPr lang="en-US" dirty="0">
              <a:solidFill>
                <a:schemeClr val="accent6">
                  <a:lumMod val="75000"/>
                </a:schemeClr>
              </a:solidFill>
            </a:endParaRPr>
          </a:p>
        </p:txBody>
      </p:sp>
      <p:sp>
        <p:nvSpPr>
          <p:cNvPr id="52" name="TextBox 51"/>
          <p:cNvSpPr txBox="1"/>
          <p:nvPr/>
        </p:nvSpPr>
        <p:spPr>
          <a:xfrm>
            <a:off x="37741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54" name="TextBox 53"/>
          <p:cNvSpPr txBox="1"/>
          <p:nvPr/>
        </p:nvSpPr>
        <p:spPr>
          <a:xfrm>
            <a:off x="31645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10</a:t>
            </a:r>
            <a:endParaRPr lang="en-US" dirty="0">
              <a:solidFill>
                <a:schemeClr val="tx1"/>
              </a:solidFill>
            </a:endParaRPr>
          </a:p>
        </p:txBody>
      </p:sp>
      <p:sp>
        <p:nvSpPr>
          <p:cNvPr id="55" name="TextBox 54"/>
          <p:cNvSpPr txBox="1"/>
          <p:nvPr/>
        </p:nvSpPr>
        <p:spPr>
          <a:xfrm>
            <a:off x="31645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5</a:t>
            </a:r>
            <a:endParaRPr lang="en-US" dirty="0">
              <a:solidFill>
                <a:schemeClr val="accent6">
                  <a:lumMod val="75000"/>
                </a:schemeClr>
              </a:solidFill>
            </a:endParaRPr>
          </a:p>
        </p:txBody>
      </p:sp>
      <p:sp>
        <p:nvSpPr>
          <p:cNvPr id="59" name="TextBox 58"/>
          <p:cNvSpPr txBox="1"/>
          <p:nvPr/>
        </p:nvSpPr>
        <p:spPr>
          <a:xfrm>
            <a:off x="31645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61" name="TextBox 60"/>
          <p:cNvSpPr txBox="1"/>
          <p:nvPr/>
        </p:nvSpPr>
        <p:spPr>
          <a:xfrm>
            <a:off x="25549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11</a:t>
            </a:r>
            <a:endParaRPr lang="en-US" dirty="0">
              <a:solidFill>
                <a:schemeClr val="tx1"/>
              </a:solidFill>
            </a:endParaRPr>
          </a:p>
        </p:txBody>
      </p:sp>
      <p:sp>
        <p:nvSpPr>
          <p:cNvPr id="62" name="TextBox 61"/>
          <p:cNvSpPr txBox="1"/>
          <p:nvPr/>
        </p:nvSpPr>
        <p:spPr>
          <a:xfrm>
            <a:off x="25549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4</a:t>
            </a:r>
            <a:endParaRPr lang="en-US" dirty="0">
              <a:solidFill>
                <a:schemeClr val="accent6">
                  <a:lumMod val="75000"/>
                </a:schemeClr>
              </a:solidFill>
            </a:endParaRPr>
          </a:p>
        </p:txBody>
      </p:sp>
      <p:sp>
        <p:nvSpPr>
          <p:cNvPr id="63" name="TextBox 62"/>
          <p:cNvSpPr txBox="1"/>
          <p:nvPr/>
        </p:nvSpPr>
        <p:spPr>
          <a:xfrm>
            <a:off x="25549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65" name="TextBox 64"/>
          <p:cNvSpPr txBox="1"/>
          <p:nvPr/>
        </p:nvSpPr>
        <p:spPr>
          <a:xfrm>
            <a:off x="19453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12</a:t>
            </a:r>
            <a:endParaRPr lang="en-US" dirty="0">
              <a:solidFill>
                <a:schemeClr val="tx1"/>
              </a:solidFill>
            </a:endParaRPr>
          </a:p>
        </p:txBody>
      </p:sp>
      <p:sp>
        <p:nvSpPr>
          <p:cNvPr id="66" name="TextBox 65"/>
          <p:cNvSpPr txBox="1"/>
          <p:nvPr/>
        </p:nvSpPr>
        <p:spPr>
          <a:xfrm>
            <a:off x="19453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3</a:t>
            </a:r>
            <a:endParaRPr lang="en-US" dirty="0">
              <a:solidFill>
                <a:schemeClr val="accent6">
                  <a:lumMod val="75000"/>
                </a:schemeClr>
              </a:solidFill>
            </a:endParaRPr>
          </a:p>
        </p:txBody>
      </p:sp>
      <p:sp>
        <p:nvSpPr>
          <p:cNvPr id="67" name="TextBox 66"/>
          <p:cNvSpPr txBox="1"/>
          <p:nvPr/>
        </p:nvSpPr>
        <p:spPr>
          <a:xfrm>
            <a:off x="19453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69" name="TextBox 68"/>
          <p:cNvSpPr txBox="1"/>
          <p:nvPr/>
        </p:nvSpPr>
        <p:spPr>
          <a:xfrm>
            <a:off x="13357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13</a:t>
            </a:r>
            <a:endParaRPr lang="en-US" dirty="0">
              <a:solidFill>
                <a:schemeClr val="tx1"/>
              </a:solidFill>
            </a:endParaRPr>
          </a:p>
        </p:txBody>
      </p:sp>
      <p:sp>
        <p:nvSpPr>
          <p:cNvPr id="70" name="TextBox 69"/>
          <p:cNvSpPr txBox="1"/>
          <p:nvPr/>
        </p:nvSpPr>
        <p:spPr>
          <a:xfrm>
            <a:off x="13357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2</a:t>
            </a:r>
            <a:endParaRPr lang="en-US" dirty="0">
              <a:solidFill>
                <a:schemeClr val="accent6">
                  <a:lumMod val="75000"/>
                </a:schemeClr>
              </a:solidFill>
            </a:endParaRPr>
          </a:p>
        </p:txBody>
      </p:sp>
      <p:sp>
        <p:nvSpPr>
          <p:cNvPr id="71" name="TextBox 70"/>
          <p:cNvSpPr txBox="1"/>
          <p:nvPr/>
        </p:nvSpPr>
        <p:spPr>
          <a:xfrm>
            <a:off x="13357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73" name="TextBox 72"/>
          <p:cNvSpPr txBox="1"/>
          <p:nvPr/>
        </p:nvSpPr>
        <p:spPr>
          <a:xfrm>
            <a:off x="7261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14</a:t>
            </a:r>
            <a:endParaRPr lang="en-US" dirty="0">
              <a:solidFill>
                <a:schemeClr val="tx1"/>
              </a:solidFill>
            </a:endParaRPr>
          </a:p>
        </p:txBody>
      </p:sp>
      <p:sp>
        <p:nvSpPr>
          <p:cNvPr id="74" name="TextBox 73"/>
          <p:cNvSpPr txBox="1"/>
          <p:nvPr/>
        </p:nvSpPr>
        <p:spPr>
          <a:xfrm>
            <a:off x="7261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a:t>
            </a:r>
            <a:endParaRPr lang="en-US" dirty="0">
              <a:solidFill>
                <a:schemeClr val="accent6">
                  <a:lumMod val="75000"/>
                </a:schemeClr>
              </a:solidFill>
            </a:endParaRPr>
          </a:p>
        </p:txBody>
      </p:sp>
      <p:sp>
        <p:nvSpPr>
          <p:cNvPr id="75" name="TextBox 74"/>
          <p:cNvSpPr txBox="1"/>
          <p:nvPr/>
        </p:nvSpPr>
        <p:spPr>
          <a:xfrm>
            <a:off x="7261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77" name="TextBox 76"/>
          <p:cNvSpPr txBox="1"/>
          <p:nvPr/>
        </p:nvSpPr>
        <p:spPr>
          <a:xfrm>
            <a:off x="1165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78" name="TextBox 77"/>
          <p:cNvSpPr txBox="1"/>
          <p:nvPr/>
        </p:nvSpPr>
        <p:spPr>
          <a:xfrm>
            <a:off x="1165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0</a:t>
            </a:r>
            <a:endParaRPr lang="en-US" dirty="0">
              <a:solidFill>
                <a:schemeClr val="accent6">
                  <a:lumMod val="75000"/>
                </a:schemeClr>
              </a:solidFill>
            </a:endParaRPr>
          </a:p>
        </p:txBody>
      </p:sp>
      <p:sp>
        <p:nvSpPr>
          <p:cNvPr id="79" name="TextBox 78"/>
          <p:cNvSpPr txBox="1"/>
          <p:nvPr/>
        </p:nvSpPr>
        <p:spPr>
          <a:xfrm>
            <a:off x="1165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Tree>
    <p:extLst>
      <p:ext uri="{BB962C8B-B14F-4D97-AF65-F5344CB8AC3E}">
        <p14:creationId xmlns:p14="http://schemas.microsoft.com/office/powerpoint/2010/main" val="9670602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TextBox 139"/>
          <p:cNvSpPr txBox="1"/>
          <p:nvPr/>
        </p:nvSpPr>
        <p:spPr>
          <a:xfrm>
            <a:off x="8727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a:t>
            </a:r>
            <a:endParaRPr lang="en-US" dirty="0">
              <a:solidFill>
                <a:schemeClr val="tx1"/>
              </a:solidFill>
            </a:endParaRPr>
          </a:p>
        </p:txBody>
      </p:sp>
      <p:sp>
        <p:nvSpPr>
          <p:cNvPr id="141" name="TextBox 140"/>
          <p:cNvSpPr txBox="1"/>
          <p:nvPr/>
        </p:nvSpPr>
        <p:spPr>
          <a:xfrm>
            <a:off x="8650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14</a:t>
            </a:r>
            <a:endParaRPr lang="en-US" dirty="0">
              <a:solidFill>
                <a:schemeClr val="accent6">
                  <a:lumMod val="75000"/>
                </a:schemeClr>
              </a:solidFill>
            </a:endParaRPr>
          </a:p>
        </p:txBody>
      </p:sp>
      <p:sp>
        <p:nvSpPr>
          <p:cNvPr id="22" name="TextBox 21"/>
          <p:cNvSpPr txBox="1"/>
          <p:nvPr/>
        </p:nvSpPr>
        <p:spPr>
          <a:xfrm>
            <a:off x="8117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2</a:t>
            </a:r>
            <a:endParaRPr lang="en-US" dirty="0">
              <a:solidFill>
                <a:schemeClr val="tx1"/>
              </a:solidFill>
            </a:endParaRPr>
          </a:p>
        </p:txBody>
      </p:sp>
      <p:sp>
        <p:nvSpPr>
          <p:cNvPr id="23" name="TextBox 22"/>
          <p:cNvSpPr txBox="1"/>
          <p:nvPr/>
        </p:nvSpPr>
        <p:spPr>
          <a:xfrm>
            <a:off x="8041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13</a:t>
            </a:r>
            <a:endParaRPr lang="en-US" dirty="0">
              <a:solidFill>
                <a:schemeClr val="accent6">
                  <a:lumMod val="75000"/>
                </a:schemeClr>
              </a:solidFill>
            </a:endParaRPr>
          </a:p>
        </p:txBody>
      </p:sp>
      <p:sp>
        <p:nvSpPr>
          <p:cNvPr id="26" name="TextBox 25"/>
          <p:cNvSpPr txBox="1"/>
          <p:nvPr/>
        </p:nvSpPr>
        <p:spPr>
          <a:xfrm>
            <a:off x="7507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3</a:t>
            </a:r>
            <a:endParaRPr lang="en-US" dirty="0">
              <a:solidFill>
                <a:schemeClr val="tx1"/>
              </a:solidFill>
            </a:endParaRPr>
          </a:p>
        </p:txBody>
      </p:sp>
      <p:sp>
        <p:nvSpPr>
          <p:cNvPr id="27" name="TextBox 26"/>
          <p:cNvSpPr txBox="1"/>
          <p:nvPr/>
        </p:nvSpPr>
        <p:spPr>
          <a:xfrm>
            <a:off x="7431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12</a:t>
            </a:r>
            <a:endParaRPr lang="en-US" dirty="0">
              <a:solidFill>
                <a:schemeClr val="accent6">
                  <a:lumMod val="75000"/>
                </a:schemeClr>
              </a:solidFill>
            </a:endParaRPr>
          </a:p>
        </p:txBody>
      </p:sp>
      <p:sp>
        <p:nvSpPr>
          <p:cNvPr id="30" name="TextBox 29"/>
          <p:cNvSpPr txBox="1"/>
          <p:nvPr/>
        </p:nvSpPr>
        <p:spPr>
          <a:xfrm>
            <a:off x="6898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4</a:t>
            </a:r>
            <a:endParaRPr lang="en-US" dirty="0">
              <a:solidFill>
                <a:schemeClr val="tx1"/>
              </a:solidFill>
            </a:endParaRPr>
          </a:p>
        </p:txBody>
      </p:sp>
      <p:sp>
        <p:nvSpPr>
          <p:cNvPr id="31" name="TextBox 30"/>
          <p:cNvSpPr txBox="1"/>
          <p:nvPr/>
        </p:nvSpPr>
        <p:spPr>
          <a:xfrm>
            <a:off x="6822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11</a:t>
            </a:r>
            <a:endParaRPr lang="en-US" dirty="0">
              <a:solidFill>
                <a:schemeClr val="accent6">
                  <a:lumMod val="75000"/>
                </a:schemeClr>
              </a:solidFill>
            </a:endParaRPr>
          </a:p>
        </p:txBody>
      </p:sp>
      <p:sp>
        <p:nvSpPr>
          <p:cNvPr id="34" name="TextBox 33"/>
          <p:cNvSpPr txBox="1"/>
          <p:nvPr/>
        </p:nvSpPr>
        <p:spPr>
          <a:xfrm>
            <a:off x="6288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5</a:t>
            </a:r>
            <a:endParaRPr lang="en-US" dirty="0">
              <a:solidFill>
                <a:schemeClr val="tx1"/>
              </a:solidFill>
            </a:endParaRPr>
          </a:p>
        </p:txBody>
      </p:sp>
      <p:sp>
        <p:nvSpPr>
          <p:cNvPr id="35" name="TextBox 34"/>
          <p:cNvSpPr txBox="1"/>
          <p:nvPr/>
        </p:nvSpPr>
        <p:spPr>
          <a:xfrm>
            <a:off x="6212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10</a:t>
            </a:r>
            <a:endParaRPr lang="en-US" dirty="0">
              <a:solidFill>
                <a:schemeClr val="accent6">
                  <a:lumMod val="75000"/>
                </a:schemeClr>
              </a:solidFill>
            </a:endParaRPr>
          </a:p>
        </p:txBody>
      </p:sp>
      <p:sp>
        <p:nvSpPr>
          <p:cNvPr id="38" name="TextBox 37"/>
          <p:cNvSpPr txBox="1"/>
          <p:nvPr/>
        </p:nvSpPr>
        <p:spPr>
          <a:xfrm>
            <a:off x="5679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6</a:t>
            </a:r>
            <a:endParaRPr lang="en-US" dirty="0">
              <a:solidFill>
                <a:schemeClr val="tx1"/>
              </a:solidFill>
            </a:endParaRPr>
          </a:p>
        </p:txBody>
      </p:sp>
      <p:sp>
        <p:nvSpPr>
          <p:cNvPr id="39" name="TextBox 38"/>
          <p:cNvSpPr txBox="1"/>
          <p:nvPr/>
        </p:nvSpPr>
        <p:spPr>
          <a:xfrm>
            <a:off x="5602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9</a:t>
            </a:r>
            <a:endParaRPr lang="en-US" dirty="0">
              <a:solidFill>
                <a:schemeClr val="accent6">
                  <a:lumMod val="75000"/>
                </a:schemeClr>
              </a:solidFill>
            </a:endParaRPr>
          </a:p>
        </p:txBody>
      </p:sp>
      <p:sp>
        <p:nvSpPr>
          <p:cNvPr id="42" name="TextBox 41"/>
          <p:cNvSpPr txBox="1"/>
          <p:nvPr/>
        </p:nvSpPr>
        <p:spPr>
          <a:xfrm>
            <a:off x="5069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7</a:t>
            </a:r>
            <a:endParaRPr lang="en-US" dirty="0">
              <a:solidFill>
                <a:schemeClr val="tx1"/>
              </a:solidFill>
            </a:endParaRPr>
          </a:p>
        </p:txBody>
      </p:sp>
      <p:sp>
        <p:nvSpPr>
          <p:cNvPr id="43" name="TextBox 42"/>
          <p:cNvSpPr txBox="1"/>
          <p:nvPr/>
        </p:nvSpPr>
        <p:spPr>
          <a:xfrm>
            <a:off x="4993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8</a:t>
            </a:r>
            <a:endParaRPr lang="en-US" dirty="0">
              <a:solidFill>
                <a:schemeClr val="accent6">
                  <a:lumMod val="75000"/>
                </a:schemeClr>
              </a:solidFill>
            </a:endParaRPr>
          </a:p>
        </p:txBody>
      </p:sp>
      <p:sp>
        <p:nvSpPr>
          <p:cNvPr id="46" name="TextBox 45"/>
          <p:cNvSpPr txBox="1"/>
          <p:nvPr/>
        </p:nvSpPr>
        <p:spPr>
          <a:xfrm>
            <a:off x="4459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8</a:t>
            </a:r>
            <a:endParaRPr lang="en-US" dirty="0">
              <a:solidFill>
                <a:schemeClr val="tx1"/>
              </a:solidFill>
            </a:endParaRPr>
          </a:p>
        </p:txBody>
      </p:sp>
      <p:sp>
        <p:nvSpPr>
          <p:cNvPr id="47" name="TextBox 46"/>
          <p:cNvSpPr txBox="1"/>
          <p:nvPr/>
        </p:nvSpPr>
        <p:spPr>
          <a:xfrm>
            <a:off x="4383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7</a:t>
            </a:r>
            <a:endParaRPr lang="en-US" dirty="0">
              <a:solidFill>
                <a:schemeClr val="accent6">
                  <a:lumMod val="75000"/>
                </a:schemeClr>
              </a:solidFill>
            </a:endParaRPr>
          </a:p>
        </p:txBody>
      </p:sp>
      <p:sp>
        <p:nvSpPr>
          <p:cNvPr id="50" name="TextBox 49"/>
          <p:cNvSpPr txBox="1"/>
          <p:nvPr/>
        </p:nvSpPr>
        <p:spPr>
          <a:xfrm>
            <a:off x="3850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9</a:t>
            </a:r>
            <a:endParaRPr lang="en-US" dirty="0">
              <a:solidFill>
                <a:schemeClr val="tx1"/>
              </a:solidFill>
            </a:endParaRPr>
          </a:p>
        </p:txBody>
      </p:sp>
      <p:sp>
        <p:nvSpPr>
          <p:cNvPr id="51" name="TextBox 50"/>
          <p:cNvSpPr txBox="1"/>
          <p:nvPr/>
        </p:nvSpPr>
        <p:spPr>
          <a:xfrm>
            <a:off x="3774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6</a:t>
            </a:r>
            <a:endParaRPr lang="en-US" dirty="0">
              <a:solidFill>
                <a:schemeClr val="accent6">
                  <a:lumMod val="75000"/>
                </a:schemeClr>
              </a:solidFill>
            </a:endParaRPr>
          </a:p>
        </p:txBody>
      </p:sp>
      <p:sp>
        <p:nvSpPr>
          <p:cNvPr id="54" name="TextBox 53"/>
          <p:cNvSpPr txBox="1"/>
          <p:nvPr/>
        </p:nvSpPr>
        <p:spPr>
          <a:xfrm>
            <a:off x="3240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10</a:t>
            </a:r>
            <a:endParaRPr lang="en-US" dirty="0">
              <a:solidFill>
                <a:schemeClr val="tx1"/>
              </a:solidFill>
            </a:endParaRPr>
          </a:p>
        </p:txBody>
      </p:sp>
      <p:sp>
        <p:nvSpPr>
          <p:cNvPr id="55" name="TextBox 54"/>
          <p:cNvSpPr txBox="1"/>
          <p:nvPr/>
        </p:nvSpPr>
        <p:spPr>
          <a:xfrm>
            <a:off x="3164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5</a:t>
            </a:r>
            <a:endParaRPr lang="en-US" dirty="0">
              <a:solidFill>
                <a:schemeClr val="accent6">
                  <a:lumMod val="75000"/>
                </a:schemeClr>
              </a:solidFill>
            </a:endParaRPr>
          </a:p>
        </p:txBody>
      </p:sp>
      <p:sp>
        <p:nvSpPr>
          <p:cNvPr id="61" name="TextBox 60"/>
          <p:cNvSpPr txBox="1"/>
          <p:nvPr/>
        </p:nvSpPr>
        <p:spPr>
          <a:xfrm>
            <a:off x="2631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11</a:t>
            </a:r>
            <a:endParaRPr lang="en-US" dirty="0">
              <a:solidFill>
                <a:schemeClr val="tx1"/>
              </a:solidFill>
            </a:endParaRPr>
          </a:p>
        </p:txBody>
      </p:sp>
      <p:sp>
        <p:nvSpPr>
          <p:cNvPr id="62" name="TextBox 61"/>
          <p:cNvSpPr txBox="1"/>
          <p:nvPr/>
        </p:nvSpPr>
        <p:spPr>
          <a:xfrm>
            <a:off x="2554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4</a:t>
            </a:r>
            <a:endParaRPr lang="en-US" dirty="0">
              <a:solidFill>
                <a:schemeClr val="accent6">
                  <a:lumMod val="75000"/>
                </a:schemeClr>
              </a:solidFill>
            </a:endParaRPr>
          </a:p>
        </p:txBody>
      </p:sp>
      <p:sp>
        <p:nvSpPr>
          <p:cNvPr id="65" name="TextBox 64"/>
          <p:cNvSpPr txBox="1"/>
          <p:nvPr/>
        </p:nvSpPr>
        <p:spPr>
          <a:xfrm>
            <a:off x="2021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12</a:t>
            </a:r>
            <a:endParaRPr lang="en-US" dirty="0">
              <a:solidFill>
                <a:schemeClr val="tx1"/>
              </a:solidFill>
            </a:endParaRPr>
          </a:p>
        </p:txBody>
      </p:sp>
      <p:sp>
        <p:nvSpPr>
          <p:cNvPr id="66" name="TextBox 65"/>
          <p:cNvSpPr txBox="1"/>
          <p:nvPr/>
        </p:nvSpPr>
        <p:spPr>
          <a:xfrm>
            <a:off x="1945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3</a:t>
            </a:r>
            <a:endParaRPr lang="en-US" dirty="0">
              <a:solidFill>
                <a:schemeClr val="accent6">
                  <a:lumMod val="75000"/>
                </a:schemeClr>
              </a:solidFill>
            </a:endParaRPr>
          </a:p>
        </p:txBody>
      </p:sp>
      <p:sp>
        <p:nvSpPr>
          <p:cNvPr id="69" name="TextBox 68"/>
          <p:cNvSpPr txBox="1"/>
          <p:nvPr/>
        </p:nvSpPr>
        <p:spPr>
          <a:xfrm>
            <a:off x="1411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13</a:t>
            </a:r>
            <a:endParaRPr lang="en-US" dirty="0">
              <a:solidFill>
                <a:schemeClr val="tx1"/>
              </a:solidFill>
            </a:endParaRPr>
          </a:p>
        </p:txBody>
      </p:sp>
      <p:sp>
        <p:nvSpPr>
          <p:cNvPr id="70" name="TextBox 69"/>
          <p:cNvSpPr txBox="1"/>
          <p:nvPr/>
        </p:nvSpPr>
        <p:spPr>
          <a:xfrm>
            <a:off x="1335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2</a:t>
            </a:r>
            <a:endParaRPr lang="en-US" dirty="0">
              <a:solidFill>
                <a:schemeClr val="accent6">
                  <a:lumMod val="75000"/>
                </a:schemeClr>
              </a:solidFill>
            </a:endParaRPr>
          </a:p>
        </p:txBody>
      </p:sp>
      <p:sp>
        <p:nvSpPr>
          <p:cNvPr id="73" name="TextBox 72"/>
          <p:cNvSpPr txBox="1"/>
          <p:nvPr/>
        </p:nvSpPr>
        <p:spPr>
          <a:xfrm>
            <a:off x="802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14</a:t>
            </a:r>
            <a:endParaRPr lang="en-US" dirty="0">
              <a:solidFill>
                <a:schemeClr val="tx1"/>
              </a:solidFill>
            </a:endParaRPr>
          </a:p>
        </p:txBody>
      </p:sp>
      <p:sp>
        <p:nvSpPr>
          <p:cNvPr id="74" name="TextBox 73"/>
          <p:cNvSpPr txBox="1"/>
          <p:nvPr/>
        </p:nvSpPr>
        <p:spPr>
          <a:xfrm>
            <a:off x="726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a:t>
            </a:r>
            <a:endParaRPr lang="en-US" dirty="0">
              <a:solidFill>
                <a:schemeClr val="accent6">
                  <a:lumMod val="75000"/>
                </a:schemeClr>
              </a:solidFill>
            </a:endParaRPr>
          </a:p>
        </p:txBody>
      </p:sp>
      <p:sp>
        <p:nvSpPr>
          <p:cNvPr id="77" name="TextBox 76"/>
          <p:cNvSpPr txBox="1"/>
          <p:nvPr/>
        </p:nvSpPr>
        <p:spPr>
          <a:xfrm>
            <a:off x="192750" y="6096000"/>
            <a:ext cx="416850" cy="369332"/>
          </a:xfrm>
          <a:prstGeom prst="rect">
            <a:avLst/>
          </a:prstGeom>
          <a:solidFill>
            <a:schemeClr val="accent4">
              <a:lumMod val="40000"/>
              <a:lumOff val="60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78" name="TextBox 77"/>
          <p:cNvSpPr txBox="1"/>
          <p:nvPr/>
        </p:nvSpPr>
        <p:spPr>
          <a:xfrm>
            <a:off x="116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0</a:t>
            </a:r>
            <a:endParaRPr lang="en-US" dirty="0">
              <a:solidFill>
                <a:schemeClr val="accent6">
                  <a:lumMod val="75000"/>
                </a:schemeClr>
              </a:solidFill>
            </a:endParaRPr>
          </a:p>
        </p:txBody>
      </p:sp>
      <p:sp>
        <p:nvSpPr>
          <p:cNvPr id="3" name="TextBox 2"/>
          <p:cNvSpPr txBox="1"/>
          <p:nvPr/>
        </p:nvSpPr>
        <p:spPr>
          <a:xfrm>
            <a:off x="0" y="0"/>
            <a:ext cx="7543800" cy="369332"/>
          </a:xfrm>
          <a:prstGeom prst="rect">
            <a:avLst/>
          </a:prstGeom>
          <a:noFill/>
        </p:spPr>
        <p:txBody>
          <a:bodyPr wrap="square" rtlCol="0">
            <a:spAutoFit/>
          </a:bodyPr>
          <a:lstStyle/>
          <a:p>
            <a:r>
              <a:rPr lang="en-US" dirty="0" smtClean="0">
                <a:solidFill>
                  <a:schemeClr val="accent6"/>
                </a:solidFill>
              </a:rPr>
              <a:t>Decrease of fidelity = amount of simplifying/work performed by the model</a:t>
            </a:r>
            <a:endParaRPr lang="en-US" dirty="0">
              <a:solidFill>
                <a:schemeClr val="accent6"/>
              </a:solidFill>
            </a:endParaRPr>
          </a:p>
        </p:txBody>
      </p:sp>
      <p:cxnSp>
        <p:nvCxnSpPr>
          <p:cNvPr id="14" name="Straight Arrow Connector 13"/>
          <p:cNvCxnSpPr/>
          <p:nvPr/>
        </p:nvCxnSpPr>
        <p:spPr>
          <a:xfrm>
            <a:off x="116550" y="677862"/>
            <a:ext cx="9027450" cy="0"/>
          </a:xfrm>
          <a:prstGeom prst="straightConnector1">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56" name="Straight Arrow Connector 55"/>
          <p:cNvCxnSpPr/>
          <p:nvPr/>
        </p:nvCxnSpPr>
        <p:spPr>
          <a:xfrm>
            <a:off x="116550" y="5943600"/>
            <a:ext cx="9027450" cy="0"/>
          </a:xfrm>
          <a:prstGeom prst="straightConnector1">
            <a:avLst/>
          </a:prstGeom>
          <a:ln>
            <a:tailEnd type="stealth" w="lg" len="lg"/>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57" name="TextBox 56"/>
          <p:cNvSpPr txBox="1"/>
          <p:nvPr/>
        </p:nvSpPr>
        <p:spPr>
          <a:xfrm>
            <a:off x="119725" y="6488668"/>
            <a:ext cx="7543800" cy="369332"/>
          </a:xfrm>
          <a:prstGeom prst="rect">
            <a:avLst/>
          </a:prstGeom>
          <a:noFill/>
        </p:spPr>
        <p:txBody>
          <a:bodyPr wrap="square" rtlCol="0">
            <a:spAutoFit/>
          </a:bodyPr>
          <a:lstStyle/>
          <a:p>
            <a:r>
              <a:rPr lang="en-US" dirty="0" smtClean="0">
                <a:solidFill>
                  <a:srgbClr val="7030A0"/>
                </a:solidFill>
              </a:rPr>
              <a:t>Complexity of the model = number of independent statements in description</a:t>
            </a:r>
            <a:endParaRPr lang="en-US" dirty="0">
              <a:solidFill>
                <a:srgbClr val="7030A0"/>
              </a:solidFill>
            </a:endParaRPr>
          </a:p>
        </p:txBody>
      </p:sp>
    </p:spTree>
    <p:extLst>
      <p:ext uri="{BB962C8B-B14F-4D97-AF65-F5344CB8AC3E}">
        <p14:creationId xmlns:p14="http://schemas.microsoft.com/office/powerpoint/2010/main" val="3461425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Box 79"/>
          <p:cNvSpPr txBox="1"/>
          <p:nvPr/>
        </p:nvSpPr>
        <p:spPr>
          <a:xfrm>
            <a:off x="86509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a:t>
            </a:r>
            <a:endParaRPr lang="en-US" dirty="0">
              <a:solidFill>
                <a:schemeClr val="tx1"/>
              </a:solidFill>
            </a:endParaRPr>
          </a:p>
        </p:txBody>
      </p:sp>
      <p:sp>
        <p:nvSpPr>
          <p:cNvPr id="81" name="TextBox 80"/>
          <p:cNvSpPr txBox="1"/>
          <p:nvPr/>
        </p:nvSpPr>
        <p:spPr>
          <a:xfrm>
            <a:off x="86509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14</a:t>
            </a:r>
            <a:endParaRPr lang="en-US" dirty="0">
              <a:solidFill>
                <a:schemeClr val="accent6">
                  <a:lumMod val="75000"/>
                </a:schemeClr>
              </a:solidFill>
            </a:endParaRPr>
          </a:p>
        </p:txBody>
      </p:sp>
      <p:sp>
        <p:nvSpPr>
          <p:cNvPr id="82" name="TextBox 81"/>
          <p:cNvSpPr txBox="1"/>
          <p:nvPr/>
        </p:nvSpPr>
        <p:spPr>
          <a:xfrm>
            <a:off x="86509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83" name="TextBox 82"/>
          <p:cNvSpPr txBox="1"/>
          <p:nvPr/>
        </p:nvSpPr>
        <p:spPr>
          <a:xfrm>
            <a:off x="80413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2</a:t>
            </a:r>
            <a:endParaRPr lang="en-US" dirty="0">
              <a:solidFill>
                <a:schemeClr val="tx1"/>
              </a:solidFill>
            </a:endParaRPr>
          </a:p>
        </p:txBody>
      </p:sp>
      <p:sp>
        <p:nvSpPr>
          <p:cNvPr id="84" name="TextBox 83"/>
          <p:cNvSpPr txBox="1"/>
          <p:nvPr/>
        </p:nvSpPr>
        <p:spPr>
          <a:xfrm>
            <a:off x="80413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13</a:t>
            </a:r>
            <a:endParaRPr lang="en-US" dirty="0">
              <a:solidFill>
                <a:schemeClr val="accent6">
                  <a:lumMod val="75000"/>
                </a:schemeClr>
              </a:solidFill>
            </a:endParaRPr>
          </a:p>
        </p:txBody>
      </p:sp>
      <p:sp>
        <p:nvSpPr>
          <p:cNvPr id="85" name="TextBox 84"/>
          <p:cNvSpPr txBox="1"/>
          <p:nvPr/>
        </p:nvSpPr>
        <p:spPr>
          <a:xfrm>
            <a:off x="80413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86" name="TextBox 85"/>
          <p:cNvSpPr txBox="1"/>
          <p:nvPr/>
        </p:nvSpPr>
        <p:spPr>
          <a:xfrm>
            <a:off x="74317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3</a:t>
            </a:r>
            <a:endParaRPr lang="en-US" dirty="0">
              <a:solidFill>
                <a:schemeClr val="tx1"/>
              </a:solidFill>
            </a:endParaRPr>
          </a:p>
        </p:txBody>
      </p:sp>
      <p:sp>
        <p:nvSpPr>
          <p:cNvPr id="87" name="TextBox 86"/>
          <p:cNvSpPr txBox="1"/>
          <p:nvPr/>
        </p:nvSpPr>
        <p:spPr>
          <a:xfrm>
            <a:off x="74317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12</a:t>
            </a:r>
            <a:endParaRPr lang="en-US" dirty="0">
              <a:solidFill>
                <a:schemeClr val="accent6">
                  <a:lumMod val="75000"/>
                </a:schemeClr>
              </a:solidFill>
            </a:endParaRPr>
          </a:p>
        </p:txBody>
      </p:sp>
      <p:sp>
        <p:nvSpPr>
          <p:cNvPr id="88" name="TextBox 87"/>
          <p:cNvSpPr txBox="1"/>
          <p:nvPr/>
        </p:nvSpPr>
        <p:spPr>
          <a:xfrm>
            <a:off x="74317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89" name="TextBox 88"/>
          <p:cNvSpPr txBox="1"/>
          <p:nvPr/>
        </p:nvSpPr>
        <p:spPr>
          <a:xfrm>
            <a:off x="68221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4</a:t>
            </a:r>
            <a:endParaRPr lang="en-US" dirty="0">
              <a:solidFill>
                <a:schemeClr val="tx1"/>
              </a:solidFill>
            </a:endParaRPr>
          </a:p>
        </p:txBody>
      </p:sp>
      <p:sp>
        <p:nvSpPr>
          <p:cNvPr id="90" name="TextBox 89"/>
          <p:cNvSpPr txBox="1"/>
          <p:nvPr/>
        </p:nvSpPr>
        <p:spPr>
          <a:xfrm>
            <a:off x="68221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11</a:t>
            </a:r>
            <a:endParaRPr lang="en-US" dirty="0">
              <a:solidFill>
                <a:schemeClr val="accent6">
                  <a:lumMod val="75000"/>
                </a:schemeClr>
              </a:solidFill>
            </a:endParaRPr>
          </a:p>
        </p:txBody>
      </p:sp>
      <p:sp>
        <p:nvSpPr>
          <p:cNvPr id="91" name="TextBox 90"/>
          <p:cNvSpPr txBox="1"/>
          <p:nvPr/>
        </p:nvSpPr>
        <p:spPr>
          <a:xfrm>
            <a:off x="68221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92" name="TextBox 91"/>
          <p:cNvSpPr txBox="1"/>
          <p:nvPr/>
        </p:nvSpPr>
        <p:spPr>
          <a:xfrm>
            <a:off x="62125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5</a:t>
            </a:r>
            <a:endParaRPr lang="en-US" dirty="0">
              <a:solidFill>
                <a:schemeClr val="tx1"/>
              </a:solidFill>
            </a:endParaRPr>
          </a:p>
        </p:txBody>
      </p:sp>
      <p:sp>
        <p:nvSpPr>
          <p:cNvPr id="93" name="TextBox 92"/>
          <p:cNvSpPr txBox="1"/>
          <p:nvPr/>
        </p:nvSpPr>
        <p:spPr>
          <a:xfrm>
            <a:off x="62125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10</a:t>
            </a:r>
            <a:endParaRPr lang="en-US" dirty="0">
              <a:solidFill>
                <a:schemeClr val="accent6">
                  <a:lumMod val="75000"/>
                </a:schemeClr>
              </a:solidFill>
            </a:endParaRPr>
          </a:p>
        </p:txBody>
      </p:sp>
      <p:sp>
        <p:nvSpPr>
          <p:cNvPr id="94" name="TextBox 93"/>
          <p:cNvSpPr txBox="1"/>
          <p:nvPr/>
        </p:nvSpPr>
        <p:spPr>
          <a:xfrm>
            <a:off x="62125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95" name="TextBox 94"/>
          <p:cNvSpPr txBox="1"/>
          <p:nvPr/>
        </p:nvSpPr>
        <p:spPr>
          <a:xfrm>
            <a:off x="56029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6</a:t>
            </a:r>
            <a:endParaRPr lang="en-US" dirty="0">
              <a:solidFill>
                <a:schemeClr val="tx1"/>
              </a:solidFill>
            </a:endParaRPr>
          </a:p>
        </p:txBody>
      </p:sp>
      <p:sp>
        <p:nvSpPr>
          <p:cNvPr id="96" name="TextBox 95"/>
          <p:cNvSpPr txBox="1"/>
          <p:nvPr/>
        </p:nvSpPr>
        <p:spPr>
          <a:xfrm>
            <a:off x="56029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9</a:t>
            </a:r>
            <a:endParaRPr lang="en-US" dirty="0">
              <a:solidFill>
                <a:schemeClr val="accent6">
                  <a:lumMod val="75000"/>
                </a:schemeClr>
              </a:solidFill>
            </a:endParaRPr>
          </a:p>
        </p:txBody>
      </p:sp>
      <p:sp>
        <p:nvSpPr>
          <p:cNvPr id="97" name="TextBox 96"/>
          <p:cNvSpPr txBox="1"/>
          <p:nvPr/>
        </p:nvSpPr>
        <p:spPr>
          <a:xfrm>
            <a:off x="56029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98" name="TextBox 97"/>
          <p:cNvSpPr txBox="1"/>
          <p:nvPr/>
        </p:nvSpPr>
        <p:spPr>
          <a:xfrm>
            <a:off x="49933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7</a:t>
            </a:r>
            <a:endParaRPr lang="en-US" dirty="0">
              <a:solidFill>
                <a:schemeClr val="tx1"/>
              </a:solidFill>
            </a:endParaRPr>
          </a:p>
        </p:txBody>
      </p:sp>
      <p:sp>
        <p:nvSpPr>
          <p:cNvPr id="99" name="TextBox 98"/>
          <p:cNvSpPr txBox="1"/>
          <p:nvPr/>
        </p:nvSpPr>
        <p:spPr>
          <a:xfrm>
            <a:off x="49933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8</a:t>
            </a:r>
            <a:endParaRPr lang="en-US" dirty="0">
              <a:solidFill>
                <a:schemeClr val="accent6">
                  <a:lumMod val="75000"/>
                </a:schemeClr>
              </a:solidFill>
            </a:endParaRPr>
          </a:p>
        </p:txBody>
      </p:sp>
      <p:sp>
        <p:nvSpPr>
          <p:cNvPr id="100" name="TextBox 99"/>
          <p:cNvSpPr txBox="1"/>
          <p:nvPr/>
        </p:nvSpPr>
        <p:spPr>
          <a:xfrm>
            <a:off x="49933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01" name="TextBox 100"/>
          <p:cNvSpPr txBox="1"/>
          <p:nvPr/>
        </p:nvSpPr>
        <p:spPr>
          <a:xfrm>
            <a:off x="43837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8</a:t>
            </a:r>
            <a:endParaRPr lang="en-US" dirty="0">
              <a:solidFill>
                <a:schemeClr val="tx1"/>
              </a:solidFill>
            </a:endParaRPr>
          </a:p>
        </p:txBody>
      </p:sp>
      <p:sp>
        <p:nvSpPr>
          <p:cNvPr id="102" name="TextBox 101"/>
          <p:cNvSpPr txBox="1"/>
          <p:nvPr/>
        </p:nvSpPr>
        <p:spPr>
          <a:xfrm>
            <a:off x="43837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7</a:t>
            </a:r>
            <a:endParaRPr lang="en-US" dirty="0">
              <a:solidFill>
                <a:schemeClr val="accent6">
                  <a:lumMod val="75000"/>
                </a:schemeClr>
              </a:solidFill>
            </a:endParaRPr>
          </a:p>
        </p:txBody>
      </p:sp>
      <p:sp>
        <p:nvSpPr>
          <p:cNvPr id="103" name="TextBox 102"/>
          <p:cNvSpPr txBox="1"/>
          <p:nvPr/>
        </p:nvSpPr>
        <p:spPr>
          <a:xfrm>
            <a:off x="43837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04" name="TextBox 103"/>
          <p:cNvSpPr txBox="1"/>
          <p:nvPr/>
        </p:nvSpPr>
        <p:spPr>
          <a:xfrm>
            <a:off x="37741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9</a:t>
            </a:r>
            <a:endParaRPr lang="en-US" dirty="0">
              <a:solidFill>
                <a:schemeClr val="tx1"/>
              </a:solidFill>
            </a:endParaRPr>
          </a:p>
        </p:txBody>
      </p:sp>
      <p:sp>
        <p:nvSpPr>
          <p:cNvPr id="105" name="TextBox 104"/>
          <p:cNvSpPr txBox="1"/>
          <p:nvPr/>
        </p:nvSpPr>
        <p:spPr>
          <a:xfrm>
            <a:off x="37741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6</a:t>
            </a:r>
            <a:endParaRPr lang="en-US" dirty="0">
              <a:solidFill>
                <a:schemeClr val="accent6">
                  <a:lumMod val="75000"/>
                </a:schemeClr>
              </a:solidFill>
            </a:endParaRPr>
          </a:p>
        </p:txBody>
      </p:sp>
      <p:sp>
        <p:nvSpPr>
          <p:cNvPr id="106" name="TextBox 105"/>
          <p:cNvSpPr txBox="1"/>
          <p:nvPr/>
        </p:nvSpPr>
        <p:spPr>
          <a:xfrm>
            <a:off x="37741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07" name="TextBox 106"/>
          <p:cNvSpPr txBox="1"/>
          <p:nvPr/>
        </p:nvSpPr>
        <p:spPr>
          <a:xfrm>
            <a:off x="31645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10</a:t>
            </a:r>
            <a:endParaRPr lang="en-US" dirty="0">
              <a:solidFill>
                <a:schemeClr val="tx1"/>
              </a:solidFill>
            </a:endParaRPr>
          </a:p>
        </p:txBody>
      </p:sp>
      <p:sp>
        <p:nvSpPr>
          <p:cNvPr id="108" name="TextBox 107"/>
          <p:cNvSpPr txBox="1"/>
          <p:nvPr/>
        </p:nvSpPr>
        <p:spPr>
          <a:xfrm>
            <a:off x="31645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5</a:t>
            </a:r>
            <a:endParaRPr lang="en-US" dirty="0">
              <a:solidFill>
                <a:schemeClr val="accent6">
                  <a:lumMod val="75000"/>
                </a:schemeClr>
              </a:solidFill>
            </a:endParaRPr>
          </a:p>
        </p:txBody>
      </p:sp>
      <p:sp>
        <p:nvSpPr>
          <p:cNvPr id="109" name="TextBox 108"/>
          <p:cNvSpPr txBox="1"/>
          <p:nvPr/>
        </p:nvSpPr>
        <p:spPr>
          <a:xfrm>
            <a:off x="31645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10" name="TextBox 109"/>
          <p:cNvSpPr txBox="1"/>
          <p:nvPr/>
        </p:nvSpPr>
        <p:spPr>
          <a:xfrm>
            <a:off x="25549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11</a:t>
            </a:r>
            <a:endParaRPr lang="en-US" dirty="0">
              <a:solidFill>
                <a:schemeClr val="tx1"/>
              </a:solidFill>
            </a:endParaRPr>
          </a:p>
        </p:txBody>
      </p:sp>
      <p:sp>
        <p:nvSpPr>
          <p:cNvPr id="111" name="TextBox 110"/>
          <p:cNvSpPr txBox="1"/>
          <p:nvPr/>
        </p:nvSpPr>
        <p:spPr>
          <a:xfrm>
            <a:off x="25549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4</a:t>
            </a:r>
            <a:endParaRPr lang="en-US" dirty="0">
              <a:solidFill>
                <a:schemeClr val="accent6">
                  <a:lumMod val="75000"/>
                </a:schemeClr>
              </a:solidFill>
            </a:endParaRPr>
          </a:p>
        </p:txBody>
      </p:sp>
      <p:sp>
        <p:nvSpPr>
          <p:cNvPr id="112" name="TextBox 111"/>
          <p:cNvSpPr txBox="1"/>
          <p:nvPr/>
        </p:nvSpPr>
        <p:spPr>
          <a:xfrm>
            <a:off x="25549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13" name="TextBox 112"/>
          <p:cNvSpPr txBox="1"/>
          <p:nvPr/>
        </p:nvSpPr>
        <p:spPr>
          <a:xfrm>
            <a:off x="19453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12</a:t>
            </a:r>
            <a:endParaRPr lang="en-US" dirty="0">
              <a:solidFill>
                <a:schemeClr val="tx1"/>
              </a:solidFill>
            </a:endParaRPr>
          </a:p>
        </p:txBody>
      </p:sp>
      <p:sp>
        <p:nvSpPr>
          <p:cNvPr id="114" name="TextBox 113"/>
          <p:cNvSpPr txBox="1"/>
          <p:nvPr/>
        </p:nvSpPr>
        <p:spPr>
          <a:xfrm>
            <a:off x="19453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3</a:t>
            </a:r>
            <a:endParaRPr lang="en-US" dirty="0">
              <a:solidFill>
                <a:schemeClr val="accent6">
                  <a:lumMod val="75000"/>
                </a:schemeClr>
              </a:solidFill>
            </a:endParaRPr>
          </a:p>
        </p:txBody>
      </p:sp>
      <p:sp>
        <p:nvSpPr>
          <p:cNvPr id="115" name="TextBox 114"/>
          <p:cNvSpPr txBox="1"/>
          <p:nvPr/>
        </p:nvSpPr>
        <p:spPr>
          <a:xfrm>
            <a:off x="19453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16" name="TextBox 115"/>
          <p:cNvSpPr txBox="1"/>
          <p:nvPr/>
        </p:nvSpPr>
        <p:spPr>
          <a:xfrm>
            <a:off x="13357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13</a:t>
            </a:r>
            <a:endParaRPr lang="en-US" dirty="0">
              <a:solidFill>
                <a:schemeClr val="tx1"/>
              </a:solidFill>
            </a:endParaRPr>
          </a:p>
        </p:txBody>
      </p:sp>
      <p:sp>
        <p:nvSpPr>
          <p:cNvPr id="117" name="TextBox 116"/>
          <p:cNvSpPr txBox="1"/>
          <p:nvPr/>
        </p:nvSpPr>
        <p:spPr>
          <a:xfrm>
            <a:off x="13357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2</a:t>
            </a:r>
            <a:endParaRPr lang="en-US" dirty="0">
              <a:solidFill>
                <a:schemeClr val="accent6">
                  <a:lumMod val="75000"/>
                </a:schemeClr>
              </a:solidFill>
            </a:endParaRPr>
          </a:p>
        </p:txBody>
      </p:sp>
      <p:sp>
        <p:nvSpPr>
          <p:cNvPr id="118" name="TextBox 117"/>
          <p:cNvSpPr txBox="1"/>
          <p:nvPr/>
        </p:nvSpPr>
        <p:spPr>
          <a:xfrm>
            <a:off x="13357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19" name="TextBox 118"/>
          <p:cNvSpPr txBox="1"/>
          <p:nvPr/>
        </p:nvSpPr>
        <p:spPr>
          <a:xfrm>
            <a:off x="7261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14</a:t>
            </a:r>
            <a:endParaRPr lang="en-US" dirty="0">
              <a:solidFill>
                <a:schemeClr val="tx1"/>
              </a:solidFill>
            </a:endParaRPr>
          </a:p>
        </p:txBody>
      </p:sp>
      <p:sp>
        <p:nvSpPr>
          <p:cNvPr id="120" name="TextBox 119"/>
          <p:cNvSpPr txBox="1"/>
          <p:nvPr/>
        </p:nvSpPr>
        <p:spPr>
          <a:xfrm>
            <a:off x="7261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a:t>
            </a:r>
            <a:endParaRPr lang="en-US" dirty="0">
              <a:solidFill>
                <a:schemeClr val="accent6">
                  <a:lumMod val="75000"/>
                </a:schemeClr>
              </a:solidFill>
            </a:endParaRPr>
          </a:p>
        </p:txBody>
      </p:sp>
      <p:sp>
        <p:nvSpPr>
          <p:cNvPr id="121" name="TextBox 120"/>
          <p:cNvSpPr txBox="1"/>
          <p:nvPr/>
        </p:nvSpPr>
        <p:spPr>
          <a:xfrm>
            <a:off x="7261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22" name="TextBox 121"/>
          <p:cNvSpPr txBox="1"/>
          <p:nvPr/>
        </p:nvSpPr>
        <p:spPr>
          <a:xfrm>
            <a:off x="1165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23" name="TextBox 122"/>
          <p:cNvSpPr txBox="1"/>
          <p:nvPr/>
        </p:nvSpPr>
        <p:spPr>
          <a:xfrm>
            <a:off x="1165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0</a:t>
            </a:r>
            <a:endParaRPr lang="en-US" dirty="0">
              <a:solidFill>
                <a:schemeClr val="accent6">
                  <a:lumMod val="75000"/>
                </a:schemeClr>
              </a:solidFill>
            </a:endParaRPr>
          </a:p>
        </p:txBody>
      </p:sp>
      <p:sp>
        <p:nvSpPr>
          <p:cNvPr id="124" name="TextBox 123"/>
          <p:cNvSpPr txBox="1"/>
          <p:nvPr/>
        </p:nvSpPr>
        <p:spPr>
          <a:xfrm>
            <a:off x="1165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25" name="Rectangle 124"/>
          <p:cNvSpPr/>
          <p:nvPr/>
        </p:nvSpPr>
        <p:spPr>
          <a:xfrm>
            <a:off x="4313768" y="2819400"/>
            <a:ext cx="556814" cy="1447347"/>
          </a:xfrm>
          <a:prstGeom prst="rect">
            <a:avLst/>
          </a:prstGeom>
          <a:solidFill>
            <a:schemeClr val="accent2">
              <a:alpha val="19000"/>
            </a:schemeClr>
          </a:solidFill>
          <a:ln w="38100">
            <a:solidFill>
              <a:schemeClr val="tx1"/>
            </a:solidFill>
            <a:prstDash val="sysDash"/>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TextBox 159"/>
          <p:cNvSpPr txBox="1"/>
          <p:nvPr/>
        </p:nvSpPr>
        <p:spPr>
          <a:xfrm>
            <a:off x="0" y="0"/>
            <a:ext cx="7543800" cy="369332"/>
          </a:xfrm>
          <a:prstGeom prst="rect">
            <a:avLst/>
          </a:prstGeom>
          <a:noFill/>
        </p:spPr>
        <p:txBody>
          <a:bodyPr wrap="square" rtlCol="0">
            <a:spAutoFit/>
          </a:bodyPr>
          <a:lstStyle/>
          <a:p>
            <a:r>
              <a:rPr lang="en-US" dirty="0" smtClean="0">
                <a:solidFill>
                  <a:schemeClr val="accent6"/>
                </a:solidFill>
              </a:rPr>
              <a:t>Decrease of fidelity = amount of simplifying/work performed by the model</a:t>
            </a:r>
            <a:endParaRPr lang="en-US" dirty="0">
              <a:solidFill>
                <a:schemeClr val="accent6"/>
              </a:solidFill>
            </a:endParaRPr>
          </a:p>
        </p:txBody>
      </p:sp>
      <p:cxnSp>
        <p:nvCxnSpPr>
          <p:cNvPr id="161" name="Straight Arrow Connector 160"/>
          <p:cNvCxnSpPr/>
          <p:nvPr/>
        </p:nvCxnSpPr>
        <p:spPr>
          <a:xfrm>
            <a:off x="116550" y="677862"/>
            <a:ext cx="9027450" cy="0"/>
          </a:xfrm>
          <a:prstGeom prst="straightConnector1">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162" name="Straight Arrow Connector 161"/>
          <p:cNvCxnSpPr/>
          <p:nvPr/>
        </p:nvCxnSpPr>
        <p:spPr>
          <a:xfrm>
            <a:off x="116550" y="5943600"/>
            <a:ext cx="9027450" cy="0"/>
          </a:xfrm>
          <a:prstGeom prst="straightConnector1">
            <a:avLst/>
          </a:prstGeom>
          <a:ln>
            <a:tailEnd type="stealth" w="lg" len="lg"/>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163" name="TextBox 162"/>
          <p:cNvSpPr txBox="1"/>
          <p:nvPr/>
        </p:nvSpPr>
        <p:spPr>
          <a:xfrm>
            <a:off x="119725" y="6488668"/>
            <a:ext cx="7543800" cy="369332"/>
          </a:xfrm>
          <a:prstGeom prst="rect">
            <a:avLst/>
          </a:prstGeom>
          <a:noFill/>
        </p:spPr>
        <p:txBody>
          <a:bodyPr wrap="square" rtlCol="0">
            <a:spAutoFit/>
          </a:bodyPr>
          <a:lstStyle/>
          <a:p>
            <a:r>
              <a:rPr lang="en-US" dirty="0" smtClean="0">
                <a:solidFill>
                  <a:srgbClr val="7030A0"/>
                </a:solidFill>
              </a:rPr>
              <a:t>Complexity of the model = number of independent statements in description</a:t>
            </a:r>
            <a:endParaRPr lang="en-US" dirty="0">
              <a:solidFill>
                <a:srgbClr val="7030A0"/>
              </a:solidFill>
            </a:endParaRPr>
          </a:p>
        </p:txBody>
      </p:sp>
      <p:sp>
        <p:nvSpPr>
          <p:cNvPr id="15" name="TextBox 14"/>
          <p:cNvSpPr txBox="1"/>
          <p:nvPr/>
        </p:nvSpPr>
        <p:spPr>
          <a:xfrm>
            <a:off x="3164550" y="2133600"/>
            <a:ext cx="2646825" cy="369332"/>
          </a:xfrm>
          <a:prstGeom prst="rect">
            <a:avLst/>
          </a:prstGeom>
          <a:noFill/>
        </p:spPr>
        <p:txBody>
          <a:bodyPr wrap="square" rtlCol="0">
            <a:spAutoFit/>
          </a:bodyPr>
          <a:lstStyle/>
          <a:p>
            <a:pPr algn="ctr"/>
            <a:r>
              <a:rPr lang="en-US" dirty="0" smtClean="0"/>
              <a:t>A model</a:t>
            </a:r>
            <a:endParaRPr lang="en-US" dirty="0"/>
          </a:p>
        </p:txBody>
      </p:sp>
    </p:spTree>
    <p:extLst>
      <p:ext uri="{BB962C8B-B14F-4D97-AF65-F5344CB8AC3E}">
        <p14:creationId xmlns:p14="http://schemas.microsoft.com/office/powerpoint/2010/main" val="28110293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6"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8"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0"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06" name="Straight Arrow Connector 105"/>
          <p:cNvCxnSpPr/>
          <p:nvPr/>
        </p:nvCxnSpPr>
        <p:spPr>
          <a:xfrm flipH="1">
            <a:off x="324975" y="4953000"/>
            <a:ext cx="6103837" cy="0"/>
          </a:xfrm>
          <a:prstGeom prst="straightConnector1">
            <a:avLst/>
          </a:prstGeom>
          <a:ln>
            <a:headEnd type="triangle" w="lg" len="lg"/>
            <a:tailEnd type="none"/>
          </a:ln>
        </p:spPr>
        <p:style>
          <a:lnRef idx="2">
            <a:schemeClr val="accent4"/>
          </a:lnRef>
          <a:fillRef idx="0">
            <a:schemeClr val="accent4"/>
          </a:fillRef>
          <a:effectRef idx="1">
            <a:schemeClr val="accent4"/>
          </a:effectRef>
          <a:fontRef idx="minor">
            <a:schemeClr val="tx1"/>
          </a:fontRef>
        </p:style>
      </p:cxnSp>
      <p:cxnSp>
        <p:nvCxnSpPr>
          <p:cNvPr id="108" name="Straight Arrow Connector 107"/>
          <p:cNvCxnSpPr/>
          <p:nvPr/>
        </p:nvCxnSpPr>
        <p:spPr>
          <a:xfrm>
            <a:off x="6428812" y="4953000"/>
            <a:ext cx="2430563" cy="0"/>
          </a:xfrm>
          <a:prstGeom prst="straightConnector1">
            <a:avLst/>
          </a:prstGeom>
          <a:ln>
            <a:headEnd type="none" w="lg" len="lg"/>
            <a:tailEnd type="triangle" w="lg" len="lg"/>
          </a:ln>
        </p:spPr>
        <p:style>
          <a:lnRef idx="2">
            <a:schemeClr val="accent4"/>
          </a:lnRef>
          <a:fillRef idx="0">
            <a:schemeClr val="accent4"/>
          </a:fillRef>
          <a:effectRef idx="1">
            <a:schemeClr val="accent4"/>
          </a:effectRef>
          <a:fontRef idx="minor">
            <a:schemeClr val="tx1"/>
          </a:fontRef>
        </p:style>
      </p:cxnSp>
      <p:sp>
        <p:nvSpPr>
          <p:cNvPr id="109" name="TextBox 108"/>
          <p:cNvSpPr txBox="1"/>
          <p:nvPr/>
        </p:nvSpPr>
        <p:spPr>
          <a:xfrm>
            <a:off x="2245650" y="4572000"/>
            <a:ext cx="2021550" cy="369332"/>
          </a:xfrm>
          <a:prstGeom prst="rect">
            <a:avLst/>
          </a:prstGeom>
          <a:noFill/>
        </p:spPr>
        <p:txBody>
          <a:bodyPr wrap="square" rtlCol="0">
            <a:spAutoFit/>
          </a:bodyPr>
          <a:lstStyle/>
          <a:p>
            <a:pPr algn="ctr"/>
            <a:r>
              <a:rPr lang="en-US" dirty="0" smtClean="0"/>
              <a:t>Decrease of Fidelity</a:t>
            </a:r>
            <a:endParaRPr lang="en-US" dirty="0"/>
          </a:p>
        </p:txBody>
      </p:sp>
      <p:sp>
        <p:nvSpPr>
          <p:cNvPr id="113" name="TextBox 112"/>
          <p:cNvSpPr txBox="1"/>
          <p:nvPr/>
        </p:nvSpPr>
        <p:spPr>
          <a:xfrm>
            <a:off x="6699431" y="4546784"/>
            <a:ext cx="2021550" cy="369332"/>
          </a:xfrm>
          <a:prstGeom prst="rect">
            <a:avLst/>
          </a:prstGeom>
          <a:noFill/>
        </p:spPr>
        <p:txBody>
          <a:bodyPr wrap="square" rtlCol="0">
            <a:spAutoFit/>
          </a:bodyPr>
          <a:lstStyle/>
          <a:p>
            <a:pPr algn="ctr"/>
            <a:r>
              <a:rPr lang="en-US" dirty="0" smtClean="0"/>
              <a:t>Complexity</a:t>
            </a:r>
            <a:endParaRPr lang="en-US" dirty="0"/>
          </a:p>
        </p:txBody>
      </p:sp>
      <p:cxnSp>
        <p:nvCxnSpPr>
          <p:cNvPr id="111" name="Straight Connector 110"/>
          <p:cNvCxnSpPr/>
          <p:nvPr/>
        </p:nvCxnSpPr>
        <p:spPr>
          <a:xfrm flipH="1">
            <a:off x="6428812" y="4230255"/>
            <a:ext cx="1" cy="1256145"/>
          </a:xfrm>
          <a:prstGeom prst="line">
            <a:avLst/>
          </a:prstGeom>
          <a:ln>
            <a:solidFill>
              <a:schemeClr val="dk1">
                <a:alpha val="52000"/>
              </a:schemeClr>
            </a:solidFill>
            <a:prstDash val="dash"/>
            <a:tailEnd type="none"/>
          </a:ln>
        </p:spPr>
        <p:style>
          <a:lnRef idx="2">
            <a:schemeClr val="dk1"/>
          </a:lnRef>
          <a:fillRef idx="0">
            <a:schemeClr val="dk1"/>
          </a:fillRef>
          <a:effectRef idx="1">
            <a:schemeClr val="dk1"/>
          </a:effectRef>
          <a:fontRef idx="minor">
            <a:schemeClr val="tx1"/>
          </a:fontRef>
        </p:style>
      </p:cxnSp>
      <p:cxnSp>
        <p:nvCxnSpPr>
          <p:cNvPr id="116" name="Straight Connector 115"/>
          <p:cNvCxnSpPr>
            <a:stCxn id="77" idx="2"/>
          </p:cNvCxnSpPr>
          <p:nvPr/>
        </p:nvCxnSpPr>
        <p:spPr>
          <a:xfrm>
            <a:off x="324975" y="4179332"/>
            <a:ext cx="0" cy="1307068"/>
          </a:xfrm>
          <a:prstGeom prst="line">
            <a:avLst/>
          </a:prstGeom>
          <a:ln>
            <a:solidFill>
              <a:schemeClr val="dk1">
                <a:alpha val="52000"/>
              </a:schemeClr>
            </a:solidFill>
            <a:prstDash val="dash"/>
            <a:tailEnd type="none"/>
          </a:ln>
        </p:spPr>
        <p:style>
          <a:lnRef idx="2">
            <a:schemeClr val="dk1"/>
          </a:lnRef>
          <a:fillRef idx="0">
            <a:schemeClr val="dk1"/>
          </a:fillRef>
          <a:effectRef idx="1">
            <a:schemeClr val="dk1"/>
          </a:effectRef>
          <a:fontRef idx="minor">
            <a:schemeClr val="tx1"/>
          </a:fontRef>
        </p:style>
      </p:cxnSp>
      <p:cxnSp>
        <p:nvCxnSpPr>
          <p:cNvPr id="119" name="Straight Connector 118"/>
          <p:cNvCxnSpPr>
            <a:stCxn id="140" idx="2"/>
          </p:cNvCxnSpPr>
          <p:nvPr/>
        </p:nvCxnSpPr>
        <p:spPr>
          <a:xfrm>
            <a:off x="8859375" y="4179332"/>
            <a:ext cx="0" cy="1230868"/>
          </a:xfrm>
          <a:prstGeom prst="line">
            <a:avLst/>
          </a:prstGeom>
          <a:ln>
            <a:solidFill>
              <a:schemeClr val="dk1">
                <a:alpha val="52000"/>
              </a:schemeClr>
            </a:solidFill>
            <a:prstDash val="dash"/>
            <a:tailEnd type="none"/>
          </a:ln>
        </p:spPr>
        <p:style>
          <a:lnRef idx="2">
            <a:schemeClr val="dk1"/>
          </a:lnRef>
          <a:fillRef idx="0">
            <a:schemeClr val="dk1"/>
          </a:fillRef>
          <a:effectRef idx="1">
            <a:schemeClr val="dk1"/>
          </a:effectRef>
          <a:fontRef idx="minor">
            <a:schemeClr val="tx1"/>
          </a:fontRef>
        </p:style>
      </p:cxnSp>
      <p:sp>
        <p:nvSpPr>
          <p:cNvPr id="78" name="TextBox 77"/>
          <p:cNvSpPr txBox="1"/>
          <p:nvPr/>
        </p:nvSpPr>
        <p:spPr>
          <a:xfrm>
            <a:off x="2209800" y="4971298"/>
            <a:ext cx="2021550" cy="369332"/>
          </a:xfrm>
          <a:prstGeom prst="rect">
            <a:avLst/>
          </a:prstGeom>
          <a:noFill/>
        </p:spPr>
        <p:txBody>
          <a:bodyPr wrap="square" rtlCol="0">
            <a:spAutoFit/>
          </a:bodyPr>
          <a:lstStyle/>
          <a:p>
            <a:pPr algn="ctr"/>
            <a:r>
              <a:rPr lang="en-US" dirty="0" smtClean="0"/>
              <a:t>10</a:t>
            </a:r>
            <a:endParaRPr lang="en-US" dirty="0"/>
          </a:p>
        </p:txBody>
      </p:sp>
      <p:sp>
        <p:nvSpPr>
          <p:cNvPr id="81" name="TextBox 80"/>
          <p:cNvSpPr txBox="1"/>
          <p:nvPr/>
        </p:nvSpPr>
        <p:spPr>
          <a:xfrm>
            <a:off x="6699431" y="4959580"/>
            <a:ext cx="2021550" cy="369332"/>
          </a:xfrm>
          <a:prstGeom prst="rect">
            <a:avLst/>
          </a:prstGeom>
          <a:noFill/>
        </p:spPr>
        <p:txBody>
          <a:bodyPr wrap="square" rtlCol="0">
            <a:spAutoFit/>
          </a:bodyPr>
          <a:lstStyle/>
          <a:p>
            <a:pPr algn="ctr"/>
            <a:r>
              <a:rPr lang="en-US" dirty="0" smtClean="0"/>
              <a:t>5</a:t>
            </a:r>
            <a:endParaRPr lang="en-US" dirty="0"/>
          </a:p>
        </p:txBody>
      </p:sp>
      <p:sp>
        <p:nvSpPr>
          <p:cNvPr id="146" name="TextBox 145"/>
          <p:cNvSpPr txBox="1"/>
          <p:nvPr/>
        </p:nvSpPr>
        <p:spPr>
          <a:xfrm>
            <a:off x="86509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a:t>
            </a:r>
            <a:endParaRPr lang="en-US" dirty="0">
              <a:solidFill>
                <a:schemeClr val="tx1"/>
              </a:solidFill>
            </a:endParaRPr>
          </a:p>
        </p:txBody>
      </p:sp>
      <p:sp>
        <p:nvSpPr>
          <p:cNvPr id="147" name="TextBox 146"/>
          <p:cNvSpPr txBox="1"/>
          <p:nvPr/>
        </p:nvSpPr>
        <p:spPr>
          <a:xfrm>
            <a:off x="86509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14</a:t>
            </a:r>
            <a:endParaRPr lang="en-US" dirty="0">
              <a:solidFill>
                <a:schemeClr val="accent6">
                  <a:lumMod val="75000"/>
                </a:schemeClr>
              </a:solidFill>
            </a:endParaRPr>
          </a:p>
        </p:txBody>
      </p:sp>
      <p:sp>
        <p:nvSpPr>
          <p:cNvPr id="148" name="TextBox 147"/>
          <p:cNvSpPr txBox="1"/>
          <p:nvPr/>
        </p:nvSpPr>
        <p:spPr>
          <a:xfrm>
            <a:off x="86509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49" name="TextBox 148"/>
          <p:cNvSpPr txBox="1"/>
          <p:nvPr/>
        </p:nvSpPr>
        <p:spPr>
          <a:xfrm>
            <a:off x="80413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2</a:t>
            </a:r>
            <a:endParaRPr lang="en-US" dirty="0">
              <a:solidFill>
                <a:schemeClr val="tx1"/>
              </a:solidFill>
            </a:endParaRPr>
          </a:p>
        </p:txBody>
      </p:sp>
      <p:sp>
        <p:nvSpPr>
          <p:cNvPr id="150" name="TextBox 149"/>
          <p:cNvSpPr txBox="1"/>
          <p:nvPr/>
        </p:nvSpPr>
        <p:spPr>
          <a:xfrm>
            <a:off x="80413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13</a:t>
            </a:r>
            <a:endParaRPr lang="en-US" dirty="0">
              <a:solidFill>
                <a:schemeClr val="accent6">
                  <a:lumMod val="75000"/>
                </a:schemeClr>
              </a:solidFill>
            </a:endParaRPr>
          </a:p>
        </p:txBody>
      </p:sp>
      <p:sp>
        <p:nvSpPr>
          <p:cNvPr id="151" name="TextBox 150"/>
          <p:cNvSpPr txBox="1"/>
          <p:nvPr/>
        </p:nvSpPr>
        <p:spPr>
          <a:xfrm>
            <a:off x="80413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52" name="TextBox 151"/>
          <p:cNvSpPr txBox="1"/>
          <p:nvPr/>
        </p:nvSpPr>
        <p:spPr>
          <a:xfrm>
            <a:off x="74317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3</a:t>
            </a:r>
            <a:endParaRPr lang="en-US" dirty="0">
              <a:solidFill>
                <a:schemeClr val="tx1"/>
              </a:solidFill>
            </a:endParaRPr>
          </a:p>
        </p:txBody>
      </p:sp>
      <p:sp>
        <p:nvSpPr>
          <p:cNvPr id="153" name="TextBox 152"/>
          <p:cNvSpPr txBox="1"/>
          <p:nvPr/>
        </p:nvSpPr>
        <p:spPr>
          <a:xfrm>
            <a:off x="74317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12</a:t>
            </a:r>
            <a:endParaRPr lang="en-US" dirty="0">
              <a:solidFill>
                <a:schemeClr val="accent6">
                  <a:lumMod val="75000"/>
                </a:schemeClr>
              </a:solidFill>
            </a:endParaRPr>
          </a:p>
        </p:txBody>
      </p:sp>
      <p:sp>
        <p:nvSpPr>
          <p:cNvPr id="154" name="TextBox 153"/>
          <p:cNvSpPr txBox="1"/>
          <p:nvPr/>
        </p:nvSpPr>
        <p:spPr>
          <a:xfrm>
            <a:off x="74317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55" name="TextBox 154"/>
          <p:cNvSpPr txBox="1"/>
          <p:nvPr/>
        </p:nvSpPr>
        <p:spPr>
          <a:xfrm>
            <a:off x="68221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4</a:t>
            </a:r>
            <a:endParaRPr lang="en-US" dirty="0">
              <a:solidFill>
                <a:schemeClr val="tx1"/>
              </a:solidFill>
            </a:endParaRPr>
          </a:p>
        </p:txBody>
      </p:sp>
      <p:sp>
        <p:nvSpPr>
          <p:cNvPr id="156" name="TextBox 155"/>
          <p:cNvSpPr txBox="1"/>
          <p:nvPr/>
        </p:nvSpPr>
        <p:spPr>
          <a:xfrm>
            <a:off x="68221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11</a:t>
            </a:r>
            <a:endParaRPr lang="en-US" dirty="0">
              <a:solidFill>
                <a:schemeClr val="accent6">
                  <a:lumMod val="75000"/>
                </a:schemeClr>
              </a:solidFill>
            </a:endParaRPr>
          </a:p>
        </p:txBody>
      </p:sp>
      <p:sp>
        <p:nvSpPr>
          <p:cNvPr id="157" name="TextBox 156"/>
          <p:cNvSpPr txBox="1"/>
          <p:nvPr/>
        </p:nvSpPr>
        <p:spPr>
          <a:xfrm>
            <a:off x="68221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58" name="TextBox 157"/>
          <p:cNvSpPr txBox="1"/>
          <p:nvPr/>
        </p:nvSpPr>
        <p:spPr>
          <a:xfrm>
            <a:off x="62125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5</a:t>
            </a:r>
            <a:endParaRPr lang="en-US" dirty="0">
              <a:solidFill>
                <a:schemeClr val="tx1"/>
              </a:solidFill>
            </a:endParaRPr>
          </a:p>
        </p:txBody>
      </p:sp>
      <p:sp>
        <p:nvSpPr>
          <p:cNvPr id="159" name="TextBox 158"/>
          <p:cNvSpPr txBox="1"/>
          <p:nvPr/>
        </p:nvSpPr>
        <p:spPr>
          <a:xfrm>
            <a:off x="62125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10</a:t>
            </a:r>
            <a:endParaRPr lang="en-US" dirty="0">
              <a:solidFill>
                <a:schemeClr val="accent6">
                  <a:lumMod val="75000"/>
                </a:schemeClr>
              </a:solidFill>
            </a:endParaRPr>
          </a:p>
        </p:txBody>
      </p:sp>
      <p:sp>
        <p:nvSpPr>
          <p:cNvPr id="160" name="TextBox 159"/>
          <p:cNvSpPr txBox="1"/>
          <p:nvPr/>
        </p:nvSpPr>
        <p:spPr>
          <a:xfrm>
            <a:off x="62125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61" name="TextBox 160"/>
          <p:cNvSpPr txBox="1"/>
          <p:nvPr/>
        </p:nvSpPr>
        <p:spPr>
          <a:xfrm>
            <a:off x="56029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6</a:t>
            </a:r>
            <a:endParaRPr lang="en-US" dirty="0">
              <a:solidFill>
                <a:schemeClr val="tx1"/>
              </a:solidFill>
            </a:endParaRPr>
          </a:p>
        </p:txBody>
      </p:sp>
      <p:sp>
        <p:nvSpPr>
          <p:cNvPr id="162" name="TextBox 161"/>
          <p:cNvSpPr txBox="1"/>
          <p:nvPr/>
        </p:nvSpPr>
        <p:spPr>
          <a:xfrm>
            <a:off x="56029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9</a:t>
            </a:r>
            <a:endParaRPr lang="en-US" dirty="0">
              <a:solidFill>
                <a:schemeClr val="accent6">
                  <a:lumMod val="75000"/>
                </a:schemeClr>
              </a:solidFill>
            </a:endParaRPr>
          </a:p>
        </p:txBody>
      </p:sp>
      <p:sp>
        <p:nvSpPr>
          <p:cNvPr id="163" name="TextBox 162"/>
          <p:cNvSpPr txBox="1"/>
          <p:nvPr/>
        </p:nvSpPr>
        <p:spPr>
          <a:xfrm>
            <a:off x="56029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64" name="TextBox 163"/>
          <p:cNvSpPr txBox="1"/>
          <p:nvPr/>
        </p:nvSpPr>
        <p:spPr>
          <a:xfrm>
            <a:off x="49933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7</a:t>
            </a:r>
            <a:endParaRPr lang="en-US" dirty="0">
              <a:solidFill>
                <a:schemeClr val="tx1"/>
              </a:solidFill>
            </a:endParaRPr>
          </a:p>
        </p:txBody>
      </p:sp>
      <p:sp>
        <p:nvSpPr>
          <p:cNvPr id="165" name="TextBox 164"/>
          <p:cNvSpPr txBox="1"/>
          <p:nvPr/>
        </p:nvSpPr>
        <p:spPr>
          <a:xfrm>
            <a:off x="49933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8</a:t>
            </a:r>
            <a:endParaRPr lang="en-US" dirty="0">
              <a:solidFill>
                <a:schemeClr val="accent6">
                  <a:lumMod val="75000"/>
                </a:schemeClr>
              </a:solidFill>
            </a:endParaRPr>
          </a:p>
        </p:txBody>
      </p:sp>
      <p:sp>
        <p:nvSpPr>
          <p:cNvPr id="166" name="TextBox 165"/>
          <p:cNvSpPr txBox="1"/>
          <p:nvPr/>
        </p:nvSpPr>
        <p:spPr>
          <a:xfrm>
            <a:off x="49933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67" name="TextBox 166"/>
          <p:cNvSpPr txBox="1"/>
          <p:nvPr/>
        </p:nvSpPr>
        <p:spPr>
          <a:xfrm>
            <a:off x="43837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8</a:t>
            </a:r>
            <a:endParaRPr lang="en-US" dirty="0">
              <a:solidFill>
                <a:schemeClr val="tx1"/>
              </a:solidFill>
            </a:endParaRPr>
          </a:p>
        </p:txBody>
      </p:sp>
      <p:sp>
        <p:nvSpPr>
          <p:cNvPr id="168" name="TextBox 167"/>
          <p:cNvSpPr txBox="1"/>
          <p:nvPr/>
        </p:nvSpPr>
        <p:spPr>
          <a:xfrm>
            <a:off x="43837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7</a:t>
            </a:r>
            <a:endParaRPr lang="en-US" dirty="0">
              <a:solidFill>
                <a:schemeClr val="accent6">
                  <a:lumMod val="75000"/>
                </a:schemeClr>
              </a:solidFill>
            </a:endParaRPr>
          </a:p>
        </p:txBody>
      </p:sp>
      <p:sp>
        <p:nvSpPr>
          <p:cNvPr id="169" name="TextBox 168"/>
          <p:cNvSpPr txBox="1"/>
          <p:nvPr/>
        </p:nvSpPr>
        <p:spPr>
          <a:xfrm>
            <a:off x="43837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70" name="TextBox 169"/>
          <p:cNvSpPr txBox="1"/>
          <p:nvPr/>
        </p:nvSpPr>
        <p:spPr>
          <a:xfrm>
            <a:off x="37741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9</a:t>
            </a:r>
            <a:endParaRPr lang="en-US" dirty="0">
              <a:solidFill>
                <a:schemeClr val="tx1"/>
              </a:solidFill>
            </a:endParaRPr>
          </a:p>
        </p:txBody>
      </p:sp>
      <p:sp>
        <p:nvSpPr>
          <p:cNvPr id="171" name="TextBox 170"/>
          <p:cNvSpPr txBox="1"/>
          <p:nvPr/>
        </p:nvSpPr>
        <p:spPr>
          <a:xfrm>
            <a:off x="37741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6</a:t>
            </a:r>
            <a:endParaRPr lang="en-US" dirty="0">
              <a:solidFill>
                <a:schemeClr val="accent6">
                  <a:lumMod val="75000"/>
                </a:schemeClr>
              </a:solidFill>
            </a:endParaRPr>
          </a:p>
        </p:txBody>
      </p:sp>
      <p:sp>
        <p:nvSpPr>
          <p:cNvPr id="172" name="TextBox 171"/>
          <p:cNvSpPr txBox="1"/>
          <p:nvPr/>
        </p:nvSpPr>
        <p:spPr>
          <a:xfrm>
            <a:off x="37741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73" name="TextBox 172"/>
          <p:cNvSpPr txBox="1"/>
          <p:nvPr/>
        </p:nvSpPr>
        <p:spPr>
          <a:xfrm>
            <a:off x="31645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10</a:t>
            </a:r>
            <a:endParaRPr lang="en-US" dirty="0">
              <a:solidFill>
                <a:schemeClr val="tx1"/>
              </a:solidFill>
            </a:endParaRPr>
          </a:p>
        </p:txBody>
      </p:sp>
      <p:sp>
        <p:nvSpPr>
          <p:cNvPr id="174" name="TextBox 173"/>
          <p:cNvSpPr txBox="1"/>
          <p:nvPr/>
        </p:nvSpPr>
        <p:spPr>
          <a:xfrm>
            <a:off x="31645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5</a:t>
            </a:r>
            <a:endParaRPr lang="en-US" dirty="0">
              <a:solidFill>
                <a:schemeClr val="accent6">
                  <a:lumMod val="75000"/>
                </a:schemeClr>
              </a:solidFill>
            </a:endParaRPr>
          </a:p>
        </p:txBody>
      </p:sp>
      <p:sp>
        <p:nvSpPr>
          <p:cNvPr id="175" name="TextBox 174"/>
          <p:cNvSpPr txBox="1"/>
          <p:nvPr/>
        </p:nvSpPr>
        <p:spPr>
          <a:xfrm>
            <a:off x="31645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76" name="TextBox 175"/>
          <p:cNvSpPr txBox="1"/>
          <p:nvPr/>
        </p:nvSpPr>
        <p:spPr>
          <a:xfrm>
            <a:off x="25549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11</a:t>
            </a:r>
            <a:endParaRPr lang="en-US" dirty="0">
              <a:solidFill>
                <a:schemeClr val="tx1"/>
              </a:solidFill>
            </a:endParaRPr>
          </a:p>
        </p:txBody>
      </p:sp>
      <p:sp>
        <p:nvSpPr>
          <p:cNvPr id="177" name="TextBox 176"/>
          <p:cNvSpPr txBox="1"/>
          <p:nvPr/>
        </p:nvSpPr>
        <p:spPr>
          <a:xfrm>
            <a:off x="25549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4</a:t>
            </a:r>
            <a:endParaRPr lang="en-US" dirty="0">
              <a:solidFill>
                <a:schemeClr val="accent6">
                  <a:lumMod val="75000"/>
                </a:schemeClr>
              </a:solidFill>
            </a:endParaRPr>
          </a:p>
        </p:txBody>
      </p:sp>
      <p:sp>
        <p:nvSpPr>
          <p:cNvPr id="178" name="TextBox 177"/>
          <p:cNvSpPr txBox="1"/>
          <p:nvPr/>
        </p:nvSpPr>
        <p:spPr>
          <a:xfrm>
            <a:off x="25549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79" name="TextBox 178"/>
          <p:cNvSpPr txBox="1"/>
          <p:nvPr/>
        </p:nvSpPr>
        <p:spPr>
          <a:xfrm>
            <a:off x="19453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12</a:t>
            </a:r>
            <a:endParaRPr lang="en-US" dirty="0">
              <a:solidFill>
                <a:schemeClr val="tx1"/>
              </a:solidFill>
            </a:endParaRPr>
          </a:p>
        </p:txBody>
      </p:sp>
      <p:sp>
        <p:nvSpPr>
          <p:cNvPr id="180" name="TextBox 179"/>
          <p:cNvSpPr txBox="1"/>
          <p:nvPr/>
        </p:nvSpPr>
        <p:spPr>
          <a:xfrm>
            <a:off x="19453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3</a:t>
            </a:r>
            <a:endParaRPr lang="en-US" dirty="0">
              <a:solidFill>
                <a:schemeClr val="accent6">
                  <a:lumMod val="75000"/>
                </a:schemeClr>
              </a:solidFill>
            </a:endParaRPr>
          </a:p>
        </p:txBody>
      </p:sp>
      <p:sp>
        <p:nvSpPr>
          <p:cNvPr id="182" name="TextBox 181"/>
          <p:cNvSpPr txBox="1"/>
          <p:nvPr/>
        </p:nvSpPr>
        <p:spPr>
          <a:xfrm>
            <a:off x="19453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83" name="TextBox 182"/>
          <p:cNvSpPr txBox="1"/>
          <p:nvPr/>
        </p:nvSpPr>
        <p:spPr>
          <a:xfrm>
            <a:off x="13357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13</a:t>
            </a:r>
            <a:endParaRPr lang="en-US" dirty="0">
              <a:solidFill>
                <a:schemeClr val="tx1"/>
              </a:solidFill>
            </a:endParaRPr>
          </a:p>
        </p:txBody>
      </p:sp>
      <p:sp>
        <p:nvSpPr>
          <p:cNvPr id="184" name="TextBox 183"/>
          <p:cNvSpPr txBox="1"/>
          <p:nvPr/>
        </p:nvSpPr>
        <p:spPr>
          <a:xfrm>
            <a:off x="13357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2</a:t>
            </a:r>
            <a:endParaRPr lang="en-US" dirty="0">
              <a:solidFill>
                <a:schemeClr val="accent6">
                  <a:lumMod val="75000"/>
                </a:schemeClr>
              </a:solidFill>
            </a:endParaRPr>
          </a:p>
        </p:txBody>
      </p:sp>
      <p:sp>
        <p:nvSpPr>
          <p:cNvPr id="185" name="TextBox 184"/>
          <p:cNvSpPr txBox="1"/>
          <p:nvPr/>
        </p:nvSpPr>
        <p:spPr>
          <a:xfrm>
            <a:off x="13357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86" name="TextBox 185"/>
          <p:cNvSpPr txBox="1"/>
          <p:nvPr/>
        </p:nvSpPr>
        <p:spPr>
          <a:xfrm>
            <a:off x="7261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14</a:t>
            </a:r>
            <a:endParaRPr lang="en-US" dirty="0">
              <a:solidFill>
                <a:schemeClr val="tx1"/>
              </a:solidFill>
            </a:endParaRPr>
          </a:p>
        </p:txBody>
      </p:sp>
      <p:sp>
        <p:nvSpPr>
          <p:cNvPr id="187" name="TextBox 186"/>
          <p:cNvSpPr txBox="1"/>
          <p:nvPr/>
        </p:nvSpPr>
        <p:spPr>
          <a:xfrm>
            <a:off x="7261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a:t>
            </a:r>
            <a:endParaRPr lang="en-US" dirty="0">
              <a:solidFill>
                <a:schemeClr val="accent6">
                  <a:lumMod val="75000"/>
                </a:schemeClr>
              </a:solidFill>
            </a:endParaRPr>
          </a:p>
        </p:txBody>
      </p:sp>
      <p:sp>
        <p:nvSpPr>
          <p:cNvPr id="188" name="TextBox 187"/>
          <p:cNvSpPr txBox="1"/>
          <p:nvPr/>
        </p:nvSpPr>
        <p:spPr>
          <a:xfrm>
            <a:off x="7261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89" name="TextBox 188"/>
          <p:cNvSpPr txBox="1"/>
          <p:nvPr/>
        </p:nvSpPr>
        <p:spPr>
          <a:xfrm>
            <a:off x="1165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90" name="TextBox 189"/>
          <p:cNvSpPr txBox="1"/>
          <p:nvPr/>
        </p:nvSpPr>
        <p:spPr>
          <a:xfrm>
            <a:off x="1165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0</a:t>
            </a:r>
            <a:endParaRPr lang="en-US" dirty="0">
              <a:solidFill>
                <a:schemeClr val="accent6">
                  <a:lumMod val="75000"/>
                </a:schemeClr>
              </a:solidFill>
            </a:endParaRPr>
          </a:p>
        </p:txBody>
      </p:sp>
      <p:sp>
        <p:nvSpPr>
          <p:cNvPr id="191" name="TextBox 190"/>
          <p:cNvSpPr txBox="1"/>
          <p:nvPr/>
        </p:nvSpPr>
        <p:spPr>
          <a:xfrm>
            <a:off x="1165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92" name="Rectangle 191"/>
          <p:cNvSpPr/>
          <p:nvPr/>
        </p:nvSpPr>
        <p:spPr>
          <a:xfrm>
            <a:off x="6142568" y="2819400"/>
            <a:ext cx="556814" cy="1447347"/>
          </a:xfrm>
          <a:prstGeom prst="rect">
            <a:avLst/>
          </a:prstGeom>
          <a:solidFill>
            <a:schemeClr val="accent2">
              <a:alpha val="19000"/>
            </a:schemeClr>
          </a:solidFill>
          <a:ln w="38100">
            <a:solidFill>
              <a:schemeClr val="tx1"/>
            </a:solidFill>
            <a:prstDash val="sysDash"/>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9697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6"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8"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0"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06" name="Straight Arrow Connector 105"/>
          <p:cNvCxnSpPr/>
          <p:nvPr/>
        </p:nvCxnSpPr>
        <p:spPr>
          <a:xfrm flipH="1">
            <a:off x="324975" y="4953000"/>
            <a:ext cx="6103837" cy="0"/>
          </a:xfrm>
          <a:prstGeom prst="straightConnector1">
            <a:avLst/>
          </a:prstGeom>
          <a:ln>
            <a:headEnd type="triangle" w="lg" len="lg"/>
            <a:tailEnd type="none"/>
          </a:ln>
        </p:spPr>
        <p:style>
          <a:lnRef idx="2">
            <a:schemeClr val="accent4"/>
          </a:lnRef>
          <a:fillRef idx="0">
            <a:schemeClr val="accent4"/>
          </a:fillRef>
          <a:effectRef idx="1">
            <a:schemeClr val="accent4"/>
          </a:effectRef>
          <a:fontRef idx="minor">
            <a:schemeClr val="tx1"/>
          </a:fontRef>
        </p:style>
      </p:cxnSp>
      <p:cxnSp>
        <p:nvCxnSpPr>
          <p:cNvPr id="108" name="Straight Arrow Connector 107"/>
          <p:cNvCxnSpPr/>
          <p:nvPr/>
        </p:nvCxnSpPr>
        <p:spPr>
          <a:xfrm>
            <a:off x="6428812" y="4953000"/>
            <a:ext cx="2430563" cy="0"/>
          </a:xfrm>
          <a:prstGeom prst="straightConnector1">
            <a:avLst/>
          </a:prstGeom>
          <a:ln>
            <a:headEnd type="none" w="lg" len="lg"/>
            <a:tailEnd type="triangle" w="lg" len="lg"/>
          </a:ln>
        </p:spPr>
        <p:style>
          <a:lnRef idx="2">
            <a:schemeClr val="accent4"/>
          </a:lnRef>
          <a:fillRef idx="0">
            <a:schemeClr val="accent4"/>
          </a:fillRef>
          <a:effectRef idx="1">
            <a:schemeClr val="accent4"/>
          </a:effectRef>
          <a:fontRef idx="minor">
            <a:schemeClr val="tx1"/>
          </a:fontRef>
        </p:style>
      </p:cxnSp>
      <p:sp>
        <p:nvSpPr>
          <p:cNvPr id="109" name="TextBox 108"/>
          <p:cNvSpPr txBox="1"/>
          <p:nvPr/>
        </p:nvSpPr>
        <p:spPr>
          <a:xfrm>
            <a:off x="2245650" y="4572000"/>
            <a:ext cx="2021550" cy="369332"/>
          </a:xfrm>
          <a:prstGeom prst="rect">
            <a:avLst/>
          </a:prstGeom>
          <a:noFill/>
        </p:spPr>
        <p:txBody>
          <a:bodyPr wrap="square" rtlCol="0">
            <a:spAutoFit/>
          </a:bodyPr>
          <a:lstStyle/>
          <a:p>
            <a:pPr algn="ctr"/>
            <a:r>
              <a:rPr lang="en-US" dirty="0" smtClean="0"/>
              <a:t>DF</a:t>
            </a:r>
            <a:endParaRPr lang="en-US" dirty="0"/>
          </a:p>
        </p:txBody>
      </p:sp>
      <p:sp>
        <p:nvSpPr>
          <p:cNvPr id="113" name="TextBox 112"/>
          <p:cNvSpPr txBox="1"/>
          <p:nvPr/>
        </p:nvSpPr>
        <p:spPr>
          <a:xfrm>
            <a:off x="6699431" y="4546784"/>
            <a:ext cx="2021550" cy="369332"/>
          </a:xfrm>
          <a:prstGeom prst="rect">
            <a:avLst/>
          </a:prstGeom>
          <a:noFill/>
        </p:spPr>
        <p:txBody>
          <a:bodyPr wrap="square" rtlCol="0">
            <a:spAutoFit/>
          </a:bodyPr>
          <a:lstStyle/>
          <a:p>
            <a:pPr algn="ctr"/>
            <a:r>
              <a:rPr lang="en-US" dirty="0" smtClean="0"/>
              <a:t>#pars</a:t>
            </a:r>
            <a:endParaRPr lang="en-US" dirty="0"/>
          </a:p>
        </p:txBody>
      </p:sp>
      <p:cxnSp>
        <p:nvCxnSpPr>
          <p:cNvPr id="111" name="Straight Connector 110"/>
          <p:cNvCxnSpPr/>
          <p:nvPr/>
        </p:nvCxnSpPr>
        <p:spPr>
          <a:xfrm flipH="1">
            <a:off x="6428812" y="4230255"/>
            <a:ext cx="1" cy="1256145"/>
          </a:xfrm>
          <a:prstGeom prst="line">
            <a:avLst/>
          </a:prstGeom>
          <a:ln>
            <a:solidFill>
              <a:schemeClr val="dk1">
                <a:alpha val="52000"/>
              </a:schemeClr>
            </a:solidFill>
            <a:prstDash val="dash"/>
            <a:tailEnd type="none"/>
          </a:ln>
        </p:spPr>
        <p:style>
          <a:lnRef idx="2">
            <a:schemeClr val="dk1"/>
          </a:lnRef>
          <a:fillRef idx="0">
            <a:schemeClr val="dk1"/>
          </a:fillRef>
          <a:effectRef idx="1">
            <a:schemeClr val="dk1"/>
          </a:effectRef>
          <a:fontRef idx="minor">
            <a:schemeClr val="tx1"/>
          </a:fontRef>
        </p:style>
      </p:cxnSp>
      <p:cxnSp>
        <p:nvCxnSpPr>
          <p:cNvPr id="116" name="Straight Connector 115"/>
          <p:cNvCxnSpPr/>
          <p:nvPr/>
        </p:nvCxnSpPr>
        <p:spPr>
          <a:xfrm>
            <a:off x="324975" y="4179332"/>
            <a:ext cx="0" cy="1307068"/>
          </a:xfrm>
          <a:prstGeom prst="line">
            <a:avLst/>
          </a:prstGeom>
          <a:ln>
            <a:solidFill>
              <a:schemeClr val="dk1">
                <a:alpha val="52000"/>
              </a:schemeClr>
            </a:solidFill>
            <a:prstDash val="dash"/>
            <a:tailEnd type="none"/>
          </a:ln>
        </p:spPr>
        <p:style>
          <a:lnRef idx="2">
            <a:schemeClr val="dk1"/>
          </a:lnRef>
          <a:fillRef idx="0">
            <a:schemeClr val="dk1"/>
          </a:fillRef>
          <a:effectRef idx="1">
            <a:schemeClr val="dk1"/>
          </a:effectRef>
          <a:fontRef idx="minor">
            <a:schemeClr val="tx1"/>
          </a:fontRef>
        </p:style>
      </p:cxnSp>
      <p:cxnSp>
        <p:nvCxnSpPr>
          <p:cNvPr id="119" name="Straight Connector 118"/>
          <p:cNvCxnSpPr/>
          <p:nvPr/>
        </p:nvCxnSpPr>
        <p:spPr>
          <a:xfrm>
            <a:off x="8859375" y="4179332"/>
            <a:ext cx="0" cy="1230868"/>
          </a:xfrm>
          <a:prstGeom prst="line">
            <a:avLst/>
          </a:prstGeom>
          <a:ln>
            <a:solidFill>
              <a:schemeClr val="dk1">
                <a:alpha val="52000"/>
              </a:schemeClr>
            </a:solidFill>
            <a:prstDash val="dash"/>
            <a:tailEnd type="none"/>
          </a:ln>
        </p:spPr>
        <p:style>
          <a:lnRef idx="2">
            <a:schemeClr val="dk1"/>
          </a:lnRef>
          <a:fillRef idx="0">
            <a:schemeClr val="dk1"/>
          </a:fillRef>
          <a:effectRef idx="1">
            <a:schemeClr val="dk1"/>
          </a:effectRef>
          <a:fontRef idx="minor">
            <a:schemeClr val="tx1"/>
          </a:fontRef>
        </p:style>
      </p:cxnSp>
      <p:sp>
        <p:nvSpPr>
          <p:cNvPr id="78" name="TextBox 77"/>
          <p:cNvSpPr txBox="1"/>
          <p:nvPr/>
        </p:nvSpPr>
        <p:spPr>
          <a:xfrm>
            <a:off x="2209800" y="4971298"/>
            <a:ext cx="2021550" cy="369332"/>
          </a:xfrm>
          <a:prstGeom prst="rect">
            <a:avLst/>
          </a:prstGeom>
          <a:noFill/>
        </p:spPr>
        <p:txBody>
          <a:bodyPr wrap="square" rtlCol="0">
            <a:spAutoFit/>
          </a:bodyPr>
          <a:lstStyle/>
          <a:p>
            <a:pPr algn="ctr"/>
            <a:r>
              <a:rPr lang="en-US" dirty="0" smtClean="0"/>
              <a:t>Work done</a:t>
            </a:r>
            <a:endParaRPr lang="en-US" dirty="0"/>
          </a:p>
        </p:txBody>
      </p:sp>
      <p:sp>
        <p:nvSpPr>
          <p:cNvPr id="81" name="TextBox 80"/>
          <p:cNvSpPr txBox="1"/>
          <p:nvPr/>
        </p:nvSpPr>
        <p:spPr>
          <a:xfrm>
            <a:off x="6699431" y="4959580"/>
            <a:ext cx="2021550" cy="369332"/>
          </a:xfrm>
          <a:prstGeom prst="rect">
            <a:avLst/>
          </a:prstGeom>
          <a:noFill/>
        </p:spPr>
        <p:txBody>
          <a:bodyPr wrap="square" rtlCol="0">
            <a:spAutoFit/>
          </a:bodyPr>
          <a:lstStyle/>
          <a:p>
            <a:pPr algn="ctr"/>
            <a:r>
              <a:rPr lang="en-US" dirty="0" smtClean="0"/>
              <a:t>#statements</a:t>
            </a:r>
            <a:endParaRPr lang="en-US" dirty="0"/>
          </a:p>
        </p:txBody>
      </p:sp>
      <p:sp>
        <p:nvSpPr>
          <p:cNvPr id="146" name="TextBox 145"/>
          <p:cNvSpPr txBox="1"/>
          <p:nvPr/>
        </p:nvSpPr>
        <p:spPr>
          <a:xfrm>
            <a:off x="86509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a:t>
            </a:r>
            <a:endParaRPr lang="en-US" dirty="0">
              <a:solidFill>
                <a:schemeClr val="tx1"/>
              </a:solidFill>
            </a:endParaRPr>
          </a:p>
        </p:txBody>
      </p:sp>
      <p:sp>
        <p:nvSpPr>
          <p:cNvPr id="147" name="TextBox 146"/>
          <p:cNvSpPr txBox="1"/>
          <p:nvPr/>
        </p:nvSpPr>
        <p:spPr>
          <a:xfrm>
            <a:off x="86509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14</a:t>
            </a:r>
            <a:endParaRPr lang="en-US" dirty="0">
              <a:solidFill>
                <a:schemeClr val="accent6">
                  <a:lumMod val="75000"/>
                </a:schemeClr>
              </a:solidFill>
            </a:endParaRPr>
          </a:p>
        </p:txBody>
      </p:sp>
      <p:sp>
        <p:nvSpPr>
          <p:cNvPr id="148" name="TextBox 147"/>
          <p:cNvSpPr txBox="1"/>
          <p:nvPr/>
        </p:nvSpPr>
        <p:spPr>
          <a:xfrm>
            <a:off x="86509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49" name="TextBox 148"/>
          <p:cNvSpPr txBox="1"/>
          <p:nvPr/>
        </p:nvSpPr>
        <p:spPr>
          <a:xfrm>
            <a:off x="80413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2</a:t>
            </a:r>
            <a:endParaRPr lang="en-US" dirty="0">
              <a:solidFill>
                <a:schemeClr val="tx1"/>
              </a:solidFill>
            </a:endParaRPr>
          </a:p>
        </p:txBody>
      </p:sp>
      <p:sp>
        <p:nvSpPr>
          <p:cNvPr id="150" name="TextBox 149"/>
          <p:cNvSpPr txBox="1"/>
          <p:nvPr/>
        </p:nvSpPr>
        <p:spPr>
          <a:xfrm>
            <a:off x="80413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13</a:t>
            </a:r>
            <a:endParaRPr lang="en-US" dirty="0">
              <a:solidFill>
                <a:schemeClr val="accent6">
                  <a:lumMod val="75000"/>
                </a:schemeClr>
              </a:solidFill>
            </a:endParaRPr>
          </a:p>
        </p:txBody>
      </p:sp>
      <p:sp>
        <p:nvSpPr>
          <p:cNvPr id="151" name="TextBox 150"/>
          <p:cNvSpPr txBox="1"/>
          <p:nvPr/>
        </p:nvSpPr>
        <p:spPr>
          <a:xfrm>
            <a:off x="80413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52" name="TextBox 151"/>
          <p:cNvSpPr txBox="1"/>
          <p:nvPr/>
        </p:nvSpPr>
        <p:spPr>
          <a:xfrm>
            <a:off x="74317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3</a:t>
            </a:r>
            <a:endParaRPr lang="en-US" dirty="0">
              <a:solidFill>
                <a:schemeClr val="tx1"/>
              </a:solidFill>
            </a:endParaRPr>
          </a:p>
        </p:txBody>
      </p:sp>
      <p:sp>
        <p:nvSpPr>
          <p:cNvPr id="153" name="TextBox 152"/>
          <p:cNvSpPr txBox="1"/>
          <p:nvPr/>
        </p:nvSpPr>
        <p:spPr>
          <a:xfrm>
            <a:off x="74317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12</a:t>
            </a:r>
            <a:endParaRPr lang="en-US" dirty="0">
              <a:solidFill>
                <a:schemeClr val="accent6">
                  <a:lumMod val="75000"/>
                </a:schemeClr>
              </a:solidFill>
            </a:endParaRPr>
          </a:p>
        </p:txBody>
      </p:sp>
      <p:sp>
        <p:nvSpPr>
          <p:cNvPr id="154" name="TextBox 153"/>
          <p:cNvSpPr txBox="1"/>
          <p:nvPr/>
        </p:nvSpPr>
        <p:spPr>
          <a:xfrm>
            <a:off x="74317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55" name="TextBox 154"/>
          <p:cNvSpPr txBox="1"/>
          <p:nvPr/>
        </p:nvSpPr>
        <p:spPr>
          <a:xfrm>
            <a:off x="68221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4</a:t>
            </a:r>
            <a:endParaRPr lang="en-US" dirty="0">
              <a:solidFill>
                <a:schemeClr val="tx1"/>
              </a:solidFill>
            </a:endParaRPr>
          </a:p>
        </p:txBody>
      </p:sp>
      <p:sp>
        <p:nvSpPr>
          <p:cNvPr id="156" name="TextBox 155"/>
          <p:cNvSpPr txBox="1"/>
          <p:nvPr/>
        </p:nvSpPr>
        <p:spPr>
          <a:xfrm>
            <a:off x="68221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11</a:t>
            </a:r>
            <a:endParaRPr lang="en-US" dirty="0">
              <a:solidFill>
                <a:schemeClr val="accent6">
                  <a:lumMod val="75000"/>
                </a:schemeClr>
              </a:solidFill>
            </a:endParaRPr>
          </a:p>
        </p:txBody>
      </p:sp>
      <p:sp>
        <p:nvSpPr>
          <p:cNvPr id="157" name="TextBox 156"/>
          <p:cNvSpPr txBox="1"/>
          <p:nvPr/>
        </p:nvSpPr>
        <p:spPr>
          <a:xfrm>
            <a:off x="68221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58" name="TextBox 157"/>
          <p:cNvSpPr txBox="1"/>
          <p:nvPr/>
        </p:nvSpPr>
        <p:spPr>
          <a:xfrm>
            <a:off x="62125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5</a:t>
            </a:r>
            <a:endParaRPr lang="en-US" dirty="0">
              <a:solidFill>
                <a:schemeClr val="tx1"/>
              </a:solidFill>
            </a:endParaRPr>
          </a:p>
        </p:txBody>
      </p:sp>
      <p:sp>
        <p:nvSpPr>
          <p:cNvPr id="159" name="TextBox 158"/>
          <p:cNvSpPr txBox="1"/>
          <p:nvPr/>
        </p:nvSpPr>
        <p:spPr>
          <a:xfrm>
            <a:off x="62125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10</a:t>
            </a:r>
            <a:endParaRPr lang="en-US" dirty="0">
              <a:solidFill>
                <a:schemeClr val="accent6">
                  <a:lumMod val="75000"/>
                </a:schemeClr>
              </a:solidFill>
            </a:endParaRPr>
          </a:p>
        </p:txBody>
      </p:sp>
      <p:sp>
        <p:nvSpPr>
          <p:cNvPr id="160" name="TextBox 159"/>
          <p:cNvSpPr txBox="1"/>
          <p:nvPr/>
        </p:nvSpPr>
        <p:spPr>
          <a:xfrm>
            <a:off x="62125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61" name="TextBox 160"/>
          <p:cNvSpPr txBox="1"/>
          <p:nvPr/>
        </p:nvSpPr>
        <p:spPr>
          <a:xfrm>
            <a:off x="56029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6</a:t>
            </a:r>
            <a:endParaRPr lang="en-US" dirty="0">
              <a:solidFill>
                <a:schemeClr val="tx1"/>
              </a:solidFill>
            </a:endParaRPr>
          </a:p>
        </p:txBody>
      </p:sp>
      <p:sp>
        <p:nvSpPr>
          <p:cNvPr id="162" name="TextBox 161"/>
          <p:cNvSpPr txBox="1"/>
          <p:nvPr/>
        </p:nvSpPr>
        <p:spPr>
          <a:xfrm>
            <a:off x="56029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9</a:t>
            </a:r>
            <a:endParaRPr lang="en-US" dirty="0">
              <a:solidFill>
                <a:schemeClr val="accent6">
                  <a:lumMod val="75000"/>
                </a:schemeClr>
              </a:solidFill>
            </a:endParaRPr>
          </a:p>
        </p:txBody>
      </p:sp>
      <p:sp>
        <p:nvSpPr>
          <p:cNvPr id="163" name="TextBox 162"/>
          <p:cNvSpPr txBox="1"/>
          <p:nvPr/>
        </p:nvSpPr>
        <p:spPr>
          <a:xfrm>
            <a:off x="56029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64" name="TextBox 163"/>
          <p:cNvSpPr txBox="1"/>
          <p:nvPr/>
        </p:nvSpPr>
        <p:spPr>
          <a:xfrm>
            <a:off x="49933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7</a:t>
            </a:r>
            <a:endParaRPr lang="en-US" dirty="0">
              <a:solidFill>
                <a:schemeClr val="tx1"/>
              </a:solidFill>
            </a:endParaRPr>
          </a:p>
        </p:txBody>
      </p:sp>
      <p:sp>
        <p:nvSpPr>
          <p:cNvPr id="165" name="TextBox 164"/>
          <p:cNvSpPr txBox="1"/>
          <p:nvPr/>
        </p:nvSpPr>
        <p:spPr>
          <a:xfrm>
            <a:off x="49933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8</a:t>
            </a:r>
            <a:endParaRPr lang="en-US" dirty="0">
              <a:solidFill>
                <a:schemeClr val="accent6">
                  <a:lumMod val="75000"/>
                </a:schemeClr>
              </a:solidFill>
            </a:endParaRPr>
          </a:p>
        </p:txBody>
      </p:sp>
      <p:sp>
        <p:nvSpPr>
          <p:cNvPr id="166" name="TextBox 165"/>
          <p:cNvSpPr txBox="1"/>
          <p:nvPr/>
        </p:nvSpPr>
        <p:spPr>
          <a:xfrm>
            <a:off x="49933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67" name="TextBox 166"/>
          <p:cNvSpPr txBox="1"/>
          <p:nvPr/>
        </p:nvSpPr>
        <p:spPr>
          <a:xfrm>
            <a:off x="43837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8</a:t>
            </a:r>
            <a:endParaRPr lang="en-US" dirty="0">
              <a:solidFill>
                <a:schemeClr val="tx1"/>
              </a:solidFill>
            </a:endParaRPr>
          </a:p>
        </p:txBody>
      </p:sp>
      <p:sp>
        <p:nvSpPr>
          <p:cNvPr id="168" name="TextBox 167"/>
          <p:cNvSpPr txBox="1"/>
          <p:nvPr/>
        </p:nvSpPr>
        <p:spPr>
          <a:xfrm>
            <a:off x="43837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7</a:t>
            </a:r>
            <a:endParaRPr lang="en-US" dirty="0">
              <a:solidFill>
                <a:schemeClr val="accent6">
                  <a:lumMod val="75000"/>
                </a:schemeClr>
              </a:solidFill>
            </a:endParaRPr>
          </a:p>
        </p:txBody>
      </p:sp>
      <p:sp>
        <p:nvSpPr>
          <p:cNvPr id="169" name="TextBox 168"/>
          <p:cNvSpPr txBox="1"/>
          <p:nvPr/>
        </p:nvSpPr>
        <p:spPr>
          <a:xfrm>
            <a:off x="43837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70" name="TextBox 169"/>
          <p:cNvSpPr txBox="1"/>
          <p:nvPr/>
        </p:nvSpPr>
        <p:spPr>
          <a:xfrm>
            <a:off x="37741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9</a:t>
            </a:r>
            <a:endParaRPr lang="en-US" dirty="0">
              <a:solidFill>
                <a:schemeClr val="tx1"/>
              </a:solidFill>
            </a:endParaRPr>
          </a:p>
        </p:txBody>
      </p:sp>
      <p:sp>
        <p:nvSpPr>
          <p:cNvPr id="171" name="TextBox 170"/>
          <p:cNvSpPr txBox="1"/>
          <p:nvPr/>
        </p:nvSpPr>
        <p:spPr>
          <a:xfrm>
            <a:off x="37741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6</a:t>
            </a:r>
            <a:endParaRPr lang="en-US" dirty="0">
              <a:solidFill>
                <a:schemeClr val="accent6">
                  <a:lumMod val="75000"/>
                </a:schemeClr>
              </a:solidFill>
            </a:endParaRPr>
          </a:p>
        </p:txBody>
      </p:sp>
      <p:sp>
        <p:nvSpPr>
          <p:cNvPr id="172" name="TextBox 171"/>
          <p:cNvSpPr txBox="1"/>
          <p:nvPr/>
        </p:nvSpPr>
        <p:spPr>
          <a:xfrm>
            <a:off x="37741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73" name="TextBox 172"/>
          <p:cNvSpPr txBox="1"/>
          <p:nvPr/>
        </p:nvSpPr>
        <p:spPr>
          <a:xfrm>
            <a:off x="31645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10</a:t>
            </a:r>
            <a:endParaRPr lang="en-US" dirty="0">
              <a:solidFill>
                <a:schemeClr val="tx1"/>
              </a:solidFill>
            </a:endParaRPr>
          </a:p>
        </p:txBody>
      </p:sp>
      <p:sp>
        <p:nvSpPr>
          <p:cNvPr id="174" name="TextBox 173"/>
          <p:cNvSpPr txBox="1"/>
          <p:nvPr/>
        </p:nvSpPr>
        <p:spPr>
          <a:xfrm>
            <a:off x="31645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5</a:t>
            </a:r>
            <a:endParaRPr lang="en-US" dirty="0">
              <a:solidFill>
                <a:schemeClr val="accent6">
                  <a:lumMod val="75000"/>
                </a:schemeClr>
              </a:solidFill>
            </a:endParaRPr>
          </a:p>
        </p:txBody>
      </p:sp>
      <p:sp>
        <p:nvSpPr>
          <p:cNvPr id="175" name="TextBox 174"/>
          <p:cNvSpPr txBox="1"/>
          <p:nvPr/>
        </p:nvSpPr>
        <p:spPr>
          <a:xfrm>
            <a:off x="31645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76" name="TextBox 175"/>
          <p:cNvSpPr txBox="1"/>
          <p:nvPr/>
        </p:nvSpPr>
        <p:spPr>
          <a:xfrm>
            <a:off x="25549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11</a:t>
            </a:r>
            <a:endParaRPr lang="en-US" dirty="0">
              <a:solidFill>
                <a:schemeClr val="tx1"/>
              </a:solidFill>
            </a:endParaRPr>
          </a:p>
        </p:txBody>
      </p:sp>
      <p:sp>
        <p:nvSpPr>
          <p:cNvPr id="177" name="TextBox 176"/>
          <p:cNvSpPr txBox="1"/>
          <p:nvPr/>
        </p:nvSpPr>
        <p:spPr>
          <a:xfrm>
            <a:off x="25549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4</a:t>
            </a:r>
            <a:endParaRPr lang="en-US" dirty="0">
              <a:solidFill>
                <a:schemeClr val="accent6">
                  <a:lumMod val="75000"/>
                </a:schemeClr>
              </a:solidFill>
            </a:endParaRPr>
          </a:p>
        </p:txBody>
      </p:sp>
      <p:sp>
        <p:nvSpPr>
          <p:cNvPr id="178" name="TextBox 177"/>
          <p:cNvSpPr txBox="1"/>
          <p:nvPr/>
        </p:nvSpPr>
        <p:spPr>
          <a:xfrm>
            <a:off x="25549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79" name="TextBox 178"/>
          <p:cNvSpPr txBox="1"/>
          <p:nvPr/>
        </p:nvSpPr>
        <p:spPr>
          <a:xfrm>
            <a:off x="19453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12</a:t>
            </a:r>
            <a:endParaRPr lang="en-US" dirty="0">
              <a:solidFill>
                <a:schemeClr val="tx1"/>
              </a:solidFill>
            </a:endParaRPr>
          </a:p>
        </p:txBody>
      </p:sp>
      <p:sp>
        <p:nvSpPr>
          <p:cNvPr id="180" name="TextBox 179"/>
          <p:cNvSpPr txBox="1"/>
          <p:nvPr/>
        </p:nvSpPr>
        <p:spPr>
          <a:xfrm>
            <a:off x="19453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3</a:t>
            </a:r>
            <a:endParaRPr lang="en-US" dirty="0">
              <a:solidFill>
                <a:schemeClr val="accent6">
                  <a:lumMod val="75000"/>
                </a:schemeClr>
              </a:solidFill>
            </a:endParaRPr>
          </a:p>
        </p:txBody>
      </p:sp>
      <p:sp>
        <p:nvSpPr>
          <p:cNvPr id="182" name="TextBox 181"/>
          <p:cNvSpPr txBox="1"/>
          <p:nvPr/>
        </p:nvSpPr>
        <p:spPr>
          <a:xfrm>
            <a:off x="19453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83" name="TextBox 182"/>
          <p:cNvSpPr txBox="1"/>
          <p:nvPr/>
        </p:nvSpPr>
        <p:spPr>
          <a:xfrm>
            <a:off x="13357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13</a:t>
            </a:r>
            <a:endParaRPr lang="en-US" dirty="0">
              <a:solidFill>
                <a:schemeClr val="tx1"/>
              </a:solidFill>
            </a:endParaRPr>
          </a:p>
        </p:txBody>
      </p:sp>
      <p:sp>
        <p:nvSpPr>
          <p:cNvPr id="184" name="TextBox 183"/>
          <p:cNvSpPr txBox="1"/>
          <p:nvPr/>
        </p:nvSpPr>
        <p:spPr>
          <a:xfrm>
            <a:off x="13357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2</a:t>
            </a:r>
            <a:endParaRPr lang="en-US" dirty="0">
              <a:solidFill>
                <a:schemeClr val="accent6">
                  <a:lumMod val="75000"/>
                </a:schemeClr>
              </a:solidFill>
            </a:endParaRPr>
          </a:p>
        </p:txBody>
      </p:sp>
      <p:sp>
        <p:nvSpPr>
          <p:cNvPr id="185" name="TextBox 184"/>
          <p:cNvSpPr txBox="1"/>
          <p:nvPr/>
        </p:nvSpPr>
        <p:spPr>
          <a:xfrm>
            <a:off x="13357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86" name="TextBox 185"/>
          <p:cNvSpPr txBox="1"/>
          <p:nvPr/>
        </p:nvSpPr>
        <p:spPr>
          <a:xfrm>
            <a:off x="7261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14</a:t>
            </a:r>
            <a:endParaRPr lang="en-US" dirty="0">
              <a:solidFill>
                <a:schemeClr val="tx1"/>
              </a:solidFill>
            </a:endParaRPr>
          </a:p>
        </p:txBody>
      </p:sp>
      <p:sp>
        <p:nvSpPr>
          <p:cNvPr id="187" name="TextBox 186"/>
          <p:cNvSpPr txBox="1"/>
          <p:nvPr/>
        </p:nvSpPr>
        <p:spPr>
          <a:xfrm>
            <a:off x="7261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a:t>
            </a:r>
            <a:endParaRPr lang="en-US" dirty="0">
              <a:solidFill>
                <a:schemeClr val="accent6">
                  <a:lumMod val="75000"/>
                </a:schemeClr>
              </a:solidFill>
            </a:endParaRPr>
          </a:p>
        </p:txBody>
      </p:sp>
      <p:sp>
        <p:nvSpPr>
          <p:cNvPr id="188" name="TextBox 187"/>
          <p:cNvSpPr txBox="1"/>
          <p:nvPr/>
        </p:nvSpPr>
        <p:spPr>
          <a:xfrm>
            <a:off x="7261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89" name="TextBox 188"/>
          <p:cNvSpPr txBox="1"/>
          <p:nvPr/>
        </p:nvSpPr>
        <p:spPr>
          <a:xfrm>
            <a:off x="1165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90" name="TextBox 189"/>
          <p:cNvSpPr txBox="1"/>
          <p:nvPr/>
        </p:nvSpPr>
        <p:spPr>
          <a:xfrm>
            <a:off x="1165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0</a:t>
            </a:r>
            <a:endParaRPr lang="en-US" dirty="0">
              <a:solidFill>
                <a:schemeClr val="accent6">
                  <a:lumMod val="75000"/>
                </a:schemeClr>
              </a:solidFill>
            </a:endParaRPr>
          </a:p>
        </p:txBody>
      </p:sp>
      <p:sp>
        <p:nvSpPr>
          <p:cNvPr id="191" name="TextBox 190"/>
          <p:cNvSpPr txBox="1"/>
          <p:nvPr/>
        </p:nvSpPr>
        <p:spPr>
          <a:xfrm>
            <a:off x="1165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92" name="Rectangle 191"/>
          <p:cNvSpPr/>
          <p:nvPr/>
        </p:nvSpPr>
        <p:spPr>
          <a:xfrm>
            <a:off x="6142568" y="2819400"/>
            <a:ext cx="556814" cy="1447347"/>
          </a:xfrm>
          <a:prstGeom prst="rect">
            <a:avLst/>
          </a:prstGeom>
          <a:solidFill>
            <a:schemeClr val="accent2">
              <a:alpha val="19000"/>
            </a:schemeClr>
          </a:solidFill>
          <a:ln w="38100">
            <a:solidFill>
              <a:schemeClr val="tx1"/>
            </a:solidFill>
            <a:prstDash val="sysDash"/>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81139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 name="Group 119"/>
          <p:cNvGrpSpPr/>
          <p:nvPr/>
        </p:nvGrpSpPr>
        <p:grpSpPr>
          <a:xfrm>
            <a:off x="0" y="2743200"/>
            <a:ext cx="9144000" cy="2819400"/>
            <a:chOff x="0" y="2743200"/>
            <a:chExt cx="9144000" cy="2819400"/>
          </a:xfrm>
        </p:grpSpPr>
        <p:grpSp>
          <p:nvGrpSpPr>
            <p:cNvPr id="121" name="Group 120"/>
            <p:cNvGrpSpPr/>
            <p:nvPr/>
          </p:nvGrpSpPr>
          <p:grpSpPr>
            <a:xfrm>
              <a:off x="116550" y="2819400"/>
              <a:ext cx="8951250" cy="2667000"/>
              <a:chOff x="116550" y="2819400"/>
              <a:chExt cx="8951250" cy="2667000"/>
            </a:xfrm>
          </p:grpSpPr>
          <p:cxnSp>
            <p:nvCxnSpPr>
              <p:cNvPr id="123" name="Straight Arrow Connector 122"/>
              <p:cNvCxnSpPr/>
              <p:nvPr/>
            </p:nvCxnSpPr>
            <p:spPr>
              <a:xfrm flipH="1">
                <a:off x="324975" y="4953000"/>
                <a:ext cx="6103837" cy="0"/>
              </a:xfrm>
              <a:prstGeom prst="straightConnector1">
                <a:avLst/>
              </a:prstGeom>
              <a:ln>
                <a:headEnd type="triangle" w="lg" len="lg"/>
                <a:tailEnd type="none"/>
              </a:ln>
            </p:spPr>
            <p:style>
              <a:lnRef idx="2">
                <a:schemeClr val="accent4"/>
              </a:lnRef>
              <a:fillRef idx="0">
                <a:schemeClr val="accent4"/>
              </a:fillRef>
              <a:effectRef idx="1">
                <a:schemeClr val="accent4"/>
              </a:effectRef>
              <a:fontRef idx="minor">
                <a:schemeClr val="tx1"/>
              </a:fontRef>
            </p:style>
          </p:cxnSp>
          <p:cxnSp>
            <p:nvCxnSpPr>
              <p:cNvPr id="124" name="Straight Arrow Connector 123"/>
              <p:cNvCxnSpPr/>
              <p:nvPr/>
            </p:nvCxnSpPr>
            <p:spPr>
              <a:xfrm>
                <a:off x="6428812" y="4953000"/>
                <a:ext cx="2430563" cy="0"/>
              </a:xfrm>
              <a:prstGeom prst="straightConnector1">
                <a:avLst/>
              </a:prstGeom>
              <a:ln>
                <a:headEnd type="none" w="lg" len="lg"/>
                <a:tailEnd type="triangle" w="lg" len="lg"/>
              </a:ln>
            </p:spPr>
            <p:style>
              <a:lnRef idx="2">
                <a:schemeClr val="accent4"/>
              </a:lnRef>
              <a:fillRef idx="0">
                <a:schemeClr val="accent4"/>
              </a:fillRef>
              <a:effectRef idx="1">
                <a:schemeClr val="accent4"/>
              </a:effectRef>
              <a:fontRef idx="minor">
                <a:schemeClr val="tx1"/>
              </a:fontRef>
            </p:style>
          </p:cxnSp>
          <p:sp>
            <p:nvSpPr>
              <p:cNvPr id="125" name="TextBox 124"/>
              <p:cNvSpPr txBox="1"/>
              <p:nvPr/>
            </p:nvSpPr>
            <p:spPr>
              <a:xfrm>
                <a:off x="2245650" y="4572000"/>
                <a:ext cx="2021550" cy="369332"/>
              </a:xfrm>
              <a:prstGeom prst="rect">
                <a:avLst/>
              </a:prstGeom>
              <a:noFill/>
            </p:spPr>
            <p:txBody>
              <a:bodyPr wrap="square" rtlCol="0">
                <a:spAutoFit/>
              </a:bodyPr>
              <a:lstStyle/>
              <a:p>
                <a:pPr algn="ctr"/>
                <a:r>
                  <a:rPr lang="en-US" dirty="0" smtClean="0"/>
                  <a:t>DF</a:t>
                </a:r>
                <a:endParaRPr lang="en-US" dirty="0"/>
              </a:p>
            </p:txBody>
          </p:sp>
          <p:sp>
            <p:nvSpPr>
              <p:cNvPr id="126" name="TextBox 125"/>
              <p:cNvSpPr txBox="1"/>
              <p:nvPr/>
            </p:nvSpPr>
            <p:spPr>
              <a:xfrm>
                <a:off x="6699431" y="4546784"/>
                <a:ext cx="2021550" cy="369332"/>
              </a:xfrm>
              <a:prstGeom prst="rect">
                <a:avLst/>
              </a:prstGeom>
              <a:noFill/>
            </p:spPr>
            <p:txBody>
              <a:bodyPr wrap="square" rtlCol="0">
                <a:spAutoFit/>
              </a:bodyPr>
              <a:lstStyle/>
              <a:p>
                <a:pPr algn="ctr"/>
                <a:r>
                  <a:rPr lang="en-US" dirty="0" smtClean="0"/>
                  <a:t>#pars</a:t>
                </a:r>
                <a:endParaRPr lang="en-US" dirty="0"/>
              </a:p>
            </p:txBody>
          </p:sp>
          <p:cxnSp>
            <p:nvCxnSpPr>
              <p:cNvPr id="127" name="Straight Connector 126"/>
              <p:cNvCxnSpPr/>
              <p:nvPr/>
            </p:nvCxnSpPr>
            <p:spPr>
              <a:xfrm flipH="1">
                <a:off x="6428812" y="4230255"/>
                <a:ext cx="1" cy="1256145"/>
              </a:xfrm>
              <a:prstGeom prst="line">
                <a:avLst/>
              </a:prstGeom>
              <a:ln>
                <a:solidFill>
                  <a:schemeClr val="dk1">
                    <a:alpha val="52000"/>
                  </a:schemeClr>
                </a:solidFill>
                <a:prstDash val="dash"/>
                <a:tailEnd type="none"/>
              </a:ln>
            </p:spPr>
            <p:style>
              <a:lnRef idx="2">
                <a:schemeClr val="dk1"/>
              </a:lnRef>
              <a:fillRef idx="0">
                <a:schemeClr val="dk1"/>
              </a:fillRef>
              <a:effectRef idx="1">
                <a:schemeClr val="dk1"/>
              </a:effectRef>
              <a:fontRef idx="minor">
                <a:schemeClr val="tx1"/>
              </a:fontRef>
            </p:style>
          </p:cxnSp>
          <p:cxnSp>
            <p:nvCxnSpPr>
              <p:cNvPr id="128" name="Straight Connector 127"/>
              <p:cNvCxnSpPr/>
              <p:nvPr/>
            </p:nvCxnSpPr>
            <p:spPr>
              <a:xfrm>
                <a:off x="324975" y="4179332"/>
                <a:ext cx="0" cy="1307068"/>
              </a:xfrm>
              <a:prstGeom prst="line">
                <a:avLst/>
              </a:prstGeom>
              <a:ln>
                <a:solidFill>
                  <a:schemeClr val="dk1">
                    <a:alpha val="52000"/>
                  </a:schemeClr>
                </a:solidFill>
                <a:prstDash val="dash"/>
                <a:tailEnd type="none"/>
              </a:ln>
            </p:spPr>
            <p:style>
              <a:lnRef idx="2">
                <a:schemeClr val="dk1"/>
              </a:lnRef>
              <a:fillRef idx="0">
                <a:schemeClr val="dk1"/>
              </a:fillRef>
              <a:effectRef idx="1">
                <a:schemeClr val="dk1"/>
              </a:effectRef>
              <a:fontRef idx="minor">
                <a:schemeClr val="tx1"/>
              </a:fontRef>
            </p:style>
          </p:cxnSp>
          <p:cxnSp>
            <p:nvCxnSpPr>
              <p:cNvPr id="129" name="Straight Connector 128"/>
              <p:cNvCxnSpPr/>
              <p:nvPr/>
            </p:nvCxnSpPr>
            <p:spPr>
              <a:xfrm>
                <a:off x="8859375" y="4179332"/>
                <a:ext cx="0" cy="1230868"/>
              </a:xfrm>
              <a:prstGeom prst="line">
                <a:avLst/>
              </a:prstGeom>
              <a:ln>
                <a:solidFill>
                  <a:schemeClr val="dk1">
                    <a:alpha val="52000"/>
                  </a:schemeClr>
                </a:solidFill>
                <a:prstDash val="dash"/>
                <a:tailEnd type="none"/>
              </a:ln>
            </p:spPr>
            <p:style>
              <a:lnRef idx="2">
                <a:schemeClr val="dk1"/>
              </a:lnRef>
              <a:fillRef idx="0">
                <a:schemeClr val="dk1"/>
              </a:fillRef>
              <a:effectRef idx="1">
                <a:schemeClr val="dk1"/>
              </a:effectRef>
              <a:fontRef idx="minor">
                <a:schemeClr val="tx1"/>
              </a:fontRef>
            </p:style>
          </p:cxnSp>
          <p:sp>
            <p:nvSpPr>
              <p:cNvPr id="130" name="TextBox 129"/>
              <p:cNvSpPr txBox="1"/>
              <p:nvPr/>
            </p:nvSpPr>
            <p:spPr>
              <a:xfrm>
                <a:off x="2209800" y="4971298"/>
                <a:ext cx="2021550" cy="369332"/>
              </a:xfrm>
              <a:prstGeom prst="rect">
                <a:avLst/>
              </a:prstGeom>
              <a:noFill/>
            </p:spPr>
            <p:txBody>
              <a:bodyPr wrap="square" rtlCol="0">
                <a:spAutoFit/>
              </a:bodyPr>
              <a:lstStyle/>
              <a:p>
                <a:pPr algn="ctr"/>
                <a:r>
                  <a:rPr lang="en-US" dirty="0" smtClean="0"/>
                  <a:t>Work done</a:t>
                </a:r>
                <a:endParaRPr lang="en-US" dirty="0"/>
              </a:p>
            </p:txBody>
          </p:sp>
          <p:sp>
            <p:nvSpPr>
              <p:cNvPr id="131" name="TextBox 130"/>
              <p:cNvSpPr txBox="1"/>
              <p:nvPr/>
            </p:nvSpPr>
            <p:spPr>
              <a:xfrm>
                <a:off x="6699431" y="4959580"/>
                <a:ext cx="2021550" cy="369332"/>
              </a:xfrm>
              <a:prstGeom prst="rect">
                <a:avLst/>
              </a:prstGeom>
              <a:noFill/>
            </p:spPr>
            <p:txBody>
              <a:bodyPr wrap="square" rtlCol="0">
                <a:spAutoFit/>
              </a:bodyPr>
              <a:lstStyle/>
              <a:p>
                <a:pPr algn="ctr"/>
                <a:r>
                  <a:rPr lang="en-US" dirty="0" smtClean="0"/>
                  <a:t>#statements</a:t>
                </a:r>
                <a:endParaRPr lang="en-US" dirty="0"/>
              </a:p>
            </p:txBody>
          </p:sp>
          <p:sp>
            <p:nvSpPr>
              <p:cNvPr id="132" name="TextBox 131"/>
              <p:cNvSpPr txBox="1"/>
              <p:nvPr/>
            </p:nvSpPr>
            <p:spPr>
              <a:xfrm>
                <a:off x="86509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a:t>
                </a:r>
                <a:endParaRPr lang="en-US" dirty="0">
                  <a:solidFill>
                    <a:schemeClr val="tx1"/>
                  </a:solidFill>
                </a:endParaRPr>
              </a:p>
            </p:txBody>
          </p:sp>
          <p:sp>
            <p:nvSpPr>
              <p:cNvPr id="133" name="TextBox 132"/>
              <p:cNvSpPr txBox="1"/>
              <p:nvPr/>
            </p:nvSpPr>
            <p:spPr>
              <a:xfrm>
                <a:off x="86509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14</a:t>
                </a:r>
                <a:endParaRPr lang="en-US" dirty="0">
                  <a:solidFill>
                    <a:schemeClr val="accent6">
                      <a:lumMod val="75000"/>
                    </a:schemeClr>
                  </a:solidFill>
                </a:endParaRPr>
              </a:p>
            </p:txBody>
          </p:sp>
          <p:sp>
            <p:nvSpPr>
              <p:cNvPr id="134" name="TextBox 133"/>
              <p:cNvSpPr txBox="1"/>
              <p:nvPr/>
            </p:nvSpPr>
            <p:spPr>
              <a:xfrm>
                <a:off x="86509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35" name="TextBox 134"/>
              <p:cNvSpPr txBox="1"/>
              <p:nvPr/>
            </p:nvSpPr>
            <p:spPr>
              <a:xfrm>
                <a:off x="80413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2</a:t>
                </a:r>
                <a:endParaRPr lang="en-US" dirty="0">
                  <a:solidFill>
                    <a:schemeClr val="tx1"/>
                  </a:solidFill>
                </a:endParaRPr>
              </a:p>
            </p:txBody>
          </p:sp>
          <p:sp>
            <p:nvSpPr>
              <p:cNvPr id="136" name="TextBox 135"/>
              <p:cNvSpPr txBox="1"/>
              <p:nvPr/>
            </p:nvSpPr>
            <p:spPr>
              <a:xfrm>
                <a:off x="80413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13</a:t>
                </a:r>
                <a:endParaRPr lang="en-US" dirty="0">
                  <a:solidFill>
                    <a:schemeClr val="accent6">
                      <a:lumMod val="75000"/>
                    </a:schemeClr>
                  </a:solidFill>
                </a:endParaRPr>
              </a:p>
            </p:txBody>
          </p:sp>
          <p:sp>
            <p:nvSpPr>
              <p:cNvPr id="137" name="TextBox 136"/>
              <p:cNvSpPr txBox="1"/>
              <p:nvPr/>
            </p:nvSpPr>
            <p:spPr>
              <a:xfrm>
                <a:off x="80413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38" name="TextBox 137"/>
              <p:cNvSpPr txBox="1"/>
              <p:nvPr/>
            </p:nvSpPr>
            <p:spPr>
              <a:xfrm>
                <a:off x="74317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3</a:t>
                </a:r>
                <a:endParaRPr lang="en-US" dirty="0">
                  <a:solidFill>
                    <a:schemeClr val="tx1"/>
                  </a:solidFill>
                </a:endParaRPr>
              </a:p>
            </p:txBody>
          </p:sp>
          <p:sp>
            <p:nvSpPr>
              <p:cNvPr id="139" name="TextBox 138"/>
              <p:cNvSpPr txBox="1"/>
              <p:nvPr/>
            </p:nvSpPr>
            <p:spPr>
              <a:xfrm>
                <a:off x="74317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12</a:t>
                </a:r>
                <a:endParaRPr lang="en-US" dirty="0">
                  <a:solidFill>
                    <a:schemeClr val="accent6">
                      <a:lumMod val="75000"/>
                    </a:schemeClr>
                  </a:solidFill>
                </a:endParaRPr>
              </a:p>
            </p:txBody>
          </p:sp>
          <p:sp>
            <p:nvSpPr>
              <p:cNvPr id="142" name="TextBox 141"/>
              <p:cNvSpPr txBox="1"/>
              <p:nvPr/>
            </p:nvSpPr>
            <p:spPr>
              <a:xfrm>
                <a:off x="74317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43" name="TextBox 142"/>
              <p:cNvSpPr txBox="1"/>
              <p:nvPr/>
            </p:nvSpPr>
            <p:spPr>
              <a:xfrm>
                <a:off x="68221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4</a:t>
                </a:r>
                <a:endParaRPr lang="en-US" dirty="0">
                  <a:solidFill>
                    <a:schemeClr val="tx1"/>
                  </a:solidFill>
                </a:endParaRPr>
              </a:p>
            </p:txBody>
          </p:sp>
          <p:sp>
            <p:nvSpPr>
              <p:cNvPr id="144" name="TextBox 143"/>
              <p:cNvSpPr txBox="1"/>
              <p:nvPr/>
            </p:nvSpPr>
            <p:spPr>
              <a:xfrm>
                <a:off x="68221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11</a:t>
                </a:r>
                <a:endParaRPr lang="en-US" dirty="0">
                  <a:solidFill>
                    <a:schemeClr val="accent6">
                      <a:lumMod val="75000"/>
                    </a:schemeClr>
                  </a:solidFill>
                </a:endParaRPr>
              </a:p>
            </p:txBody>
          </p:sp>
          <p:sp>
            <p:nvSpPr>
              <p:cNvPr id="145" name="TextBox 144"/>
              <p:cNvSpPr txBox="1"/>
              <p:nvPr/>
            </p:nvSpPr>
            <p:spPr>
              <a:xfrm>
                <a:off x="68221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46" name="TextBox 145"/>
              <p:cNvSpPr txBox="1"/>
              <p:nvPr/>
            </p:nvSpPr>
            <p:spPr>
              <a:xfrm>
                <a:off x="62125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5</a:t>
                </a:r>
                <a:endParaRPr lang="en-US" dirty="0">
                  <a:solidFill>
                    <a:schemeClr val="tx1"/>
                  </a:solidFill>
                </a:endParaRPr>
              </a:p>
            </p:txBody>
          </p:sp>
          <p:sp>
            <p:nvSpPr>
              <p:cNvPr id="147" name="TextBox 146"/>
              <p:cNvSpPr txBox="1"/>
              <p:nvPr/>
            </p:nvSpPr>
            <p:spPr>
              <a:xfrm>
                <a:off x="62125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10</a:t>
                </a:r>
                <a:endParaRPr lang="en-US" dirty="0">
                  <a:solidFill>
                    <a:schemeClr val="accent6">
                      <a:lumMod val="75000"/>
                    </a:schemeClr>
                  </a:solidFill>
                </a:endParaRPr>
              </a:p>
            </p:txBody>
          </p:sp>
          <p:sp>
            <p:nvSpPr>
              <p:cNvPr id="148" name="TextBox 147"/>
              <p:cNvSpPr txBox="1"/>
              <p:nvPr/>
            </p:nvSpPr>
            <p:spPr>
              <a:xfrm>
                <a:off x="62125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49" name="TextBox 148"/>
              <p:cNvSpPr txBox="1"/>
              <p:nvPr/>
            </p:nvSpPr>
            <p:spPr>
              <a:xfrm>
                <a:off x="56029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6</a:t>
                </a:r>
                <a:endParaRPr lang="en-US" dirty="0">
                  <a:solidFill>
                    <a:schemeClr val="tx1"/>
                  </a:solidFill>
                </a:endParaRPr>
              </a:p>
            </p:txBody>
          </p:sp>
          <p:sp>
            <p:nvSpPr>
              <p:cNvPr id="150" name="TextBox 149"/>
              <p:cNvSpPr txBox="1"/>
              <p:nvPr/>
            </p:nvSpPr>
            <p:spPr>
              <a:xfrm>
                <a:off x="56029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9</a:t>
                </a:r>
                <a:endParaRPr lang="en-US" dirty="0">
                  <a:solidFill>
                    <a:schemeClr val="accent6">
                      <a:lumMod val="75000"/>
                    </a:schemeClr>
                  </a:solidFill>
                </a:endParaRPr>
              </a:p>
            </p:txBody>
          </p:sp>
          <p:sp>
            <p:nvSpPr>
              <p:cNvPr id="151" name="TextBox 150"/>
              <p:cNvSpPr txBox="1"/>
              <p:nvPr/>
            </p:nvSpPr>
            <p:spPr>
              <a:xfrm>
                <a:off x="56029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52" name="TextBox 151"/>
              <p:cNvSpPr txBox="1"/>
              <p:nvPr/>
            </p:nvSpPr>
            <p:spPr>
              <a:xfrm>
                <a:off x="49933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7</a:t>
                </a:r>
                <a:endParaRPr lang="en-US" dirty="0">
                  <a:solidFill>
                    <a:schemeClr val="tx1"/>
                  </a:solidFill>
                </a:endParaRPr>
              </a:p>
            </p:txBody>
          </p:sp>
          <p:sp>
            <p:nvSpPr>
              <p:cNvPr id="153" name="TextBox 152"/>
              <p:cNvSpPr txBox="1"/>
              <p:nvPr/>
            </p:nvSpPr>
            <p:spPr>
              <a:xfrm>
                <a:off x="49933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8</a:t>
                </a:r>
                <a:endParaRPr lang="en-US" dirty="0">
                  <a:solidFill>
                    <a:schemeClr val="accent6">
                      <a:lumMod val="75000"/>
                    </a:schemeClr>
                  </a:solidFill>
                </a:endParaRPr>
              </a:p>
            </p:txBody>
          </p:sp>
          <p:sp>
            <p:nvSpPr>
              <p:cNvPr id="154" name="TextBox 153"/>
              <p:cNvSpPr txBox="1"/>
              <p:nvPr/>
            </p:nvSpPr>
            <p:spPr>
              <a:xfrm>
                <a:off x="49933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55" name="TextBox 154"/>
              <p:cNvSpPr txBox="1"/>
              <p:nvPr/>
            </p:nvSpPr>
            <p:spPr>
              <a:xfrm>
                <a:off x="43837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8</a:t>
                </a:r>
                <a:endParaRPr lang="en-US" dirty="0">
                  <a:solidFill>
                    <a:schemeClr val="tx1"/>
                  </a:solidFill>
                </a:endParaRPr>
              </a:p>
            </p:txBody>
          </p:sp>
          <p:sp>
            <p:nvSpPr>
              <p:cNvPr id="156" name="TextBox 155"/>
              <p:cNvSpPr txBox="1"/>
              <p:nvPr/>
            </p:nvSpPr>
            <p:spPr>
              <a:xfrm>
                <a:off x="43837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7</a:t>
                </a:r>
                <a:endParaRPr lang="en-US" dirty="0">
                  <a:solidFill>
                    <a:schemeClr val="accent6">
                      <a:lumMod val="75000"/>
                    </a:schemeClr>
                  </a:solidFill>
                </a:endParaRPr>
              </a:p>
            </p:txBody>
          </p:sp>
          <p:sp>
            <p:nvSpPr>
              <p:cNvPr id="157" name="TextBox 156"/>
              <p:cNvSpPr txBox="1"/>
              <p:nvPr/>
            </p:nvSpPr>
            <p:spPr>
              <a:xfrm>
                <a:off x="43837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58" name="TextBox 157"/>
              <p:cNvSpPr txBox="1"/>
              <p:nvPr/>
            </p:nvSpPr>
            <p:spPr>
              <a:xfrm>
                <a:off x="37741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9</a:t>
                </a:r>
                <a:endParaRPr lang="en-US" dirty="0">
                  <a:solidFill>
                    <a:schemeClr val="tx1"/>
                  </a:solidFill>
                </a:endParaRPr>
              </a:p>
            </p:txBody>
          </p:sp>
          <p:sp>
            <p:nvSpPr>
              <p:cNvPr id="159" name="TextBox 158"/>
              <p:cNvSpPr txBox="1"/>
              <p:nvPr/>
            </p:nvSpPr>
            <p:spPr>
              <a:xfrm>
                <a:off x="37741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6</a:t>
                </a:r>
                <a:endParaRPr lang="en-US" dirty="0">
                  <a:solidFill>
                    <a:schemeClr val="accent6">
                      <a:lumMod val="75000"/>
                    </a:schemeClr>
                  </a:solidFill>
                </a:endParaRPr>
              </a:p>
            </p:txBody>
          </p:sp>
          <p:sp>
            <p:nvSpPr>
              <p:cNvPr id="160" name="TextBox 159"/>
              <p:cNvSpPr txBox="1"/>
              <p:nvPr/>
            </p:nvSpPr>
            <p:spPr>
              <a:xfrm>
                <a:off x="37741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61" name="TextBox 160"/>
              <p:cNvSpPr txBox="1"/>
              <p:nvPr/>
            </p:nvSpPr>
            <p:spPr>
              <a:xfrm>
                <a:off x="31645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10</a:t>
                </a:r>
                <a:endParaRPr lang="en-US" dirty="0">
                  <a:solidFill>
                    <a:schemeClr val="tx1"/>
                  </a:solidFill>
                </a:endParaRPr>
              </a:p>
            </p:txBody>
          </p:sp>
          <p:sp>
            <p:nvSpPr>
              <p:cNvPr id="162" name="TextBox 161"/>
              <p:cNvSpPr txBox="1"/>
              <p:nvPr/>
            </p:nvSpPr>
            <p:spPr>
              <a:xfrm>
                <a:off x="31645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5</a:t>
                </a:r>
                <a:endParaRPr lang="en-US" dirty="0">
                  <a:solidFill>
                    <a:schemeClr val="accent6">
                      <a:lumMod val="75000"/>
                    </a:schemeClr>
                  </a:solidFill>
                </a:endParaRPr>
              </a:p>
            </p:txBody>
          </p:sp>
          <p:sp>
            <p:nvSpPr>
              <p:cNvPr id="163" name="TextBox 162"/>
              <p:cNvSpPr txBox="1"/>
              <p:nvPr/>
            </p:nvSpPr>
            <p:spPr>
              <a:xfrm>
                <a:off x="31645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64" name="TextBox 163"/>
              <p:cNvSpPr txBox="1"/>
              <p:nvPr/>
            </p:nvSpPr>
            <p:spPr>
              <a:xfrm>
                <a:off x="25549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11</a:t>
                </a:r>
                <a:endParaRPr lang="en-US" dirty="0">
                  <a:solidFill>
                    <a:schemeClr val="tx1"/>
                  </a:solidFill>
                </a:endParaRPr>
              </a:p>
            </p:txBody>
          </p:sp>
          <p:sp>
            <p:nvSpPr>
              <p:cNvPr id="165" name="TextBox 164"/>
              <p:cNvSpPr txBox="1"/>
              <p:nvPr/>
            </p:nvSpPr>
            <p:spPr>
              <a:xfrm>
                <a:off x="25549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4</a:t>
                </a:r>
                <a:endParaRPr lang="en-US" dirty="0">
                  <a:solidFill>
                    <a:schemeClr val="accent6">
                      <a:lumMod val="75000"/>
                    </a:schemeClr>
                  </a:solidFill>
                </a:endParaRPr>
              </a:p>
            </p:txBody>
          </p:sp>
          <p:sp>
            <p:nvSpPr>
              <p:cNvPr id="166" name="TextBox 165"/>
              <p:cNvSpPr txBox="1"/>
              <p:nvPr/>
            </p:nvSpPr>
            <p:spPr>
              <a:xfrm>
                <a:off x="25549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67" name="TextBox 166"/>
              <p:cNvSpPr txBox="1"/>
              <p:nvPr/>
            </p:nvSpPr>
            <p:spPr>
              <a:xfrm>
                <a:off x="19453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12</a:t>
                </a:r>
                <a:endParaRPr lang="en-US" dirty="0">
                  <a:solidFill>
                    <a:schemeClr val="tx1"/>
                  </a:solidFill>
                </a:endParaRPr>
              </a:p>
            </p:txBody>
          </p:sp>
          <p:sp>
            <p:nvSpPr>
              <p:cNvPr id="168" name="TextBox 167"/>
              <p:cNvSpPr txBox="1"/>
              <p:nvPr/>
            </p:nvSpPr>
            <p:spPr>
              <a:xfrm>
                <a:off x="19453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3</a:t>
                </a:r>
                <a:endParaRPr lang="en-US" dirty="0">
                  <a:solidFill>
                    <a:schemeClr val="accent6">
                      <a:lumMod val="75000"/>
                    </a:schemeClr>
                  </a:solidFill>
                </a:endParaRPr>
              </a:p>
            </p:txBody>
          </p:sp>
          <p:sp>
            <p:nvSpPr>
              <p:cNvPr id="169" name="TextBox 168"/>
              <p:cNvSpPr txBox="1"/>
              <p:nvPr/>
            </p:nvSpPr>
            <p:spPr>
              <a:xfrm>
                <a:off x="19453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70" name="TextBox 169"/>
              <p:cNvSpPr txBox="1"/>
              <p:nvPr/>
            </p:nvSpPr>
            <p:spPr>
              <a:xfrm>
                <a:off x="13357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13</a:t>
                </a:r>
                <a:endParaRPr lang="en-US" dirty="0">
                  <a:solidFill>
                    <a:schemeClr val="tx1"/>
                  </a:solidFill>
                </a:endParaRPr>
              </a:p>
            </p:txBody>
          </p:sp>
          <p:sp>
            <p:nvSpPr>
              <p:cNvPr id="171" name="TextBox 170"/>
              <p:cNvSpPr txBox="1"/>
              <p:nvPr/>
            </p:nvSpPr>
            <p:spPr>
              <a:xfrm>
                <a:off x="13357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2</a:t>
                </a:r>
                <a:endParaRPr lang="en-US" dirty="0">
                  <a:solidFill>
                    <a:schemeClr val="accent6">
                      <a:lumMod val="75000"/>
                    </a:schemeClr>
                  </a:solidFill>
                </a:endParaRPr>
              </a:p>
            </p:txBody>
          </p:sp>
          <p:sp>
            <p:nvSpPr>
              <p:cNvPr id="172" name="TextBox 171"/>
              <p:cNvSpPr txBox="1"/>
              <p:nvPr/>
            </p:nvSpPr>
            <p:spPr>
              <a:xfrm>
                <a:off x="13357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73" name="TextBox 172"/>
              <p:cNvSpPr txBox="1"/>
              <p:nvPr/>
            </p:nvSpPr>
            <p:spPr>
              <a:xfrm>
                <a:off x="7261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14</a:t>
                </a:r>
                <a:endParaRPr lang="en-US" dirty="0">
                  <a:solidFill>
                    <a:schemeClr val="tx1"/>
                  </a:solidFill>
                </a:endParaRPr>
              </a:p>
            </p:txBody>
          </p:sp>
          <p:sp>
            <p:nvSpPr>
              <p:cNvPr id="174" name="TextBox 173"/>
              <p:cNvSpPr txBox="1"/>
              <p:nvPr/>
            </p:nvSpPr>
            <p:spPr>
              <a:xfrm>
                <a:off x="7261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1</a:t>
                </a:r>
                <a:endParaRPr lang="en-US" dirty="0">
                  <a:solidFill>
                    <a:schemeClr val="accent6">
                      <a:lumMod val="75000"/>
                    </a:schemeClr>
                  </a:solidFill>
                </a:endParaRPr>
              </a:p>
            </p:txBody>
          </p:sp>
          <p:sp>
            <p:nvSpPr>
              <p:cNvPr id="175" name="TextBox 174"/>
              <p:cNvSpPr txBox="1"/>
              <p:nvPr/>
            </p:nvSpPr>
            <p:spPr>
              <a:xfrm>
                <a:off x="7261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76" name="TextBox 175"/>
              <p:cNvSpPr txBox="1"/>
              <p:nvPr/>
            </p:nvSpPr>
            <p:spPr>
              <a:xfrm>
                <a:off x="116550" y="3810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77" name="TextBox 176"/>
              <p:cNvSpPr txBox="1"/>
              <p:nvPr/>
            </p:nvSpPr>
            <p:spPr>
              <a:xfrm>
                <a:off x="116550" y="3355582"/>
                <a:ext cx="416850" cy="369332"/>
              </a:xfrm>
              <a:prstGeom prst="rect">
                <a:avLst/>
              </a:prstGeom>
              <a:noFill/>
            </p:spPr>
            <p:txBody>
              <a:bodyPr wrap="square" rtlCol="0">
                <a:spAutoFit/>
              </a:bodyPr>
              <a:lstStyle/>
              <a:p>
                <a:pPr algn="r"/>
                <a:r>
                  <a:rPr lang="en-US" dirty="0" smtClean="0">
                    <a:solidFill>
                      <a:schemeClr val="accent6">
                        <a:lumMod val="75000"/>
                      </a:schemeClr>
                    </a:solidFill>
                  </a:rPr>
                  <a:t>0</a:t>
                </a:r>
                <a:endParaRPr lang="en-US" dirty="0">
                  <a:solidFill>
                    <a:schemeClr val="accent6">
                      <a:lumMod val="75000"/>
                    </a:schemeClr>
                  </a:solidFill>
                </a:endParaRPr>
              </a:p>
            </p:txBody>
          </p:sp>
          <p:sp>
            <p:nvSpPr>
              <p:cNvPr id="178" name="TextBox 177"/>
              <p:cNvSpPr txBox="1"/>
              <p:nvPr/>
            </p:nvSpPr>
            <p:spPr>
              <a:xfrm>
                <a:off x="116550" y="2971800"/>
                <a:ext cx="416850" cy="369332"/>
              </a:xfrm>
              <a:prstGeom prst="rect">
                <a:avLst/>
              </a:prstGeom>
              <a:solidFill>
                <a:schemeClr val="bg2">
                  <a:lumMod val="75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79" name="Rectangle 178"/>
              <p:cNvSpPr/>
              <p:nvPr/>
            </p:nvSpPr>
            <p:spPr>
              <a:xfrm>
                <a:off x="6142568" y="2819400"/>
                <a:ext cx="556814" cy="1447347"/>
              </a:xfrm>
              <a:prstGeom prst="rect">
                <a:avLst/>
              </a:prstGeom>
              <a:solidFill>
                <a:schemeClr val="accent2">
                  <a:alpha val="19000"/>
                </a:schemeClr>
              </a:solidFill>
              <a:ln w="38100">
                <a:solidFill>
                  <a:schemeClr val="tx1"/>
                </a:solidFill>
                <a:prstDash val="sysDash"/>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122" name="Rectangle 121"/>
            <p:cNvSpPr/>
            <p:nvPr/>
          </p:nvSpPr>
          <p:spPr>
            <a:xfrm>
              <a:off x="0" y="2743200"/>
              <a:ext cx="9144000" cy="2819400"/>
            </a:xfrm>
            <a:prstGeom prst="rect">
              <a:avLst/>
            </a:prstGeom>
            <a:solidFill>
              <a:schemeClr val="bg1">
                <a:alpha val="72000"/>
              </a:schemeClr>
            </a:solidFill>
            <a:ln>
              <a:no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grpSp>
      <p:grpSp>
        <p:nvGrpSpPr>
          <p:cNvPr id="8" name="Group 7"/>
          <p:cNvGrpSpPr/>
          <p:nvPr/>
        </p:nvGrpSpPr>
        <p:grpSpPr>
          <a:xfrm>
            <a:off x="-76200" y="-1"/>
            <a:ext cx="9144000" cy="6858001"/>
            <a:chOff x="0" y="-1"/>
            <a:chExt cx="9144000" cy="6858001"/>
          </a:xfrm>
        </p:grpSpPr>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TextBox 139"/>
            <p:cNvSpPr txBox="1"/>
            <p:nvPr/>
          </p:nvSpPr>
          <p:spPr>
            <a:xfrm>
              <a:off x="8727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a:t>
              </a:r>
              <a:endParaRPr lang="en-US" dirty="0">
                <a:solidFill>
                  <a:schemeClr val="tx1"/>
                </a:solidFill>
              </a:endParaRPr>
            </a:p>
          </p:txBody>
        </p:sp>
        <p:sp>
          <p:nvSpPr>
            <p:cNvPr id="141" name="TextBox 140"/>
            <p:cNvSpPr txBox="1"/>
            <p:nvPr/>
          </p:nvSpPr>
          <p:spPr>
            <a:xfrm>
              <a:off x="8650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14</a:t>
              </a:r>
              <a:endParaRPr lang="en-US" dirty="0">
                <a:solidFill>
                  <a:schemeClr val="accent6">
                    <a:lumMod val="75000"/>
                  </a:schemeClr>
                </a:solidFill>
              </a:endParaRPr>
            </a:p>
          </p:txBody>
        </p:sp>
        <p:sp>
          <p:nvSpPr>
            <p:cNvPr id="22" name="TextBox 21"/>
            <p:cNvSpPr txBox="1"/>
            <p:nvPr/>
          </p:nvSpPr>
          <p:spPr>
            <a:xfrm>
              <a:off x="8117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2</a:t>
              </a:r>
              <a:endParaRPr lang="en-US" dirty="0">
                <a:solidFill>
                  <a:schemeClr val="tx1"/>
                </a:solidFill>
              </a:endParaRPr>
            </a:p>
          </p:txBody>
        </p:sp>
        <p:sp>
          <p:nvSpPr>
            <p:cNvPr id="23" name="TextBox 22"/>
            <p:cNvSpPr txBox="1"/>
            <p:nvPr/>
          </p:nvSpPr>
          <p:spPr>
            <a:xfrm>
              <a:off x="8041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13</a:t>
              </a:r>
              <a:endParaRPr lang="en-US" dirty="0">
                <a:solidFill>
                  <a:schemeClr val="accent6">
                    <a:lumMod val="75000"/>
                  </a:schemeClr>
                </a:solidFill>
              </a:endParaRPr>
            </a:p>
          </p:txBody>
        </p:sp>
        <p:sp>
          <p:nvSpPr>
            <p:cNvPr id="26" name="TextBox 25"/>
            <p:cNvSpPr txBox="1"/>
            <p:nvPr/>
          </p:nvSpPr>
          <p:spPr>
            <a:xfrm>
              <a:off x="7507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3</a:t>
              </a:r>
              <a:endParaRPr lang="en-US" dirty="0">
                <a:solidFill>
                  <a:schemeClr val="tx1"/>
                </a:solidFill>
              </a:endParaRPr>
            </a:p>
          </p:txBody>
        </p:sp>
        <p:sp>
          <p:nvSpPr>
            <p:cNvPr id="27" name="TextBox 26"/>
            <p:cNvSpPr txBox="1"/>
            <p:nvPr/>
          </p:nvSpPr>
          <p:spPr>
            <a:xfrm>
              <a:off x="7431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12</a:t>
              </a:r>
              <a:endParaRPr lang="en-US" dirty="0">
                <a:solidFill>
                  <a:schemeClr val="accent6">
                    <a:lumMod val="75000"/>
                  </a:schemeClr>
                </a:solidFill>
              </a:endParaRPr>
            </a:p>
          </p:txBody>
        </p:sp>
        <p:sp>
          <p:nvSpPr>
            <p:cNvPr id="30" name="TextBox 29"/>
            <p:cNvSpPr txBox="1"/>
            <p:nvPr/>
          </p:nvSpPr>
          <p:spPr>
            <a:xfrm>
              <a:off x="6898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4</a:t>
              </a:r>
              <a:endParaRPr lang="en-US" dirty="0">
                <a:solidFill>
                  <a:schemeClr val="tx1"/>
                </a:solidFill>
              </a:endParaRPr>
            </a:p>
          </p:txBody>
        </p:sp>
        <p:sp>
          <p:nvSpPr>
            <p:cNvPr id="31" name="TextBox 30"/>
            <p:cNvSpPr txBox="1"/>
            <p:nvPr/>
          </p:nvSpPr>
          <p:spPr>
            <a:xfrm>
              <a:off x="6822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11</a:t>
              </a:r>
              <a:endParaRPr lang="en-US" dirty="0">
                <a:solidFill>
                  <a:schemeClr val="accent6">
                    <a:lumMod val="75000"/>
                  </a:schemeClr>
                </a:solidFill>
              </a:endParaRPr>
            </a:p>
          </p:txBody>
        </p:sp>
        <p:sp>
          <p:nvSpPr>
            <p:cNvPr id="34" name="TextBox 33"/>
            <p:cNvSpPr txBox="1"/>
            <p:nvPr/>
          </p:nvSpPr>
          <p:spPr>
            <a:xfrm>
              <a:off x="6288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5</a:t>
              </a:r>
              <a:endParaRPr lang="en-US" dirty="0">
                <a:solidFill>
                  <a:schemeClr val="tx1"/>
                </a:solidFill>
              </a:endParaRPr>
            </a:p>
          </p:txBody>
        </p:sp>
        <p:sp>
          <p:nvSpPr>
            <p:cNvPr id="35" name="TextBox 34"/>
            <p:cNvSpPr txBox="1"/>
            <p:nvPr/>
          </p:nvSpPr>
          <p:spPr>
            <a:xfrm>
              <a:off x="6212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10</a:t>
              </a:r>
              <a:endParaRPr lang="en-US" dirty="0">
                <a:solidFill>
                  <a:schemeClr val="accent6">
                    <a:lumMod val="75000"/>
                  </a:schemeClr>
                </a:solidFill>
              </a:endParaRPr>
            </a:p>
          </p:txBody>
        </p:sp>
        <p:sp>
          <p:nvSpPr>
            <p:cNvPr id="38" name="TextBox 37"/>
            <p:cNvSpPr txBox="1"/>
            <p:nvPr/>
          </p:nvSpPr>
          <p:spPr>
            <a:xfrm>
              <a:off x="5679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6</a:t>
              </a:r>
              <a:endParaRPr lang="en-US" dirty="0">
                <a:solidFill>
                  <a:schemeClr val="tx1"/>
                </a:solidFill>
              </a:endParaRPr>
            </a:p>
          </p:txBody>
        </p:sp>
        <p:sp>
          <p:nvSpPr>
            <p:cNvPr id="39" name="TextBox 38"/>
            <p:cNvSpPr txBox="1"/>
            <p:nvPr/>
          </p:nvSpPr>
          <p:spPr>
            <a:xfrm>
              <a:off x="5602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9</a:t>
              </a:r>
              <a:endParaRPr lang="en-US" dirty="0">
                <a:solidFill>
                  <a:schemeClr val="accent6">
                    <a:lumMod val="75000"/>
                  </a:schemeClr>
                </a:solidFill>
              </a:endParaRPr>
            </a:p>
          </p:txBody>
        </p:sp>
        <p:sp>
          <p:nvSpPr>
            <p:cNvPr id="42" name="TextBox 41"/>
            <p:cNvSpPr txBox="1"/>
            <p:nvPr/>
          </p:nvSpPr>
          <p:spPr>
            <a:xfrm>
              <a:off x="5069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7</a:t>
              </a:r>
              <a:endParaRPr lang="en-US" dirty="0">
                <a:solidFill>
                  <a:schemeClr val="tx1"/>
                </a:solidFill>
              </a:endParaRPr>
            </a:p>
          </p:txBody>
        </p:sp>
        <p:sp>
          <p:nvSpPr>
            <p:cNvPr id="43" name="TextBox 42"/>
            <p:cNvSpPr txBox="1"/>
            <p:nvPr/>
          </p:nvSpPr>
          <p:spPr>
            <a:xfrm>
              <a:off x="4993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8</a:t>
              </a:r>
              <a:endParaRPr lang="en-US" dirty="0">
                <a:solidFill>
                  <a:schemeClr val="accent6">
                    <a:lumMod val="75000"/>
                  </a:schemeClr>
                </a:solidFill>
              </a:endParaRPr>
            </a:p>
          </p:txBody>
        </p:sp>
        <p:sp>
          <p:nvSpPr>
            <p:cNvPr id="46" name="TextBox 45"/>
            <p:cNvSpPr txBox="1"/>
            <p:nvPr/>
          </p:nvSpPr>
          <p:spPr>
            <a:xfrm>
              <a:off x="4459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8</a:t>
              </a:r>
              <a:endParaRPr lang="en-US" dirty="0">
                <a:solidFill>
                  <a:schemeClr val="tx1"/>
                </a:solidFill>
              </a:endParaRPr>
            </a:p>
          </p:txBody>
        </p:sp>
        <p:sp>
          <p:nvSpPr>
            <p:cNvPr id="47" name="TextBox 46"/>
            <p:cNvSpPr txBox="1"/>
            <p:nvPr/>
          </p:nvSpPr>
          <p:spPr>
            <a:xfrm>
              <a:off x="4383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7</a:t>
              </a:r>
              <a:endParaRPr lang="en-US" dirty="0">
                <a:solidFill>
                  <a:schemeClr val="accent6">
                    <a:lumMod val="75000"/>
                  </a:schemeClr>
                </a:solidFill>
              </a:endParaRPr>
            </a:p>
          </p:txBody>
        </p:sp>
        <p:sp>
          <p:nvSpPr>
            <p:cNvPr id="50" name="TextBox 49"/>
            <p:cNvSpPr txBox="1"/>
            <p:nvPr/>
          </p:nvSpPr>
          <p:spPr>
            <a:xfrm>
              <a:off x="3850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9</a:t>
              </a:r>
              <a:endParaRPr lang="en-US" dirty="0">
                <a:solidFill>
                  <a:schemeClr val="tx1"/>
                </a:solidFill>
              </a:endParaRPr>
            </a:p>
          </p:txBody>
        </p:sp>
        <p:sp>
          <p:nvSpPr>
            <p:cNvPr id="51" name="TextBox 50"/>
            <p:cNvSpPr txBox="1"/>
            <p:nvPr/>
          </p:nvSpPr>
          <p:spPr>
            <a:xfrm>
              <a:off x="3774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6</a:t>
              </a:r>
              <a:endParaRPr lang="en-US" dirty="0">
                <a:solidFill>
                  <a:schemeClr val="accent6">
                    <a:lumMod val="75000"/>
                  </a:schemeClr>
                </a:solidFill>
              </a:endParaRPr>
            </a:p>
          </p:txBody>
        </p:sp>
        <p:sp>
          <p:nvSpPr>
            <p:cNvPr id="54" name="TextBox 53"/>
            <p:cNvSpPr txBox="1"/>
            <p:nvPr/>
          </p:nvSpPr>
          <p:spPr>
            <a:xfrm>
              <a:off x="3240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10</a:t>
              </a:r>
              <a:endParaRPr lang="en-US" dirty="0">
                <a:solidFill>
                  <a:schemeClr val="tx1"/>
                </a:solidFill>
              </a:endParaRPr>
            </a:p>
          </p:txBody>
        </p:sp>
        <p:sp>
          <p:nvSpPr>
            <p:cNvPr id="55" name="TextBox 54"/>
            <p:cNvSpPr txBox="1"/>
            <p:nvPr/>
          </p:nvSpPr>
          <p:spPr>
            <a:xfrm>
              <a:off x="3164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5</a:t>
              </a:r>
              <a:endParaRPr lang="en-US" dirty="0">
                <a:solidFill>
                  <a:schemeClr val="accent6">
                    <a:lumMod val="75000"/>
                  </a:schemeClr>
                </a:solidFill>
              </a:endParaRPr>
            </a:p>
          </p:txBody>
        </p:sp>
        <p:sp>
          <p:nvSpPr>
            <p:cNvPr id="61" name="TextBox 60"/>
            <p:cNvSpPr txBox="1"/>
            <p:nvPr/>
          </p:nvSpPr>
          <p:spPr>
            <a:xfrm>
              <a:off x="2631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11</a:t>
              </a:r>
              <a:endParaRPr lang="en-US" dirty="0">
                <a:solidFill>
                  <a:schemeClr val="tx1"/>
                </a:solidFill>
              </a:endParaRPr>
            </a:p>
          </p:txBody>
        </p:sp>
        <p:sp>
          <p:nvSpPr>
            <p:cNvPr id="62" name="TextBox 61"/>
            <p:cNvSpPr txBox="1"/>
            <p:nvPr/>
          </p:nvSpPr>
          <p:spPr>
            <a:xfrm>
              <a:off x="2554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4</a:t>
              </a:r>
              <a:endParaRPr lang="en-US" dirty="0">
                <a:solidFill>
                  <a:schemeClr val="accent6">
                    <a:lumMod val="75000"/>
                  </a:schemeClr>
                </a:solidFill>
              </a:endParaRPr>
            </a:p>
          </p:txBody>
        </p:sp>
        <p:sp>
          <p:nvSpPr>
            <p:cNvPr id="65" name="TextBox 64"/>
            <p:cNvSpPr txBox="1"/>
            <p:nvPr/>
          </p:nvSpPr>
          <p:spPr>
            <a:xfrm>
              <a:off x="2021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12</a:t>
              </a:r>
              <a:endParaRPr lang="en-US" dirty="0">
                <a:solidFill>
                  <a:schemeClr val="tx1"/>
                </a:solidFill>
              </a:endParaRPr>
            </a:p>
          </p:txBody>
        </p:sp>
        <p:sp>
          <p:nvSpPr>
            <p:cNvPr id="66" name="TextBox 65"/>
            <p:cNvSpPr txBox="1"/>
            <p:nvPr/>
          </p:nvSpPr>
          <p:spPr>
            <a:xfrm>
              <a:off x="1945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3</a:t>
              </a:r>
              <a:endParaRPr lang="en-US" dirty="0">
                <a:solidFill>
                  <a:schemeClr val="accent6">
                    <a:lumMod val="75000"/>
                  </a:schemeClr>
                </a:solidFill>
              </a:endParaRPr>
            </a:p>
          </p:txBody>
        </p:sp>
        <p:sp>
          <p:nvSpPr>
            <p:cNvPr id="69" name="TextBox 68"/>
            <p:cNvSpPr txBox="1"/>
            <p:nvPr/>
          </p:nvSpPr>
          <p:spPr>
            <a:xfrm>
              <a:off x="1411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13</a:t>
              </a:r>
              <a:endParaRPr lang="en-US" dirty="0">
                <a:solidFill>
                  <a:schemeClr val="tx1"/>
                </a:solidFill>
              </a:endParaRPr>
            </a:p>
          </p:txBody>
        </p:sp>
        <p:sp>
          <p:nvSpPr>
            <p:cNvPr id="70" name="TextBox 69"/>
            <p:cNvSpPr txBox="1"/>
            <p:nvPr/>
          </p:nvSpPr>
          <p:spPr>
            <a:xfrm>
              <a:off x="1335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2</a:t>
              </a:r>
              <a:endParaRPr lang="en-US" dirty="0">
                <a:solidFill>
                  <a:schemeClr val="accent6">
                    <a:lumMod val="75000"/>
                  </a:schemeClr>
                </a:solidFill>
              </a:endParaRPr>
            </a:p>
          </p:txBody>
        </p:sp>
        <p:sp>
          <p:nvSpPr>
            <p:cNvPr id="73" name="TextBox 72"/>
            <p:cNvSpPr txBox="1"/>
            <p:nvPr/>
          </p:nvSpPr>
          <p:spPr>
            <a:xfrm>
              <a:off x="802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14</a:t>
              </a:r>
              <a:endParaRPr lang="en-US" dirty="0">
                <a:solidFill>
                  <a:schemeClr val="tx1"/>
                </a:solidFill>
              </a:endParaRPr>
            </a:p>
          </p:txBody>
        </p:sp>
        <p:sp>
          <p:nvSpPr>
            <p:cNvPr id="74" name="TextBox 73"/>
            <p:cNvSpPr txBox="1"/>
            <p:nvPr/>
          </p:nvSpPr>
          <p:spPr>
            <a:xfrm>
              <a:off x="726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a:t>
              </a:r>
              <a:endParaRPr lang="en-US" dirty="0">
                <a:solidFill>
                  <a:schemeClr val="accent6">
                    <a:lumMod val="75000"/>
                  </a:schemeClr>
                </a:solidFill>
              </a:endParaRPr>
            </a:p>
          </p:txBody>
        </p:sp>
        <p:sp>
          <p:nvSpPr>
            <p:cNvPr id="77" name="TextBox 76"/>
            <p:cNvSpPr txBox="1"/>
            <p:nvPr/>
          </p:nvSpPr>
          <p:spPr>
            <a:xfrm>
              <a:off x="192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78" name="TextBox 77"/>
            <p:cNvSpPr txBox="1"/>
            <p:nvPr/>
          </p:nvSpPr>
          <p:spPr>
            <a:xfrm>
              <a:off x="116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0</a:t>
              </a:r>
              <a:endParaRPr lang="en-US" dirty="0">
                <a:solidFill>
                  <a:schemeClr val="accent6">
                    <a:lumMod val="75000"/>
                  </a:schemeClr>
                </a:solidFill>
              </a:endParaRPr>
            </a:p>
          </p:txBody>
        </p:sp>
        <p:sp>
          <p:nvSpPr>
            <p:cNvPr id="3" name="TextBox 2"/>
            <p:cNvSpPr txBox="1"/>
            <p:nvPr/>
          </p:nvSpPr>
          <p:spPr>
            <a:xfrm>
              <a:off x="0" y="0"/>
              <a:ext cx="7543800" cy="369332"/>
            </a:xfrm>
            <a:prstGeom prst="rect">
              <a:avLst/>
            </a:prstGeom>
            <a:noFill/>
          </p:spPr>
          <p:txBody>
            <a:bodyPr wrap="square" rtlCol="0">
              <a:spAutoFit/>
            </a:bodyPr>
            <a:lstStyle/>
            <a:p>
              <a:r>
                <a:rPr lang="en-US" dirty="0" smtClean="0">
                  <a:solidFill>
                    <a:schemeClr val="accent6"/>
                  </a:solidFill>
                </a:rPr>
                <a:t>Decrease of fidelity = amount of simplifying/work performed by the model</a:t>
              </a:r>
              <a:endParaRPr lang="en-US" dirty="0">
                <a:solidFill>
                  <a:schemeClr val="accent6"/>
                </a:solidFill>
              </a:endParaRPr>
            </a:p>
          </p:txBody>
        </p:sp>
        <p:cxnSp>
          <p:nvCxnSpPr>
            <p:cNvPr id="14" name="Straight Arrow Connector 13"/>
            <p:cNvCxnSpPr/>
            <p:nvPr/>
          </p:nvCxnSpPr>
          <p:spPr>
            <a:xfrm>
              <a:off x="116550" y="677862"/>
              <a:ext cx="9027450" cy="0"/>
            </a:xfrm>
            <a:prstGeom prst="straightConnector1">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56" name="Straight Arrow Connector 55"/>
            <p:cNvCxnSpPr/>
            <p:nvPr/>
          </p:nvCxnSpPr>
          <p:spPr>
            <a:xfrm>
              <a:off x="116550" y="5943600"/>
              <a:ext cx="9027450" cy="0"/>
            </a:xfrm>
            <a:prstGeom prst="straightConnector1">
              <a:avLst/>
            </a:prstGeom>
            <a:ln>
              <a:tailEnd type="stealth" w="lg" len="lg"/>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57" name="TextBox 56"/>
            <p:cNvSpPr txBox="1"/>
            <p:nvPr/>
          </p:nvSpPr>
          <p:spPr>
            <a:xfrm>
              <a:off x="119725" y="6488668"/>
              <a:ext cx="7543800" cy="369332"/>
            </a:xfrm>
            <a:prstGeom prst="rect">
              <a:avLst/>
            </a:prstGeom>
            <a:noFill/>
          </p:spPr>
          <p:txBody>
            <a:bodyPr wrap="square" rtlCol="0">
              <a:spAutoFit/>
            </a:bodyPr>
            <a:lstStyle/>
            <a:p>
              <a:r>
                <a:rPr lang="en-US" dirty="0" smtClean="0">
                  <a:solidFill>
                    <a:srgbClr val="7030A0"/>
                  </a:solidFill>
                </a:rPr>
                <a:t>Complexity of the model = number of independent statements in description</a:t>
              </a:r>
              <a:endParaRPr lang="en-US" dirty="0">
                <a:solidFill>
                  <a:srgbClr val="7030A0"/>
                </a:solidFill>
              </a:endParaRPr>
            </a:p>
          </p:txBody>
        </p:sp>
      </p:grpSp>
      <p:sp>
        <p:nvSpPr>
          <p:cNvPr id="5" name="Freeform 4"/>
          <p:cNvSpPr/>
          <p:nvPr/>
        </p:nvSpPr>
        <p:spPr>
          <a:xfrm>
            <a:off x="358923" y="692209"/>
            <a:ext cx="8639798" cy="5247118"/>
          </a:xfrm>
          <a:custGeom>
            <a:avLst/>
            <a:gdLst>
              <a:gd name="connsiteX0" fmla="*/ 0 w 8639798"/>
              <a:gd name="connsiteY0" fmla="*/ 0 h 5247118"/>
              <a:gd name="connsiteX1" fmla="*/ 649481 w 8639798"/>
              <a:gd name="connsiteY1" fmla="*/ 572569 h 5247118"/>
              <a:gd name="connsiteX2" fmla="*/ 1187866 w 8639798"/>
              <a:gd name="connsiteY2" fmla="*/ 786213 h 5247118"/>
              <a:gd name="connsiteX3" fmla="*/ 1880075 w 8639798"/>
              <a:gd name="connsiteY3" fmla="*/ 991312 h 5247118"/>
              <a:gd name="connsiteX4" fmla="*/ 2495372 w 8639798"/>
              <a:gd name="connsiteY4" fmla="*/ 1153683 h 5247118"/>
              <a:gd name="connsiteX5" fmla="*/ 3025212 w 8639798"/>
              <a:gd name="connsiteY5" fmla="*/ 2008262 h 5247118"/>
              <a:gd name="connsiteX6" fmla="*/ 3700329 w 8639798"/>
              <a:gd name="connsiteY6" fmla="*/ 2238998 h 5247118"/>
              <a:gd name="connsiteX7" fmla="*/ 4247260 w 8639798"/>
              <a:gd name="connsiteY7" fmla="*/ 2546647 h 5247118"/>
              <a:gd name="connsiteX8" fmla="*/ 4862557 w 8639798"/>
              <a:gd name="connsiteY8" fmla="*/ 2580830 h 5247118"/>
              <a:gd name="connsiteX9" fmla="*/ 5554767 w 8639798"/>
              <a:gd name="connsiteY9" fmla="*/ 2683380 h 5247118"/>
              <a:gd name="connsiteX10" fmla="*/ 6076060 w 8639798"/>
              <a:gd name="connsiteY10" fmla="*/ 2760292 h 5247118"/>
              <a:gd name="connsiteX11" fmla="*/ 6691357 w 8639798"/>
              <a:gd name="connsiteY11" fmla="*/ 2760292 h 5247118"/>
              <a:gd name="connsiteX12" fmla="*/ 7400658 w 8639798"/>
              <a:gd name="connsiteY12" fmla="*/ 3555051 h 5247118"/>
              <a:gd name="connsiteX13" fmla="*/ 8033047 w 8639798"/>
              <a:gd name="connsiteY13" fmla="*/ 4298535 h 5247118"/>
              <a:gd name="connsiteX14" fmla="*/ 8639798 w 8639798"/>
              <a:gd name="connsiteY14" fmla="*/ 5247118 h 5247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639798" h="5247118">
                <a:moveTo>
                  <a:pt x="0" y="0"/>
                </a:moveTo>
                <a:lnTo>
                  <a:pt x="649481" y="572569"/>
                </a:lnTo>
                <a:lnTo>
                  <a:pt x="1187866" y="786213"/>
                </a:lnTo>
                <a:lnTo>
                  <a:pt x="1880075" y="991312"/>
                </a:lnTo>
                <a:lnTo>
                  <a:pt x="2495372" y="1153683"/>
                </a:lnTo>
                <a:lnTo>
                  <a:pt x="3025212" y="2008262"/>
                </a:lnTo>
                <a:lnTo>
                  <a:pt x="3700329" y="2238998"/>
                </a:lnTo>
                <a:lnTo>
                  <a:pt x="4247260" y="2546647"/>
                </a:lnTo>
                <a:lnTo>
                  <a:pt x="4862557" y="2580830"/>
                </a:lnTo>
                <a:lnTo>
                  <a:pt x="5554767" y="2683380"/>
                </a:lnTo>
                <a:lnTo>
                  <a:pt x="6076060" y="2760292"/>
                </a:lnTo>
                <a:lnTo>
                  <a:pt x="6691357" y="2760292"/>
                </a:lnTo>
                <a:lnTo>
                  <a:pt x="7400658" y="3555051"/>
                </a:lnTo>
                <a:lnTo>
                  <a:pt x="8033047" y="4298535"/>
                </a:lnTo>
                <a:lnTo>
                  <a:pt x="8639798" y="5247118"/>
                </a:lnTo>
              </a:path>
            </a:pathLst>
          </a:cu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4" name="Oval 3"/>
          <p:cNvSpPr/>
          <p:nvPr/>
        </p:nvSpPr>
        <p:spPr>
          <a:xfrm>
            <a:off x="277495" y="586422"/>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898775" y="114300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1452735" y="138684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Oval 43"/>
          <p:cNvSpPr/>
          <p:nvPr/>
        </p:nvSpPr>
        <p:spPr>
          <a:xfrm>
            <a:off x="2138535" y="156972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Oval 44"/>
          <p:cNvSpPr/>
          <p:nvPr/>
        </p:nvSpPr>
        <p:spPr>
          <a:xfrm>
            <a:off x="2734077" y="1746476"/>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Oval 47"/>
          <p:cNvSpPr/>
          <p:nvPr/>
        </p:nvSpPr>
        <p:spPr>
          <a:xfrm>
            <a:off x="3281535" y="259080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3967335" y="2857429"/>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2" name="Oval 51"/>
          <p:cNvSpPr/>
          <p:nvPr/>
        </p:nvSpPr>
        <p:spPr>
          <a:xfrm>
            <a:off x="4538835" y="316992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3" name="Oval 52"/>
          <p:cNvSpPr/>
          <p:nvPr/>
        </p:nvSpPr>
        <p:spPr>
          <a:xfrm>
            <a:off x="5110335" y="320040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8" name="Oval 57"/>
          <p:cNvSpPr/>
          <p:nvPr/>
        </p:nvSpPr>
        <p:spPr>
          <a:xfrm>
            <a:off x="5796135" y="327660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9" name="Oval 58"/>
          <p:cNvSpPr/>
          <p:nvPr/>
        </p:nvSpPr>
        <p:spPr>
          <a:xfrm>
            <a:off x="6329535" y="335280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Oval 59"/>
          <p:cNvSpPr/>
          <p:nvPr/>
        </p:nvSpPr>
        <p:spPr>
          <a:xfrm>
            <a:off x="6939135" y="335280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Oval 62"/>
          <p:cNvSpPr/>
          <p:nvPr/>
        </p:nvSpPr>
        <p:spPr>
          <a:xfrm>
            <a:off x="7495885" y="396240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4" name="Oval 63"/>
          <p:cNvSpPr/>
          <p:nvPr/>
        </p:nvSpPr>
        <p:spPr>
          <a:xfrm>
            <a:off x="8264638" y="487680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Oval 66"/>
          <p:cNvSpPr/>
          <p:nvPr/>
        </p:nvSpPr>
        <p:spPr>
          <a:xfrm>
            <a:off x="8884920" y="585216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TextBox 5"/>
          <p:cNvSpPr txBox="1"/>
          <p:nvPr/>
        </p:nvSpPr>
        <p:spPr>
          <a:xfrm>
            <a:off x="4191000" y="1325880"/>
            <a:ext cx="4696677" cy="523220"/>
          </a:xfrm>
          <a:prstGeom prst="rect">
            <a:avLst/>
          </a:prstGeom>
          <a:noFill/>
        </p:spPr>
        <p:txBody>
          <a:bodyPr wrap="square" rtlCol="0">
            <a:spAutoFit/>
          </a:bodyPr>
          <a:lstStyle/>
          <a:p>
            <a:pPr algn="ctr"/>
            <a:r>
              <a:rPr lang="en-US" sz="2800" b="1" dirty="0" smtClean="0">
                <a:solidFill>
                  <a:schemeClr val="accent3">
                    <a:lumMod val="75000"/>
                  </a:schemeClr>
                </a:solidFill>
                <a:latin typeface="Century Schoolbook" pitchFamily="18" charset="0"/>
              </a:rPr>
              <a:t>Decrease of Accuracy</a:t>
            </a:r>
            <a:endParaRPr lang="en-US" sz="2800" b="1" dirty="0">
              <a:solidFill>
                <a:schemeClr val="accent3">
                  <a:lumMod val="75000"/>
                </a:schemeClr>
              </a:solidFill>
              <a:latin typeface="Century Schoolbook" pitchFamily="18" charset="0"/>
            </a:endParaRPr>
          </a:p>
        </p:txBody>
      </p:sp>
    </p:spTree>
    <p:extLst>
      <p:ext uri="{BB962C8B-B14F-4D97-AF65-F5344CB8AC3E}">
        <p14:creationId xmlns:p14="http://schemas.microsoft.com/office/powerpoint/2010/main" val="34807315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76200" y="-1"/>
            <a:ext cx="9144000" cy="6858001"/>
            <a:chOff x="0" y="-1"/>
            <a:chExt cx="9144000" cy="6858001"/>
          </a:xfrm>
        </p:grpSpPr>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TextBox 139"/>
            <p:cNvSpPr txBox="1"/>
            <p:nvPr/>
          </p:nvSpPr>
          <p:spPr>
            <a:xfrm>
              <a:off x="8727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a:t>
              </a:r>
              <a:endParaRPr lang="en-US" dirty="0">
                <a:solidFill>
                  <a:schemeClr val="tx1"/>
                </a:solidFill>
              </a:endParaRPr>
            </a:p>
          </p:txBody>
        </p:sp>
        <p:sp>
          <p:nvSpPr>
            <p:cNvPr id="141" name="TextBox 140"/>
            <p:cNvSpPr txBox="1"/>
            <p:nvPr/>
          </p:nvSpPr>
          <p:spPr>
            <a:xfrm>
              <a:off x="8650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14</a:t>
              </a:r>
              <a:endParaRPr lang="en-US" dirty="0">
                <a:solidFill>
                  <a:schemeClr val="accent6">
                    <a:lumMod val="75000"/>
                  </a:schemeClr>
                </a:solidFill>
              </a:endParaRPr>
            </a:p>
          </p:txBody>
        </p:sp>
        <p:sp>
          <p:nvSpPr>
            <p:cNvPr id="22" name="TextBox 21"/>
            <p:cNvSpPr txBox="1"/>
            <p:nvPr/>
          </p:nvSpPr>
          <p:spPr>
            <a:xfrm>
              <a:off x="8117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2</a:t>
              </a:r>
              <a:endParaRPr lang="en-US" dirty="0">
                <a:solidFill>
                  <a:schemeClr val="tx1"/>
                </a:solidFill>
              </a:endParaRPr>
            </a:p>
          </p:txBody>
        </p:sp>
        <p:sp>
          <p:nvSpPr>
            <p:cNvPr id="23" name="TextBox 22"/>
            <p:cNvSpPr txBox="1"/>
            <p:nvPr/>
          </p:nvSpPr>
          <p:spPr>
            <a:xfrm>
              <a:off x="8041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13</a:t>
              </a:r>
              <a:endParaRPr lang="en-US" dirty="0">
                <a:solidFill>
                  <a:schemeClr val="accent6">
                    <a:lumMod val="75000"/>
                  </a:schemeClr>
                </a:solidFill>
              </a:endParaRPr>
            </a:p>
          </p:txBody>
        </p:sp>
        <p:sp>
          <p:nvSpPr>
            <p:cNvPr id="26" name="TextBox 25"/>
            <p:cNvSpPr txBox="1"/>
            <p:nvPr/>
          </p:nvSpPr>
          <p:spPr>
            <a:xfrm>
              <a:off x="7507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3</a:t>
              </a:r>
              <a:endParaRPr lang="en-US" dirty="0">
                <a:solidFill>
                  <a:schemeClr val="tx1"/>
                </a:solidFill>
              </a:endParaRPr>
            </a:p>
          </p:txBody>
        </p:sp>
        <p:sp>
          <p:nvSpPr>
            <p:cNvPr id="27" name="TextBox 26"/>
            <p:cNvSpPr txBox="1"/>
            <p:nvPr/>
          </p:nvSpPr>
          <p:spPr>
            <a:xfrm>
              <a:off x="7431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12</a:t>
              </a:r>
              <a:endParaRPr lang="en-US" dirty="0">
                <a:solidFill>
                  <a:schemeClr val="accent6">
                    <a:lumMod val="75000"/>
                  </a:schemeClr>
                </a:solidFill>
              </a:endParaRPr>
            </a:p>
          </p:txBody>
        </p:sp>
        <p:sp>
          <p:nvSpPr>
            <p:cNvPr id="30" name="TextBox 29"/>
            <p:cNvSpPr txBox="1"/>
            <p:nvPr/>
          </p:nvSpPr>
          <p:spPr>
            <a:xfrm>
              <a:off x="6898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4</a:t>
              </a:r>
              <a:endParaRPr lang="en-US" dirty="0">
                <a:solidFill>
                  <a:schemeClr val="tx1"/>
                </a:solidFill>
              </a:endParaRPr>
            </a:p>
          </p:txBody>
        </p:sp>
        <p:sp>
          <p:nvSpPr>
            <p:cNvPr id="31" name="TextBox 30"/>
            <p:cNvSpPr txBox="1"/>
            <p:nvPr/>
          </p:nvSpPr>
          <p:spPr>
            <a:xfrm>
              <a:off x="6822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11</a:t>
              </a:r>
              <a:endParaRPr lang="en-US" dirty="0">
                <a:solidFill>
                  <a:schemeClr val="accent6">
                    <a:lumMod val="75000"/>
                  </a:schemeClr>
                </a:solidFill>
              </a:endParaRPr>
            </a:p>
          </p:txBody>
        </p:sp>
        <p:sp>
          <p:nvSpPr>
            <p:cNvPr id="34" name="TextBox 33"/>
            <p:cNvSpPr txBox="1"/>
            <p:nvPr/>
          </p:nvSpPr>
          <p:spPr>
            <a:xfrm>
              <a:off x="6288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5</a:t>
              </a:r>
              <a:endParaRPr lang="en-US" dirty="0">
                <a:solidFill>
                  <a:schemeClr val="tx1"/>
                </a:solidFill>
              </a:endParaRPr>
            </a:p>
          </p:txBody>
        </p:sp>
        <p:sp>
          <p:nvSpPr>
            <p:cNvPr id="35" name="TextBox 34"/>
            <p:cNvSpPr txBox="1"/>
            <p:nvPr/>
          </p:nvSpPr>
          <p:spPr>
            <a:xfrm>
              <a:off x="6212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10</a:t>
              </a:r>
              <a:endParaRPr lang="en-US" dirty="0">
                <a:solidFill>
                  <a:schemeClr val="accent6">
                    <a:lumMod val="75000"/>
                  </a:schemeClr>
                </a:solidFill>
              </a:endParaRPr>
            </a:p>
          </p:txBody>
        </p:sp>
        <p:sp>
          <p:nvSpPr>
            <p:cNvPr id="38" name="TextBox 37"/>
            <p:cNvSpPr txBox="1"/>
            <p:nvPr/>
          </p:nvSpPr>
          <p:spPr>
            <a:xfrm>
              <a:off x="5679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6</a:t>
              </a:r>
              <a:endParaRPr lang="en-US" dirty="0">
                <a:solidFill>
                  <a:schemeClr val="tx1"/>
                </a:solidFill>
              </a:endParaRPr>
            </a:p>
          </p:txBody>
        </p:sp>
        <p:sp>
          <p:nvSpPr>
            <p:cNvPr id="39" name="TextBox 38"/>
            <p:cNvSpPr txBox="1"/>
            <p:nvPr/>
          </p:nvSpPr>
          <p:spPr>
            <a:xfrm>
              <a:off x="5602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9</a:t>
              </a:r>
              <a:endParaRPr lang="en-US" dirty="0">
                <a:solidFill>
                  <a:schemeClr val="accent6">
                    <a:lumMod val="75000"/>
                  </a:schemeClr>
                </a:solidFill>
              </a:endParaRPr>
            </a:p>
          </p:txBody>
        </p:sp>
        <p:sp>
          <p:nvSpPr>
            <p:cNvPr id="42" name="TextBox 41"/>
            <p:cNvSpPr txBox="1"/>
            <p:nvPr/>
          </p:nvSpPr>
          <p:spPr>
            <a:xfrm>
              <a:off x="5069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7</a:t>
              </a:r>
              <a:endParaRPr lang="en-US" dirty="0">
                <a:solidFill>
                  <a:schemeClr val="tx1"/>
                </a:solidFill>
              </a:endParaRPr>
            </a:p>
          </p:txBody>
        </p:sp>
        <p:sp>
          <p:nvSpPr>
            <p:cNvPr id="43" name="TextBox 42"/>
            <p:cNvSpPr txBox="1"/>
            <p:nvPr/>
          </p:nvSpPr>
          <p:spPr>
            <a:xfrm>
              <a:off x="4993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8</a:t>
              </a:r>
              <a:endParaRPr lang="en-US" dirty="0">
                <a:solidFill>
                  <a:schemeClr val="accent6">
                    <a:lumMod val="75000"/>
                  </a:schemeClr>
                </a:solidFill>
              </a:endParaRPr>
            </a:p>
          </p:txBody>
        </p:sp>
        <p:sp>
          <p:nvSpPr>
            <p:cNvPr id="46" name="TextBox 45"/>
            <p:cNvSpPr txBox="1"/>
            <p:nvPr/>
          </p:nvSpPr>
          <p:spPr>
            <a:xfrm>
              <a:off x="4459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8</a:t>
              </a:r>
              <a:endParaRPr lang="en-US" dirty="0">
                <a:solidFill>
                  <a:schemeClr val="tx1"/>
                </a:solidFill>
              </a:endParaRPr>
            </a:p>
          </p:txBody>
        </p:sp>
        <p:sp>
          <p:nvSpPr>
            <p:cNvPr id="47" name="TextBox 46"/>
            <p:cNvSpPr txBox="1"/>
            <p:nvPr/>
          </p:nvSpPr>
          <p:spPr>
            <a:xfrm>
              <a:off x="4383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7</a:t>
              </a:r>
              <a:endParaRPr lang="en-US" dirty="0">
                <a:solidFill>
                  <a:schemeClr val="accent6">
                    <a:lumMod val="75000"/>
                  </a:schemeClr>
                </a:solidFill>
              </a:endParaRPr>
            </a:p>
          </p:txBody>
        </p:sp>
        <p:sp>
          <p:nvSpPr>
            <p:cNvPr id="50" name="TextBox 49"/>
            <p:cNvSpPr txBox="1"/>
            <p:nvPr/>
          </p:nvSpPr>
          <p:spPr>
            <a:xfrm>
              <a:off x="3850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9</a:t>
              </a:r>
              <a:endParaRPr lang="en-US" dirty="0">
                <a:solidFill>
                  <a:schemeClr val="tx1"/>
                </a:solidFill>
              </a:endParaRPr>
            </a:p>
          </p:txBody>
        </p:sp>
        <p:sp>
          <p:nvSpPr>
            <p:cNvPr id="51" name="TextBox 50"/>
            <p:cNvSpPr txBox="1"/>
            <p:nvPr/>
          </p:nvSpPr>
          <p:spPr>
            <a:xfrm>
              <a:off x="3774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6</a:t>
              </a:r>
              <a:endParaRPr lang="en-US" dirty="0">
                <a:solidFill>
                  <a:schemeClr val="accent6">
                    <a:lumMod val="75000"/>
                  </a:schemeClr>
                </a:solidFill>
              </a:endParaRPr>
            </a:p>
          </p:txBody>
        </p:sp>
        <p:sp>
          <p:nvSpPr>
            <p:cNvPr id="54" name="TextBox 53"/>
            <p:cNvSpPr txBox="1"/>
            <p:nvPr/>
          </p:nvSpPr>
          <p:spPr>
            <a:xfrm>
              <a:off x="3240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10</a:t>
              </a:r>
              <a:endParaRPr lang="en-US" dirty="0">
                <a:solidFill>
                  <a:schemeClr val="tx1"/>
                </a:solidFill>
              </a:endParaRPr>
            </a:p>
          </p:txBody>
        </p:sp>
        <p:sp>
          <p:nvSpPr>
            <p:cNvPr id="55" name="TextBox 54"/>
            <p:cNvSpPr txBox="1"/>
            <p:nvPr/>
          </p:nvSpPr>
          <p:spPr>
            <a:xfrm>
              <a:off x="3164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5</a:t>
              </a:r>
              <a:endParaRPr lang="en-US" dirty="0">
                <a:solidFill>
                  <a:schemeClr val="accent6">
                    <a:lumMod val="75000"/>
                  </a:schemeClr>
                </a:solidFill>
              </a:endParaRPr>
            </a:p>
          </p:txBody>
        </p:sp>
        <p:sp>
          <p:nvSpPr>
            <p:cNvPr id="61" name="TextBox 60"/>
            <p:cNvSpPr txBox="1"/>
            <p:nvPr/>
          </p:nvSpPr>
          <p:spPr>
            <a:xfrm>
              <a:off x="2631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11</a:t>
              </a:r>
              <a:endParaRPr lang="en-US" dirty="0">
                <a:solidFill>
                  <a:schemeClr val="tx1"/>
                </a:solidFill>
              </a:endParaRPr>
            </a:p>
          </p:txBody>
        </p:sp>
        <p:sp>
          <p:nvSpPr>
            <p:cNvPr id="62" name="TextBox 61"/>
            <p:cNvSpPr txBox="1"/>
            <p:nvPr/>
          </p:nvSpPr>
          <p:spPr>
            <a:xfrm>
              <a:off x="2554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4</a:t>
              </a:r>
              <a:endParaRPr lang="en-US" dirty="0">
                <a:solidFill>
                  <a:schemeClr val="accent6">
                    <a:lumMod val="75000"/>
                  </a:schemeClr>
                </a:solidFill>
              </a:endParaRPr>
            </a:p>
          </p:txBody>
        </p:sp>
        <p:sp>
          <p:nvSpPr>
            <p:cNvPr id="65" name="TextBox 64"/>
            <p:cNvSpPr txBox="1"/>
            <p:nvPr/>
          </p:nvSpPr>
          <p:spPr>
            <a:xfrm>
              <a:off x="2021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12</a:t>
              </a:r>
              <a:endParaRPr lang="en-US" dirty="0">
                <a:solidFill>
                  <a:schemeClr val="tx1"/>
                </a:solidFill>
              </a:endParaRPr>
            </a:p>
          </p:txBody>
        </p:sp>
        <p:sp>
          <p:nvSpPr>
            <p:cNvPr id="66" name="TextBox 65"/>
            <p:cNvSpPr txBox="1"/>
            <p:nvPr/>
          </p:nvSpPr>
          <p:spPr>
            <a:xfrm>
              <a:off x="1945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3</a:t>
              </a:r>
              <a:endParaRPr lang="en-US" dirty="0">
                <a:solidFill>
                  <a:schemeClr val="accent6">
                    <a:lumMod val="75000"/>
                  </a:schemeClr>
                </a:solidFill>
              </a:endParaRPr>
            </a:p>
          </p:txBody>
        </p:sp>
        <p:sp>
          <p:nvSpPr>
            <p:cNvPr id="69" name="TextBox 68"/>
            <p:cNvSpPr txBox="1"/>
            <p:nvPr/>
          </p:nvSpPr>
          <p:spPr>
            <a:xfrm>
              <a:off x="1411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13</a:t>
              </a:r>
              <a:endParaRPr lang="en-US" dirty="0">
                <a:solidFill>
                  <a:schemeClr val="tx1"/>
                </a:solidFill>
              </a:endParaRPr>
            </a:p>
          </p:txBody>
        </p:sp>
        <p:sp>
          <p:nvSpPr>
            <p:cNvPr id="70" name="TextBox 69"/>
            <p:cNvSpPr txBox="1"/>
            <p:nvPr/>
          </p:nvSpPr>
          <p:spPr>
            <a:xfrm>
              <a:off x="1335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2</a:t>
              </a:r>
              <a:endParaRPr lang="en-US" dirty="0">
                <a:solidFill>
                  <a:schemeClr val="accent6">
                    <a:lumMod val="75000"/>
                  </a:schemeClr>
                </a:solidFill>
              </a:endParaRPr>
            </a:p>
          </p:txBody>
        </p:sp>
        <p:sp>
          <p:nvSpPr>
            <p:cNvPr id="73" name="TextBox 72"/>
            <p:cNvSpPr txBox="1"/>
            <p:nvPr/>
          </p:nvSpPr>
          <p:spPr>
            <a:xfrm>
              <a:off x="802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14</a:t>
              </a:r>
              <a:endParaRPr lang="en-US" dirty="0">
                <a:solidFill>
                  <a:schemeClr val="tx1"/>
                </a:solidFill>
              </a:endParaRPr>
            </a:p>
          </p:txBody>
        </p:sp>
        <p:sp>
          <p:nvSpPr>
            <p:cNvPr id="74" name="TextBox 73"/>
            <p:cNvSpPr txBox="1"/>
            <p:nvPr/>
          </p:nvSpPr>
          <p:spPr>
            <a:xfrm>
              <a:off x="726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a:t>
              </a:r>
              <a:endParaRPr lang="en-US" dirty="0">
                <a:solidFill>
                  <a:schemeClr val="accent6">
                    <a:lumMod val="75000"/>
                  </a:schemeClr>
                </a:solidFill>
              </a:endParaRPr>
            </a:p>
          </p:txBody>
        </p:sp>
        <p:sp>
          <p:nvSpPr>
            <p:cNvPr id="77" name="TextBox 76"/>
            <p:cNvSpPr txBox="1"/>
            <p:nvPr/>
          </p:nvSpPr>
          <p:spPr>
            <a:xfrm>
              <a:off x="192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78" name="TextBox 77"/>
            <p:cNvSpPr txBox="1"/>
            <p:nvPr/>
          </p:nvSpPr>
          <p:spPr>
            <a:xfrm>
              <a:off x="116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0</a:t>
              </a:r>
              <a:endParaRPr lang="en-US" dirty="0">
                <a:solidFill>
                  <a:schemeClr val="accent6">
                    <a:lumMod val="75000"/>
                  </a:schemeClr>
                </a:solidFill>
              </a:endParaRPr>
            </a:p>
          </p:txBody>
        </p:sp>
        <p:sp>
          <p:nvSpPr>
            <p:cNvPr id="3" name="TextBox 2"/>
            <p:cNvSpPr txBox="1"/>
            <p:nvPr/>
          </p:nvSpPr>
          <p:spPr>
            <a:xfrm>
              <a:off x="0" y="0"/>
              <a:ext cx="7543800" cy="369332"/>
            </a:xfrm>
            <a:prstGeom prst="rect">
              <a:avLst/>
            </a:prstGeom>
            <a:noFill/>
          </p:spPr>
          <p:txBody>
            <a:bodyPr wrap="square" rtlCol="0">
              <a:spAutoFit/>
            </a:bodyPr>
            <a:lstStyle/>
            <a:p>
              <a:r>
                <a:rPr lang="en-US" dirty="0" smtClean="0">
                  <a:solidFill>
                    <a:schemeClr val="accent6"/>
                  </a:solidFill>
                </a:rPr>
                <a:t>Decrease of fidelity = amount of simplifying/work performed by the model</a:t>
              </a:r>
              <a:endParaRPr lang="en-US" dirty="0">
                <a:solidFill>
                  <a:schemeClr val="accent6"/>
                </a:solidFill>
              </a:endParaRPr>
            </a:p>
          </p:txBody>
        </p:sp>
        <p:cxnSp>
          <p:nvCxnSpPr>
            <p:cNvPr id="14" name="Straight Arrow Connector 13"/>
            <p:cNvCxnSpPr/>
            <p:nvPr/>
          </p:nvCxnSpPr>
          <p:spPr>
            <a:xfrm>
              <a:off x="116550" y="677862"/>
              <a:ext cx="9027450" cy="0"/>
            </a:xfrm>
            <a:prstGeom prst="straightConnector1">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56" name="Straight Arrow Connector 55"/>
            <p:cNvCxnSpPr/>
            <p:nvPr/>
          </p:nvCxnSpPr>
          <p:spPr>
            <a:xfrm>
              <a:off x="116550" y="5943600"/>
              <a:ext cx="9027450" cy="0"/>
            </a:xfrm>
            <a:prstGeom prst="straightConnector1">
              <a:avLst/>
            </a:prstGeom>
            <a:ln>
              <a:tailEnd type="stealth" w="lg" len="lg"/>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57" name="TextBox 56"/>
            <p:cNvSpPr txBox="1"/>
            <p:nvPr/>
          </p:nvSpPr>
          <p:spPr>
            <a:xfrm>
              <a:off x="119725" y="6488668"/>
              <a:ext cx="7543800" cy="369332"/>
            </a:xfrm>
            <a:prstGeom prst="rect">
              <a:avLst/>
            </a:prstGeom>
            <a:noFill/>
          </p:spPr>
          <p:txBody>
            <a:bodyPr wrap="square" rtlCol="0">
              <a:spAutoFit/>
            </a:bodyPr>
            <a:lstStyle/>
            <a:p>
              <a:r>
                <a:rPr lang="en-US" dirty="0" smtClean="0">
                  <a:solidFill>
                    <a:srgbClr val="7030A0"/>
                  </a:solidFill>
                </a:rPr>
                <a:t>Complexity of the model = number of independent statements in description</a:t>
              </a:r>
              <a:endParaRPr lang="en-US" dirty="0">
                <a:solidFill>
                  <a:srgbClr val="7030A0"/>
                </a:solidFill>
              </a:endParaRPr>
            </a:p>
          </p:txBody>
        </p:sp>
      </p:grpSp>
      <p:sp>
        <p:nvSpPr>
          <p:cNvPr id="5" name="Freeform 4"/>
          <p:cNvSpPr/>
          <p:nvPr/>
        </p:nvSpPr>
        <p:spPr>
          <a:xfrm>
            <a:off x="358923" y="692209"/>
            <a:ext cx="8639798" cy="5247118"/>
          </a:xfrm>
          <a:custGeom>
            <a:avLst/>
            <a:gdLst>
              <a:gd name="connsiteX0" fmla="*/ 0 w 8639798"/>
              <a:gd name="connsiteY0" fmla="*/ 0 h 5247118"/>
              <a:gd name="connsiteX1" fmla="*/ 649481 w 8639798"/>
              <a:gd name="connsiteY1" fmla="*/ 572569 h 5247118"/>
              <a:gd name="connsiteX2" fmla="*/ 1187866 w 8639798"/>
              <a:gd name="connsiteY2" fmla="*/ 786213 h 5247118"/>
              <a:gd name="connsiteX3" fmla="*/ 1880075 w 8639798"/>
              <a:gd name="connsiteY3" fmla="*/ 991312 h 5247118"/>
              <a:gd name="connsiteX4" fmla="*/ 2495372 w 8639798"/>
              <a:gd name="connsiteY4" fmla="*/ 1153683 h 5247118"/>
              <a:gd name="connsiteX5" fmla="*/ 3025212 w 8639798"/>
              <a:gd name="connsiteY5" fmla="*/ 2008262 h 5247118"/>
              <a:gd name="connsiteX6" fmla="*/ 3700329 w 8639798"/>
              <a:gd name="connsiteY6" fmla="*/ 2238998 h 5247118"/>
              <a:gd name="connsiteX7" fmla="*/ 4247260 w 8639798"/>
              <a:gd name="connsiteY7" fmla="*/ 2546647 h 5247118"/>
              <a:gd name="connsiteX8" fmla="*/ 4862557 w 8639798"/>
              <a:gd name="connsiteY8" fmla="*/ 2580830 h 5247118"/>
              <a:gd name="connsiteX9" fmla="*/ 5554767 w 8639798"/>
              <a:gd name="connsiteY9" fmla="*/ 2683380 h 5247118"/>
              <a:gd name="connsiteX10" fmla="*/ 6076060 w 8639798"/>
              <a:gd name="connsiteY10" fmla="*/ 2760292 h 5247118"/>
              <a:gd name="connsiteX11" fmla="*/ 6691357 w 8639798"/>
              <a:gd name="connsiteY11" fmla="*/ 2760292 h 5247118"/>
              <a:gd name="connsiteX12" fmla="*/ 7400658 w 8639798"/>
              <a:gd name="connsiteY12" fmla="*/ 3555051 h 5247118"/>
              <a:gd name="connsiteX13" fmla="*/ 8033047 w 8639798"/>
              <a:gd name="connsiteY13" fmla="*/ 4298535 h 5247118"/>
              <a:gd name="connsiteX14" fmla="*/ 8639798 w 8639798"/>
              <a:gd name="connsiteY14" fmla="*/ 5247118 h 5247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639798" h="5247118">
                <a:moveTo>
                  <a:pt x="0" y="0"/>
                </a:moveTo>
                <a:lnTo>
                  <a:pt x="649481" y="572569"/>
                </a:lnTo>
                <a:lnTo>
                  <a:pt x="1187866" y="786213"/>
                </a:lnTo>
                <a:lnTo>
                  <a:pt x="1880075" y="991312"/>
                </a:lnTo>
                <a:lnTo>
                  <a:pt x="2495372" y="1153683"/>
                </a:lnTo>
                <a:lnTo>
                  <a:pt x="3025212" y="2008262"/>
                </a:lnTo>
                <a:lnTo>
                  <a:pt x="3700329" y="2238998"/>
                </a:lnTo>
                <a:lnTo>
                  <a:pt x="4247260" y="2546647"/>
                </a:lnTo>
                <a:lnTo>
                  <a:pt x="4862557" y="2580830"/>
                </a:lnTo>
                <a:lnTo>
                  <a:pt x="5554767" y="2683380"/>
                </a:lnTo>
                <a:lnTo>
                  <a:pt x="6076060" y="2760292"/>
                </a:lnTo>
                <a:lnTo>
                  <a:pt x="6691357" y="2760292"/>
                </a:lnTo>
                <a:lnTo>
                  <a:pt x="7400658" y="3555051"/>
                </a:lnTo>
                <a:lnTo>
                  <a:pt x="8033047" y="4298535"/>
                </a:lnTo>
                <a:lnTo>
                  <a:pt x="8639798" y="5247118"/>
                </a:lnTo>
              </a:path>
            </a:pathLst>
          </a:cu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4" name="Oval 3"/>
          <p:cNvSpPr/>
          <p:nvPr/>
        </p:nvSpPr>
        <p:spPr>
          <a:xfrm>
            <a:off x="277495" y="586422"/>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898775" y="114300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1452735" y="138684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Oval 43"/>
          <p:cNvSpPr/>
          <p:nvPr/>
        </p:nvSpPr>
        <p:spPr>
          <a:xfrm>
            <a:off x="2138535" y="156972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Oval 44"/>
          <p:cNvSpPr/>
          <p:nvPr/>
        </p:nvSpPr>
        <p:spPr>
          <a:xfrm>
            <a:off x="2734077" y="1746476"/>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Oval 47"/>
          <p:cNvSpPr/>
          <p:nvPr/>
        </p:nvSpPr>
        <p:spPr>
          <a:xfrm>
            <a:off x="3281535" y="259080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3967335" y="2857429"/>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2" name="Oval 51"/>
          <p:cNvSpPr/>
          <p:nvPr/>
        </p:nvSpPr>
        <p:spPr>
          <a:xfrm>
            <a:off x="4538835" y="316992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3" name="Oval 52"/>
          <p:cNvSpPr/>
          <p:nvPr/>
        </p:nvSpPr>
        <p:spPr>
          <a:xfrm>
            <a:off x="5110335" y="320040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8" name="Oval 57"/>
          <p:cNvSpPr/>
          <p:nvPr/>
        </p:nvSpPr>
        <p:spPr>
          <a:xfrm>
            <a:off x="5796135" y="327660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9" name="Oval 58"/>
          <p:cNvSpPr/>
          <p:nvPr/>
        </p:nvSpPr>
        <p:spPr>
          <a:xfrm>
            <a:off x="6329535" y="335280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Oval 59"/>
          <p:cNvSpPr/>
          <p:nvPr/>
        </p:nvSpPr>
        <p:spPr>
          <a:xfrm>
            <a:off x="6939135" y="335280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Oval 62"/>
          <p:cNvSpPr/>
          <p:nvPr/>
        </p:nvSpPr>
        <p:spPr>
          <a:xfrm>
            <a:off x="7495885" y="396240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4" name="Oval 63"/>
          <p:cNvSpPr/>
          <p:nvPr/>
        </p:nvSpPr>
        <p:spPr>
          <a:xfrm>
            <a:off x="8264638" y="487680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Oval 66"/>
          <p:cNvSpPr/>
          <p:nvPr/>
        </p:nvSpPr>
        <p:spPr>
          <a:xfrm>
            <a:off x="8884920" y="585216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0" name="TextBox 119"/>
          <p:cNvSpPr txBox="1"/>
          <p:nvPr/>
        </p:nvSpPr>
        <p:spPr>
          <a:xfrm>
            <a:off x="4191000" y="1325880"/>
            <a:ext cx="4696677" cy="523220"/>
          </a:xfrm>
          <a:prstGeom prst="rect">
            <a:avLst/>
          </a:prstGeom>
          <a:noFill/>
        </p:spPr>
        <p:txBody>
          <a:bodyPr wrap="square" rtlCol="0">
            <a:spAutoFit/>
          </a:bodyPr>
          <a:lstStyle/>
          <a:p>
            <a:pPr algn="ctr"/>
            <a:r>
              <a:rPr lang="en-US" sz="2800" b="1" dirty="0" smtClean="0">
                <a:solidFill>
                  <a:schemeClr val="accent3">
                    <a:lumMod val="75000"/>
                  </a:schemeClr>
                </a:solidFill>
                <a:latin typeface="Century Schoolbook" pitchFamily="18" charset="0"/>
              </a:rPr>
              <a:t>Decrease of Accuracy</a:t>
            </a:r>
            <a:endParaRPr lang="en-US" sz="2800" b="1" dirty="0">
              <a:solidFill>
                <a:schemeClr val="accent3">
                  <a:lumMod val="75000"/>
                </a:schemeClr>
              </a:solidFill>
              <a:latin typeface="Century Schoolbook" pitchFamily="18" charset="0"/>
            </a:endParaRPr>
          </a:p>
        </p:txBody>
      </p:sp>
    </p:spTree>
    <p:extLst>
      <p:ext uri="{BB962C8B-B14F-4D97-AF65-F5344CB8AC3E}">
        <p14:creationId xmlns:p14="http://schemas.microsoft.com/office/powerpoint/2010/main" val="3980375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7598920" y="4053840"/>
            <a:ext cx="1399801" cy="1902579"/>
          </a:xfrm>
          <a:custGeom>
            <a:avLst/>
            <a:gdLst>
              <a:gd name="connsiteX0" fmla="*/ 0 w 1264777"/>
              <a:gd name="connsiteY0" fmla="*/ 0 h 1726251"/>
              <a:gd name="connsiteX1" fmla="*/ 1264777 w 1264777"/>
              <a:gd name="connsiteY1" fmla="*/ 1726251 h 1726251"/>
            </a:gdLst>
            <a:ahLst/>
            <a:cxnLst>
              <a:cxn ang="0">
                <a:pos x="connsiteX0" y="connsiteY0"/>
              </a:cxn>
              <a:cxn ang="0">
                <a:pos x="connsiteX1" y="connsiteY1"/>
              </a:cxn>
            </a:cxnLst>
            <a:rect l="l" t="t" r="r" b="b"/>
            <a:pathLst>
              <a:path w="1264777" h="1726251">
                <a:moveTo>
                  <a:pt x="0" y="0"/>
                </a:moveTo>
                <a:lnTo>
                  <a:pt x="1264777" y="1726251"/>
                </a:lnTo>
              </a:path>
            </a:pathLst>
          </a:custGeom>
          <a:noFill/>
          <a:ln>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6" name="TextBox 5"/>
          <p:cNvSpPr txBox="1"/>
          <p:nvPr/>
        </p:nvSpPr>
        <p:spPr>
          <a:xfrm>
            <a:off x="277495" y="4445020"/>
            <a:ext cx="4696677" cy="523220"/>
          </a:xfrm>
          <a:prstGeom prst="rect">
            <a:avLst/>
          </a:prstGeom>
          <a:noFill/>
        </p:spPr>
        <p:txBody>
          <a:bodyPr wrap="square" rtlCol="0">
            <a:spAutoFit/>
          </a:bodyPr>
          <a:lstStyle/>
          <a:p>
            <a:pPr algn="ctr"/>
            <a:r>
              <a:rPr lang="en-US" sz="2800" b="1" dirty="0" smtClean="0">
                <a:solidFill>
                  <a:schemeClr val="accent3">
                    <a:lumMod val="75000"/>
                  </a:schemeClr>
                </a:solidFill>
                <a:latin typeface="Century Schoolbook" pitchFamily="18" charset="0"/>
              </a:rPr>
              <a:t>Decrease of Accuracy</a:t>
            </a:r>
            <a:endParaRPr lang="en-US" sz="2800" b="1" dirty="0">
              <a:solidFill>
                <a:schemeClr val="accent3">
                  <a:lumMod val="75000"/>
                </a:schemeClr>
              </a:solidFill>
              <a:latin typeface="Century Schoolbook" pitchFamily="18" charset="0"/>
            </a:endParaRPr>
          </a:p>
        </p:txBody>
      </p:sp>
      <p:sp>
        <p:nvSpPr>
          <p:cNvPr id="8" name="Freeform 7"/>
          <p:cNvSpPr/>
          <p:nvPr/>
        </p:nvSpPr>
        <p:spPr>
          <a:xfrm>
            <a:off x="376015" y="683664"/>
            <a:ext cx="8605615" cy="5289846"/>
          </a:xfrm>
          <a:custGeom>
            <a:avLst/>
            <a:gdLst>
              <a:gd name="connsiteX0" fmla="*/ 0 w 8605615"/>
              <a:gd name="connsiteY0" fmla="*/ 0 h 5289846"/>
              <a:gd name="connsiteX1" fmla="*/ 8605615 w 8605615"/>
              <a:gd name="connsiteY1" fmla="*/ 5289846 h 5289846"/>
            </a:gdLst>
            <a:ahLst/>
            <a:cxnLst>
              <a:cxn ang="0">
                <a:pos x="connsiteX0" y="connsiteY0"/>
              </a:cxn>
              <a:cxn ang="0">
                <a:pos x="connsiteX1" y="connsiteY1"/>
              </a:cxn>
            </a:cxnLst>
            <a:rect l="l" t="t" r="r" b="b"/>
            <a:pathLst>
              <a:path w="8605615" h="5289846">
                <a:moveTo>
                  <a:pt x="0" y="0"/>
                </a:moveTo>
                <a:lnTo>
                  <a:pt x="8605615" y="5289846"/>
                </a:lnTo>
              </a:path>
            </a:pathLst>
          </a:custGeom>
          <a:noFill/>
          <a:ln>
            <a:solidFill>
              <a:schemeClr val="tx2">
                <a:lumMod val="60000"/>
                <a:lumOff val="40000"/>
                <a:alpha val="52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9" name="Freeform 8"/>
          <p:cNvSpPr/>
          <p:nvPr/>
        </p:nvSpPr>
        <p:spPr>
          <a:xfrm>
            <a:off x="376015" y="666572"/>
            <a:ext cx="8498599" cy="3981627"/>
          </a:xfrm>
          <a:custGeom>
            <a:avLst/>
            <a:gdLst>
              <a:gd name="connsiteX0" fmla="*/ 0 w 7357929"/>
              <a:gd name="connsiteY0" fmla="*/ 0 h 3537959"/>
              <a:gd name="connsiteX1" fmla="*/ 0 w 7357929"/>
              <a:gd name="connsiteY1" fmla="*/ 0 h 3537959"/>
              <a:gd name="connsiteX2" fmla="*/ 7357929 w 7357929"/>
              <a:gd name="connsiteY2" fmla="*/ 3537959 h 3537959"/>
            </a:gdLst>
            <a:ahLst/>
            <a:cxnLst>
              <a:cxn ang="0">
                <a:pos x="connsiteX0" y="connsiteY0"/>
              </a:cxn>
              <a:cxn ang="0">
                <a:pos x="connsiteX1" y="connsiteY1"/>
              </a:cxn>
              <a:cxn ang="0">
                <a:pos x="connsiteX2" y="connsiteY2"/>
              </a:cxn>
            </a:cxnLst>
            <a:rect l="l" t="t" r="r" b="b"/>
            <a:pathLst>
              <a:path w="7357929" h="3537959">
                <a:moveTo>
                  <a:pt x="0" y="0"/>
                </a:moveTo>
                <a:lnTo>
                  <a:pt x="0" y="0"/>
                </a:lnTo>
                <a:lnTo>
                  <a:pt x="7357929" y="3537959"/>
                </a:lnTo>
              </a:path>
            </a:pathLst>
          </a:custGeom>
          <a:noFill/>
          <a:ln>
            <a:solidFill>
              <a:srgbClr val="FF0000">
                <a:alpha val="37000"/>
              </a:srgb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10" name="TextBox 9"/>
          <p:cNvSpPr txBox="1"/>
          <p:nvPr/>
        </p:nvSpPr>
        <p:spPr>
          <a:xfrm>
            <a:off x="3028822" y="838200"/>
            <a:ext cx="3676778" cy="954107"/>
          </a:xfrm>
          <a:prstGeom prst="rect">
            <a:avLst/>
          </a:prstGeom>
          <a:noFill/>
        </p:spPr>
        <p:txBody>
          <a:bodyPr wrap="square" rtlCol="0">
            <a:spAutoFit/>
          </a:bodyPr>
          <a:lstStyle/>
          <a:p>
            <a:r>
              <a:rPr lang="en-US" sz="2800" dirty="0" smtClean="0"/>
              <a:t>Usually compare only two simplifications</a:t>
            </a:r>
            <a:endParaRPr lang="en-US" sz="2800" dirty="0"/>
          </a:p>
        </p:txBody>
      </p:sp>
      <p:sp>
        <p:nvSpPr>
          <p:cNvPr id="72" name="Oval 71"/>
          <p:cNvSpPr/>
          <p:nvPr/>
        </p:nvSpPr>
        <p:spPr>
          <a:xfrm>
            <a:off x="7513320" y="5029200"/>
            <a:ext cx="182880" cy="182880"/>
          </a:xfrm>
          <a:prstGeom prst="ellipse">
            <a:avLst/>
          </a:prstGeom>
          <a:solidFill>
            <a:schemeClr val="bg1"/>
          </a:solidFill>
          <a:ln>
            <a:solidFill>
              <a:schemeClr val="accent3">
                <a:lumMod val="75000"/>
              </a:schemeClr>
            </a:solidFill>
            <a:prstDash val="sys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4</a:t>
            </a:r>
            <a:endParaRPr lang="en-US" dirty="0"/>
          </a:p>
        </p:txBody>
      </p:sp>
      <p:sp>
        <p:nvSpPr>
          <p:cNvPr id="11" name="Right Brace 10"/>
          <p:cNvSpPr/>
          <p:nvPr/>
        </p:nvSpPr>
        <p:spPr>
          <a:xfrm>
            <a:off x="7620000" y="683664"/>
            <a:ext cx="467975" cy="3370177"/>
          </a:xfrm>
          <a:prstGeom prst="rightBrace">
            <a:avLst/>
          </a:prstGeom>
          <a:ln>
            <a:solidFill>
              <a:srgbClr val="FF0000">
                <a:alpha val="41000"/>
              </a:srgbClr>
            </a:solidFill>
            <a:tailEnd type="none"/>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75" name="Right Brace 74"/>
          <p:cNvSpPr/>
          <p:nvPr/>
        </p:nvSpPr>
        <p:spPr>
          <a:xfrm flipH="1">
            <a:off x="7030575" y="4145280"/>
            <a:ext cx="610725" cy="1798320"/>
          </a:xfrm>
          <a:prstGeom prst="rightBrace">
            <a:avLst/>
          </a:prstGeom>
          <a:ln>
            <a:solidFill>
              <a:schemeClr val="tx2">
                <a:lumMod val="60000"/>
                <a:lumOff val="40000"/>
                <a:alpha val="41000"/>
              </a:schemeClr>
            </a:solidFill>
            <a:tailEnd type="none"/>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12" name="TextBox 11"/>
          <p:cNvSpPr txBox="1"/>
          <p:nvPr/>
        </p:nvSpPr>
        <p:spPr>
          <a:xfrm>
            <a:off x="8077200" y="2209800"/>
            <a:ext cx="1010775" cy="381000"/>
          </a:xfrm>
          <a:prstGeom prst="rect">
            <a:avLst/>
          </a:prstGeom>
          <a:noFill/>
        </p:spPr>
        <p:txBody>
          <a:bodyPr wrap="square" rtlCol="0">
            <a:spAutoFit/>
          </a:bodyPr>
          <a:lstStyle/>
          <a:p>
            <a:r>
              <a:rPr lang="en-US" dirty="0" smtClean="0">
                <a:solidFill>
                  <a:srgbClr val="FF0000"/>
                </a:solidFill>
              </a:rPr>
              <a:t>SSE</a:t>
            </a:r>
            <a:endParaRPr lang="en-US" dirty="0">
              <a:solidFill>
                <a:srgbClr val="FF0000"/>
              </a:solidFill>
            </a:endParaRPr>
          </a:p>
        </p:txBody>
      </p:sp>
      <p:sp>
        <p:nvSpPr>
          <p:cNvPr id="76" name="TextBox 75"/>
          <p:cNvSpPr txBox="1"/>
          <p:nvPr/>
        </p:nvSpPr>
        <p:spPr>
          <a:xfrm>
            <a:off x="5999625" y="4876800"/>
            <a:ext cx="1010775" cy="381000"/>
          </a:xfrm>
          <a:prstGeom prst="rect">
            <a:avLst/>
          </a:prstGeom>
          <a:noFill/>
        </p:spPr>
        <p:txBody>
          <a:bodyPr wrap="square" rtlCol="0">
            <a:spAutoFit/>
          </a:bodyPr>
          <a:lstStyle/>
          <a:p>
            <a:pPr algn="r"/>
            <a:r>
              <a:rPr lang="en-US" dirty="0">
                <a:solidFill>
                  <a:schemeClr val="tx2">
                    <a:lumMod val="60000"/>
                    <a:lumOff val="40000"/>
                  </a:schemeClr>
                </a:solidFill>
              </a:rPr>
              <a:t>S</a:t>
            </a:r>
            <a:r>
              <a:rPr lang="en-US" dirty="0" smtClean="0">
                <a:solidFill>
                  <a:schemeClr val="tx2">
                    <a:lumMod val="60000"/>
                    <a:lumOff val="40000"/>
                  </a:schemeClr>
                </a:solidFill>
              </a:rPr>
              <a:t>SR</a:t>
            </a:r>
            <a:endParaRPr lang="en-US" dirty="0">
              <a:solidFill>
                <a:schemeClr val="tx2">
                  <a:lumMod val="60000"/>
                  <a:lumOff val="40000"/>
                </a:schemeClr>
              </a:solidFill>
            </a:endParaRPr>
          </a:p>
        </p:txBody>
      </p:sp>
      <p:grpSp>
        <p:nvGrpSpPr>
          <p:cNvPr id="79" name="Group 78"/>
          <p:cNvGrpSpPr/>
          <p:nvPr/>
        </p:nvGrpSpPr>
        <p:grpSpPr>
          <a:xfrm>
            <a:off x="-76200" y="-1"/>
            <a:ext cx="9144000" cy="6858001"/>
            <a:chOff x="0" y="-1"/>
            <a:chExt cx="9144000" cy="6858001"/>
          </a:xfrm>
        </p:grpSpPr>
        <p:sp>
          <p:nvSpPr>
            <p:cNvPr id="80"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TextBox 80"/>
            <p:cNvSpPr txBox="1"/>
            <p:nvPr/>
          </p:nvSpPr>
          <p:spPr>
            <a:xfrm>
              <a:off x="8727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a:t>
              </a:r>
              <a:endParaRPr lang="en-US" dirty="0">
                <a:solidFill>
                  <a:schemeClr val="tx1"/>
                </a:solidFill>
              </a:endParaRPr>
            </a:p>
          </p:txBody>
        </p:sp>
        <p:sp>
          <p:nvSpPr>
            <p:cNvPr id="82" name="TextBox 81"/>
            <p:cNvSpPr txBox="1"/>
            <p:nvPr/>
          </p:nvSpPr>
          <p:spPr>
            <a:xfrm>
              <a:off x="8650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14</a:t>
              </a:r>
              <a:endParaRPr lang="en-US" dirty="0">
                <a:solidFill>
                  <a:schemeClr val="accent6">
                    <a:lumMod val="75000"/>
                  </a:schemeClr>
                </a:solidFill>
              </a:endParaRPr>
            </a:p>
          </p:txBody>
        </p:sp>
        <p:sp>
          <p:nvSpPr>
            <p:cNvPr id="83" name="TextBox 82"/>
            <p:cNvSpPr txBox="1"/>
            <p:nvPr/>
          </p:nvSpPr>
          <p:spPr>
            <a:xfrm>
              <a:off x="8117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2</a:t>
              </a:r>
              <a:endParaRPr lang="en-US" dirty="0">
                <a:solidFill>
                  <a:schemeClr val="tx1"/>
                </a:solidFill>
              </a:endParaRPr>
            </a:p>
          </p:txBody>
        </p:sp>
        <p:sp>
          <p:nvSpPr>
            <p:cNvPr id="84" name="TextBox 83"/>
            <p:cNvSpPr txBox="1"/>
            <p:nvPr/>
          </p:nvSpPr>
          <p:spPr>
            <a:xfrm>
              <a:off x="8041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13</a:t>
              </a:r>
              <a:endParaRPr lang="en-US" dirty="0">
                <a:solidFill>
                  <a:schemeClr val="accent6">
                    <a:lumMod val="75000"/>
                  </a:schemeClr>
                </a:solidFill>
              </a:endParaRPr>
            </a:p>
          </p:txBody>
        </p:sp>
        <p:sp>
          <p:nvSpPr>
            <p:cNvPr id="85" name="TextBox 84"/>
            <p:cNvSpPr txBox="1"/>
            <p:nvPr/>
          </p:nvSpPr>
          <p:spPr>
            <a:xfrm>
              <a:off x="7507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3</a:t>
              </a:r>
              <a:endParaRPr lang="en-US" dirty="0">
                <a:solidFill>
                  <a:schemeClr val="tx1"/>
                </a:solidFill>
              </a:endParaRPr>
            </a:p>
          </p:txBody>
        </p:sp>
        <p:sp>
          <p:nvSpPr>
            <p:cNvPr id="86" name="TextBox 85"/>
            <p:cNvSpPr txBox="1"/>
            <p:nvPr/>
          </p:nvSpPr>
          <p:spPr>
            <a:xfrm>
              <a:off x="7431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12</a:t>
              </a:r>
              <a:endParaRPr lang="en-US" dirty="0">
                <a:solidFill>
                  <a:schemeClr val="accent6">
                    <a:lumMod val="75000"/>
                  </a:schemeClr>
                </a:solidFill>
              </a:endParaRPr>
            </a:p>
          </p:txBody>
        </p:sp>
        <p:sp>
          <p:nvSpPr>
            <p:cNvPr id="87" name="TextBox 86"/>
            <p:cNvSpPr txBox="1"/>
            <p:nvPr/>
          </p:nvSpPr>
          <p:spPr>
            <a:xfrm>
              <a:off x="6898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4</a:t>
              </a:r>
              <a:endParaRPr lang="en-US" dirty="0">
                <a:solidFill>
                  <a:schemeClr val="tx1"/>
                </a:solidFill>
              </a:endParaRPr>
            </a:p>
          </p:txBody>
        </p:sp>
        <p:sp>
          <p:nvSpPr>
            <p:cNvPr id="88" name="TextBox 87"/>
            <p:cNvSpPr txBox="1"/>
            <p:nvPr/>
          </p:nvSpPr>
          <p:spPr>
            <a:xfrm>
              <a:off x="6822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11</a:t>
              </a:r>
              <a:endParaRPr lang="en-US" dirty="0">
                <a:solidFill>
                  <a:schemeClr val="accent6">
                    <a:lumMod val="75000"/>
                  </a:schemeClr>
                </a:solidFill>
              </a:endParaRPr>
            </a:p>
          </p:txBody>
        </p:sp>
        <p:sp>
          <p:nvSpPr>
            <p:cNvPr id="89" name="TextBox 88"/>
            <p:cNvSpPr txBox="1"/>
            <p:nvPr/>
          </p:nvSpPr>
          <p:spPr>
            <a:xfrm>
              <a:off x="6288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5</a:t>
              </a:r>
              <a:endParaRPr lang="en-US" dirty="0">
                <a:solidFill>
                  <a:schemeClr val="tx1"/>
                </a:solidFill>
              </a:endParaRPr>
            </a:p>
          </p:txBody>
        </p:sp>
        <p:sp>
          <p:nvSpPr>
            <p:cNvPr id="90" name="TextBox 89"/>
            <p:cNvSpPr txBox="1"/>
            <p:nvPr/>
          </p:nvSpPr>
          <p:spPr>
            <a:xfrm>
              <a:off x="6212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10</a:t>
              </a:r>
              <a:endParaRPr lang="en-US" dirty="0">
                <a:solidFill>
                  <a:schemeClr val="accent6">
                    <a:lumMod val="75000"/>
                  </a:schemeClr>
                </a:solidFill>
              </a:endParaRPr>
            </a:p>
          </p:txBody>
        </p:sp>
        <p:sp>
          <p:nvSpPr>
            <p:cNvPr id="91" name="TextBox 90"/>
            <p:cNvSpPr txBox="1"/>
            <p:nvPr/>
          </p:nvSpPr>
          <p:spPr>
            <a:xfrm>
              <a:off x="5679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6</a:t>
              </a:r>
              <a:endParaRPr lang="en-US" dirty="0">
                <a:solidFill>
                  <a:schemeClr val="tx1"/>
                </a:solidFill>
              </a:endParaRPr>
            </a:p>
          </p:txBody>
        </p:sp>
        <p:sp>
          <p:nvSpPr>
            <p:cNvPr id="92" name="TextBox 91"/>
            <p:cNvSpPr txBox="1"/>
            <p:nvPr/>
          </p:nvSpPr>
          <p:spPr>
            <a:xfrm>
              <a:off x="5602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9</a:t>
              </a:r>
              <a:endParaRPr lang="en-US" dirty="0">
                <a:solidFill>
                  <a:schemeClr val="accent6">
                    <a:lumMod val="75000"/>
                  </a:schemeClr>
                </a:solidFill>
              </a:endParaRPr>
            </a:p>
          </p:txBody>
        </p:sp>
        <p:sp>
          <p:nvSpPr>
            <p:cNvPr id="93" name="TextBox 92"/>
            <p:cNvSpPr txBox="1"/>
            <p:nvPr/>
          </p:nvSpPr>
          <p:spPr>
            <a:xfrm>
              <a:off x="5069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7</a:t>
              </a:r>
              <a:endParaRPr lang="en-US" dirty="0">
                <a:solidFill>
                  <a:schemeClr val="tx1"/>
                </a:solidFill>
              </a:endParaRPr>
            </a:p>
          </p:txBody>
        </p:sp>
        <p:sp>
          <p:nvSpPr>
            <p:cNvPr id="94" name="TextBox 93"/>
            <p:cNvSpPr txBox="1"/>
            <p:nvPr/>
          </p:nvSpPr>
          <p:spPr>
            <a:xfrm>
              <a:off x="4993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8</a:t>
              </a:r>
              <a:endParaRPr lang="en-US" dirty="0">
                <a:solidFill>
                  <a:schemeClr val="accent6">
                    <a:lumMod val="75000"/>
                  </a:schemeClr>
                </a:solidFill>
              </a:endParaRPr>
            </a:p>
          </p:txBody>
        </p:sp>
        <p:sp>
          <p:nvSpPr>
            <p:cNvPr id="95" name="TextBox 94"/>
            <p:cNvSpPr txBox="1"/>
            <p:nvPr/>
          </p:nvSpPr>
          <p:spPr>
            <a:xfrm>
              <a:off x="4459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8</a:t>
              </a:r>
              <a:endParaRPr lang="en-US" dirty="0">
                <a:solidFill>
                  <a:schemeClr val="tx1"/>
                </a:solidFill>
              </a:endParaRPr>
            </a:p>
          </p:txBody>
        </p:sp>
        <p:sp>
          <p:nvSpPr>
            <p:cNvPr id="96" name="TextBox 95"/>
            <p:cNvSpPr txBox="1"/>
            <p:nvPr/>
          </p:nvSpPr>
          <p:spPr>
            <a:xfrm>
              <a:off x="4383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7</a:t>
              </a:r>
              <a:endParaRPr lang="en-US" dirty="0">
                <a:solidFill>
                  <a:schemeClr val="accent6">
                    <a:lumMod val="75000"/>
                  </a:schemeClr>
                </a:solidFill>
              </a:endParaRPr>
            </a:p>
          </p:txBody>
        </p:sp>
        <p:sp>
          <p:nvSpPr>
            <p:cNvPr id="97" name="TextBox 96"/>
            <p:cNvSpPr txBox="1"/>
            <p:nvPr/>
          </p:nvSpPr>
          <p:spPr>
            <a:xfrm>
              <a:off x="3850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9</a:t>
              </a:r>
              <a:endParaRPr lang="en-US" dirty="0">
                <a:solidFill>
                  <a:schemeClr val="tx1"/>
                </a:solidFill>
              </a:endParaRPr>
            </a:p>
          </p:txBody>
        </p:sp>
        <p:sp>
          <p:nvSpPr>
            <p:cNvPr id="98" name="TextBox 97"/>
            <p:cNvSpPr txBox="1"/>
            <p:nvPr/>
          </p:nvSpPr>
          <p:spPr>
            <a:xfrm>
              <a:off x="3774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6</a:t>
              </a:r>
              <a:endParaRPr lang="en-US" dirty="0">
                <a:solidFill>
                  <a:schemeClr val="accent6">
                    <a:lumMod val="75000"/>
                  </a:schemeClr>
                </a:solidFill>
              </a:endParaRPr>
            </a:p>
          </p:txBody>
        </p:sp>
        <p:sp>
          <p:nvSpPr>
            <p:cNvPr id="99" name="TextBox 98"/>
            <p:cNvSpPr txBox="1"/>
            <p:nvPr/>
          </p:nvSpPr>
          <p:spPr>
            <a:xfrm>
              <a:off x="3240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10</a:t>
              </a:r>
              <a:endParaRPr lang="en-US" dirty="0">
                <a:solidFill>
                  <a:schemeClr val="tx1"/>
                </a:solidFill>
              </a:endParaRPr>
            </a:p>
          </p:txBody>
        </p:sp>
        <p:sp>
          <p:nvSpPr>
            <p:cNvPr id="100" name="TextBox 99"/>
            <p:cNvSpPr txBox="1"/>
            <p:nvPr/>
          </p:nvSpPr>
          <p:spPr>
            <a:xfrm>
              <a:off x="3164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5</a:t>
              </a:r>
              <a:endParaRPr lang="en-US" dirty="0">
                <a:solidFill>
                  <a:schemeClr val="accent6">
                    <a:lumMod val="75000"/>
                  </a:schemeClr>
                </a:solidFill>
              </a:endParaRPr>
            </a:p>
          </p:txBody>
        </p:sp>
        <p:sp>
          <p:nvSpPr>
            <p:cNvPr id="101" name="TextBox 100"/>
            <p:cNvSpPr txBox="1"/>
            <p:nvPr/>
          </p:nvSpPr>
          <p:spPr>
            <a:xfrm>
              <a:off x="2631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11</a:t>
              </a:r>
              <a:endParaRPr lang="en-US" dirty="0">
                <a:solidFill>
                  <a:schemeClr val="tx1"/>
                </a:solidFill>
              </a:endParaRPr>
            </a:p>
          </p:txBody>
        </p:sp>
        <p:sp>
          <p:nvSpPr>
            <p:cNvPr id="102" name="TextBox 101"/>
            <p:cNvSpPr txBox="1"/>
            <p:nvPr/>
          </p:nvSpPr>
          <p:spPr>
            <a:xfrm>
              <a:off x="2554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4</a:t>
              </a:r>
              <a:endParaRPr lang="en-US" dirty="0">
                <a:solidFill>
                  <a:schemeClr val="accent6">
                    <a:lumMod val="75000"/>
                  </a:schemeClr>
                </a:solidFill>
              </a:endParaRPr>
            </a:p>
          </p:txBody>
        </p:sp>
        <p:sp>
          <p:nvSpPr>
            <p:cNvPr id="103" name="TextBox 102"/>
            <p:cNvSpPr txBox="1"/>
            <p:nvPr/>
          </p:nvSpPr>
          <p:spPr>
            <a:xfrm>
              <a:off x="2021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12</a:t>
              </a:r>
              <a:endParaRPr lang="en-US" dirty="0">
                <a:solidFill>
                  <a:schemeClr val="tx1"/>
                </a:solidFill>
              </a:endParaRPr>
            </a:p>
          </p:txBody>
        </p:sp>
        <p:sp>
          <p:nvSpPr>
            <p:cNvPr id="104" name="TextBox 103"/>
            <p:cNvSpPr txBox="1"/>
            <p:nvPr/>
          </p:nvSpPr>
          <p:spPr>
            <a:xfrm>
              <a:off x="1945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3</a:t>
              </a:r>
              <a:endParaRPr lang="en-US" dirty="0">
                <a:solidFill>
                  <a:schemeClr val="accent6">
                    <a:lumMod val="75000"/>
                  </a:schemeClr>
                </a:solidFill>
              </a:endParaRPr>
            </a:p>
          </p:txBody>
        </p:sp>
        <p:sp>
          <p:nvSpPr>
            <p:cNvPr id="105" name="TextBox 104"/>
            <p:cNvSpPr txBox="1"/>
            <p:nvPr/>
          </p:nvSpPr>
          <p:spPr>
            <a:xfrm>
              <a:off x="1411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13</a:t>
              </a:r>
              <a:endParaRPr lang="en-US" dirty="0">
                <a:solidFill>
                  <a:schemeClr val="tx1"/>
                </a:solidFill>
              </a:endParaRPr>
            </a:p>
          </p:txBody>
        </p:sp>
        <p:sp>
          <p:nvSpPr>
            <p:cNvPr id="106" name="TextBox 105"/>
            <p:cNvSpPr txBox="1"/>
            <p:nvPr/>
          </p:nvSpPr>
          <p:spPr>
            <a:xfrm>
              <a:off x="1335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2</a:t>
              </a:r>
              <a:endParaRPr lang="en-US" dirty="0">
                <a:solidFill>
                  <a:schemeClr val="accent6">
                    <a:lumMod val="75000"/>
                  </a:schemeClr>
                </a:solidFill>
              </a:endParaRPr>
            </a:p>
          </p:txBody>
        </p:sp>
        <p:sp>
          <p:nvSpPr>
            <p:cNvPr id="107" name="TextBox 106"/>
            <p:cNvSpPr txBox="1"/>
            <p:nvPr/>
          </p:nvSpPr>
          <p:spPr>
            <a:xfrm>
              <a:off x="802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14</a:t>
              </a:r>
              <a:endParaRPr lang="en-US" dirty="0">
                <a:solidFill>
                  <a:schemeClr val="tx1"/>
                </a:solidFill>
              </a:endParaRPr>
            </a:p>
          </p:txBody>
        </p:sp>
        <p:sp>
          <p:nvSpPr>
            <p:cNvPr id="108" name="TextBox 107"/>
            <p:cNvSpPr txBox="1"/>
            <p:nvPr/>
          </p:nvSpPr>
          <p:spPr>
            <a:xfrm>
              <a:off x="726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a:t>
              </a:r>
              <a:endParaRPr lang="en-US" dirty="0">
                <a:solidFill>
                  <a:schemeClr val="accent6">
                    <a:lumMod val="75000"/>
                  </a:schemeClr>
                </a:solidFill>
              </a:endParaRPr>
            </a:p>
          </p:txBody>
        </p:sp>
        <p:sp>
          <p:nvSpPr>
            <p:cNvPr id="109" name="TextBox 108"/>
            <p:cNvSpPr txBox="1"/>
            <p:nvPr/>
          </p:nvSpPr>
          <p:spPr>
            <a:xfrm>
              <a:off x="192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10" name="TextBox 109"/>
            <p:cNvSpPr txBox="1"/>
            <p:nvPr/>
          </p:nvSpPr>
          <p:spPr>
            <a:xfrm>
              <a:off x="116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0</a:t>
              </a:r>
              <a:endParaRPr lang="en-US" dirty="0">
                <a:solidFill>
                  <a:schemeClr val="accent6">
                    <a:lumMod val="75000"/>
                  </a:schemeClr>
                </a:solidFill>
              </a:endParaRPr>
            </a:p>
          </p:txBody>
        </p:sp>
        <p:sp>
          <p:nvSpPr>
            <p:cNvPr id="111" name="TextBox 110"/>
            <p:cNvSpPr txBox="1"/>
            <p:nvPr/>
          </p:nvSpPr>
          <p:spPr>
            <a:xfrm>
              <a:off x="0" y="0"/>
              <a:ext cx="7543800" cy="369332"/>
            </a:xfrm>
            <a:prstGeom prst="rect">
              <a:avLst/>
            </a:prstGeom>
            <a:noFill/>
          </p:spPr>
          <p:txBody>
            <a:bodyPr wrap="square" rtlCol="0">
              <a:spAutoFit/>
            </a:bodyPr>
            <a:lstStyle/>
            <a:p>
              <a:r>
                <a:rPr lang="en-US" dirty="0" smtClean="0">
                  <a:solidFill>
                    <a:schemeClr val="accent6"/>
                  </a:solidFill>
                </a:rPr>
                <a:t>Decrease of fidelity = amount of simplifying/work performed by the model</a:t>
              </a:r>
              <a:endParaRPr lang="en-US" dirty="0">
                <a:solidFill>
                  <a:schemeClr val="accent6"/>
                </a:solidFill>
              </a:endParaRPr>
            </a:p>
          </p:txBody>
        </p:sp>
        <p:cxnSp>
          <p:nvCxnSpPr>
            <p:cNvPr id="112" name="Straight Arrow Connector 111"/>
            <p:cNvCxnSpPr/>
            <p:nvPr/>
          </p:nvCxnSpPr>
          <p:spPr>
            <a:xfrm>
              <a:off x="116550" y="677862"/>
              <a:ext cx="9027450" cy="0"/>
            </a:xfrm>
            <a:prstGeom prst="straightConnector1">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113" name="Straight Arrow Connector 112"/>
            <p:cNvCxnSpPr/>
            <p:nvPr/>
          </p:nvCxnSpPr>
          <p:spPr>
            <a:xfrm>
              <a:off x="116550" y="5943600"/>
              <a:ext cx="9027450" cy="0"/>
            </a:xfrm>
            <a:prstGeom prst="straightConnector1">
              <a:avLst/>
            </a:prstGeom>
            <a:ln>
              <a:tailEnd type="stealth" w="lg" len="lg"/>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114" name="TextBox 113"/>
            <p:cNvSpPr txBox="1"/>
            <p:nvPr/>
          </p:nvSpPr>
          <p:spPr>
            <a:xfrm>
              <a:off x="119725" y="6488668"/>
              <a:ext cx="7543800" cy="369332"/>
            </a:xfrm>
            <a:prstGeom prst="rect">
              <a:avLst/>
            </a:prstGeom>
            <a:noFill/>
          </p:spPr>
          <p:txBody>
            <a:bodyPr wrap="square" rtlCol="0">
              <a:spAutoFit/>
            </a:bodyPr>
            <a:lstStyle/>
            <a:p>
              <a:r>
                <a:rPr lang="en-US" dirty="0" smtClean="0">
                  <a:solidFill>
                    <a:srgbClr val="7030A0"/>
                  </a:solidFill>
                </a:rPr>
                <a:t>Complexity of the model = number of independent statements in description</a:t>
              </a:r>
              <a:endParaRPr lang="en-US" dirty="0">
                <a:solidFill>
                  <a:srgbClr val="7030A0"/>
                </a:solidFill>
              </a:endParaRPr>
            </a:p>
          </p:txBody>
        </p:sp>
      </p:grpSp>
      <p:sp>
        <p:nvSpPr>
          <p:cNvPr id="115" name="Oval 114"/>
          <p:cNvSpPr/>
          <p:nvPr/>
        </p:nvSpPr>
        <p:spPr>
          <a:xfrm>
            <a:off x="8783175" y="579063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Oval 67"/>
          <p:cNvSpPr/>
          <p:nvPr/>
        </p:nvSpPr>
        <p:spPr>
          <a:xfrm>
            <a:off x="277495" y="586422"/>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6" name="Oval 115"/>
          <p:cNvSpPr/>
          <p:nvPr/>
        </p:nvSpPr>
        <p:spPr>
          <a:xfrm>
            <a:off x="7495885" y="396240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7" name="Oval 116"/>
          <p:cNvSpPr/>
          <p:nvPr/>
        </p:nvSpPr>
        <p:spPr>
          <a:xfrm>
            <a:off x="8767935" y="4523750"/>
            <a:ext cx="182880" cy="182880"/>
          </a:xfrm>
          <a:prstGeom prst="ellipse">
            <a:avLst/>
          </a:prstGeom>
          <a:solidFill>
            <a:schemeClr val="bg1"/>
          </a:solidFill>
          <a:ln>
            <a:solidFill>
              <a:schemeClr val="accent3">
                <a:lumMod val="75000"/>
              </a:schemeClr>
            </a:solidFill>
            <a:prstDash val="sys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4</a:t>
            </a:r>
            <a:endParaRPr lang="en-US" dirty="0"/>
          </a:p>
        </p:txBody>
      </p:sp>
      <p:sp>
        <p:nvSpPr>
          <p:cNvPr id="13" name="TextBox 12"/>
          <p:cNvSpPr txBox="1"/>
          <p:nvPr/>
        </p:nvSpPr>
        <p:spPr>
          <a:xfrm>
            <a:off x="2625833" y="3139441"/>
            <a:ext cx="1636050" cy="677108"/>
          </a:xfrm>
          <a:prstGeom prst="rect">
            <a:avLst/>
          </a:prstGeom>
          <a:noFill/>
        </p:spPr>
        <p:txBody>
          <a:bodyPr wrap="square" rtlCol="0">
            <a:spAutoFit/>
          </a:bodyPr>
          <a:lstStyle/>
          <a:p>
            <a:pPr algn="r"/>
            <a:r>
              <a:rPr lang="en-US" sz="2000" b="1" dirty="0" smtClean="0">
                <a:solidFill>
                  <a:srgbClr val="7030A0"/>
                </a:solidFill>
              </a:rPr>
              <a:t>F</a:t>
            </a:r>
            <a:r>
              <a:rPr lang="en-US" dirty="0" smtClean="0"/>
              <a:t> evaluates </a:t>
            </a:r>
          </a:p>
          <a:p>
            <a:pPr algn="r"/>
            <a:r>
              <a:rPr lang="en-US" dirty="0" smtClean="0"/>
              <a:t>this difference</a:t>
            </a:r>
            <a:endParaRPr lang="en-US" dirty="0"/>
          </a:p>
        </p:txBody>
      </p:sp>
      <p:cxnSp>
        <p:nvCxnSpPr>
          <p:cNvPr id="18" name="Straight Connector 17"/>
          <p:cNvCxnSpPr>
            <a:endCxn id="72" idx="0"/>
          </p:cNvCxnSpPr>
          <p:nvPr/>
        </p:nvCxnSpPr>
        <p:spPr>
          <a:xfrm>
            <a:off x="7604760" y="4145280"/>
            <a:ext cx="0" cy="88392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4307550" y="4062771"/>
            <a:ext cx="3279775" cy="460979"/>
          </a:xfrm>
          <a:prstGeom prst="line">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6821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6" name="Group 55"/>
          <p:cNvGrpSpPr>
            <a:grpSpLocks noChangeAspect="1"/>
          </p:cNvGrpSpPr>
          <p:nvPr/>
        </p:nvGrpSpPr>
        <p:grpSpPr>
          <a:xfrm>
            <a:off x="7069186" y="905913"/>
            <a:ext cx="1634679" cy="1606701"/>
            <a:chOff x="2267458" y="1493588"/>
            <a:chExt cx="2554188" cy="2510470"/>
          </a:xfrm>
        </p:grpSpPr>
        <p:grpSp>
          <p:nvGrpSpPr>
            <p:cNvPr id="57" name="Group 56"/>
            <p:cNvGrpSpPr/>
            <p:nvPr/>
          </p:nvGrpSpPr>
          <p:grpSpPr>
            <a:xfrm>
              <a:off x="2267458" y="1493589"/>
              <a:ext cx="2183025" cy="2510469"/>
              <a:chOff x="1546717" y="587144"/>
              <a:chExt cx="2183025" cy="2510469"/>
            </a:xfrm>
          </p:grpSpPr>
          <p:grpSp>
            <p:nvGrpSpPr>
              <p:cNvPr id="60" name="Group 59"/>
              <p:cNvGrpSpPr/>
              <p:nvPr/>
            </p:nvGrpSpPr>
            <p:grpSpPr>
              <a:xfrm rot="16200000">
                <a:off x="335486" y="1798375"/>
                <a:ext cx="2510469" cy="88007"/>
                <a:chOff x="4640580" y="2620962"/>
                <a:chExt cx="2827020" cy="88006"/>
              </a:xfrm>
            </p:grpSpPr>
            <p:cxnSp>
              <p:nvCxnSpPr>
                <p:cNvPr id="94" name="Straight Arrow Connector 93"/>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95" name="Straight Connector 94"/>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96" name="Straight Connector 95"/>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97" name="Straight Connector 96"/>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98" name="Straight Connector 97"/>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99" name="Straight Connector 98"/>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0" name="Straight Connector 99"/>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1" name="Straight Connector 100"/>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2" name="Straight Connector 101"/>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3" name="Straight Connector 102"/>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Connector 103"/>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5" name="Straight Connector 104"/>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64" name="Group 63"/>
              <p:cNvGrpSpPr/>
              <p:nvPr/>
            </p:nvGrpSpPr>
            <p:grpSpPr>
              <a:xfrm>
                <a:off x="2038858" y="693755"/>
                <a:ext cx="243084" cy="1700482"/>
                <a:chOff x="6271009" y="892096"/>
                <a:chExt cx="243084" cy="1700482"/>
              </a:xfrm>
            </p:grpSpPr>
            <p:sp>
              <p:nvSpPr>
                <p:cNvPr id="89" name="Oval 88"/>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Oval 89"/>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Oval 90"/>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Oval 91"/>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3" name="Oval 92"/>
                <p:cNvSpPr/>
                <p:nvPr/>
              </p:nvSpPr>
              <p:spPr>
                <a:xfrm>
                  <a:off x="6285493" y="8920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68" name="Group 67"/>
              <p:cNvGrpSpPr/>
              <p:nvPr/>
            </p:nvGrpSpPr>
            <p:grpSpPr>
              <a:xfrm>
                <a:off x="2739142" y="944659"/>
                <a:ext cx="228600" cy="1645411"/>
                <a:chOff x="7500754" y="1185164"/>
                <a:chExt cx="228600" cy="1645411"/>
              </a:xfrm>
            </p:grpSpPr>
            <p:sp>
              <p:nvSpPr>
                <p:cNvPr id="84" name="Oval 83"/>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Oval 84"/>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Oval 85"/>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Oval 86"/>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Oval 87"/>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72" name="Group 71"/>
              <p:cNvGrpSpPr/>
              <p:nvPr/>
            </p:nvGrpSpPr>
            <p:grpSpPr>
              <a:xfrm>
                <a:off x="3492312" y="1352523"/>
                <a:ext cx="237430" cy="1446618"/>
                <a:chOff x="8168628" y="1550864"/>
                <a:chExt cx="237430" cy="1446618"/>
              </a:xfrm>
            </p:grpSpPr>
            <p:sp>
              <p:nvSpPr>
                <p:cNvPr id="76" name="Oval 75"/>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Oval 79"/>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Oval 81"/>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Oval 82"/>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58" name="Rectangle 57"/>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p:cNvGrpSpPr>
            <a:grpSpLocks noChangeAspect="1"/>
          </p:cNvGrpSpPr>
          <p:nvPr/>
        </p:nvGrpSpPr>
        <p:grpSpPr>
          <a:xfrm>
            <a:off x="7100173" y="3657600"/>
            <a:ext cx="1634679" cy="1606701"/>
            <a:chOff x="2267458" y="1493588"/>
            <a:chExt cx="2554188" cy="2510470"/>
          </a:xfrm>
        </p:grpSpPr>
        <p:grpSp>
          <p:nvGrpSpPr>
            <p:cNvPr id="107" name="Group 106"/>
            <p:cNvGrpSpPr/>
            <p:nvPr/>
          </p:nvGrpSpPr>
          <p:grpSpPr>
            <a:xfrm>
              <a:off x="2267458" y="1493589"/>
              <a:ext cx="2183025" cy="2510469"/>
              <a:chOff x="1546717" y="587144"/>
              <a:chExt cx="2183025" cy="2510469"/>
            </a:xfrm>
          </p:grpSpPr>
          <p:grpSp>
            <p:nvGrpSpPr>
              <p:cNvPr id="109" name="Group 108"/>
              <p:cNvGrpSpPr/>
              <p:nvPr/>
            </p:nvGrpSpPr>
            <p:grpSpPr>
              <a:xfrm rot="16200000">
                <a:off x="335486" y="1798375"/>
                <a:ext cx="2510469" cy="88007"/>
                <a:chOff x="4640580" y="2620962"/>
                <a:chExt cx="2827020" cy="88006"/>
              </a:xfrm>
            </p:grpSpPr>
            <p:cxnSp>
              <p:nvCxnSpPr>
                <p:cNvPr id="128" name="Straight Arrow Connector 127"/>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29" name="Straight Connector 128"/>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0" name="Straight Connector 129"/>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1" name="Straight Connector 130"/>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2" name="Straight Connector 131"/>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3" name="Straight Connector 132"/>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4" name="Straight Connector 133"/>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5" name="Straight Connector 134"/>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6" name="Straight Connector 135"/>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7" name="Straight Connector 136"/>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8" name="Straight Connector 137"/>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9" name="Straight Connector 138"/>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110" name="Group 109"/>
              <p:cNvGrpSpPr/>
              <p:nvPr/>
            </p:nvGrpSpPr>
            <p:grpSpPr>
              <a:xfrm>
                <a:off x="2038858" y="693755"/>
                <a:ext cx="243084" cy="1700482"/>
                <a:chOff x="6271009" y="892096"/>
                <a:chExt cx="243084" cy="1700482"/>
              </a:xfrm>
            </p:grpSpPr>
            <p:sp>
              <p:nvSpPr>
                <p:cNvPr id="123" name="Oval 122"/>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Oval 123"/>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Oval 124"/>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Oval 125"/>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Oval 126"/>
                <p:cNvSpPr/>
                <p:nvPr/>
              </p:nvSpPr>
              <p:spPr>
                <a:xfrm>
                  <a:off x="6285493" y="8920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1" name="Group 110"/>
              <p:cNvGrpSpPr/>
              <p:nvPr/>
            </p:nvGrpSpPr>
            <p:grpSpPr>
              <a:xfrm>
                <a:off x="2739142" y="944659"/>
                <a:ext cx="228600" cy="1645411"/>
                <a:chOff x="7500754" y="1185164"/>
                <a:chExt cx="228600" cy="1645411"/>
              </a:xfrm>
            </p:grpSpPr>
            <p:sp>
              <p:nvSpPr>
                <p:cNvPr id="118" name="Oval 117"/>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Oval 118"/>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Oval 119"/>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Oval 120"/>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2" name="Oval 121"/>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2" name="Group 111"/>
              <p:cNvGrpSpPr/>
              <p:nvPr/>
            </p:nvGrpSpPr>
            <p:grpSpPr>
              <a:xfrm>
                <a:off x="3492312" y="1352523"/>
                <a:ext cx="237430" cy="1446618"/>
                <a:chOff x="8168628" y="1550864"/>
                <a:chExt cx="237430" cy="1446618"/>
              </a:xfrm>
            </p:grpSpPr>
            <p:sp>
              <p:nvSpPr>
                <p:cNvPr id="113" name="Oval 112"/>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4" name="Oval 113"/>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5" name="Oval 114"/>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6" name="Oval 115"/>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Oval 116"/>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08" name="Rectangle 107"/>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76200" y="-1"/>
            <a:ext cx="9144000" cy="6858001"/>
            <a:chOff x="0" y="-1"/>
            <a:chExt cx="9144000" cy="6858001"/>
          </a:xfrm>
        </p:grpSpPr>
        <p:sp>
          <p:nvSpPr>
            <p:cNvPr id="143"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TextBox 143"/>
            <p:cNvSpPr txBox="1"/>
            <p:nvPr/>
          </p:nvSpPr>
          <p:spPr>
            <a:xfrm>
              <a:off x="8727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a:t>
              </a:r>
              <a:endParaRPr lang="en-US" dirty="0">
                <a:solidFill>
                  <a:schemeClr val="tx1"/>
                </a:solidFill>
              </a:endParaRPr>
            </a:p>
          </p:txBody>
        </p:sp>
        <p:sp>
          <p:nvSpPr>
            <p:cNvPr id="145" name="TextBox 144"/>
            <p:cNvSpPr txBox="1"/>
            <p:nvPr/>
          </p:nvSpPr>
          <p:spPr>
            <a:xfrm>
              <a:off x="8650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14</a:t>
              </a:r>
              <a:endParaRPr lang="en-US" dirty="0">
                <a:solidFill>
                  <a:schemeClr val="accent6">
                    <a:lumMod val="75000"/>
                  </a:schemeClr>
                </a:solidFill>
              </a:endParaRPr>
            </a:p>
          </p:txBody>
        </p:sp>
        <p:sp>
          <p:nvSpPr>
            <p:cNvPr id="146" name="TextBox 145"/>
            <p:cNvSpPr txBox="1"/>
            <p:nvPr/>
          </p:nvSpPr>
          <p:spPr>
            <a:xfrm>
              <a:off x="8117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2</a:t>
              </a:r>
              <a:endParaRPr lang="en-US" dirty="0">
                <a:solidFill>
                  <a:schemeClr val="tx1"/>
                </a:solidFill>
              </a:endParaRPr>
            </a:p>
          </p:txBody>
        </p:sp>
        <p:sp>
          <p:nvSpPr>
            <p:cNvPr id="147" name="TextBox 146"/>
            <p:cNvSpPr txBox="1"/>
            <p:nvPr/>
          </p:nvSpPr>
          <p:spPr>
            <a:xfrm>
              <a:off x="8041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13</a:t>
              </a:r>
              <a:endParaRPr lang="en-US" dirty="0">
                <a:solidFill>
                  <a:schemeClr val="accent6">
                    <a:lumMod val="75000"/>
                  </a:schemeClr>
                </a:solidFill>
              </a:endParaRPr>
            </a:p>
          </p:txBody>
        </p:sp>
        <p:sp>
          <p:nvSpPr>
            <p:cNvPr id="148" name="TextBox 147"/>
            <p:cNvSpPr txBox="1"/>
            <p:nvPr/>
          </p:nvSpPr>
          <p:spPr>
            <a:xfrm>
              <a:off x="7507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3</a:t>
              </a:r>
              <a:endParaRPr lang="en-US" dirty="0">
                <a:solidFill>
                  <a:schemeClr val="tx1"/>
                </a:solidFill>
              </a:endParaRPr>
            </a:p>
          </p:txBody>
        </p:sp>
        <p:sp>
          <p:nvSpPr>
            <p:cNvPr id="149" name="TextBox 148"/>
            <p:cNvSpPr txBox="1"/>
            <p:nvPr/>
          </p:nvSpPr>
          <p:spPr>
            <a:xfrm>
              <a:off x="7431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12</a:t>
              </a:r>
              <a:endParaRPr lang="en-US" dirty="0">
                <a:solidFill>
                  <a:schemeClr val="accent6">
                    <a:lumMod val="75000"/>
                  </a:schemeClr>
                </a:solidFill>
              </a:endParaRPr>
            </a:p>
          </p:txBody>
        </p:sp>
        <p:sp>
          <p:nvSpPr>
            <p:cNvPr id="150" name="TextBox 149"/>
            <p:cNvSpPr txBox="1"/>
            <p:nvPr/>
          </p:nvSpPr>
          <p:spPr>
            <a:xfrm>
              <a:off x="6898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4</a:t>
              </a:r>
              <a:endParaRPr lang="en-US" dirty="0">
                <a:solidFill>
                  <a:schemeClr val="tx1"/>
                </a:solidFill>
              </a:endParaRPr>
            </a:p>
          </p:txBody>
        </p:sp>
        <p:sp>
          <p:nvSpPr>
            <p:cNvPr id="151" name="TextBox 150"/>
            <p:cNvSpPr txBox="1"/>
            <p:nvPr/>
          </p:nvSpPr>
          <p:spPr>
            <a:xfrm>
              <a:off x="6822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11</a:t>
              </a:r>
              <a:endParaRPr lang="en-US" dirty="0">
                <a:solidFill>
                  <a:schemeClr val="accent6">
                    <a:lumMod val="75000"/>
                  </a:schemeClr>
                </a:solidFill>
              </a:endParaRPr>
            </a:p>
          </p:txBody>
        </p:sp>
        <p:sp>
          <p:nvSpPr>
            <p:cNvPr id="152" name="TextBox 151"/>
            <p:cNvSpPr txBox="1"/>
            <p:nvPr/>
          </p:nvSpPr>
          <p:spPr>
            <a:xfrm>
              <a:off x="6288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5</a:t>
              </a:r>
              <a:endParaRPr lang="en-US" dirty="0">
                <a:solidFill>
                  <a:schemeClr val="tx1"/>
                </a:solidFill>
              </a:endParaRPr>
            </a:p>
          </p:txBody>
        </p:sp>
        <p:sp>
          <p:nvSpPr>
            <p:cNvPr id="153" name="TextBox 152"/>
            <p:cNvSpPr txBox="1"/>
            <p:nvPr/>
          </p:nvSpPr>
          <p:spPr>
            <a:xfrm>
              <a:off x="6212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10</a:t>
              </a:r>
              <a:endParaRPr lang="en-US" dirty="0">
                <a:solidFill>
                  <a:schemeClr val="accent6">
                    <a:lumMod val="75000"/>
                  </a:schemeClr>
                </a:solidFill>
              </a:endParaRPr>
            </a:p>
          </p:txBody>
        </p:sp>
        <p:sp>
          <p:nvSpPr>
            <p:cNvPr id="154" name="TextBox 153"/>
            <p:cNvSpPr txBox="1"/>
            <p:nvPr/>
          </p:nvSpPr>
          <p:spPr>
            <a:xfrm>
              <a:off x="5679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6</a:t>
              </a:r>
              <a:endParaRPr lang="en-US" dirty="0">
                <a:solidFill>
                  <a:schemeClr val="tx1"/>
                </a:solidFill>
              </a:endParaRPr>
            </a:p>
          </p:txBody>
        </p:sp>
        <p:sp>
          <p:nvSpPr>
            <p:cNvPr id="155" name="TextBox 154"/>
            <p:cNvSpPr txBox="1"/>
            <p:nvPr/>
          </p:nvSpPr>
          <p:spPr>
            <a:xfrm>
              <a:off x="5602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9</a:t>
              </a:r>
              <a:endParaRPr lang="en-US" dirty="0">
                <a:solidFill>
                  <a:schemeClr val="accent6">
                    <a:lumMod val="75000"/>
                  </a:schemeClr>
                </a:solidFill>
              </a:endParaRPr>
            </a:p>
          </p:txBody>
        </p:sp>
        <p:sp>
          <p:nvSpPr>
            <p:cNvPr id="156" name="TextBox 155"/>
            <p:cNvSpPr txBox="1"/>
            <p:nvPr/>
          </p:nvSpPr>
          <p:spPr>
            <a:xfrm>
              <a:off x="5069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7</a:t>
              </a:r>
              <a:endParaRPr lang="en-US" dirty="0">
                <a:solidFill>
                  <a:schemeClr val="tx1"/>
                </a:solidFill>
              </a:endParaRPr>
            </a:p>
          </p:txBody>
        </p:sp>
        <p:sp>
          <p:nvSpPr>
            <p:cNvPr id="157" name="TextBox 156"/>
            <p:cNvSpPr txBox="1"/>
            <p:nvPr/>
          </p:nvSpPr>
          <p:spPr>
            <a:xfrm>
              <a:off x="4993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8</a:t>
              </a:r>
              <a:endParaRPr lang="en-US" dirty="0">
                <a:solidFill>
                  <a:schemeClr val="accent6">
                    <a:lumMod val="75000"/>
                  </a:schemeClr>
                </a:solidFill>
              </a:endParaRPr>
            </a:p>
          </p:txBody>
        </p:sp>
        <p:sp>
          <p:nvSpPr>
            <p:cNvPr id="158" name="TextBox 157"/>
            <p:cNvSpPr txBox="1"/>
            <p:nvPr/>
          </p:nvSpPr>
          <p:spPr>
            <a:xfrm>
              <a:off x="4459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8</a:t>
              </a:r>
              <a:endParaRPr lang="en-US" dirty="0">
                <a:solidFill>
                  <a:schemeClr val="tx1"/>
                </a:solidFill>
              </a:endParaRPr>
            </a:p>
          </p:txBody>
        </p:sp>
        <p:sp>
          <p:nvSpPr>
            <p:cNvPr id="159" name="TextBox 158"/>
            <p:cNvSpPr txBox="1"/>
            <p:nvPr/>
          </p:nvSpPr>
          <p:spPr>
            <a:xfrm>
              <a:off x="4383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7</a:t>
              </a:r>
              <a:endParaRPr lang="en-US" dirty="0">
                <a:solidFill>
                  <a:schemeClr val="accent6">
                    <a:lumMod val="75000"/>
                  </a:schemeClr>
                </a:solidFill>
              </a:endParaRPr>
            </a:p>
          </p:txBody>
        </p:sp>
        <p:sp>
          <p:nvSpPr>
            <p:cNvPr id="160" name="TextBox 159"/>
            <p:cNvSpPr txBox="1"/>
            <p:nvPr/>
          </p:nvSpPr>
          <p:spPr>
            <a:xfrm>
              <a:off x="3850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9</a:t>
              </a:r>
              <a:endParaRPr lang="en-US" dirty="0">
                <a:solidFill>
                  <a:schemeClr val="tx1"/>
                </a:solidFill>
              </a:endParaRPr>
            </a:p>
          </p:txBody>
        </p:sp>
        <p:sp>
          <p:nvSpPr>
            <p:cNvPr id="161" name="TextBox 160"/>
            <p:cNvSpPr txBox="1"/>
            <p:nvPr/>
          </p:nvSpPr>
          <p:spPr>
            <a:xfrm>
              <a:off x="3774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6</a:t>
              </a:r>
              <a:endParaRPr lang="en-US" dirty="0">
                <a:solidFill>
                  <a:schemeClr val="accent6">
                    <a:lumMod val="75000"/>
                  </a:schemeClr>
                </a:solidFill>
              </a:endParaRPr>
            </a:p>
          </p:txBody>
        </p:sp>
        <p:sp>
          <p:nvSpPr>
            <p:cNvPr id="162" name="TextBox 161"/>
            <p:cNvSpPr txBox="1"/>
            <p:nvPr/>
          </p:nvSpPr>
          <p:spPr>
            <a:xfrm>
              <a:off x="3240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10</a:t>
              </a:r>
              <a:endParaRPr lang="en-US" dirty="0">
                <a:solidFill>
                  <a:schemeClr val="tx1"/>
                </a:solidFill>
              </a:endParaRPr>
            </a:p>
          </p:txBody>
        </p:sp>
        <p:sp>
          <p:nvSpPr>
            <p:cNvPr id="163" name="TextBox 162"/>
            <p:cNvSpPr txBox="1"/>
            <p:nvPr/>
          </p:nvSpPr>
          <p:spPr>
            <a:xfrm>
              <a:off x="3164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5</a:t>
              </a:r>
              <a:endParaRPr lang="en-US" dirty="0">
                <a:solidFill>
                  <a:schemeClr val="accent6">
                    <a:lumMod val="75000"/>
                  </a:schemeClr>
                </a:solidFill>
              </a:endParaRPr>
            </a:p>
          </p:txBody>
        </p:sp>
        <p:sp>
          <p:nvSpPr>
            <p:cNvPr id="164" name="TextBox 163"/>
            <p:cNvSpPr txBox="1"/>
            <p:nvPr/>
          </p:nvSpPr>
          <p:spPr>
            <a:xfrm>
              <a:off x="2631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11</a:t>
              </a:r>
              <a:endParaRPr lang="en-US" dirty="0">
                <a:solidFill>
                  <a:schemeClr val="tx1"/>
                </a:solidFill>
              </a:endParaRPr>
            </a:p>
          </p:txBody>
        </p:sp>
        <p:sp>
          <p:nvSpPr>
            <p:cNvPr id="165" name="TextBox 164"/>
            <p:cNvSpPr txBox="1"/>
            <p:nvPr/>
          </p:nvSpPr>
          <p:spPr>
            <a:xfrm>
              <a:off x="2554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4</a:t>
              </a:r>
              <a:endParaRPr lang="en-US" dirty="0">
                <a:solidFill>
                  <a:schemeClr val="accent6">
                    <a:lumMod val="75000"/>
                  </a:schemeClr>
                </a:solidFill>
              </a:endParaRPr>
            </a:p>
          </p:txBody>
        </p:sp>
        <p:sp>
          <p:nvSpPr>
            <p:cNvPr id="166" name="TextBox 165"/>
            <p:cNvSpPr txBox="1"/>
            <p:nvPr/>
          </p:nvSpPr>
          <p:spPr>
            <a:xfrm>
              <a:off x="2021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12</a:t>
              </a:r>
              <a:endParaRPr lang="en-US" dirty="0">
                <a:solidFill>
                  <a:schemeClr val="tx1"/>
                </a:solidFill>
              </a:endParaRPr>
            </a:p>
          </p:txBody>
        </p:sp>
        <p:sp>
          <p:nvSpPr>
            <p:cNvPr id="167" name="TextBox 166"/>
            <p:cNvSpPr txBox="1"/>
            <p:nvPr/>
          </p:nvSpPr>
          <p:spPr>
            <a:xfrm>
              <a:off x="1945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3</a:t>
              </a:r>
              <a:endParaRPr lang="en-US" dirty="0">
                <a:solidFill>
                  <a:schemeClr val="accent6">
                    <a:lumMod val="75000"/>
                  </a:schemeClr>
                </a:solidFill>
              </a:endParaRPr>
            </a:p>
          </p:txBody>
        </p:sp>
        <p:sp>
          <p:nvSpPr>
            <p:cNvPr id="168" name="TextBox 167"/>
            <p:cNvSpPr txBox="1"/>
            <p:nvPr/>
          </p:nvSpPr>
          <p:spPr>
            <a:xfrm>
              <a:off x="1411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13</a:t>
              </a:r>
              <a:endParaRPr lang="en-US" dirty="0">
                <a:solidFill>
                  <a:schemeClr val="tx1"/>
                </a:solidFill>
              </a:endParaRPr>
            </a:p>
          </p:txBody>
        </p:sp>
        <p:sp>
          <p:nvSpPr>
            <p:cNvPr id="169" name="TextBox 168"/>
            <p:cNvSpPr txBox="1"/>
            <p:nvPr/>
          </p:nvSpPr>
          <p:spPr>
            <a:xfrm>
              <a:off x="1335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2</a:t>
              </a:r>
              <a:endParaRPr lang="en-US" dirty="0">
                <a:solidFill>
                  <a:schemeClr val="accent6">
                    <a:lumMod val="75000"/>
                  </a:schemeClr>
                </a:solidFill>
              </a:endParaRPr>
            </a:p>
          </p:txBody>
        </p:sp>
        <p:sp>
          <p:nvSpPr>
            <p:cNvPr id="170" name="TextBox 169"/>
            <p:cNvSpPr txBox="1"/>
            <p:nvPr/>
          </p:nvSpPr>
          <p:spPr>
            <a:xfrm>
              <a:off x="802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14</a:t>
              </a:r>
              <a:endParaRPr lang="en-US" dirty="0">
                <a:solidFill>
                  <a:schemeClr val="tx1"/>
                </a:solidFill>
              </a:endParaRPr>
            </a:p>
          </p:txBody>
        </p:sp>
        <p:sp>
          <p:nvSpPr>
            <p:cNvPr id="171" name="TextBox 170"/>
            <p:cNvSpPr txBox="1"/>
            <p:nvPr/>
          </p:nvSpPr>
          <p:spPr>
            <a:xfrm>
              <a:off x="726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a:t>
              </a:r>
              <a:endParaRPr lang="en-US" dirty="0">
                <a:solidFill>
                  <a:schemeClr val="accent6">
                    <a:lumMod val="75000"/>
                  </a:schemeClr>
                </a:solidFill>
              </a:endParaRPr>
            </a:p>
          </p:txBody>
        </p:sp>
        <p:sp>
          <p:nvSpPr>
            <p:cNvPr id="172" name="TextBox 171"/>
            <p:cNvSpPr txBox="1"/>
            <p:nvPr/>
          </p:nvSpPr>
          <p:spPr>
            <a:xfrm>
              <a:off x="192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73" name="TextBox 172"/>
            <p:cNvSpPr txBox="1"/>
            <p:nvPr/>
          </p:nvSpPr>
          <p:spPr>
            <a:xfrm>
              <a:off x="116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0</a:t>
              </a:r>
              <a:endParaRPr lang="en-US" dirty="0">
                <a:solidFill>
                  <a:schemeClr val="accent6">
                    <a:lumMod val="75000"/>
                  </a:schemeClr>
                </a:solidFill>
              </a:endParaRPr>
            </a:p>
          </p:txBody>
        </p:sp>
        <p:sp>
          <p:nvSpPr>
            <p:cNvPr id="174" name="TextBox 173"/>
            <p:cNvSpPr txBox="1"/>
            <p:nvPr/>
          </p:nvSpPr>
          <p:spPr>
            <a:xfrm>
              <a:off x="0" y="0"/>
              <a:ext cx="7543800" cy="369332"/>
            </a:xfrm>
            <a:prstGeom prst="rect">
              <a:avLst/>
            </a:prstGeom>
            <a:noFill/>
          </p:spPr>
          <p:txBody>
            <a:bodyPr wrap="square" rtlCol="0">
              <a:spAutoFit/>
            </a:bodyPr>
            <a:lstStyle/>
            <a:p>
              <a:r>
                <a:rPr lang="en-US" dirty="0" smtClean="0">
                  <a:solidFill>
                    <a:schemeClr val="accent6"/>
                  </a:solidFill>
                </a:rPr>
                <a:t>Decrease of fidelity = amount of simplifying/work performed by the model</a:t>
              </a:r>
              <a:endParaRPr lang="en-US" dirty="0">
                <a:solidFill>
                  <a:schemeClr val="accent6"/>
                </a:solidFill>
              </a:endParaRPr>
            </a:p>
          </p:txBody>
        </p:sp>
        <p:cxnSp>
          <p:nvCxnSpPr>
            <p:cNvPr id="175" name="Straight Arrow Connector 174"/>
            <p:cNvCxnSpPr/>
            <p:nvPr/>
          </p:nvCxnSpPr>
          <p:spPr>
            <a:xfrm>
              <a:off x="116550" y="677862"/>
              <a:ext cx="9027450" cy="0"/>
            </a:xfrm>
            <a:prstGeom prst="straightConnector1">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176" name="Straight Arrow Connector 175"/>
            <p:cNvCxnSpPr/>
            <p:nvPr/>
          </p:nvCxnSpPr>
          <p:spPr>
            <a:xfrm>
              <a:off x="116550" y="5943600"/>
              <a:ext cx="9027450" cy="0"/>
            </a:xfrm>
            <a:prstGeom prst="straightConnector1">
              <a:avLst/>
            </a:prstGeom>
            <a:ln>
              <a:tailEnd type="stealth" w="lg" len="lg"/>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177" name="TextBox 176"/>
            <p:cNvSpPr txBox="1"/>
            <p:nvPr/>
          </p:nvSpPr>
          <p:spPr>
            <a:xfrm>
              <a:off x="119725" y="6488668"/>
              <a:ext cx="7543800" cy="369332"/>
            </a:xfrm>
            <a:prstGeom prst="rect">
              <a:avLst/>
            </a:prstGeom>
            <a:noFill/>
          </p:spPr>
          <p:txBody>
            <a:bodyPr wrap="square" rtlCol="0">
              <a:spAutoFit/>
            </a:bodyPr>
            <a:lstStyle/>
            <a:p>
              <a:r>
                <a:rPr lang="en-US" dirty="0" smtClean="0">
                  <a:solidFill>
                    <a:srgbClr val="7030A0"/>
                  </a:solidFill>
                </a:rPr>
                <a:t>Complexity of the model = number of independent statements in description</a:t>
              </a:r>
              <a:endParaRPr lang="en-US" dirty="0">
                <a:solidFill>
                  <a:srgbClr val="7030A0"/>
                </a:solidFill>
              </a:endParaRPr>
            </a:p>
          </p:txBody>
        </p:sp>
      </p:grpSp>
      <p:sp>
        <p:nvSpPr>
          <p:cNvPr id="178" name="Rectangle 177"/>
          <p:cNvSpPr/>
          <p:nvPr/>
        </p:nvSpPr>
        <p:spPr>
          <a:xfrm>
            <a:off x="52786" y="330739"/>
            <a:ext cx="556814" cy="6222461"/>
          </a:xfrm>
          <a:prstGeom prst="rect">
            <a:avLst/>
          </a:prstGeom>
          <a:solidFill>
            <a:schemeClr val="accent2">
              <a:alpha val="19000"/>
            </a:schemeClr>
          </a:solidFill>
          <a:ln w="38100">
            <a:solidFill>
              <a:schemeClr val="tx1"/>
            </a:solidFill>
            <a:prstDash val="sysDash"/>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66707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a:grpSpLocks noChangeAspect="1"/>
          </p:cNvGrpSpPr>
          <p:nvPr/>
        </p:nvGrpSpPr>
        <p:grpSpPr>
          <a:xfrm>
            <a:off x="7069186" y="905913"/>
            <a:ext cx="1634679" cy="1606701"/>
            <a:chOff x="2267458" y="1493588"/>
            <a:chExt cx="2554188" cy="2510470"/>
          </a:xfrm>
        </p:grpSpPr>
        <p:grpSp>
          <p:nvGrpSpPr>
            <p:cNvPr id="57" name="Group 56"/>
            <p:cNvGrpSpPr/>
            <p:nvPr/>
          </p:nvGrpSpPr>
          <p:grpSpPr>
            <a:xfrm>
              <a:off x="2267458" y="1493589"/>
              <a:ext cx="2183025" cy="2510469"/>
              <a:chOff x="1546717" y="587144"/>
              <a:chExt cx="2183025" cy="2510469"/>
            </a:xfrm>
          </p:grpSpPr>
          <p:grpSp>
            <p:nvGrpSpPr>
              <p:cNvPr id="60" name="Group 59"/>
              <p:cNvGrpSpPr/>
              <p:nvPr/>
            </p:nvGrpSpPr>
            <p:grpSpPr>
              <a:xfrm rot="16200000">
                <a:off x="335486" y="1798375"/>
                <a:ext cx="2510469" cy="88007"/>
                <a:chOff x="4640580" y="2620962"/>
                <a:chExt cx="2827020" cy="88006"/>
              </a:xfrm>
            </p:grpSpPr>
            <p:cxnSp>
              <p:nvCxnSpPr>
                <p:cNvPr id="94" name="Straight Arrow Connector 93"/>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95" name="Straight Connector 94"/>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96" name="Straight Connector 95"/>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97" name="Straight Connector 96"/>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98" name="Straight Connector 97"/>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99" name="Straight Connector 98"/>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0" name="Straight Connector 99"/>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1" name="Straight Connector 100"/>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2" name="Straight Connector 101"/>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3" name="Straight Connector 102"/>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Connector 103"/>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5" name="Straight Connector 104"/>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64" name="Group 63"/>
              <p:cNvGrpSpPr/>
              <p:nvPr/>
            </p:nvGrpSpPr>
            <p:grpSpPr>
              <a:xfrm>
                <a:off x="2038858" y="693755"/>
                <a:ext cx="243084" cy="1700482"/>
                <a:chOff x="6271009" y="892096"/>
                <a:chExt cx="243084" cy="1700482"/>
              </a:xfrm>
            </p:grpSpPr>
            <p:sp>
              <p:nvSpPr>
                <p:cNvPr id="89" name="Oval 88"/>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Oval 89"/>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Oval 90"/>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Oval 91"/>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3" name="Oval 92"/>
                <p:cNvSpPr/>
                <p:nvPr/>
              </p:nvSpPr>
              <p:spPr>
                <a:xfrm>
                  <a:off x="6285493" y="8920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68" name="Group 67"/>
              <p:cNvGrpSpPr/>
              <p:nvPr/>
            </p:nvGrpSpPr>
            <p:grpSpPr>
              <a:xfrm>
                <a:off x="2739142" y="944659"/>
                <a:ext cx="228600" cy="1645411"/>
                <a:chOff x="7500754" y="1185164"/>
                <a:chExt cx="228600" cy="1645411"/>
              </a:xfrm>
            </p:grpSpPr>
            <p:sp>
              <p:nvSpPr>
                <p:cNvPr id="84" name="Oval 83"/>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Oval 84"/>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Oval 85"/>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Oval 86"/>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Oval 87"/>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72" name="Group 71"/>
              <p:cNvGrpSpPr/>
              <p:nvPr/>
            </p:nvGrpSpPr>
            <p:grpSpPr>
              <a:xfrm>
                <a:off x="3492312" y="1352523"/>
                <a:ext cx="237430" cy="1446618"/>
                <a:chOff x="8168628" y="1550864"/>
                <a:chExt cx="237430" cy="1446618"/>
              </a:xfrm>
            </p:grpSpPr>
            <p:sp>
              <p:nvSpPr>
                <p:cNvPr id="76" name="Oval 75"/>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Oval 79"/>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Oval 81"/>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Oval 82"/>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58" name="Rectangle 57"/>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p:cNvGrpSpPr>
            <a:grpSpLocks noChangeAspect="1"/>
          </p:cNvGrpSpPr>
          <p:nvPr/>
        </p:nvGrpSpPr>
        <p:grpSpPr>
          <a:xfrm>
            <a:off x="7100173" y="3657600"/>
            <a:ext cx="1634679" cy="1606701"/>
            <a:chOff x="2267458" y="1493588"/>
            <a:chExt cx="2554188" cy="2510470"/>
          </a:xfrm>
        </p:grpSpPr>
        <p:grpSp>
          <p:nvGrpSpPr>
            <p:cNvPr id="107" name="Group 106"/>
            <p:cNvGrpSpPr/>
            <p:nvPr/>
          </p:nvGrpSpPr>
          <p:grpSpPr>
            <a:xfrm>
              <a:off x="2267458" y="1493589"/>
              <a:ext cx="2183025" cy="2510469"/>
              <a:chOff x="1546717" y="587144"/>
              <a:chExt cx="2183025" cy="2510469"/>
            </a:xfrm>
          </p:grpSpPr>
          <p:grpSp>
            <p:nvGrpSpPr>
              <p:cNvPr id="109" name="Group 108"/>
              <p:cNvGrpSpPr/>
              <p:nvPr/>
            </p:nvGrpSpPr>
            <p:grpSpPr>
              <a:xfrm rot="16200000">
                <a:off x="335486" y="1798375"/>
                <a:ext cx="2510469" cy="88007"/>
                <a:chOff x="4640580" y="2620962"/>
                <a:chExt cx="2827020" cy="88006"/>
              </a:xfrm>
            </p:grpSpPr>
            <p:cxnSp>
              <p:nvCxnSpPr>
                <p:cNvPr id="128" name="Straight Arrow Connector 127"/>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29" name="Straight Connector 128"/>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0" name="Straight Connector 129"/>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1" name="Straight Connector 130"/>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2" name="Straight Connector 131"/>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3" name="Straight Connector 132"/>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4" name="Straight Connector 133"/>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5" name="Straight Connector 134"/>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6" name="Straight Connector 135"/>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7" name="Straight Connector 136"/>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8" name="Straight Connector 137"/>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9" name="Straight Connector 138"/>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110" name="Group 109"/>
              <p:cNvGrpSpPr/>
              <p:nvPr/>
            </p:nvGrpSpPr>
            <p:grpSpPr>
              <a:xfrm>
                <a:off x="2038858" y="693755"/>
                <a:ext cx="243084" cy="1700482"/>
                <a:chOff x="6271009" y="892096"/>
                <a:chExt cx="243084" cy="1700482"/>
              </a:xfrm>
            </p:grpSpPr>
            <p:sp>
              <p:nvSpPr>
                <p:cNvPr id="123" name="Oval 122"/>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Oval 123"/>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Oval 124"/>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Oval 125"/>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Oval 126"/>
                <p:cNvSpPr/>
                <p:nvPr/>
              </p:nvSpPr>
              <p:spPr>
                <a:xfrm>
                  <a:off x="6285493" y="8920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1" name="Group 110"/>
              <p:cNvGrpSpPr/>
              <p:nvPr/>
            </p:nvGrpSpPr>
            <p:grpSpPr>
              <a:xfrm>
                <a:off x="2739142" y="944659"/>
                <a:ext cx="228600" cy="1645411"/>
                <a:chOff x="7500754" y="1185164"/>
                <a:chExt cx="228600" cy="1645411"/>
              </a:xfrm>
            </p:grpSpPr>
            <p:sp>
              <p:nvSpPr>
                <p:cNvPr id="118" name="Oval 117"/>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Oval 118"/>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Oval 119"/>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Oval 120"/>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2" name="Oval 121"/>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2" name="Group 111"/>
              <p:cNvGrpSpPr/>
              <p:nvPr/>
            </p:nvGrpSpPr>
            <p:grpSpPr>
              <a:xfrm>
                <a:off x="3492313" y="1352523"/>
                <a:ext cx="237429" cy="1377743"/>
                <a:chOff x="8168629" y="1550864"/>
                <a:chExt cx="237429" cy="1377743"/>
              </a:xfrm>
            </p:grpSpPr>
            <p:sp>
              <p:nvSpPr>
                <p:cNvPr id="113" name="Oval 112"/>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4" name="Oval 113"/>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5" name="Oval 114"/>
                <p:cNvSpPr/>
                <p:nvPr/>
              </p:nvSpPr>
              <p:spPr>
                <a:xfrm>
                  <a:off x="8168629" y="2700007"/>
                  <a:ext cx="228599" cy="228600"/>
                </a:xfrm>
                <a:prstGeom prst="ellipse">
                  <a:avLst/>
                </a:prstGeom>
                <a:solidFill>
                  <a:schemeClr val="accent2">
                    <a:lumMod val="40000"/>
                    <a:lumOff val="6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6" name="Oval 115"/>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08" name="Rectangle 107"/>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5697075" y="3162300"/>
            <a:ext cx="2286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142" name="Group 141"/>
          <p:cNvGrpSpPr/>
          <p:nvPr/>
        </p:nvGrpSpPr>
        <p:grpSpPr>
          <a:xfrm>
            <a:off x="-76200" y="-1"/>
            <a:ext cx="9144000" cy="6858001"/>
            <a:chOff x="0" y="-1"/>
            <a:chExt cx="9144000" cy="6858001"/>
          </a:xfrm>
        </p:grpSpPr>
        <p:sp>
          <p:nvSpPr>
            <p:cNvPr id="143"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TextBox 143"/>
            <p:cNvSpPr txBox="1"/>
            <p:nvPr/>
          </p:nvSpPr>
          <p:spPr>
            <a:xfrm>
              <a:off x="8727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a:t>
              </a:r>
              <a:endParaRPr lang="en-US" dirty="0">
                <a:solidFill>
                  <a:schemeClr val="tx1"/>
                </a:solidFill>
              </a:endParaRPr>
            </a:p>
          </p:txBody>
        </p:sp>
        <p:sp>
          <p:nvSpPr>
            <p:cNvPr id="145" name="TextBox 144"/>
            <p:cNvSpPr txBox="1"/>
            <p:nvPr/>
          </p:nvSpPr>
          <p:spPr>
            <a:xfrm>
              <a:off x="8650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14</a:t>
              </a:r>
              <a:endParaRPr lang="en-US" dirty="0">
                <a:solidFill>
                  <a:schemeClr val="accent6">
                    <a:lumMod val="75000"/>
                  </a:schemeClr>
                </a:solidFill>
              </a:endParaRPr>
            </a:p>
          </p:txBody>
        </p:sp>
        <p:sp>
          <p:nvSpPr>
            <p:cNvPr id="146" name="TextBox 145"/>
            <p:cNvSpPr txBox="1"/>
            <p:nvPr/>
          </p:nvSpPr>
          <p:spPr>
            <a:xfrm>
              <a:off x="8117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2</a:t>
              </a:r>
              <a:endParaRPr lang="en-US" dirty="0">
                <a:solidFill>
                  <a:schemeClr val="tx1"/>
                </a:solidFill>
              </a:endParaRPr>
            </a:p>
          </p:txBody>
        </p:sp>
        <p:sp>
          <p:nvSpPr>
            <p:cNvPr id="147" name="TextBox 146"/>
            <p:cNvSpPr txBox="1"/>
            <p:nvPr/>
          </p:nvSpPr>
          <p:spPr>
            <a:xfrm>
              <a:off x="8041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13</a:t>
              </a:r>
              <a:endParaRPr lang="en-US" dirty="0">
                <a:solidFill>
                  <a:schemeClr val="accent6">
                    <a:lumMod val="75000"/>
                  </a:schemeClr>
                </a:solidFill>
              </a:endParaRPr>
            </a:p>
          </p:txBody>
        </p:sp>
        <p:sp>
          <p:nvSpPr>
            <p:cNvPr id="148" name="TextBox 147"/>
            <p:cNvSpPr txBox="1"/>
            <p:nvPr/>
          </p:nvSpPr>
          <p:spPr>
            <a:xfrm>
              <a:off x="7507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3</a:t>
              </a:r>
              <a:endParaRPr lang="en-US" dirty="0">
                <a:solidFill>
                  <a:schemeClr val="tx1"/>
                </a:solidFill>
              </a:endParaRPr>
            </a:p>
          </p:txBody>
        </p:sp>
        <p:sp>
          <p:nvSpPr>
            <p:cNvPr id="149" name="TextBox 148"/>
            <p:cNvSpPr txBox="1"/>
            <p:nvPr/>
          </p:nvSpPr>
          <p:spPr>
            <a:xfrm>
              <a:off x="7431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12</a:t>
              </a:r>
              <a:endParaRPr lang="en-US" dirty="0">
                <a:solidFill>
                  <a:schemeClr val="accent6">
                    <a:lumMod val="75000"/>
                  </a:schemeClr>
                </a:solidFill>
              </a:endParaRPr>
            </a:p>
          </p:txBody>
        </p:sp>
        <p:sp>
          <p:nvSpPr>
            <p:cNvPr id="150" name="TextBox 149"/>
            <p:cNvSpPr txBox="1"/>
            <p:nvPr/>
          </p:nvSpPr>
          <p:spPr>
            <a:xfrm>
              <a:off x="6898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4</a:t>
              </a:r>
              <a:endParaRPr lang="en-US" dirty="0">
                <a:solidFill>
                  <a:schemeClr val="tx1"/>
                </a:solidFill>
              </a:endParaRPr>
            </a:p>
          </p:txBody>
        </p:sp>
        <p:sp>
          <p:nvSpPr>
            <p:cNvPr id="151" name="TextBox 150"/>
            <p:cNvSpPr txBox="1"/>
            <p:nvPr/>
          </p:nvSpPr>
          <p:spPr>
            <a:xfrm>
              <a:off x="6822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11</a:t>
              </a:r>
              <a:endParaRPr lang="en-US" dirty="0">
                <a:solidFill>
                  <a:schemeClr val="accent6">
                    <a:lumMod val="75000"/>
                  </a:schemeClr>
                </a:solidFill>
              </a:endParaRPr>
            </a:p>
          </p:txBody>
        </p:sp>
        <p:sp>
          <p:nvSpPr>
            <p:cNvPr id="152" name="TextBox 151"/>
            <p:cNvSpPr txBox="1"/>
            <p:nvPr/>
          </p:nvSpPr>
          <p:spPr>
            <a:xfrm>
              <a:off x="6288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5</a:t>
              </a:r>
              <a:endParaRPr lang="en-US" dirty="0">
                <a:solidFill>
                  <a:schemeClr val="tx1"/>
                </a:solidFill>
              </a:endParaRPr>
            </a:p>
          </p:txBody>
        </p:sp>
        <p:sp>
          <p:nvSpPr>
            <p:cNvPr id="153" name="TextBox 152"/>
            <p:cNvSpPr txBox="1"/>
            <p:nvPr/>
          </p:nvSpPr>
          <p:spPr>
            <a:xfrm>
              <a:off x="6212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10</a:t>
              </a:r>
              <a:endParaRPr lang="en-US" dirty="0">
                <a:solidFill>
                  <a:schemeClr val="accent6">
                    <a:lumMod val="75000"/>
                  </a:schemeClr>
                </a:solidFill>
              </a:endParaRPr>
            </a:p>
          </p:txBody>
        </p:sp>
        <p:sp>
          <p:nvSpPr>
            <p:cNvPr id="154" name="TextBox 153"/>
            <p:cNvSpPr txBox="1"/>
            <p:nvPr/>
          </p:nvSpPr>
          <p:spPr>
            <a:xfrm>
              <a:off x="5679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6</a:t>
              </a:r>
              <a:endParaRPr lang="en-US" dirty="0">
                <a:solidFill>
                  <a:schemeClr val="tx1"/>
                </a:solidFill>
              </a:endParaRPr>
            </a:p>
          </p:txBody>
        </p:sp>
        <p:sp>
          <p:nvSpPr>
            <p:cNvPr id="155" name="TextBox 154"/>
            <p:cNvSpPr txBox="1"/>
            <p:nvPr/>
          </p:nvSpPr>
          <p:spPr>
            <a:xfrm>
              <a:off x="5602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9</a:t>
              </a:r>
              <a:endParaRPr lang="en-US" dirty="0">
                <a:solidFill>
                  <a:schemeClr val="accent6">
                    <a:lumMod val="75000"/>
                  </a:schemeClr>
                </a:solidFill>
              </a:endParaRPr>
            </a:p>
          </p:txBody>
        </p:sp>
        <p:sp>
          <p:nvSpPr>
            <p:cNvPr id="156" name="TextBox 155"/>
            <p:cNvSpPr txBox="1"/>
            <p:nvPr/>
          </p:nvSpPr>
          <p:spPr>
            <a:xfrm>
              <a:off x="5069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7</a:t>
              </a:r>
              <a:endParaRPr lang="en-US" dirty="0">
                <a:solidFill>
                  <a:schemeClr val="tx1"/>
                </a:solidFill>
              </a:endParaRPr>
            </a:p>
          </p:txBody>
        </p:sp>
        <p:sp>
          <p:nvSpPr>
            <p:cNvPr id="157" name="TextBox 156"/>
            <p:cNvSpPr txBox="1"/>
            <p:nvPr/>
          </p:nvSpPr>
          <p:spPr>
            <a:xfrm>
              <a:off x="4993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8</a:t>
              </a:r>
              <a:endParaRPr lang="en-US" dirty="0">
                <a:solidFill>
                  <a:schemeClr val="accent6">
                    <a:lumMod val="75000"/>
                  </a:schemeClr>
                </a:solidFill>
              </a:endParaRPr>
            </a:p>
          </p:txBody>
        </p:sp>
        <p:sp>
          <p:nvSpPr>
            <p:cNvPr id="158" name="TextBox 157"/>
            <p:cNvSpPr txBox="1"/>
            <p:nvPr/>
          </p:nvSpPr>
          <p:spPr>
            <a:xfrm>
              <a:off x="4459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8</a:t>
              </a:r>
              <a:endParaRPr lang="en-US" dirty="0">
                <a:solidFill>
                  <a:schemeClr val="tx1"/>
                </a:solidFill>
              </a:endParaRPr>
            </a:p>
          </p:txBody>
        </p:sp>
        <p:sp>
          <p:nvSpPr>
            <p:cNvPr id="159" name="TextBox 158"/>
            <p:cNvSpPr txBox="1"/>
            <p:nvPr/>
          </p:nvSpPr>
          <p:spPr>
            <a:xfrm>
              <a:off x="4383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7</a:t>
              </a:r>
              <a:endParaRPr lang="en-US" dirty="0">
                <a:solidFill>
                  <a:schemeClr val="accent6">
                    <a:lumMod val="75000"/>
                  </a:schemeClr>
                </a:solidFill>
              </a:endParaRPr>
            </a:p>
          </p:txBody>
        </p:sp>
        <p:sp>
          <p:nvSpPr>
            <p:cNvPr id="160" name="TextBox 159"/>
            <p:cNvSpPr txBox="1"/>
            <p:nvPr/>
          </p:nvSpPr>
          <p:spPr>
            <a:xfrm>
              <a:off x="3850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9</a:t>
              </a:r>
              <a:endParaRPr lang="en-US" dirty="0">
                <a:solidFill>
                  <a:schemeClr val="tx1"/>
                </a:solidFill>
              </a:endParaRPr>
            </a:p>
          </p:txBody>
        </p:sp>
        <p:sp>
          <p:nvSpPr>
            <p:cNvPr id="161" name="TextBox 160"/>
            <p:cNvSpPr txBox="1"/>
            <p:nvPr/>
          </p:nvSpPr>
          <p:spPr>
            <a:xfrm>
              <a:off x="3774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6</a:t>
              </a:r>
              <a:endParaRPr lang="en-US" dirty="0">
                <a:solidFill>
                  <a:schemeClr val="accent6">
                    <a:lumMod val="75000"/>
                  </a:schemeClr>
                </a:solidFill>
              </a:endParaRPr>
            </a:p>
          </p:txBody>
        </p:sp>
        <p:sp>
          <p:nvSpPr>
            <p:cNvPr id="162" name="TextBox 161"/>
            <p:cNvSpPr txBox="1"/>
            <p:nvPr/>
          </p:nvSpPr>
          <p:spPr>
            <a:xfrm>
              <a:off x="3240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10</a:t>
              </a:r>
              <a:endParaRPr lang="en-US" dirty="0">
                <a:solidFill>
                  <a:schemeClr val="tx1"/>
                </a:solidFill>
              </a:endParaRPr>
            </a:p>
          </p:txBody>
        </p:sp>
        <p:sp>
          <p:nvSpPr>
            <p:cNvPr id="163" name="TextBox 162"/>
            <p:cNvSpPr txBox="1"/>
            <p:nvPr/>
          </p:nvSpPr>
          <p:spPr>
            <a:xfrm>
              <a:off x="3164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5</a:t>
              </a:r>
              <a:endParaRPr lang="en-US" dirty="0">
                <a:solidFill>
                  <a:schemeClr val="accent6">
                    <a:lumMod val="75000"/>
                  </a:schemeClr>
                </a:solidFill>
              </a:endParaRPr>
            </a:p>
          </p:txBody>
        </p:sp>
        <p:sp>
          <p:nvSpPr>
            <p:cNvPr id="164" name="TextBox 163"/>
            <p:cNvSpPr txBox="1"/>
            <p:nvPr/>
          </p:nvSpPr>
          <p:spPr>
            <a:xfrm>
              <a:off x="2631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11</a:t>
              </a:r>
              <a:endParaRPr lang="en-US" dirty="0">
                <a:solidFill>
                  <a:schemeClr val="tx1"/>
                </a:solidFill>
              </a:endParaRPr>
            </a:p>
          </p:txBody>
        </p:sp>
        <p:sp>
          <p:nvSpPr>
            <p:cNvPr id="165" name="TextBox 164"/>
            <p:cNvSpPr txBox="1"/>
            <p:nvPr/>
          </p:nvSpPr>
          <p:spPr>
            <a:xfrm>
              <a:off x="2554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4</a:t>
              </a:r>
              <a:endParaRPr lang="en-US" dirty="0">
                <a:solidFill>
                  <a:schemeClr val="accent6">
                    <a:lumMod val="75000"/>
                  </a:schemeClr>
                </a:solidFill>
              </a:endParaRPr>
            </a:p>
          </p:txBody>
        </p:sp>
        <p:sp>
          <p:nvSpPr>
            <p:cNvPr id="166" name="TextBox 165"/>
            <p:cNvSpPr txBox="1"/>
            <p:nvPr/>
          </p:nvSpPr>
          <p:spPr>
            <a:xfrm>
              <a:off x="2021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12</a:t>
              </a:r>
              <a:endParaRPr lang="en-US" dirty="0">
                <a:solidFill>
                  <a:schemeClr val="tx1"/>
                </a:solidFill>
              </a:endParaRPr>
            </a:p>
          </p:txBody>
        </p:sp>
        <p:sp>
          <p:nvSpPr>
            <p:cNvPr id="167" name="TextBox 166"/>
            <p:cNvSpPr txBox="1"/>
            <p:nvPr/>
          </p:nvSpPr>
          <p:spPr>
            <a:xfrm>
              <a:off x="1945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3</a:t>
              </a:r>
              <a:endParaRPr lang="en-US" dirty="0">
                <a:solidFill>
                  <a:schemeClr val="accent6">
                    <a:lumMod val="75000"/>
                  </a:schemeClr>
                </a:solidFill>
              </a:endParaRPr>
            </a:p>
          </p:txBody>
        </p:sp>
        <p:sp>
          <p:nvSpPr>
            <p:cNvPr id="168" name="TextBox 167"/>
            <p:cNvSpPr txBox="1"/>
            <p:nvPr/>
          </p:nvSpPr>
          <p:spPr>
            <a:xfrm>
              <a:off x="1411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13</a:t>
              </a:r>
              <a:endParaRPr lang="en-US" dirty="0">
                <a:solidFill>
                  <a:schemeClr val="tx1"/>
                </a:solidFill>
              </a:endParaRPr>
            </a:p>
          </p:txBody>
        </p:sp>
        <p:sp>
          <p:nvSpPr>
            <p:cNvPr id="169" name="TextBox 168"/>
            <p:cNvSpPr txBox="1"/>
            <p:nvPr/>
          </p:nvSpPr>
          <p:spPr>
            <a:xfrm>
              <a:off x="1335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2</a:t>
              </a:r>
              <a:endParaRPr lang="en-US" dirty="0">
                <a:solidFill>
                  <a:schemeClr val="accent6">
                    <a:lumMod val="75000"/>
                  </a:schemeClr>
                </a:solidFill>
              </a:endParaRPr>
            </a:p>
          </p:txBody>
        </p:sp>
        <p:sp>
          <p:nvSpPr>
            <p:cNvPr id="170" name="TextBox 169"/>
            <p:cNvSpPr txBox="1"/>
            <p:nvPr/>
          </p:nvSpPr>
          <p:spPr>
            <a:xfrm>
              <a:off x="802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14</a:t>
              </a:r>
              <a:endParaRPr lang="en-US" dirty="0">
                <a:solidFill>
                  <a:schemeClr val="tx1"/>
                </a:solidFill>
              </a:endParaRPr>
            </a:p>
          </p:txBody>
        </p:sp>
        <p:sp>
          <p:nvSpPr>
            <p:cNvPr id="171" name="TextBox 170"/>
            <p:cNvSpPr txBox="1"/>
            <p:nvPr/>
          </p:nvSpPr>
          <p:spPr>
            <a:xfrm>
              <a:off x="726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a:t>
              </a:r>
              <a:endParaRPr lang="en-US" dirty="0">
                <a:solidFill>
                  <a:schemeClr val="accent6">
                    <a:lumMod val="75000"/>
                  </a:schemeClr>
                </a:solidFill>
              </a:endParaRPr>
            </a:p>
          </p:txBody>
        </p:sp>
        <p:sp>
          <p:nvSpPr>
            <p:cNvPr id="172" name="TextBox 171"/>
            <p:cNvSpPr txBox="1"/>
            <p:nvPr/>
          </p:nvSpPr>
          <p:spPr>
            <a:xfrm>
              <a:off x="192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73" name="TextBox 172"/>
            <p:cNvSpPr txBox="1"/>
            <p:nvPr/>
          </p:nvSpPr>
          <p:spPr>
            <a:xfrm>
              <a:off x="116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0</a:t>
              </a:r>
              <a:endParaRPr lang="en-US" dirty="0">
                <a:solidFill>
                  <a:schemeClr val="accent6">
                    <a:lumMod val="75000"/>
                  </a:schemeClr>
                </a:solidFill>
              </a:endParaRPr>
            </a:p>
          </p:txBody>
        </p:sp>
        <p:sp>
          <p:nvSpPr>
            <p:cNvPr id="174" name="TextBox 173"/>
            <p:cNvSpPr txBox="1"/>
            <p:nvPr/>
          </p:nvSpPr>
          <p:spPr>
            <a:xfrm>
              <a:off x="0" y="0"/>
              <a:ext cx="7543800" cy="369332"/>
            </a:xfrm>
            <a:prstGeom prst="rect">
              <a:avLst/>
            </a:prstGeom>
            <a:noFill/>
          </p:spPr>
          <p:txBody>
            <a:bodyPr wrap="square" rtlCol="0">
              <a:spAutoFit/>
            </a:bodyPr>
            <a:lstStyle/>
            <a:p>
              <a:r>
                <a:rPr lang="en-US" dirty="0" smtClean="0">
                  <a:solidFill>
                    <a:schemeClr val="accent6"/>
                  </a:solidFill>
                </a:rPr>
                <a:t>Decrease of fidelity = amount of simplifying/work performed by the model</a:t>
              </a:r>
              <a:endParaRPr lang="en-US" dirty="0">
                <a:solidFill>
                  <a:schemeClr val="accent6"/>
                </a:solidFill>
              </a:endParaRPr>
            </a:p>
          </p:txBody>
        </p:sp>
        <p:cxnSp>
          <p:nvCxnSpPr>
            <p:cNvPr id="175" name="Straight Arrow Connector 174"/>
            <p:cNvCxnSpPr/>
            <p:nvPr/>
          </p:nvCxnSpPr>
          <p:spPr>
            <a:xfrm>
              <a:off x="116550" y="677862"/>
              <a:ext cx="9027450" cy="0"/>
            </a:xfrm>
            <a:prstGeom prst="straightConnector1">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176" name="Straight Arrow Connector 175"/>
            <p:cNvCxnSpPr/>
            <p:nvPr/>
          </p:nvCxnSpPr>
          <p:spPr>
            <a:xfrm>
              <a:off x="116550" y="5943600"/>
              <a:ext cx="9027450" cy="0"/>
            </a:xfrm>
            <a:prstGeom prst="straightConnector1">
              <a:avLst/>
            </a:prstGeom>
            <a:ln>
              <a:tailEnd type="stealth" w="lg" len="lg"/>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177" name="TextBox 176"/>
            <p:cNvSpPr txBox="1"/>
            <p:nvPr/>
          </p:nvSpPr>
          <p:spPr>
            <a:xfrm>
              <a:off x="119725" y="6488668"/>
              <a:ext cx="7543800" cy="369332"/>
            </a:xfrm>
            <a:prstGeom prst="rect">
              <a:avLst/>
            </a:prstGeom>
            <a:noFill/>
          </p:spPr>
          <p:txBody>
            <a:bodyPr wrap="square" rtlCol="0">
              <a:spAutoFit/>
            </a:bodyPr>
            <a:lstStyle/>
            <a:p>
              <a:r>
                <a:rPr lang="en-US" dirty="0" smtClean="0">
                  <a:solidFill>
                    <a:srgbClr val="7030A0"/>
                  </a:solidFill>
                </a:rPr>
                <a:t>Complexity of the model = number of independent statements in description</a:t>
              </a:r>
              <a:endParaRPr lang="en-US" dirty="0">
                <a:solidFill>
                  <a:srgbClr val="7030A0"/>
                </a:solidFill>
              </a:endParaRPr>
            </a:p>
          </p:txBody>
        </p:sp>
      </p:grpSp>
      <p:sp>
        <p:nvSpPr>
          <p:cNvPr id="178" name="Rectangle 177"/>
          <p:cNvSpPr/>
          <p:nvPr/>
        </p:nvSpPr>
        <p:spPr>
          <a:xfrm>
            <a:off x="685800" y="330739"/>
            <a:ext cx="556814" cy="6222461"/>
          </a:xfrm>
          <a:prstGeom prst="rect">
            <a:avLst/>
          </a:prstGeom>
          <a:solidFill>
            <a:schemeClr val="accent2">
              <a:alpha val="19000"/>
            </a:schemeClr>
          </a:solidFill>
          <a:ln w="38100">
            <a:solidFill>
              <a:schemeClr val="tx1"/>
            </a:solidFill>
            <a:prstDash val="sysDash"/>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extBox 1"/>
          <p:cNvSpPr txBox="1"/>
          <p:nvPr/>
        </p:nvSpPr>
        <p:spPr>
          <a:xfrm>
            <a:off x="4963649" y="2262911"/>
            <a:ext cx="1544175" cy="646331"/>
          </a:xfrm>
          <a:prstGeom prst="rect">
            <a:avLst/>
          </a:prstGeom>
          <a:noFill/>
        </p:spPr>
        <p:txBody>
          <a:bodyPr wrap="square" rtlCol="0">
            <a:spAutoFit/>
          </a:bodyPr>
          <a:lstStyle/>
          <a:p>
            <a:pPr algn="ctr"/>
            <a:r>
              <a:rPr lang="en-US" dirty="0" smtClean="0"/>
              <a:t>Decrease of Accuracy</a:t>
            </a:r>
            <a:endParaRPr lang="en-US" dirty="0"/>
          </a:p>
        </p:txBody>
      </p:sp>
    </p:spTree>
    <p:extLst>
      <p:ext uri="{BB962C8B-B14F-4D97-AF65-F5344CB8AC3E}">
        <p14:creationId xmlns:p14="http://schemas.microsoft.com/office/powerpoint/2010/main" val="2176722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DF</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 we ask the right question?</a:t>
            </a:r>
          </a:p>
          <a:p>
            <a:pPr marL="0" indent="0">
              <a:buNone/>
            </a:pPr>
            <a:endParaRPr lang="en-US" dirty="0" smtClean="0"/>
          </a:p>
          <a:p>
            <a:endParaRPr lang="en-US" dirty="0"/>
          </a:p>
          <a:p>
            <a:pPr marL="457200" lvl="1" indent="0">
              <a:buNone/>
            </a:pPr>
            <a:endParaRPr lang="en-US" dirty="0"/>
          </a:p>
          <a:p>
            <a:pPr marL="457200" lvl="1" indent="0">
              <a:buNone/>
            </a:pPr>
            <a:r>
              <a:rPr lang="en-US" u="sng" dirty="0" smtClean="0"/>
              <a:t>Irresistible Assumptions:</a:t>
            </a:r>
          </a:p>
          <a:p>
            <a:pPr lvl="1"/>
            <a:r>
              <a:rPr lang="en-US" sz="2600" dirty="0" smtClean="0"/>
              <a:t> Terms must be self-explanatory</a:t>
            </a:r>
          </a:p>
          <a:p>
            <a:pPr lvl="1"/>
            <a:r>
              <a:rPr lang="en-US" sz="2600" dirty="0" smtClean="0"/>
              <a:t>The name should suggest the “best” way of understanding the concept</a:t>
            </a:r>
          </a:p>
          <a:p>
            <a:pPr lvl="1"/>
            <a:r>
              <a:rPr lang="en-US" sz="2600" dirty="0" smtClean="0"/>
              <a:t>If the term “Degrees of Freedom” were misleading the scientific community would have surely correct it</a:t>
            </a:r>
            <a:endParaRPr lang="en-US" sz="2600" dirty="0"/>
          </a:p>
        </p:txBody>
      </p:sp>
      <p:sp>
        <p:nvSpPr>
          <p:cNvPr id="4" name="TextBox 3"/>
          <p:cNvSpPr txBox="1"/>
          <p:nvPr/>
        </p:nvSpPr>
        <p:spPr>
          <a:xfrm>
            <a:off x="838200" y="2369403"/>
            <a:ext cx="3267364" cy="830997"/>
          </a:xfrm>
          <a:prstGeom prst="rect">
            <a:avLst/>
          </a:prstGeom>
          <a:noFill/>
        </p:spPr>
        <p:txBody>
          <a:bodyPr wrap="square" rtlCol="0">
            <a:spAutoFit/>
          </a:bodyPr>
          <a:lstStyle/>
          <a:p>
            <a:pPr algn="ctr"/>
            <a:r>
              <a:rPr lang="en-US" sz="2400" b="1" dirty="0">
                <a:solidFill>
                  <a:schemeClr val="accent1">
                    <a:lumMod val="75000"/>
                  </a:schemeClr>
                </a:solidFill>
              </a:rPr>
              <a:t>What is </a:t>
            </a:r>
            <a:endParaRPr lang="en-US" sz="2400" b="1" dirty="0" smtClean="0">
              <a:solidFill>
                <a:schemeClr val="accent1">
                  <a:lumMod val="75000"/>
                </a:schemeClr>
              </a:solidFill>
            </a:endParaRPr>
          </a:p>
          <a:p>
            <a:pPr algn="ctr"/>
            <a:r>
              <a:rPr lang="en-US" sz="2400" b="1" dirty="0" smtClean="0">
                <a:solidFill>
                  <a:schemeClr val="accent1">
                    <a:lumMod val="75000"/>
                  </a:schemeClr>
                </a:solidFill>
              </a:rPr>
              <a:t>“</a:t>
            </a:r>
            <a:r>
              <a:rPr lang="en-US" sz="2400" b="1" i="1" dirty="0" smtClean="0">
                <a:solidFill>
                  <a:schemeClr val="accent1">
                    <a:lumMod val="75000"/>
                  </a:schemeClr>
                </a:solidFill>
              </a:rPr>
              <a:t>Degrees </a:t>
            </a:r>
            <a:r>
              <a:rPr lang="en-US" sz="2400" b="1" i="1" dirty="0">
                <a:solidFill>
                  <a:schemeClr val="accent1">
                    <a:lumMod val="75000"/>
                  </a:schemeClr>
                </a:solidFill>
              </a:rPr>
              <a:t>of </a:t>
            </a:r>
            <a:r>
              <a:rPr lang="en-US" sz="2400" b="1" i="1" dirty="0" smtClean="0">
                <a:solidFill>
                  <a:schemeClr val="accent1">
                    <a:lumMod val="75000"/>
                  </a:schemeClr>
                </a:solidFill>
              </a:rPr>
              <a:t>Freedom</a:t>
            </a:r>
            <a:r>
              <a:rPr lang="en-US" sz="2400" b="1" dirty="0" smtClean="0">
                <a:solidFill>
                  <a:schemeClr val="accent1">
                    <a:lumMod val="75000"/>
                  </a:schemeClr>
                </a:solidFill>
              </a:rPr>
              <a:t>”? </a:t>
            </a:r>
            <a:endParaRPr lang="en-US" sz="2400" b="1" dirty="0">
              <a:solidFill>
                <a:schemeClr val="accent1">
                  <a:lumMod val="75000"/>
                </a:schemeClr>
              </a:solidFill>
            </a:endParaRPr>
          </a:p>
        </p:txBody>
      </p:sp>
      <p:sp>
        <p:nvSpPr>
          <p:cNvPr id="5" name="TextBox 4"/>
          <p:cNvSpPr txBox="1"/>
          <p:nvPr/>
        </p:nvSpPr>
        <p:spPr>
          <a:xfrm>
            <a:off x="4800600" y="2358361"/>
            <a:ext cx="3505200" cy="830997"/>
          </a:xfrm>
          <a:prstGeom prst="rect">
            <a:avLst/>
          </a:prstGeom>
          <a:noFill/>
        </p:spPr>
        <p:txBody>
          <a:bodyPr wrap="square" rtlCol="0">
            <a:spAutoFit/>
          </a:bodyPr>
          <a:lstStyle/>
          <a:p>
            <a:pPr algn="ctr"/>
            <a:r>
              <a:rPr lang="en-US" sz="2400" b="1" dirty="0">
                <a:solidFill>
                  <a:srgbClr val="FF0000"/>
                </a:solidFill>
              </a:rPr>
              <a:t>Why </a:t>
            </a:r>
            <a:r>
              <a:rPr lang="en-US" sz="2400" b="1" dirty="0" smtClean="0">
                <a:solidFill>
                  <a:srgbClr val="FF0000"/>
                </a:solidFill>
              </a:rPr>
              <a:t>is it called</a:t>
            </a:r>
          </a:p>
          <a:p>
            <a:pPr algn="ctr"/>
            <a:r>
              <a:rPr lang="en-US" sz="2400" b="1" dirty="0" smtClean="0">
                <a:solidFill>
                  <a:srgbClr val="FF0000"/>
                </a:solidFill>
              </a:rPr>
              <a:t> </a:t>
            </a:r>
            <a:r>
              <a:rPr lang="en-US" sz="2400" b="1" dirty="0">
                <a:solidFill>
                  <a:srgbClr val="FF0000"/>
                </a:solidFill>
              </a:rPr>
              <a:t>“</a:t>
            </a:r>
            <a:r>
              <a:rPr lang="en-US" sz="2400" b="1" i="1" dirty="0">
                <a:solidFill>
                  <a:srgbClr val="FF0000"/>
                </a:solidFill>
              </a:rPr>
              <a:t>Degrees of Freedom</a:t>
            </a:r>
            <a:r>
              <a:rPr lang="en-US" sz="2400" b="1" dirty="0">
                <a:solidFill>
                  <a:srgbClr val="FF0000"/>
                </a:solidFill>
              </a:rPr>
              <a:t>”?</a:t>
            </a:r>
          </a:p>
        </p:txBody>
      </p:sp>
      <p:sp>
        <p:nvSpPr>
          <p:cNvPr id="6" name="TextBox 5"/>
          <p:cNvSpPr txBox="1"/>
          <p:nvPr/>
        </p:nvSpPr>
        <p:spPr>
          <a:xfrm>
            <a:off x="4191000" y="2521804"/>
            <a:ext cx="609600" cy="381000"/>
          </a:xfrm>
          <a:prstGeom prst="rect">
            <a:avLst/>
          </a:prstGeom>
          <a:noFill/>
        </p:spPr>
        <p:txBody>
          <a:bodyPr wrap="square" rtlCol="0">
            <a:spAutoFit/>
          </a:bodyPr>
          <a:lstStyle/>
          <a:p>
            <a:pPr algn="ctr"/>
            <a:r>
              <a:rPr lang="en-US" dirty="0" smtClean="0"/>
              <a:t>VS.</a:t>
            </a:r>
            <a:endParaRPr lang="en-US" dirty="0"/>
          </a:p>
        </p:txBody>
      </p:sp>
    </p:spTree>
    <p:extLst>
      <p:ext uri="{BB962C8B-B14F-4D97-AF65-F5344CB8AC3E}">
        <p14:creationId xmlns:p14="http://schemas.microsoft.com/office/powerpoint/2010/main" val="1219790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02950" y="2965719"/>
            <a:ext cx="49755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43" name="Group 142"/>
          <p:cNvGrpSpPr>
            <a:grpSpLocks noChangeAspect="1"/>
          </p:cNvGrpSpPr>
          <p:nvPr/>
        </p:nvGrpSpPr>
        <p:grpSpPr>
          <a:xfrm>
            <a:off x="7069186" y="905913"/>
            <a:ext cx="1634679" cy="1606701"/>
            <a:chOff x="2267458" y="1493588"/>
            <a:chExt cx="2554188" cy="2510470"/>
          </a:xfrm>
        </p:grpSpPr>
        <p:grpSp>
          <p:nvGrpSpPr>
            <p:cNvPr id="144" name="Group 143"/>
            <p:cNvGrpSpPr/>
            <p:nvPr/>
          </p:nvGrpSpPr>
          <p:grpSpPr>
            <a:xfrm>
              <a:off x="2267458" y="1493589"/>
              <a:ext cx="2183025" cy="2510469"/>
              <a:chOff x="1546717" y="587144"/>
              <a:chExt cx="2183025" cy="2510469"/>
            </a:xfrm>
          </p:grpSpPr>
          <p:grpSp>
            <p:nvGrpSpPr>
              <p:cNvPr id="146" name="Group 145"/>
              <p:cNvGrpSpPr/>
              <p:nvPr/>
            </p:nvGrpSpPr>
            <p:grpSpPr>
              <a:xfrm rot="16200000">
                <a:off x="335486" y="1798375"/>
                <a:ext cx="2510469" cy="88007"/>
                <a:chOff x="4640580" y="2620962"/>
                <a:chExt cx="2827020" cy="88006"/>
              </a:xfrm>
            </p:grpSpPr>
            <p:cxnSp>
              <p:nvCxnSpPr>
                <p:cNvPr id="165" name="Straight Arrow Connector 164"/>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66" name="Straight Connector 165"/>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7" name="Straight Connector 166"/>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8" name="Straight Connector 167"/>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9" name="Straight Connector 168"/>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0" name="Straight Connector 169"/>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4" name="Straight Connector 173"/>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5" name="Straight Connector 174"/>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6" name="Straight Connector 175"/>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147" name="Group 146"/>
              <p:cNvGrpSpPr/>
              <p:nvPr/>
            </p:nvGrpSpPr>
            <p:grpSpPr>
              <a:xfrm>
                <a:off x="2038858" y="693755"/>
                <a:ext cx="243084" cy="1700482"/>
                <a:chOff x="6271009" y="892096"/>
                <a:chExt cx="243084" cy="1700482"/>
              </a:xfrm>
            </p:grpSpPr>
            <p:sp>
              <p:nvSpPr>
                <p:cNvPr id="160" name="Oval 159"/>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1" name="Oval 160"/>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Oval 161"/>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3" name="Oval 162"/>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4" name="Oval 163"/>
                <p:cNvSpPr/>
                <p:nvPr/>
              </p:nvSpPr>
              <p:spPr>
                <a:xfrm>
                  <a:off x="6285493" y="8920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48" name="Group 147"/>
              <p:cNvGrpSpPr/>
              <p:nvPr/>
            </p:nvGrpSpPr>
            <p:grpSpPr>
              <a:xfrm>
                <a:off x="2739142" y="944659"/>
                <a:ext cx="228600" cy="1645411"/>
                <a:chOff x="7500754" y="1185164"/>
                <a:chExt cx="228600" cy="1645411"/>
              </a:xfrm>
            </p:grpSpPr>
            <p:sp>
              <p:nvSpPr>
                <p:cNvPr id="155" name="Oval 154"/>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6" name="Oval 155"/>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7" name="Oval 156"/>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8" name="Oval 157"/>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Oval 158"/>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49" name="Group 148"/>
              <p:cNvGrpSpPr/>
              <p:nvPr/>
            </p:nvGrpSpPr>
            <p:grpSpPr>
              <a:xfrm>
                <a:off x="3492312" y="1352523"/>
                <a:ext cx="237430" cy="1446618"/>
                <a:chOff x="8168628" y="1550864"/>
                <a:chExt cx="237430" cy="1446618"/>
              </a:xfrm>
            </p:grpSpPr>
            <p:sp>
              <p:nvSpPr>
                <p:cNvPr id="150" name="Oval 149"/>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Oval 150"/>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2" name="Oval 151"/>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Oval 152"/>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4" name="Oval 153"/>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45" name="Rectangle 144"/>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7" name="Group 176"/>
          <p:cNvGrpSpPr>
            <a:grpSpLocks noChangeAspect="1"/>
          </p:cNvGrpSpPr>
          <p:nvPr/>
        </p:nvGrpSpPr>
        <p:grpSpPr>
          <a:xfrm>
            <a:off x="7100173" y="3657600"/>
            <a:ext cx="1634679" cy="1606701"/>
            <a:chOff x="2267458" y="1493588"/>
            <a:chExt cx="2554188" cy="2510470"/>
          </a:xfrm>
        </p:grpSpPr>
        <p:grpSp>
          <p:nvGrpSpPr>
            <p:cNvPr id="178" name="Group 177"/>
            <p:cNvGrpSpPr/>
            <p:nvPr/>
          </p:nvGrpSpPr>
          <p:grpSpPr>
            <a:xfrm>
              <a:off x="2267458" y="1493589"/>
              <a:ext cx="2183025" cy="2510469"/>
              <a:chOff x="1546717" y="587144"/>
              <a:chExt cx="2183025" cy="2510469"/>
            </a:xfrm>
          </p:grpSpPr>
          <p:grpSp>
            <p:nvGrpSpPr>
              <p:cNvPr id="180" name="Group 179"/>
              <p:cNvGrpSpPr/>
              <p:nvPr/>
            </p:nvGrpSpPr>
            <p:grpSpPr>
              <a:xfrm rot="16200000">
                <a:off x="335486" y="1798375"/>
                <a:ext cx="2510469" cy="88007"/>
                <a:chOff x="4640580" y="2620962"/>
                <a:chExt cx="2827020" cy="88006"/>
              </a:xfrm>
            </p:grpSpPr>
            <p:cxnSp>
              <p:nvCxnSpPr>
                <p:cNvPr id="199" name="Straight Arrow Connector 198"/>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200" name="Straight Connector 199"/>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01" name="Straight Connector 200"/>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02" name="Straight Connector 201"/>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03" name="Straight Connector 202"/>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04" name="Straight Connector 203"/>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05" name="Straight Connector 204"/>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06" name="Straight Connector 205"/>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07" name="Straight Connector 206"/>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08" name="Straight Connector 207"/>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09" name="Straight Connector 208"/>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10" name="Straight Connector 209"/>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182" name="Group 181"/>
              <p:cNvGrpSpPr/>
              <p:nvPr/>
            </p:nvGrpSpPr>
            <p:grpSpPr>
              <a:xfrm>
                <a:off x="2038858" y="693755"/>
                <a:ext cx="243084" cy="1700482"/>
                <a:chOff x="6271009" y="892096"/>
                <a:chExt cx="243084" cy="1700482"/>
              </a:xfrm>
            </p:grpSpPr>
            <p:sp>
              <p:nvSpPr>
                <p:cNvPr id="194" name="Oval 193"/>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5" name="Oval 194"/>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6" name="Oval 195"/>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7" name="Oval 196"/>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8" name="Oval 197"/>
                <p:cNvSpPr/>
                <p:nvPr/>
              </p:nvSpPr>
              <p:spPr>
                <a:xfrm>
                  <a:off x="6285493" y="8920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83" name="Group 182"/>
              <p:cNvGrpSpPr/>
              <p:nvPr/>
            </p:nvGrpSpPr>
            <p:grpSpPr>
              <a:xfrm>
                <a:off x="2739142" y="944659"/>
                <a:ext cx="228600" cy="1645411"/>
                <a:chOff x="7500754" y="1185164"/>
                <a:chExt cx="228600" cy="1645411"/>
              </a:xfrm>
            </p:grpSpPr>
            <p:sp>
              <p:nvSpPr>
                <p:cNvPr id="189" name="Oval 188"/>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1" name="Oval 190"/>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2" name="Oval 191"/>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84" name="Group 183"/>
              <p:cNvGrpSpPr/>
              <p:nvPr/>
            </p:nvGrpSpPr>
            <p:grpSpPr>
              <a:xfrm>
                <a:off x="3492313" y="1352523"/>
                <a:ext cx="237429" cy="1377743"/>
                <a:chOff x="8168629" y="1550864"/>
                <a:chExt cx="237429" cy="1377743"/>
              </a:xfrm>
            </p:grpSpPr>
            <p:sp>
              <p:nvSpPr>
                <p:cNvPr id="185" name="Oval 184"/>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6" name="Oval 185"/>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7" name="Oval 186"/>
                <p:cNvSpPr/>
                <p:nvPr/>
              </p:nvSpPr>
              <p:spPr>
                <a:xfrm>
                  <a:off x="8168629" y="2700007"/>
                  <a:ext cx="228599" cy="228600"/>
                </a:xfrm>
                <a:prstGeom prst="ellipse">
                  <a:avLst/>
                </a:prstGeom>
                <a:solidFill>
                  <a:schemeClr val="accent2">
                    <a:lumMod val="40000"/>
                    <a:lumOff val="6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8" name="Oval 187"/>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79" name="Rectangle 178"/>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1" name="Oval 210"/>
          <p:cNvSpPr/>
          <p:nvPr/>
        </p:nvSpPr>
        <p:spPr>
          <a:xfrm>
            <a:off x="7865575" y="4572000"/>
            <a:ext cx="146303" cy="146304"/>
          </a:xfrm>
          <a:prstGeom prst="ellipse">
            <a:avLst/>
          </a:prstGeom>
          <a:solidFill>
            <a:schemeClr val="accent2">
              <a:lumMod val="40000"/>
              <a:lumOff val="6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23" name="Group 122"/>
          <p:cNvGrpSpPr/>
          <p:nvPr/>
        </p:nvGrpSpPr>
        <p:grpSpPr>
          <a:xfrm>
            <a:off x="-76200" y="-1"/>
            <a:ext cx="9144000" cy="6858001"/>
            <a:chOff x="0" y="-1"/>
            <a:chExt cx="9144000" cy="6858001"/>
          </a:xfrm>
        </p:grpSpPr>
        <p:sp>
          <p:nvSpPr>
            <p:cNvPr id="124"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TextBox 124"/>
            <p:cNvSpPr txBox="1"/>
            <p:nvPr/>
          </p:nvSpPr>
          <p:spPr>
            <a:xfrm>
              <a:off x="8727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a:t>
              </a:r>
              <a:endParaRPr lang="en-US" dirty="0">
                <a:solidFill>
                  <a:schemeClr val="tx1"/>
                </a:solidFill>
              </a:endParaRPr>
            </a:p>
          </p:txBody>
        </p:sp>
        <p:sp>
          <p:nvSpPr>
            <p:cNvPr id="126" name="TextBox 125"/>
            <p:cNvSpPr txBox="1"/>
            <p:nvPr/>
          </p:nvSpPr>
          <p:spPr>
            <a:xfrm>
              <a:off x="8650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14</a:t>
              </a:r>
              <a:endParaRPr lang="en-US" dirty="0">
                <a:solidFill>
                  <a:schemeClr val="accent6">
                    <a:lumMod val="75000"/>
                  </a:schemeClr>
                </a:solidFill>
              </a:endParaRPr>
            </a:p>
          </p:txBody>
        </p:sp>
        <p:sp>
          <p:nvSpPr>
            <p:cNvPr id="127" name="TextBox 126"/>
            <p:cNvSpPr txBox="1"/>
            <p:nvPr/>
          </p:nvSpPr>
          <p:spPr>
            <a:xfrm>
              <a:off x="8117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2</a:t>
              </a:r>
              <a:endParaRPr lang="en-US" dirty="0">
                <a:solidFill>
                  <a:schemeClr val="tx1"/>
                </a:solidFill>
              </a:endParaRPr>
            </a:p>
          </p:txBody>
        </p:sp>
        <p:sp>
          <p:nvSpPr>
            <p:cNvPr id="128" name="TextBox 127"/>
            <p:cNvSpPr txBox="1"/>
            <p:nvPr/>
          </p:nvSpPr>
          <p:spPr>
            <a:xfrm>
              <a:off x="8041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13</a:t>
              </a:r>
              <a:endParaRPr lang="en-US" dirty="0">
                <a:solidFill>
                  <a:schemeClr val="accent6">
                    <a:lumMod val="75000"/>
                  </a:schemeClr>
                </a:solidFill>
              </a:endParaRPr>
            </a:p>
          </p:txBody>
        </p:sp>
        <p:sp>
          <p:nvSpPr>
            <p:cNvPr id="129" name="TextBox 128"/>
            <p:cNvSpPr txBox="1"/>
            <p:nvPr/>
          </p:nvSpPr>
          <p:spPr>
            <a:xfrm>
              <a:off x="7507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3</a:t>
              </a:r>
              <a:endParaRPr lang="en-US" dirty="0">
                <a:solidFill>
                  <a:schemeClr val="tx1"/>
                </a:solidFill>
              </a:endParaRPr>
            </a:p>
          </p:txBody>
        </p:sp>
        <p:sp>
          <p:nvSpPr>
            <p:cNvPr id="130" name="TextBox 129"/>
            <p:cNvSpPr txBox="1"/>
            <p:nvPr/>
          </p:nvSpPr>
          <p:spPr>
            <a:xfrm>
              <a:off x="7431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12</a:t>
              </a:r>
              <a:endParaRPr lang="en-US" dirty="0">
                <a:solidFill>
                  <a:schemeClr val="accent6">
                    <a:lumMod val="75000"/>
                  </a:schemeClr>
                </a:solidFill>
              </a:endParaRPr>
            </a:p>
          </p:txBody>
        </p:sp>
        <p:sp>
          <p:nvSpPr>
            <p:cNvPr id="131" name="TextBox 130"/>
            <p:cNvSpPr txBox="1"/>
            <p:nvPr/>
          </p:nvSpPr>
          <p:spPr>
            <a:xfrm>
              <a:off x="6898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4</a:t>
              </a:r>
              <a:endParaRPr lang="en-US" dirty="0">
                <a:solidFill>
                  <a:schemeClr val="tx1"/>
                </a:solidFill>
              </a:endParaRPr>
            </a:p>
          </p:txBody>
        </p:sp>
        <p:sp>
          <p:nvSpPr>
            <p:cNvPr id="132" name="TextBox 131"/>
            <p:cNvSpPr txBox="1"/>
            <p:nvPr/>
          </p:nvSpPr>
          <p:spPr>
            <a:xfrm>
              <a:off x="6822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11</a:t>
              </a:r>
              <a:endParaRPr lang="en-US" dirty="0">
                <a:solidFill>
                  <a:schemeClr val="accent6">
                    <a:lumMod val="75000"/>
                  </a:schemeClr>
                </a:solidFill>
              </a:endParaRPr>
            </a:p>
          </p:txBody>
        </p:sp>
        <p:sp>
          <p:nvSpPr>
            <p:cNvPr id="133" name="TextBox 132"/>
            <p:cNvSpPr txBox="1"/>
            <p:nvPr/>
          </p:nvSpPr>
          <p:spPr>
            <a:xfrm>
              <a:off x="6288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5</a:t>
              </a:r>
              <a:endParaRPr lang="en-US" dirty="0">
                <a:solidFill>
                  <a:schemeClr val="tx1"/>
                </a:solidFill>
              </a:endParaRPr>
            </a:p>
          </p:txBody>
        </p:sp>
        <p:sp>
          <p:nvSpPr>
            <p:cNvPr id="134" name="TextBox 133"/>
            <p:cNvSpPr txBox="1"/>
            <p:nvPr/>
          </p:nvSpPr>
          <p:spPr>
            <a:xfrm>
              <a:off x="6212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10</a:t>
              </a:r>
              <a:endParaRPr lang="en-US" dirty="0">
                <a:solidFill>
                  <a:schemeClr val="accent6">
                    <a:lumMod val="75000"/>
                  </a:schemeClr>
                </a:solidFill>
              </a:endParaRPr>
            </a:p>
          </p:txBody>
        </p:sp>
        <p:sp>
          <p:nvSpPr>
            <p:cNvPr id="135" name="TextBox 134"/>
            <p:cNvSpPr txBox="1"/>
            <p:nvPr/>
          </p:nvSpPr>
          <p:spPr>
            <a:xfrm>
              <a:off x="5679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6</a:t>
              </a:r>
              <a:endParaRPr lang="en-US" dirty="0">
                <a:solidFill>
                  <a:schemeClr val="tx1"/>
                </a:solidFill>
              </a:endParaRPr>
            </a:p>
          </p:txBody>
        </p:sp>
        <p:sp>
          <p:nvSpPr>
            <p:cNvPr id="136" name="TextBox 135"/>
            <p:cNvSpPr txBox="1"/>
            <p:nvPr/>
          </p:nvSpPr>
          <p:spPr>
            <a:xfrm>
              <a:off x="5602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9</a:t>
              </a:r>
              <a:endParaRPr lang="en-US" dirty="0">
                <a:solidFill>
                  <a:schemeClr val="accent6">
                    <a:lumMod val="75000"/>
                  </a:schemeClr>
                </a:solidFill>
              </a:endParaRPr>
            </a:p>
          </p:txBody>
        </p:sp>
        <p:sp>
          <p:nvSpPr>
            <p:cNvPr id="137" name="TextBox 136"/>
            <p:cNvSpPr txBox="1"/>
            <p:nvPr/>
          </p:nvSpPr>
          <p:spPr>
            <a:xfrm>
              <a:off x="5069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7</a:t>
              </a:r>
              <a:endParaRPr lang="en-US" dirty="0">
                <a:solidFill>
                  <a:schemeClr val="tx1"/>
                </a:solidFill>
              </a:endParaRPr>
            </a:p>
          </p:txBody>
        </p:sp>
        <p:sp>
          <p:nvSpPr>
            <p:cNvPr id="138" name="TextBox 137"/>
            <p:cNvSpPr txBox="1"/>
            <p:nvPr/>
          </p:nvSpPr>
          <p:spPr>
            <a:xfrm>
              <a:off x="4993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8</a:t>
              </a:r>
              <a:endParaRPr lang="en-US" dirty="0">
                <a:solidFill>
                  <a:schemeClr val="accent6">
                    <a:lumMod val="75000"/>
                  </a:schemeClr>
                </a:solidFill>
              </a:endParaRPr>
            </a:p>
          </p:txBody>
        </p:sp>
        <p:sp>
          <p:nvSpPr>
            <p:cNvPr id="139" name="TextBox 138"/>
            <p:cNvSpPr txBox="1"/>
            <p:nvPr/>
          </p:nvSpPr>
          <p:spPr>
            <a:xfrm>
              <a:off x="4459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8</a:t>
              </a:r>
              <a:endParaRPr lang="en-US" dirty="0">
                <a:solidFill>
                  <a:schemeClr val="tx1"/>
                </a:solidFill>
              </a:endParaRPr>
            </a:p>
          </p:txBody>
        </p:sp>
        <p:sp>
          <p:nvSpPr>
            <p:cNvPr id="142" name="TextBox 141"/>
            <p:cNvSpPr txBox="1"/>
            <p:nvPr/>
          </p:nvSpPr>
          <p:spPr>
            <a:xfrm>
              <a:off x="4383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7</a:t>
              </a:r>
              <a:endParaRPr lang="en-US" dirty="0">
                <a:solidFill>
                  <a:schemeClr val="accent6">
                    <a:lumMod val="75000"/>
                  </a:schemeClr>
                </a:solidFill>
              </a:endParaRPr>
            </a:p>
          </p:txBody>
        </p:sp>
        <p:sp>
          <p:nvSpPr>
            <p:cNvPr id="190" name="TextBox 189"/>
            <p:cNvSpPr txBox="1"/>
            <p:nvPr/>
          </p:nvSpPr>
          <p:spPr>
            <a:xfrm>
              <a:off x="3850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9</a:t>
              </a:r>
              <a:endParaRPr lang="en-US" dirty="0">
                <a:solidFill>
                  <a:schemeClr val="tx1"/>
                </a:solidFill>
              </a:endParaRPr>
            </a:p>
          </p:txBody>
        </p:sp>
        <p:sp>
          <p:nvSpPr>
            <p:cNvPr id="193" name="TextBox 192"/>
            <p:cNvSpPr txBox="1"/>
            <p:nvPr/>
          </p:nvSpPr>
          <p:spPr>
            <a:xfrm>
              <a:off x="3774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6</a:t>
              </a:r>
              <a:endParaRPr lang="en-US" dirty="0">
                <a:solidFill>
                  <a:schemeClr val="accent6">
                    <a:lumMod val="75000"/>
                  </a:schemeClr>
                </a:solidFill>
              </a:endParaRPr>
            </a:p>
          </p:txBody>
        </p:sp>
        <p:sp>
          <p:nvSpPr>
            <p:cNvPr id="212" name="TextBox 211"/>
            <p:cNvSpPr txBox="1"/>
            <p:nvPr/>
          </p:nvSpPr>
          <p:spPr>
            <a:xfrm>
              <a:off x="3240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10</a:t>
              </a:r>
              <a:endParaRPr lang="en-US" dirty="0">
                <a:solidFill>
                  <a:schemeClr val="tx1"/>
                </a:solidFill>
              </a:endParaRPr>
            </a:p>
          </p:txBody>
        </p:sp>
        <p:sp>
          <p:nvSpPr>
            <p:cNvPr id="213" name="TextBox 212"/>
            <p:cNvSpPr txBox="1"/>
            <p:nvPr/>
          </p:nvSpPr>
          <p:spPr>
            <a:xfrm>
              <a:off x="3164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5</a:t>
              </a:r>
              <a:endParaRPr lang="en-US" dirty="0">
                <a:solidFill>
                  <a:schemeClr val="accent6">
                    <a:lumMod val="75000"/>
                  </a:schemeClr>
                </a:solidFill>
              </a:endParaRPr>
            </a:p>
          </p:txBody>
        </p:sp>
        <p:sp>
          <p:nvSpPr>
            <p:cNvPr id="214" name="TextBox 213"/>
            <p:cNvSpPr txBox="1"/>
            <p:nvPr/>
          </p:nvSpPr>
          <p:spPr>
            <a:xfrm>
              <a:off x="2631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11</a:t>
              </a:r>
              <a:endParaRPr lang="en-US" dirty="0">
                <a:solidFill>
                  <a:schemeClr val="tx1"/>
                </a:solidFill>
              </a:endParaRPr>
            </a:p>
          </p:txBody>
        </p:sp>
        <p:sp>
          <p:nvSpPr>
            <p:cNvPr id="215" name="TextBox 214"/>
            <p:cNvSpPr txBox="1"/>
            <p:nvPr/>
          </p:nvSpPr>
          <p:spPr>
            <a:xfrm>
              <a:off x="2554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4</a:t>
              </a:r>
              <a:endParaRPr lang="en-US" dirty="0">
                <a:solidFill>
                  <a:schemeClr val="accent6">
                    <a:lumMod val="75000"/>
                  </a:schemeClr>
                </a:solidFill>
              </a:endParaRPr>
            </a:p>
          </p:txBody>
        </p:sp>
        <p:sp>
          <p:nvSpPr>
            <p:cNvPr id="216" name="TextBox 215"/>
            <p:cNvSpPr txBox="1"/>
            <p:nvPr/>
          </p:nvSpPr>
          <p:spPr>
            <a:xfrm>
              <a:off x="2021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12</a:t>
              </a:r>
              <a:endParaRPr lang="en-US" dirty="0">
                <a:solidFill>
                  <a:schemeClr val="tx1"/>
                </a:solidFill>
              </a:endParaRPr>
            </a:p>
          </p:txBody>
        </p:sp>
        <p:sp>
          <p:nvSpPr>
            <p:cNvPr id="217" name="TextBox 216"/>
            <p:cNvSpPr txBox="1"/>
            <p:nvPr/>
          </p:nvSpPr>
          <p:spPr>
            <a:xfrm>
              <a:off x="1945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3</a:t>
              </a:r>
              <a:endParaRPr lang="en-US" dirty="0">
                <a:solidFill>
                  <a:schemeClr val="accent6">
                    <a:lumMod val="75000"/>
                  </a:schemeClr>
                </a:solidFill>
              </a:endParaRPr>
            </a:p>
          </p:txBody>
        </p:sp>
        <p:sp>
          <p:nvSpPr>
            <p:cNvPr id="218" name="TextBox 217"/>
            <p:cNvSpPr txBox="1"/>
            <p:nvPr/>
          </p:nvSpPr>
          <p:spPr>
            <a:xfrm>
              <a:off x="1411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13</a:t>
              </a:r>
              <a:endParaRPr lang="en-US" dirty="0">
                <a:solidFill>
                  <a:schemeClr val="tx1"/>
                </a:solidFill>
              </a:endParaRPr>
            </a:p>
          </p:txBody>
        </p:sp>
        <p:sp>
          <p:nvSpPr>
            <p:cNvPr id="219" name="TextBox 218"/>
            <p:cNvSpPr txBox="1"/>
            <p:nvPr/>
          </p:nvSpPr>
          <p:spPr>
            <a:xfrm>
              <a:off x="1335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2</a:t>
              </a:r>
              <a:endParaRPr lang="en-US" dirty="0">
                <a:solidFill>
                  <a:schemeClr val="accent6">
                    <a:lumMod val="75000"/>
                  </a:schemeClr>
                </a:solidFill>
              </a:endParaRPr>
            </a:p>
          </p:txBody>
        </p:sp>
        <p:sp>
          <p:nvSpPr>
            <p:cNvPr id="220" name="TextBox 219"/>
            <p:cNvSpPr txBox="1"/>
            <p:nvPr/>
          </p:nvSpPr>
          <p:spPr>
            <a:xfrm>
              <a:off x="802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14</a:t>
              </a:r>
              <a:endParaRPr lang="en-US" dirty="0">
                <a:solidFill>
                  <a:schemeClr val="tx1"/>
                </a:solidFill>
              </a:endParaRPr>
            </a:p>
          </p:txBody>
        </p:sp>
        <p:sp>
          <p:nvSpPr>
            <p:cNvPr id="221" name="TextBox 220"/>
            <p:cNvSpPr txBox="1"/>
            <p:nvPr/>
          </p:nvSpPr>
          <p:spPr>
            <a:xfrm>
              <a:off x="726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a:t>
              </a:r>
              <a:endParaRPr lang="en-US" dirty="0">
                <a:solidFill>
                  <a:schemeClr val="accent6">
                    <a:lumMod val="75000"/>
                  </a:schemeClr>
                </a:solidFill>
              </a:endParaRPr>
            </a:p>
          </p:txBody>
        </p:sp>
        <p:sp>
          <p:nvSpPr>
            <p:cNvPr id="222" name="TextBox 221"/>
            <p:cNvSpPr txBox="1"/>
            <p:nvPr/>
          </p:nvSpPr>
          <p:spPr>
            <a:xfrm>
              <a:off x="192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223" name="TextBox 222"/>
            <p:cNvSpPr txBox="1"/>
            <p:nvPr/>
          </p:nvSpPr>
          <p:spPr>
            <a:xfrm>
              <a:off x="116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0</a:t>
              </a:r>
              <a:endParaRPr lang="en-US" dirty="0">
                <a:solidFill>
                  <a:schemeClr val="accent6">
                    <a:lumMod val="75000"/>
                  </a:schemeClr>
                </a:solidFill>
              </a:endParaRPr>
            </a:p>
          </p:txBody>
        </p:sp>
        <p:sp>
          <p:nvSpPr>
            <p:cNvPr id="224" name="TextBox 223"/>
            <p:cNvSpPr txBox="1"/>
            <p:nvPr/>
          </p:nvSpPr>
          <p:spPr>
            <a:xfrm>
              <a:off x="0" y="0"/>
              <a:ext cx="7543800" cy="369332"/>
            </a:xfrm>
            <a:prstGeom prst="rect">
              <a:avLst/>
            </a:prstGeom>
            <a:noFill/>
          </p:spPr>
          <p:txBody>
            <a:bodyPr wrap="square" rtlCol="0">
              <a:spAutoFit/>
            </a:bodyPr>
            <a:lstStyle/>
            <a:p>
              <a:r>
                <a:rPr lang="en-US" dirty="0" smtClean="0">
                  <a:solidFill>
                    <a:schemeClr val="accent6"/>
                  </a:solidFill>
                </a:rPr>
                <a:t>Decrease of fidelity = amount of simplifying/work performed by the model</a:t>
              </a:r>
              <a:endParaRPr lang="en-US" dirty="0">
                <a:solidFill>
                  <a:schemeClr val="accent6"/>
                </a:solidFill>
              </a:endParaRPr>
            </a:p>
          </p:txBody>
        </p:sp>
        <p:cxnSp>
          <p:nvCxnSpPr>
            <p:cNvPr id="225" name="Straight Arrow Connector 224"/>
            <p:cNvCxnSpPr/>
            <p:nvPr/>
          </p:nvCxnSpPr>
          <p:spPr>
            <a:xfrm>
              <a:off x="116550" y="677862"/>
              <a:ext cx="9027450" cy="0"/>
            </a:xfrm>
            <a:prstGeom prst="straightConnector1">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226" name="Straight Arrow Connector 225"/>
            <p:cNvCxnSpPr/>
            <p:nvPr/>
          </p:nvCxnSpPr>
          <p:spPr>
            <a:xfrm>
              <a:off x="116550" y="5943600"/>
              <a:ext cx="9027450" cy="0"/>
            </a:xfrm>
            <a:prstGeom prst="straightConnector1">
              <a:avLst/>
            </a:prstGeom>
            <a:ln>
              <a:tailEnd type="stealth" w="lg" len="lg"/>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227" name="TextBox 226"/>
            <p:cNvSpPr txBox="1"/>
            <p:nvPr/>
          </p:nvSpPr>
          <p:spPr>
            <a:xfrm>
              <a:off x="119725" y="6488668"/>
              <a:ext cx="7543800" cy="369332"/>
            </a:xfrm>
            <a:prstGeom prst="rect">
              <a:avLst/>
            </a:prstGeom>
            <a:noFill/>
          </p:spPr>
          <p:txBody>
            <a:bodyPr wrap="square" rtlCol="0">
              <a:spAutoFit/>
            </a:bodyPr>
            <a:lstStyle/>
            <a:p>
              <a:r>
                <a:rPr lang="en-US" dirty="0" smtClean="0">
                  <a:solidFill>
                    <a:srgbClr val="7030A0"/>
                  </a:solidFill>
                </a:rPr>
                <a:t>Complexity of the model = number of independent statements in description</a:t>
              </a:r>
              <a:endParaRPr lang="en-US" dirty="0">
                <a:solidFill>
                  <a:srgbClr val="7030A0"/>
                </a:solidFill>
              </a:endParaRPr>
            </a:p>
          </p:txBody>
        </p:sp>
      </p:grpSp>
      <p:sp>
        <p:nvSpPr>
          <p:cNvPr id="228" name="Rectangle 227"/>
          <p:cNvSpPr/>
          <p:nvPr/>
        </p:nvSpPr>
        <p:spPr>
          <a:xfrm>
            <a:off x="1295400" y="330739"/>
            <a:ext cx="556814" cy="6222461"/>
          </a:xfrm>
          <a:prstGeom prst="rect">
            <a:avLst/>
          </a:prstGeom>
          <a:solidFill>
            <a:schemeClr val="accent2">
              <a:alpha val="19000"/>
            </a:schemeClr>
          </a:solidFill>
          <a:ln w="38100">
            <a:solidFill>
              <a:schemeClr val="tx1"/>
            </a:solidFill>
            <a:prstDash val="sysDash"/>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6" name="TextBox 105"/>
          <p:cNvSpPr txBox="1"/>
          <p:nvPr/>
        </p:nvSpPr>
        <p:spPr>
          <a:xfrm>
            <a:off x="4829175" y="1986646"/>
            <a:ext cx="1544175" cy="646331"/>
          </a:xfrm>
          <a:prstGeom prst="rect">
            <a:avLst/>
          </a:prstGeom>
          <a:noFill/>
        </p:spPr>
        <p:txBody>
          <a:bodyPr wrap="square" rtlCol="0">
            <a:spAutoFit/>
          </a:bodyPr>
          <a:lstStyle/>
          <a:p>
            <a:pPr algn="ctr"/>
            <a:r>
              <a:rPr lang="en-US" dirty="0" smtClean="0"/>
              <a:t>Decrease of Accuracy</a:t>
            </a:r>
            <a:endParaRPr lang="en-US" dirty="0"/>
          </a:p>
        </p:txBody>
      </p:sp>
    </p:spTree>
    <p:extLst>
      <p:ext uri="{BB962C8B-B14F-4D97-AF65-F5344CB8AC3E}">
        <p14:creationId xmlns:p14="http://schemas.microsoft.com/office/powerpoint/2010/main" val="32360874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a:spLocks noChangeAspect="1"/>
          </p:cNvSpPr>
          <p:nvPr/>
        </p:nvSpPr>
        <p:spPr>
          <a:xfrm>
            <a:off x="5457045" y="2895600"/>
            <a:ext cx="708660" cy="7086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38" name="Group 137"/>
          <p:cNvGrpSpPr>
            <a:grpSpLocks noChangeAspect="1"/>
          </p:cNvGrpSpPr>
          <p:nvPr/>
        </p:nvGrpSpPr>
        <p:grpSpPr>
          <a:xfrm>
            <a:off x="7069186" y="905913"/>
            <a:ext cx="1634679" cy="1606701"/>
            <a:chOff x="2267458" y="1493588"/>
            <a:chExt cx="2554188" cy="2510470"/>
          </a:xfrm>
        </p:grpSpPr>
        <p:grpSp>
          <p:nvGrpSpPr>
            <p:cNvPr id="139" name="Group 138"/>
            <p:cNvGrpSpPr/>
            <p:nvPr/>
          </p:nvGrpSpPr>
          <p:grpSpPr>
            <a:xfrm>
              <a:off x="2267458" y="1493589"/>
              <a:ext cx="2183025" cy="2510469"/>
              <a:chOff x="1546717" y="587144"/>
              <a:chExt cx="2183025" cy="2510469"/>
            </a:xfrm>
          </p:grpSpPr>
          <p:grpSp>
            <p:nvGrpSpPr>
              <p:cNvPr id="143" name="Group 142"/>
              <p:cNvGrpSpPr/>
              <p:nvPr/>
            </p:nvGrpSpPr>
            <p:grpSpPr>
              <a:xfrm rot="16200000">
                <a:off x="335486" y="1798375"/>
                <a:ext cx="2510469" cy="88007"/>
                <a:chOff x="4640580" y="2620962"/>
                <a:chExt cx="2827020" cy="88006"/>
              </a:xfrm>
            </p:grpSpPr>
            <p:cxnSp>
              <p:nvCxnSpPr>
                <p:cNvPr id="162" name="Straight Arrow Connector 161"/>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63" name="Straight Connector 162"/>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4" name="Straight Connector 163"/>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5" name="Straight Connector 164"/>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6" name="Straight Connector 165"/>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7" name="Straight Connector 166"/>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8" name="Straight Connector 167"/>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9" name="Straight Connector 168"/>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0" name="Straight Connector 169"/>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144" name="Group 143"/>
              <p:cNvGrpSpPr/>
              <p:nvPr/>
            </p:nvGrpSpPr>
            <p:grpSpPr>
              <a:xfrm>
                <a:off x="2038858" y="693755"/>
                <a:ext cx="243084" cy="1700482"/>
                <a:chOff x="6271009" y="892096"/>
                <a:chExt cx="243084" cy="1700482"/>
              </a:xfrm>
            </p:grpSpPr>
            <p:sp>
              <p:nvSpPr>
                <p:cNvPr id="157" name="Oval 156"/>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8" name="Oval 157"/>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Oval 158"/>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0" name="Oval 159"/>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1" name="Oval 160"/>
                <p:cNvSpPr/>
                <p:nvPr/>
              </p:nvSpPr>
              <p:spPr>
                <a:xfrm>
                  <a:off x="6285493" y="8920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45" name="Group 144"/>
              <p:cNvGrpSpPr/>
              <p:nvPr/>
            </p:nvGrpSpPr>
            <p:grpSpPr>
              <a:xfrm>
                <a:off x="2739142" y="944659"/>
                <a:ext cx="228600" cy="1645411"/>
                <a:chOff x="7500754" y="1185164"/>
                <a:chExt cx="228600" cy="1645411"/>
              </a:xfrm>
            </p:grpSpPr>
            <p:sp>
              <p:nvSpPr>
                <p:cNvPr id="152" name="Oval 151"/>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Oval 152"/>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4" name="Oval 153"/>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5" name="Oval 154"/>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6" name="Oval 155"/>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46" name="Group 145"/>
              <p:cNvGrpSpPr/>
              <p:nvPr/>
            </p:nvGrpSpPr>
            <p:grpSpPr>
              <a:xfrm>
                <a:off x="3492312" y="1352523"/>
                <a:ext cx="237430" cy="1446618"/>
                <a:chOff x="8168628" y="1550864"/>
                <a:chExt cx="237430" cy="1446618"/>
              </a:xfrm>
            </p:grpSpPr>
            <p:sp>
              <p:nvSpPr>
                <p:cNvPr id="147" name="Oval 146"/>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Oval 147"/>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Oval 148"/>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Oval 149"/>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Oval 150"/>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42" name="Rectangle 141"/>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4" name="Group 173"/>
          <p:cNvGrpSpPr>
            <a:grpSpLocks noChangeAspect="1"/>
          </p:cNvGrpSpPr>
          <p:nvPr/>
        </p:nvGrpSpPr>
        <p:grpSpPr>
          <a:xfrm>
            <a:off x="7100173" y="3657600"/>
            <a:ext cx="1634679" cy="1606701"/>
            <a:chOff x="2267458" y="1493588"/>
            <a:chExt cx="2554188" cy="2510470"/>
          </a:xfrm>
        </p:grpSpPr>
        <p:grpSp>
          <p:nvGrpSpPr>
            <p:cNvPr id="175" name="Group 174"/>
            <p:cNvGrpSpPr/>
            <p:nvPr/>
          </p:nvGrpSpPr>
          <p:grpSpPr>
            <a:xfrm>
              <a:off x="2267458" y="1493589"/>
              <a:ext cx="2183025" cy="2510469"/>
              <a:chOff x="1546717" y="587144"/>
              <a:chExt cx="2183025" cy="2510469"/>
            </a:xfrm>
          </p:grpSpPr>
          <p:grpSp>
            <p:nvGrpSpPr>
              <p:cNvPr id="177" name="Group 176"/>
              <p:cNvGrpSpPr/>
              <p:nvPr/>
            </p:nvGrpSpPr>
            <p:grpSpPr>
              <a:xfrm rot="16200000">
                <a:off x="335486" y="1798375"/>
                <a:ext cx="2510469" cy="88007"/>
                <a:chOff x="4640580" y="2620962"/>
                <a:chExt cx="2827020" cy="88006"/>
              </a:xfrm>
            </p:grpSpPr>
            <p:cxnSp>
              <p:nvCxnSpPr>
                <p:cNvPr id="194" name="Straight Arrow Connector 193"/>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95" name="Straight Connector 194"/>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6" name="Straight Connector 195"/>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7" name="Straight Connector 196"/>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8" name="Straight Connector 197"/>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9" name="Straight Connector 198"/>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00" name="Straight Connector 199"/>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01" name="Straight Connector 200"/>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02" name="Straight Connector 201"/>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03" name="Straight Connector 202"/>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04" name="Straight Connector 203"/>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05" name="Straight Connector 204"/>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178" name="Group 177"/>
              <p:cNvGrpSpPr/>
              <p:nvPr/>
            </p:nvGrpSpPr>
            <p:grpSpPr>
              <a:xfrm>
                <a:off x="2038858" y="693755"/>
                <a:ext cx="243084" cy="1700482"/>
                <a:chOff x="6271009" y="892096"/>
                <a:chExt cx="243084" cy="1700482"/>
              </a:xfrm>
            </p:grpSpPr>
            <p:sp>
              <p:nvSpPr>
                <p:cNvPr id="189" name="Oval 188"/>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2" name="Oval 191"/>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3" name="Oval 192"/>
                <p:cNvSpPr/>
                <p:nvPr/>
              </p:nvSpPr>
              <p:spPr>
                <a:xfrm>
                  <a:off x="6285493" y="8920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79" name="Group 178"/>
              <p:cNvGrpSpPr/>
              <p:nvPr/>
            </p:nvGrpSpPr>
            <p:grpSpPr>
              <a:xfrm>
                <a:off x="2739142" y="944659"/>
                <a:ext cx="228600" cy="1645411"/>
                <a:chOff x="7500754" y="1185164"/>
                <a:chExt cx="228600" cy="1645411"/>
              </a:xfrm>
            </p:grpSpPr>
            <p:sp>
              <p:nvSpPr>
                <p:cNvPr id="186" name="Oval 185"/>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7" name="Oval 186"/>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8" name="Oval 187"/>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80" name="Group 179"/>
              <p:cNvGrpSpPr/>
              <p:nvPr/>
            </p:nvGrpSpPr>
            <p:grpSpPr>
              <a:xfrm>
                <a:off x="3492313" y="1352523"/>
                <a:ext cx="237429" cy="1377743"/>
                <a:chOff x="8168629" y="1550864"/>
                <a:chExt cx="237429" cy="1377743"/>
              </a:xfrm>
            </p:grpSpPr>
            <p:sp>
              <p:nvSpPr>
                <p:cNvPr id="182" name="Oval 181"/>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3" name="Oval 182"/>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4" name="Oval 183"/>
                <p:cNvSpPr/>
                <p:nvPr/>
              </p:nvSpPr>
              <p:spPr>
                <a:xfrm>
                  <a:off x="8168629" y="2700007"/>
                  <a:ext cx="228599" cy="228600"/>
                </a:xfrm>
                <a:prstGeom prst="ellipse">
                  <a:avLst/>
                </a:prstGeom>
                <a:solidFill>
                  <a:schemeClr val="accent2">
                    <a:lumMod val="40000"/>
                    <a:lumOff val="6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5" name="Oval 184"/>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76" name="Rectangle 175"/>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 name="Oval 205"/>
          <p:cNvSpPr/>
          <p:nvPr/>
        </p:nvSpPr>
        <p:spPr>
          <a:xfrm>
            <a:off x="7865575" y="4572000"/>
            <a:ext cx="146303" cy="146304"/>
          </a:xfrm>
          <a:prstGeom prst="ellipse">
            <a:avLst/>
          </a:prstGeom>
          <a:solidFill>
            <a:schemeClr val="accent2">
              <a:lumMod val="40000"/>
              <a:lumOff val="6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7" name="Oval 206"/>
          <p:cNvSpPr/>
          <p:nvPr/>
        </p:nvSpPr>
        <p:spPr>
          <a:xfrm>
            <a:off x="7391400" y="4100137"/>
            <a:ext cx="146303" cy="146304"/>
          </a:xfrm>
          <a:prstGeom prst="ellipse">
            <a:avLst/>
          </a:prstGeom>
          <a:solidFill>
            <a:schemeClr val="accent2">
              <a:lumMod val="40000"/>
              <a:lumOff val="6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22" name="Group 121"/>
          <p:cNvGrpSpPr/>
          <p:nvPr/>
        </p:nvGrpSpPr>
        <p:grpSpPr>
          <a:xfrm>
            <a:off x="-76200" y="-1"/>
            <a:ext cx="9144000" cy="6858001"/>
            <a:chOff x="0" y="-1"/>
            <a:chExt cx="9144000" cy="6858001"/>
          </a:xfrm>
        </p:grpSpPr>
        <p:sp>
          <p:nvSpPr>
            <p:cNvPr id="123"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TextBox 123"/>
            <p:cNvSpPr txBox="1"/>
            <p:nvPr/>
          </p:nvSpPr>
          <p:spPr>
            <a:xfrm>
              <a:off x="8727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a:t>
              </a:r>
              <a:endParaRPr lang="en-US" dirty="0">
                <a:solidFill>
                  <a:schemeClr val="tx1"/>
                </a:solidFill>
              </a:endParaRPr>
            </a:p>
          </p:txBody>
        </p:sp>
        <p:sp>
          <p:nvSpPr>
            <p:cNvPr id="125" name="TextBox 124"/>
            <p:cNvSpPr txBox="1"/>
            <p:nvPr/>
          </p:nvSpPr>
          <p:spPr>
            <a:xfrm>
              <a:off x="8650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14</a:t>
              </a:r>
              <a:endParaRPr lang="en-US" dirty="0">
                <a:solidFill>
                  <a:schemeClr val="accent6">
                    <a:lumMod val="75000"/>
                  </a:schemeClr>
                </a:solidFill>
              </a:endParaRPr>
            </a:p>
          </p:txBody>
        </p:sp>
        <p:sp>
          <p:nvSpPr>
            <p:cNvPr id="126" name="TextBox 125"/>
            <p:cNvSpPr txBox="1"/>
            <p:nvPr/>
          </p:nvSpPr>
          <p:spPr>
            <a:xfrm>
              <a:off x="8117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2</a:t>
              </a:r>
              <a:endParaRPr lang="en-US" dirty="0">
                <a:solidFill>
                  <a:schemeClr val="tx1"/>
                </a:solidFill>
              </a:endParaRPr>
            </a:p>
          </p:txBody>
        </p:sp>
        <p:sp>
          <p:nvSpPr>
            <p:cNvPr id="127" name="TextBox 126"/>
            <p:cNvSpPr txBox="1"/>
            <p:nvPr/>
          </p:nvSpPr>
          <p:spPr>
            <a:xfrm>
              <a:off x="8041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13</a:t>
              </a:r>
              <a:endParaRPr lang="en-US" dirty="0">
                <a:solidFill>
                  <a:schemeClr val="accent6">
                    <a:lumMod val="75000"/>
                  </a:schemeClr>
                </a:solidFill>
              </a:endParaRPr>
            </a:p>
          </p:txBody>
        </p:sp>
        <p:sp>
          <p:nvSpPr>
            <p:cNvPr id="128" name="TextBox 127"/>
            <p:cNvSpPr txBox="1"/>
            <p:nvPr/>
          </p:nvSpPr>
          <p:spPr>
            <a:xfrm>
              <a:off x="7507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3</a:t>
              </a:r>
              <a:endParaRPr lang="en-US" dirty="0">
                <a:solidFill>
                  <a:schemeClr val="tx1"/>
                </a:solidFill>
              </a:endParaRPr>
            </a:p>
          </p:txBody>
        </p:sp>
        <p:sp>
          <p:nvSpPr>
            <p:cNvPr id="129" name="TextBox 128"/>
            <p:cNvSpPr txBox="1"/>
            <p:nvPr/>
          </p:nvSpPr>
          <p:spPr>
            <a:xfrm>
              <a:off x="7431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12</a:t>
              </a:r>
              <a:endParaRPr lang="en-US" dirty="0">
                <a:solidFill>
                  <a:schemeClr val="accent6">
                    <a:lumMod val="75000"/>
                  </a:schemeClr>
                </a:solidFill>
              </a:endParaRPr>
            </a:p>
          </p:txBody>
        </p:sp>
        <p:sp>
          <p:nvSpPr>
            <p:cNvPr id="130" name="TextBox 129"/>
            <p:cNvSpPr txBox="1"/>
            <p:nvPr/>
          </p:nvSpPr>
          <p:spPr>
            <a:xfrm>
              <a:off x="6898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4</a:t>
              </a:r>
              <a:endParaRPr lang="en-US" dirty="0">
                <a:solidFill>
                  <a:schemeClr val="tx1"/>
                </a:solidFill>
              </a:endParaRPr>
            </a:p>
          </p:txBody>
        </p:sp>
        <p:sp>
          <p:nvSpPr>
            <p:cNvPr id="131" name="TextBox 130"/>
            <p:cNvSpPr txBox="1"/>
            <p:nvPr/>
          </p:nvSpPr>
          <p:spPr>
            <a:xfrm>
              <a:off x="6822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11</a:t>
              </a:r>
              <a:endParaRPr lang="en-US" dirty="0">
                <a:solidFill>
                  <a:schemeClr val="accent6">
                    <a:lumMod val="75000"/>
                  </a:schemeClr>
                </a:solidFill>
              </a:endParaRPr>
            </a:p>
          </p:txBody>
        </p:sp>
        <p:sp>
          <p:nvSpPr>
            <p:cNvPr id="132" name="TextBox 131"/>
            <p:cNvSpPr txBox="1"/>
            <p:nvPr/>
          </p:nvSpPr>
          <p:spPr>
            <a:xfrm>
              <a:off x="6288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5</a:t>
              </a:r>
              <a:endParaRPr lang="en-US" dirty="0">
                <a:solidFill>
                  <a:schemeClr val="tx1"/>
                </a:solidFill>
              </a:endParaRPr>
            </a:p>
          </p:txBody>
        </p:sp>
        <p:sp>
          <p:nvSpPr>
            <p:cNvPr id="133" name="TextBox 132"/>
            <p:cNvSpPr txBox="1"/>
            <p:nvPr/>
          </p:nvSpPr>
          <p:spPr>
            <a:xfrm>
              <a:off x="6212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10</a:t>
              </a:r>
              <a:endParaRPr lang="en-US" dirty="0">
                <a:solidFill>
                  <a:schemeClr val="accent6">
                    <a:lumMod val="75000"/>
                  </a:schemeClr>
                </a:solidFill>
              </a:endParaRPr>
            </a:p>
          </p:txBody>
        </p:sp>
        <p:sp>
          <p:nvSpPr>
            <p:cNvPr id="134" name="TextBox 133"/>
            <p:cNvSpPr txBox="1"/>
            <p:nvPr/>
          </p:nvSpPr>
          <p:spPr>
            <a:xfrm>
              <a:off x="5679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6</a:t>
              </a:r>
              <a:endParaRPr lang="en-US" dirty="0">
                <a:solidFill>
                  <a:schemeClr val="tx1"/>
                </a:solidFill>
              </a:endParaRPr>
            </a:p>
          </p:txBody>
        </p:sp>
        <p:sp>
          <p:nvSpPr>
            <p:cNvPr id="135" name="TextBox 134"/>
            <p:cNvSpPr txBox="1"/>
            <p:nvPr/>
          </p:nvSpPr>
          <p:spPr>
            <a:xfrm>
              <a:off x="5602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9</a:t>
              </a:r>
              <a:endParaRPr lang="en-US" dirty="0">
                <a:solidFill>
                  <a:schemeClr val="accent6">
                    <a:lumMod val="75000"/>
                  </a:schemeClr>
                </a:solidFill>
              </a:endParaRPr>
            </a:p>
          </p:txBody>
        </p:sp>
        <p:sp>
          <p:nvSpPr>
            <p:cNvPr id="136" name="TextBox 135"/>
            <p:cNvSpPr txBox="1"/>
            <p:nvPr/>
          </p:nvSpPr>
          <p:spPr>
            <a:xfrm>
              <a:off x="5069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7</a:t>
              </a:r>
              <a:endParaRPr lang="en-US" dirty="0">
                <a:solidFill>
                  <a:schemeClr val="tx1"/>
                </a:solidFill>
              </a:endParaRPr>
            </a:p>
          </p:txBody>
        </p:sp>
        <p:sp>
          <p:nvSpPr>
            <p:cNvPr id="137" name="TextBox 136"/>
            <p:cNvSpPr txBox="1"/>
            <p:nvPr/>
          </p:nvSpPr>
          <p:spPr>
            <a:xfrm>
              <a:off x="4993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8</a:t>
              </a:r>
              <a:endParaRPr lang="en-US" dirty="0">
                <a:solidFill>
                  <a:schemeClr val="accent6">
                    <a:lumMod val="75000"/>
                  </a:schemeClr>
                </a:solidFill>
              </a:endParaRPr>
            </a:p>
          </p:txBody>
        </p:sp>
        <p:sp>
          <p:nvSpPr>
            <p:cNvPr id="190" name="TextBox 189"/>
            <p:cNvSpPr txBox="1"/>
            <p:nvPr/>
          </p:nvSpPr>
          <p:spPr>
            <a:xfrm>
              <a:off x="4459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8</a:t>
              </a:r>
              <a:endParaRPr lang="en-US" dirty="0">
                <a:solidFill>
                  <a:schemeClr val="tx1"/>
                </a:solidFill>
              </a:endParaRPr>
            </a:p>
          </p:txBody>
        </p:sp>
        <p:sp>
          <p:nvSpPr>
            <p:cNvPr id="191" name="TextBox 190"/>
            <p:cNvSpPr txBox="1"/>
            <p:nvPr/>
          </p:nvSpPr>
          <p:spPr>
            <a:xfrm>
              <a:off x="4383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7</a:t>
              </a:r>
              <a:endParaRPr lang="en-US" dirty="0">
                <a:solidFill>
                  <a:schemeClr val="accent6">
                    <a:lumMod val="75000"/>
                  </a:schemeClr>
                </a:solidFill>
              </a:endParaRPr>
            </a:p>
          </p:txBody>
        </p:sp>
        <p:sp>
          <p:nvSpPr>
            <p:cNvPr id="208" name="TextBox 207"/>
            <p:cNvSpPr txBox="1"/>
            <p:nvPr/>
          </p:nvSpPr>
          <p:spPr>
            <a:xfrm>
              <a:off x="3850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9</a:t>
              </a:r>
              <a:endParaRPr lang="en-US" dirty="0">
                <a:solidFill>
                  <a:schemeClr val="tx1"/>
                </a:solidFill>
              </a:endParaRPr>
            </a:p>
          </p:txBody>
        </p:sp>
        <p:sp>
          <p:nvSpPr>
            <p:cNvPr id="209" name="TextBox 208"/>
            <p:cNvSpPr txBox="1"/>
            <p:nvPr/>
          </p:nvSpPr>
          <p:spPr>
            <a:xfrm>
              <a:off x="3774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6</a:t>
              </a:r>
              <a:endParaRPr lang="en-US" dirty="0">
                <a:solidFill>
                  <a:schemeClr val="accent6">
                    <a:lumMod val="75000"/>
                  </a:schemeClr>
                </a:solidFill>
              </a:endParaRPr>
            </a:p>
          </p:txBody>
        </p:sp>
        <p:sp>
          <p:nvSpPr>
            <p:cNvPr id="210" name="TextBox 209"/>
            <p:cNvSpPr txBox="1"/>
            <p:nvPr/>
          </p:nvSpPr>
          <p:spPr>
            <a:xfrm>
              <a:off x="3240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10</a:t>
              </a:r>
              <a:endParaRPr lang="en-US" dirty="0">
                <a:solidFill>
                  <a:schemeClr val="tx1"/>
                </a:solidFill>
              </a:endParaRPr>
            </a:p>
          </p:txBody>
        </p:sp>
        <p:sp>
          <p:nvSpPr>
            <p:cNvPr id="211" name="TextBox 210"/>
            <p:cNvSpPr txBox="1"/>
            <p:nvPr/>
          </p:nvSpPr>
          <p:spPr>
            <a:xfrm>
              <a:off x="3164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5</a:t>
              </a:r>
              <a:endParaRPr lang="en-US" dirty="0">
                <a:solidFill>
                  <a:schemeClr val="accent6">
                    <a:lumMod val="75000"/>
                  </a:schemeClr>
                </a:solidFill>
              </a:endParaRPr>
            </a:p>
          </p:txBody>
        </p:sp>
        <p:sp>
          <p:nvSpPr>
            <p:cNvPr id="212" name="TextBox 211"/>
            <p:cNvSpPr txBox="1"/>
            <p:nvPr/>
          </p:nvSpPr>
          <p:spPr>
            <a:xfrm>
              <a:off x="2631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11</a:t>
              </a:r>
              <a:endParaRPr lang="en-US" dirty="0">
                <a:solidFill>
                  <a:schemeClr val="tx1"/>
                </a:solidFill>
              </a:endParaRPr>
            </a:p>
          </p:txBody>
        </p:sp>
        <p:sp>
          <p:nvSpPr>
            <p:cNvPr id="213" name="TextBox 212"/>
            <p:cNvSpPr txBox="1"/>
            <p:nvPr/>
          </p:nvSpPr>
          <p:spPr>
            <a:xfrm>
              <a:off x="2554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4</a:t>
              </a:r>
              <a:endParaRPr lang="en-US" dirty="0">
                <a:solidFill>
                  <a:schemeClr val="accent6">
                    <a:lumMod val="75000"/>
                  </a:schemeClr>
                </a:solidFill>
              </a:endParaRPr>
            </a:p>
          </p:txBody>
        </p:sp>
        <p:sp>
          <p:nvSpPr>
            <p:cNvPr id="214" name="TextBox 213"/>
            <p:cNvSpPr txBox="1"/>
            <p:nvPr/>
          </p:nvSpPr>
          <p:spPr>
            <a:xfrm>
              <a:off x="2021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12</a:t>
              </a:r>
              <a:endParaRPr lang="en-US" dirty="0">
                <a:solidFill>
                  <a:schemeClr val="tx1"/>
                </a:solidFill>
              </a:endParaRPr>
            </a:p>
          </p:txBody>
        </p:sp>
        <p:sp>
          <p:nvSpPr>
            <p:cNvPr id="215" name="TextBox 214"/>
            <p:cNvSpPr txBox="1"/>
            <p:nvPr/>
          </p:nvSpPr>
          <p:spPr>
            <a:xfrm>
              <a:off x="1945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3</a:t>
              </a:r>
              <a:endParaRPr lang="en-US" dirty="0">
                <a:solidFill>
                  <a:schemeClr val="accent6">
                    <a:lumMod val="75000"/>
                  </a:schemeClr>
                </a:solidFill>
              </a:endParaRPr>
            </a:p>
          </p:txBody>
        </p:sp>
        <p:sp>
          <p:nvSpPr>
            <p:cNvPr id="216" name="TextBox 215"/>
            <p:cNvSpPr txBox="1"/>
            <p:nvPr/>
          </p:nvSpPr>
          <p:spPr>
            <a:xfrm>
              <a:off x="1411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13</a:t>
              </a:r>
              <a:endParaRPr lang="en-US" dirty="0">
                <a:solidFill>
                  <a:schemeClr val="tx1"/>
                </a:solidFill>
              </a:endParaRPr>
            </a:p>
          </p:txBody>
        </p:sp>
        <p:sp>
          <p:nvSpPr>
            <p:cNvPr id="217" name="TextBox 216"/>
            <p:cNvSpPr txBox="1"/>
            <p:nvPr/>
          </p:nvSpPr>
          <p:spPr>
            <a:xfrm>
              <a:off x="1335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2</a:t>
              </a:r>
              <a:endParaRPr lang="en-US" dirty="0">
                <a:solidFill>
                  <a:schemeClr val="accent6">
                    <a:lumMod val="75000"/>
                  </a:schemeClr>
                </a:solidFill>
              </a:endParaRPr>
            </a:p>
          </p:txBody>
        </p:sp>
        <p:sp>
          <p:nvSpPr>
            <p:cNvPr id="218" name="TextBox 217"/>
            <p:cNvSpPr txBox="1"/>
            <p:nvPr/>
          </p:nvSpPr>
          <p:spPr>
            <a:xfrm>
              <a:off x="802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14</a:t>
              </a:r>
              <a:endParaRPr lang="en-US" dirty="0">
                <a:solidFill>
                  <a:schemeClr val="tx1"/>
                </a:solidFill>
              </a:endParaRPr>
            </a:p>
          </p:txBody>
        </p:sp>
        <p:sp>
          <p:nvSpPr>
            <p:cNvPr id="219" name="TextBox 218"/>
            <p:cNvSpPr txBox="1"/>
            <p:nvPr/>
          </p:nvSpPr>
          <p:spPr>
            <a:xfrm>
              <a:off x="726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a:t>
              </a:r>
              <a:endParaRPr lang="en-US" dirty="0">
                <a:solidFill>
                  <a:schemeClr val="accent6">
                    <a:lumMod val="75000"/>
                  </a:schemeClr>
                </a:solidFill>
              </a:endParaRPr>
            </a:p>
          </p:txBody>
        </p:sp>
        <p:sp>
          <p:nvSpPr>
            <p:cNvPr id="220" name="TextBox 219"/>
            <p:cNvSpPr txBox="1"/>
            <p:nvPr/>
          </p:nvSpPr>
          <p:spPr>
            <a:xfrm>
              <a:off x="192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221" name="TextBox 220"/>
            <p:cNvSpPr txBox="1"/>
            <p:nvPr/>
          </p:nvSpPr>
          <p:spPr>
            <a:xfrm>
              <a:off x="116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0</a:t>
              </a:r>
              <a:endParaRPr lang="en-US" dirty="0">
                <a:solidFill>
                  <a:schemeClr val="accent6">
                    <a:lumMod val="75000"/>
                  </a:schemeClr>
                </a:solidFill>
              </a:endParaRPr>
            </a:p>
          </p:txBody>
        </p:sp>
        <p:sp>
          <p:nvSpPr>
            <p:cNvPr id="222" name="TextBox 221"/>
            <p:cNvSpPr txBox="1"/>
            <p:nvPr/>
          </p:nvSpPr>
          <p:spPr>
            <a:xfrm>
              <a:off x="0" y="0"/>
              <a:ext cx="7543800" cy="369332"/>
            </a:xfrm>
            <a:prstGeom prst="rect">
              <a:avLst/>
            </a:prstGeom>
            <a:noFill/>
          </p:spPr>
          <p:txBody>
            <a:bodyPr wrap="square" rtlCol="0">
              <a:spAutoFit/>
            </a:bodyPr>
            <a:lstStyle/>
            <a:p>
              <a:r>
                <a:rPr lang="en-US" dirty="0" smtClean="0">
                  <a:solidFill>
                    <a:schemeClr val="accent6"/>
                  </a:solidFill>
                </a:rPr>
                <a:t>Decrease of fidelity = amount of simplifying/work performed by the model</a:t>
              </a:r>
              <a:endParaRPr lang="en-US" dirty="0">
                <a:solidFill>
                  <a:schemeClr val="accent6"/>
                </a:solidFill>
              </a:endParaRPr>
            </a:p>
          </p:txBody>
        </p:sp>
        <p:cxnSp>
          <p:nvCxnSpPr>
            <p:cNvPr id="223" name="Straight Arrow Connector 222"/>
            <p:cNvCxnSpPr/>
            <p:nvPr/>
          </p:nvCxnSpPr>
          <p:spPr>
            <a:xfrm>
              <a:off x="116550" y="677862"/>
              <a:ext cx="9027450" cy="0"/>
            </a:xfrm>
            <a:prstGeom prst="straightConnector1">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224" name="Straight Arrow Connector 223"/>
            <p:cNvCxnSpPr/>
            <p:nvPr/>
          </p:nvCxnSpPr>
          <p:spPr>
            <a:xfrm>
              <a:off x="116550" y="5943600"/>
              <a:ext cx="9027450" cy="0"/>
            </a:xfrm>
            <a:prstGeom prst="straightConnector1">
              <a:avLst/>
            </a:prstGeom>
            <a:ln>
              <a:tailEnd type="stealth" w="lg" len="lg"/>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225" name="TextBox 224"/>
            <p:cNvSpPr txBox="1"/>
            <p:nvPr/>
          </p:nvSpPr>
          <p:spPr>
            <a:xfrm>
              <a:off x="119725" y="6488668"/>
              <a:ext cx="7543800" cy="369332"/>
            </a:xfrm>
            <a:prstGeom prst="rect">
              <a:avLst/>
            </a:prstGeom>
            <a:noFill/>
          </p:spPr>
          <p:txBody>
            <a:bodyPr wrap="square" rtlCol="0">
              <a:spAutoFit/>
            </a:bodyPr>
            <a:lstStyle/>
            <a:p>
              <a:r>
                <a:rPr lang="en-US" dirty="0" smtClean="0">
                  <a:solidFill>
                    <a:srgbClr val="7030A0"/>
                  </a:solidFill>
                </a:rPr>
                <a:t>Complexity of the model = number of independent statements in description</a:t>
              </a:r>
              <a:endParaRPr lang="en-US" dirty="0">
                <a:solidFill>
                  <a:srgbClr val="7030A0"/>
                </a:solidFill>
              </a:endParaRPr>
            </a:p>
          </p:txBody>
        </p:sp>
      </p:grpSp>
      <p:sp>
        <p:nvSpPr>
          <p:cNvPr id="226" name="Rectangle 225"/>
          <p:cNvSpPr/>
          <p:nvPr/>
        </p:nvSpPr>
        <p:spPr>
          <a:xfrm>
            <a:off x="1905000" y="330739"/>
            <a:ext cx="556814" cy="6222461"/>
          </a:xfrm>
          <a:prstGeom prst="rect">
            <a:avLst/>
          </a:prstGeom>
          <a:solidFill>
            <a:schemeClr val="accent2">
              <a:alpha val="19000"/>
            </a:schemeClr>
          </a:solidFill>
          <a:ln w="38100">
            <a:solidFill>
              <a:schemeClr val="tx1"/>
            </a:solidFill>
            <a:prstDash val="sysDash"/>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7" name="TextBox 106"/>
          <p:cNvSpPr txBox="1"/>
          <p:nvPr/>
        </p:nvSpPr>
        <p:spPr>
          <a:xfrm>
            <a:off x="4724400" y="1868504"/>
            <a:ext cx="1544175" cy="646331"/>
          </a:xfrm>
          <a:prstGeom prst="rect">
            <a:avLst/>
          </a:prstGeom>
          <a:noFill/>
        </p:spPr>
        <p:txBody>
          <a:bodyPr wrap="square" rtlCol="0">
            <a:spAutoFit/>
          </a:bodyPr>
          <a:lstStyle/>
          <a:p>
            <a:pPr algn="ctr"/>
            <a:r>
              <a:rPr lang="en-US" dirty="0" smtClean="0"/>
              <a:t>Decrease of Accuracy</a:t>
            </a:r>
            <a:endParaRPr lang="en-US" dirty="0"/>
          </a:p>
        </p:txBody>
      </p:sp>
    </p:spTree>
    <p:extLst>
      <p:ext uri="{BB962C8B-B14F-4D97-AF65-F5344CB8AC3E}">
        <p14:creationId xmlns:p14="http://schemas.microsoft.com/office/powerpoint/2010/main" val="10701315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spect="1"/>
          </p:cNvSpPr>
          <p:nvPr/>
        </p:nvSpPr>
        <p:spPr>
          <a:xfrm>
            <a:off x="5201775" y="2718721"/>
            <a:ext cx="1112108" cy="111210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57" name="Group 56"/>
          <p:cNvGrpSpPr/>
          <p:nvPr/>
        </p:nvGrpSpPr>
        <p:grpSpPr>
          <a:xfrm>
            <a:off x="-76200" y="-1"/>
            <a:ext cx="9144000" cy="6858001"/>
            <a:chOff x="0" y="-1"/>
            <a:chExt cx="9144000" cy="6858001"/>
          </a:xfrm>
        </p:grpSpPr>
        <p:sp>
          <p:nvSpPr>
            <p:cNvPr id="58"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TextBox 59"/>
            <p:cNvSpPr txBox="1"/>
            <p:nvPr/>
          </p:nvSpPr>
          <p:spPr>
            <a:xfrm>
              <a:off x="8727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a:t>
              </a:r>
              <a:endParaRPr lang="en-US" dirty="0">
                <a:solidFill>
                  <a:schemeClr val="tx1"/>
                </a:solidFill>
              </a:endParaRPr>
            </a:p>
          </p:txBody>
        </p:sp>
        <p:sp>
          <p:nvSpPr>
            <p:cNvPr id="64" name="TextBox 63"/>
            <p:cNvSpPr txBox="1"/>
            <p:nvPr/>
          </p:nvSpPr>
          <p:spPr>
            <a:xfrm>
              <a:off x="8650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14</a:t>
              </a:r>
              <a:endParaRPr lang="en-US" dirty="0">
                <a:solidFill>
                  <a:schemeClr val="accent6">
                    <a:lumMod val="75000"/>
                  </a:schemeClr>
                </a:solidFill>
              </a:endParaRPr>
            </a:p>
          </p:txBody>
        </p:sp>
        <p:sp>
          <p:nvSpPr>
            <p:cNvPr id="68" name="TextBox 67"/>
            <p:cNvSpPr txBox="1"/>
            <p:nvPr/>
          </p:nvSpPr>
          <p:spPr>
            <a:xfrm>
              <a:off x="8117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2</a:t>
              </a:r>
              <a:endParaRPr lang="en-US" dirty="0">
                <a:solidFill>
                  <a:schemeClr val="tx1"/>
                </a:solidFill>
              </a:endParaRPr>
            </a:p>
          </p:txBody>
        </p:sp>
        <p:sp>
          <p:nvSpPr>
            <p:cNvPr id="72" name="TextBox 71"/>
            <p:cNvSpPr txBox="1"/>
            <p:nvPr/>
          </p:nvSpPr>
          <p:spPr>
            <a:xfrm>
              <a:off x="8041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13</a:t>
              </a:r>
              <a:endParaRPr lang="en-US" dirty="0">
                <a:solidFill>
                  <a:schemeClr val="accent6">
                    <a:lumMod val="75000"/>
                  </a:schemeClr>
                </a:solidFill>
              </a:endParaRPr>
            </a:p>
          </p:txBody>
        </p:sp>
        <p:sp>
          <p:nvSpPr>
            <p:cNvPr id="76" name="TextBox 75"/>
            <p:cNvSpPr txBox="1"/>
            <p:nvPr/>
          </p:nvSpPr>
          <p:spPr>
            <a:xfrm>
              <a:off x="7507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3</a:t>
              </a:r>
              <a:endParaRPr lang="en-US" dirty="0">
                <a:solidFill>
                  <a:schemeClr val="tx1"/>
                </a:solidFill>
              </a:endParaRPr>
            </a:p>
          </p:txBody>
        </p:sp>
        <p:sp>
          <p:nvSpPr>
            <p:cNvPr id="80" name="TextBox 79"/>
            <p:cNvSpPr txBox="1"/>
            <p:nvPr/>
          </p:nvSpPr>
          <p:spPr>
            <a:xfrm>
              <a:off x="7431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12</a:t>
              </a:r>
              <a:endParaRPr lang="en-US" dirty="0">
                <a:solidFill>
                  <a:schemeClr val="accent6">
                    <a:lumMod val="75000"/>
                  </a:schemeClr>
                </a:solidFill>
              </a:endParaRPr>
            </a:p>
          </p:txBody>
        </p:sp>
        <p:sp>
          <p:nvSpPr>
            <p:cNvPr id="81" name="TextBox 80"/>
            <p:cNvSpPr txBox="1"/>
            <p:nvPr/>
          </p:nvSpPr>
          <p:spPr>
            <a:xfrm>
              <a:off x="6898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4</a:t>
              </a:r>
              <a:endParaRPr lang="en-US" dirty="0">
                <a:solidFill>
                  <a:schemeClr val="tx1"/>
                </a:solidFill>
              </a:endParaRPr>
            </a:p>
          </p:txBody>
        </p:sp>
        <p:sp>
          <p:nvSpPr>
            <p:cNvPr id="82" name="TextBox 81"/>
            <p:cNvSpPr txBox="1"/>
            <p:nvPr/>
          </p:nvSpPr>
          <p:spPr>
            <a:xfrm>
              <a:off x="6822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11</a:t>
              </a:r>
              <a:endParaRPr lang="en-US" dirty="0">
                <a:solidFill>
                  <a:schemeClr val="accent6">
                    <a:lumMod val="75000"/>
                  </a:schemeClr>
                </a:solidFill>
              </a:endParaRPr>
            </a:p>
          </p:txBody>
        </p:sp>
        <p:sp>
          <p:nvSpPr>
            <p:cNvPr id="83" name="TextBox 82"/>
            <p:cNvSpPr txBox="1"/>
            <p:nvPr/>
          </p:nvSpPr>
          <p:spPr>
            <a:xfrm>
              <a:off x="6288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5</a:t>
              </a:r>
              <a:endParaRPr lang="en-US" dirty="0">
                <a:solidFill>
                  <a:schemeClr val="tx1"/>
                </a:solidFill>
              </a:endParaRPr>
            </a:p>
          </p:txBody>
        </p:sp>
        <p:sp>
          <p:nvSpPr>
            <p:cNvPr id="84" name="TextBox 83"/>
            <p:cNvSpPr txBox="1"/>
            <p:nvPr/>
          </p:nvSpPr>
          <p:spPr>
            <a:xfrm>
              <a:off x="6212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10</a:t>
              </a:r>
              <a:endParaRPr lang="en-US" dirty="0">
                <a:solidFill>
                  <a:schemeClr val="accent6">
                    <a:lumMod val="75000"/>
                  </a:schemeClr>
                </a:solidFill>
              </a:endParaRPr>
            </a:p>
          </p:txBody>
        </p:sp>
        <p:sp>
          <p:nvSpPr>
            <p:cNvPr id="85" name="TextBox 84"/>
            <p:cNvSpPr txBox="1"/>
            <p:nvPr/>
          </p:nvSpPr>
          <p:spPr>
            <a:xfrm>
              <a:off x="5679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6</a:t>
              </a:r>
              <a:endParaRPr lang="en-US" dirty="0">
                <a:solidFill>
                  <a:schemeClr val="tx1"/>
                </a:solidFill>
              </a:endParaRPr>
            </a:p>
          </p:txBody>
        </p:sp>
        <p:sp>
          <p:nvSpPr>
            <p:cNvPr id="86" name="TextBox 85"/>
            <p:cNvSpPr txBox="1"/>
            <p:nvPr/>
          </p:nvSpPr>
          <p:spPr>
            <a:xfrm>
              <a:off x="5602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9</a:t>
              </a:r>
              <a:endParaRPr lang="en-US" dirty="0">
                <a:solidFill>
                  <a:schemeClr val="accent6">
                    <a:lumMod val="75000"/>
                  </a:schemeClr>
                </a:solidFill>
              </a:endParaRPr>
            </a:p>
          </p:txBody>
        </p:sp>
        <p:sp>
          <p:nvSpPr>
            <p:cNvPr id="87" name="TextBox 86"/>
            <p:cNvSpPr txBox="1"/>
            <p:nvPr/>
          </p:nvSpPr>
          <p:spPr>
            <a:xfrm>
              <a:off x="5069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7</a:t>
              </a:r>
              <a:endParaRPr lang="en-US" dirty="0">
                <a:solidFill>
                  <a:schemeClr val="tx1"/>
                </a:solidFill>
              </a:endParaRPr>
            </a:p>
          </p:txBody>
        </p:sp>
        <p:sp>
          <p:nvSpPr>
            <p:cNvPr id="88" name="TextBox 87"/>
            <p:cNvSpPr txBox="1"/>
            <p:nvPr/>
          </p:nvSpPr>
          <p:spPr>
            <a:xfrm>
              <a:off x="4993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8</a:t>
              </a:r>
              <a:endParaRPr lang="en-US" dirty="0">
                <a:solidFill>
                  <a:schemeClr val="accent6">
                    <a:lumMod val="75000"/>
                  </a:schemeClr>
                </a:solidFill>
              </a:endParaRPr>
            </a:p>
          </p:txBody>
        </p:sp>
        <p:sp>
          <p:nvSpPr>
            <p:cNvPr id="89" name="TextBox 88"/>
            <p:cNvSpPr txBox="1"/>
            <p:nvPr/>
          </p:nvSpPr>
          <p:spPr>
            <a:xfrm>
              <a:off x="4459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8</a:t>
              </a:r>
              <a:endParaRPr lang="en-US" dirty="0">
                <a:solidFill>
                  <a:schemeClr val="tx1"/>
                </a:solidFill>
              </a:endParaRPr>
            </a:p>
          </p:txBody>
        </p:sp>
        <p:sp>
          <p:nvSpPr>
            <p:cNvPr id="90" name="TextBox 89"/>
            <p:cNvSpPr txBox="1"/>
            <p:nvPr/>
          </p:nvSpPr>
          <p:spPr>
            <a:xfrm>
              <a:off x="4383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7</a:t>
              </a:r>
              <a:endParaRPr lang="en-US" dirty="0">
                <a:solidFill>
                  <a:schemeClr val="accent6">
                    <a:lumMod val="75000"/>
                  </a:schemeClr>
                </a:solidFill>
              </a:endParaRPr>
            </a:p>
          </p:txBody>
        </p:sp>
        <p:sp>
          <p:nvSpPr>
            <p:cNvPr id="91" name="TextBox 90"/>
            <p:cNvSpPr txBox="1"/>
            <p:nvPr/>
          </p:nvSpPr>
          <p:spPr>
            <a:xfrm>
              <a:off x="3850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9</a:t>
              </a:r>
              <a:endParaRPr lang="en-US" dirty="0">
                <a:solidFill>
                  <a:schemeClr val="tx1"/>
                </a:solidFill>
              </a:endParaRPr>
            </a:p>
          </p:txBody>
        </p:sp>
        <p:sp>
          <p:nvSpPr>
            <p:cNvPr id="92" name="TextBox 91"/>
            <p:cNvSpPr txBox="1"/>
            <p:nvPr/>
          </p:nvSpPr>
          <p:spPr>
            <a:xfrm>
              <a:off x="3774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6</a:t>
              </a:r>
              <a:endParaRPr lang="en-US" dirty="0">
                <a:solidFill>
                  <a:schemeClr val="accent6">
                    <a:lumMod val="75000"/>
                  </a:schemeClr>
                </a:solidFill>
              </a:endParaRPr>
            </a:p>
          </p:txBody>
        </p:sp>
        <p:sp>
          <p:nvSpPr>
            <p:cNvPr id="93" name="TextBox 92"/>
            <p:cNvSpPr txBox="1"/>
            <p:nvPr/>
          </p:nvSpPr>
          <p:spPr>
            <a:xfrm>
              <a:off x="3240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10</a:t>
              </a:r>
              <a:endParaRPr lang="en-US" dirty="0">
                <a:solidFill>
                  <a:schemeClr val="tx1"/>
                </a:solidFill>
              </a:endParaRPr>
            </a:p>
          </p:txBody>
        </p:sp>
        <p:sp>
          <p:nvSpPr>
            <p:cNvPr id="94" name="TextBox 93"/>
            <p:cNvSpPr txBox="1"/>
            <p:nvPr/>
          </p:nvSpPr>
          <p:spPr>
            <a:xfrm>
              <a:off x="3164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5</a:t>
              </a:r>
              <a:endParaRPr lang="en-US" dirty="0">
                <a:solidFill>
                  <a:schemeClr val="accent6">
                    <a:lumMod val="75000"/>
                  </a:schemeClr>
                </a:solidFill>
              </a:endParaRPr>
            </a:p>
          </p:txBody>
        </p:sp>
        <p:sp>
          <p:nvSpPr>
            <p:cNvPr id="95" name="TextBox 94"/>
            <p:cNvSpPr txBox="1"/>
            <p:nvPr/>
          </p:nvSpPr>
          <p:spPr>
            <a:xfrm>
              <a:off x="2631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11</a:t>
              </a:r>
              <a:endParaRPr lang="en-US" dirty="0">
                <a:solidFill>
                  <a:schemeClr val="tx1"/>
                </a:solidFill>
              </a:endParaRPr>
            </a:p>
          </p:txBody>
        </p:sp>
        <p:sp>
          <p:nvSpPr>
            <p:cNvPr id="96" name="TextBox 95"/>
            <p:cNvSpPr txBox="1"/>
            <p:nvPr/>
          </p:nvSpPr>
          <p:spPr>
            <a:xfrm>
              <a:off x="2554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4</a:t>
              </a:r>
              <a:endParaRPr lang="en-US" dirty="0">
                <a:solidFill>
                  <a:schemeClr val="accent6">
                    <a:lumMod val="75000"/>
                  </a:schemeClr>
                </a:solidFill>
              </a:endParaRPr>
            </a:p>
          </p:txBody>
        </p:sp>
        <p:sp>
          <p:nvSpPr>
            <p:cNvPr id="97" name="TextBox 96"/>
            <p:cNvSpPr txBox="1"/>
            <p:nvPr/>
          </p:nvSpPr>
          <p:spPr>
            <a:xfrm>
              <a:off x="2021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12</a:t>
              </a:r>
              <a:endParaRPr lang="en-US" dirty="0">
                <a:solidFill>
                  <a:schemeClr val="tx1"/>
                </a:solidFill>
              </a:endParaRPr>
            </a:p>
          </p:txBody>
        </p:sp>
        <p:sp>
          <p:nvSpPr>
            <p:cNvPr id="98" name="TextBox 97"/>
            <p:cNvSpPr txBox="1"/>
            <p:nvPr/>
          </p:nvSpPr>
          <p:spPr>
            <a:xfrm>
              <a:off x="1945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3</a:t>
              </a:r>
              <a:endParaRPr lang="en-US" dirty="0">
                <a:solidFill>
                  <a:schemeClr val="accent6">
                    <a:lumMod val="75000"/>
                  </a:schemeClr>
                </a:solidFill>
              </a:endParaRPr>
            </a:p>
          </p:txBody>
        </p:sp>
        <p:sp>
          <p:nvSpPr>
            <p:cNvPr id="99" name="TextBox 98"/>
            <p:cNvSpPr txBox="1"/>
            <p:nvPr/>
          </p:nvSpPr>
          <p:spPr>
            <a:xfrm>
              <a:off x="1411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13</a:t>
              </a:r>
              <a:endParaRPr lang="en-US" dirty="0">
                <a:solidFill>
                  <a:schemeClr val="tx1"/>
                </a:solidFill>
              </a:endParaRPr>
            </a:p>
          </p:txBody>
        </p:sp>
        <p:sp>
          <p:nvSpPr>
            <p:cNvPr id="100" name="TextBox 99"/>
            <p:cNvSpPr txBox="1"/>
            <p:nvPr/>
          </p:nvSpPr>
          <p:spPr>
            <a:xfrm>
              <a:off x="1335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2</a:t>
              </a:r>
              <a:endParaRPr lang="en-US" dirty="0">
                <a:solidFill>
                  <a:schemeClr val="accent6">
                    <a:lumMod val="75000"/>
                  </a:schemeClr>
                </a:solidFill>
              </a:endParaRPr>
            </a:p>
          </p:txBody>
        </p:sp>
        <p:sp>
          <p:nvSpPr>
            <p:cNvPr id="101" name="TextBox 100"/>
            <p:cNvSpPr txBox="1"/>
            <p:nvPr/>
          </p:nvSpPr>
          <p:spPr>
            <a:xfrm>
              <a:off x="802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14</a:t>
              </a:r>
              <a:endParaRPr lang="en-US" dirty="0">
                <a:solidFill>
                  <a:schemeClr val="tx1"/>
                </a:solidFill>
              </a:endParaRPr>
            </a:p>
          </p:txBody>
        </p:sp>
        <p:sp>
          <p:nvSpPr>
            <p:cNvPr id="102" name="TextBox 101"/>
            <p:cNvSpPr txBox="1"/>
            <p:nvPr/>
          </p:nvSpPr>
          <p:spPr>
            <a:xfrm>
              <a:off x="726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a:t>
              </a:r>
              <a:endParaRPr lang="en-US" dirty="0">
                <a:solidFill>
                  <a:schemeClr val="accent6">
                    <a:lumMod val="75000"/>
                  </a:schemeClr>
                </a:solidFill>
              </a:endParaRPr>
            </a:p>
          </p:txBody>
        </p:sp>
        <p:sp>
          <p:nvSpPr>
            <p:cNvPr id="103" name="TextBox 102"/>
            <p:cNvSpPr txBox="1"/>
            <p:nvPr/>
          </p:nvSpPr>
          <p:spPr>
            <a:xfrm>
              <a:off x="192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04" name="TextBox 103"/>
            <p:cNvSpPr txBox="1"/>
            <p:nvPr/>
          </p:nvSpPr>
          <p:spPr>
            <a:xfrm>
              <a:off x="116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0</a:t>
              </a:r>
              <a:endParaRPr lang="en-US" dirty="0">
                <a:solidFill>
                  <a:schemeClr val="accent6">
                    <a:lumMod val="75000"/>
                  </a:schemeClr>
                </a:solidFill>
              </a:endParaRPr>
            </a:p>
          </p:txBody>
        </p:sp>
        <p:sp>
          <p:nvSpPr>
            <p:cNvPr id="105" name="TextBox 104"/>
            <p:cNvSpPr txBox="1"/>
            <p:nvPr/>
          </p:nvSpPr>
          <p:spPr>
            <a:xfrm>
              <a:off x="0" y="0"/>
              <a:ext cx="7543800" cy="369332"/>
            </a:xfrm>
            <a:prstGeom prst="rect">
              <a:avLst/>
            </a:prstGeom>
            <a:noFill/>
          </p:spPr>
          <p:txBody>
            <a:bodyPr wrap="square" rtlCol="0">
              <a:spAutoFit/>
            </a:bodyPr>
            <a:lstStyle/>
            <a:p>
              <a:r>
                <a:rPr lang="en-US" dirty="0" smtClean="0">
                  <a:solidFill>
                    <a:schemeClr val="accent6"/>
                  </a:solidFill>
                </a:rPr>
                <a:t>Decrease of fidelity = amount of simplifying/work performed by the model</a:t>
              </a:r>
              <a:endParaRPr lang="en-US" dirty="0">
                <a:solidFill>
                  <a:schemeClr val="accent6"/>
                </a:solidFill>
              </a:endParaRPr>
            </a:p>
          </p:txBody>
        </p:sp>
        <p:cxnSp>
          <p:nvCxnSpPr>
            <p:cNvPr id="106" name="Straight Arrow Connector 105"/>
            <p:cNvCxnSpPr/>
            <p:nvPr/>
          </p:nvCxnSpPr>
          <p:spPr>
            <a:xfrm>
              <a:off x="116550" y="677862"/>
              <a:ext cx="9027450" cy="0"/>
            </a:xfrm>
            <a:prstGeom prst="straightConnector1">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107" name="Straight Arrow Connector 106"/>
            <p:cNvCxnSpPr/>
            <p:nvPr/>
          </p:nvCxnSpPr>
          <p:spPr>
            <a:xfrm>
              <a:off x="116550" y="5943600"/>
              <a:ext cx="9027450" cy="0"/>
            </a:xfrm>
            <a:prstGeom prst="straightConnector1">
              <a:avLst/>
            </a:prstGeom>
            <a:ln>
              <a:tailEnd type="stealth" w="lg" len="lg"/>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108" name="TextBox 107"/>
            <p:cNvSpPr txBox="1"/>
            <p:nvPr/>
          </p:nvSpPr>
          <p:spPr>
            <a:xfrm>
              <a:off x="119725" y="6488668"/>
              <a:ext cx="7543800" cy="369332"/>
            </a:xfrm>
            <a:prstGeom prst="rect">
              <a:avLst/>
            </a:prstGeom>
            <a:noFill/>
          </p:spPr>
          <p:txBody>
            <a:bodyPr wrap="square" rtlCol="0">
              <a:spAutoFit/>
            </a:bodyPr>
            <a:lstStyle/>
            <a:p>
              <a:r>
                <a:rPr lang="en-US" dirty="0" smtClean="0">
                  <a:solidFill>
                    <a:srgbClr val="7030A0"/>
                  </a:solidFill>
                </a:rPr>
                <a:t>Complexity of the model = number of independent statements in description</a:t>
              </a:r>
              <a:endParaRPr lang="en-US" dirty="0">
                <a:solidFill>
                  <a:srgbClr val="7030A0"/>
                </a:solidFill>
              </a:endParaRPr>
            </a:p>
          </p:txBody>
        </p:sp>
      </p:grpSp>
      <p:sp>
        <p:nvSpPr>
          <p:cNvPr id="109" name="Rectangle 108"/>
          <p:cNvSpPr/>
          <p:nvPr/>
        </p:nvSpPr>
        <p:spPr>
          <a:xfrm>
            <a:off x="2514600" y="330739"/>
            <a:ext cx="556814" cy="6222461"/>
          </a:xfrm>
          <a:prstGeom prst="rect">
            <a:avLst/>
          </a:prstGeom>
          <a:solidFill>
            <a:schemeClr val="accent2">
              <a:alpha val="19000"/>
            </a:schemeClr>
          </a:solidFill>
          <a:ln w="38100">
            <a:solidFill>
              <a:schemeClr val="tx1"/>
            </a:solidFill>
            <a:prstDash val="sysDash"/>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11" name="Group 110"/>
          <p:cNvGrpSpPr>
            <a:grpSpLocks noChangeAspect="1"/>
          </p:cNvGrpSpPr>
          <p:nvPr/>
        </p:nvGrpSpPr>
        <p:grpSpPr>
          <a:xfrm>
            <a:off x="7069186" y="905913"/>
            <a:ext cx="1634679" cy="1606701"/>
            <a:chOff x="2267458" y="1493588"/>
            <a:chExt cx="2554188" cy="2510470"/>
          </a:xfrm>
        </p:grpSpPr>
        <p:grpSp>
          <p:nvGrpSpPr>
            <p:cNvPr id="112" name="Group 111"/>
            <p:cNvGrpSpPr/>
            <p:nvPr/>
          </p:nvGrpSpPr>
          <p:grpSpPr>
            <a:xfrm>
              <a:off x="2267458" y="1493589"/>
              <a:ext cx="2183025" cy="2510469"/>
              <a:chOff x="1546717" y="587144"/>
              <a:chExt cx="2183025" cy="2510469"/>
            </a:xfrm>
          </p:grpSpPr>
          <p:grpSp>
            <p:nvGrpSpPr>
              <p:cNvPr id="114" name="Group 113"/>
              <p:cNvGrpSpPr/>
              <p:nvPr/>
            </p:nvGrpSpPr>
            <p:grpSpPr>
              <a:xfrm rot="16200000">
                <a:off x="335486" y="1798375"/>
                <a:ext cx="2510469" cy="88007"/>
                <a:chOff x="4640580" y="2620962"/>
                <a:chExt cx="2827020" cy="88006"/>
              </a:xfrm>
            </p:grpSpPr>
            <p:cxnSp>
              <p:nvCxnSpPr>
                <p:cNvPr id="133" name="Straight Arrow Connector 132"/>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34" name="Straight Connector 133"/>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5" name="Straight Connector 134"/>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6" name="Straight Connector 135"/>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7" name="Straight Connector 136"/>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8" name="Straight Connector 137"/>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9" name="Straight Connector 138"/>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42" name="Straight Connector 141"/>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43" name="Straight Connector 142"/>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44" name="Straight Connector 143"/>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45" name="Straight Connector 144"/>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46" name="Straight Connector 145"/>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115" name="Group 114"/>
              <p:cNvGrpSpPr/>
              <p:nvPr/>
            </p:nvGrpSpPr>
            <p:grpSpPr>
              <a:xfrm>
                <a:off x="2038858" y="693755"/>
                <a:ext cx="243084" cy="1700482"/>
                <a:chOff x="6271009" y="892096"/>
                <a:chExt cx="243084" cy="1700482"/>
              </a:xfrm>
            </p:grpSpPr>
            <p:sp>
              <p:nvSpPr>
                <p:cNvPr id="128" name="Oval 127"/>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9" name="Oval 128"/>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0" name="Oval 129"/>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1" name="Oval 130"/>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2" name="Oval 131"/>
                <p:cNvSpPr/>
                <p:nvPr/>
              </p:nvSpPr>
              <p:spPr>
                <a:xfrm>
                  <a:off x="6285493" y="8920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6" name="Group 115"/>
              <p:cNvGrpSpPr/>
              <p:nvPr/>
            </p:nvGrpSpPr>
            <p:grpSpPr>
              <a:xfrm>
                <a:off x="2739142" y="944659"/>
                <a:ext cx="228600" cy="1645411"/>
                <a:chOff x="7500754" y="1185164"/>
                <a:chExt cx="228600" cy="1645411"/>
              </a:xfrm>
            </p:grpSpPr>
            <p:sp>
              <p:nvSpPr>
                <p:cNvPr id="123" name="Oval 122"/>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Oval 123"/>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Oval 124"/>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Oval 125"/>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Oval 126"/>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7" name="Group 116"/>
              <p:cNvGrpSpPr/>
              <p:nvPr/>
            </p:nvGrpSpPr>
            <p:grpSpPr>
              <a:xfrm>
                <a:off x="3492312" y="1352523"/>
                <a:ext cx="237430" cy="1446618"/>
                <a:chOff x="8168628" y="1550864"/>
                <a:chExt cx="237430" cy="1446618"/>
              </a:xfrm>
            </p:grpSpPr>
            <p:sp>
              <p:nvSpPr>
                <p:cNvPr id="118" name="Oval 117"/>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Oval 118"/>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Oval 119"/>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Oval 120"/>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2" name="Oval 121"/>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13" name="Rectangle 112"/>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a:grpSpLocks noChangeAspect="1"/>
          </p:cNvGrpSpPr>
          <p:nvPr/>
        </p:nvGrpSpPr>
        <p:grpSpPr>
          <a:xfrm>
            <a:off x="7100173" y="3657600"/>
            <a:ext cx="1634679" cy="1606701"/>
            <a:chOff x="2267458" y="1493588"/>
            <a:chExt cx="2554188" cy="2510470"/>
          </a:xfrm>
        </p:grpSpPr>
        <p:grpSp>
          <p:nvGrpSpPr>
            <p:cNvPr id="148" name="Group 147"/>
            <p:cNvGrpSpPr/>
            <p:nvPr/>
          </p:nvGrpSpPr>
          <p:grpSpPr>
            <a:xfrm>
              <a:off x="2267458" y="1493589"/>
              <a:ext cx="2183025" cy="2510469"/>
              <a:chOff x="1546717" y="587144"/>
              <a:chExt cx="2183025" cy="2510469"/>
            </a:xfrm>
          </p:grpSpPr>
          <p:grpSp>
            <p:nvGrpSpPr>
              <p:cNvPr id="150" name="Group 149"/>
              <p:cNvGrpSpPr/>
              <p:nvPr/>
            </p:nvGrpSpPr>
            <p:grpSpPr>
              <a:xfrm rot="16200000">
                <a:off x="335486" y="1798375"/>
                <a:ext cx="2510469" cy="88007"/>
                <a:chOff x="4640580" y="2620962"/>
                <a:chExt cx="2827020" cy="88006"/>
              </a:xfrm>
            </p:grpSpPr>
            <p:cxnSp>
              <p:nvCxnSpPr>
                <p:cNvPr id="164" name="Straight Arrow Connector 163"/>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65" name="Straight Connector 164"/>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6" name="Straight Connector 165"/>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7" name="Straight Connector 166"/>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8" name="Straight Connector 167"/>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9" name="Straight Connector 168"/>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0" name="Straight Connector 169"/>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4" name="Straight Connector 173"/>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5" name="Straight Connector 174"/>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151" name="Group 150"/>
              <p:cNvGrpSpPr/>
              <p:nvPr/>
            </p:nvGrpSpPr>
            <p:grpSpPr>
              <a:xfrm>
                <a:off x="2038858" y="1072917"/>
                <a:ext cx="243084" cy="1062038"/>
                <a:chOff x="6271009" y="1271258"/>
                <a:chExt cx="243084" cy="1062038"/>
              </a:xfrm>
            </p:grpSpPr>
            <p:sp>
              <p:nvSpPr>
                <p:cNvPr id="161" name="Oval 160"/>
                <p:cNvSpPr/>
                <p:nvPr/>
              </p:nvSpPr>
              <p:spPr>
                <a:xfrm>
                  <a:off x="6271009" y="21046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Oval 161"/>
                <p:cNvSpPr/>
                <p:nvPr/>
              </p:nvSpPr>
              <p:spPr>
                <a:xfrm>
                  <a:off x="6272123" y="1737983"/>
                  <a:ext cx="228600" cy="228600"/>
                </a:xfrm>
                <a:prstGeom prst="ellipse">
                  <a:avLst/>
                </a:prstGeom>
                <a:solidFill>
                  <a:schemeClr val="accent2">
                    <a:lumMod val="40000"/>
                    <a:lumOff val="6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3" name="Oval 162"/>
                <p:cNvSpPr/>
                <p:nvPr/>
              </p:nvSpPr>
              <p:spPr>
                <a:xfrm>
                  <a:off x="6285493" y="127125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52" name="Group 151"/>
              <p:cNvGrpSpPr/>
              <p:nvPr/>
            </p:nvGrpSpPr>
            <p:grpSpPr>
              <a:xfrm>
                <a:off x="2739142" y="1191979"/>
                <a:ext cx="228600" cy="1398091"/>
                <a:chOff x="7500754" y="1432484"/>
                <a:chExt cx="228600" cy="1398091"/>
              </a:xfrm>
            </p:grpSpPr>
            <p:sp>
              <p:nvSpPr>
                <p:cNvPr id="158" name="Oval 157"/>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Oval 158"/>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0" name="Oval 159"/>
                <p:cNvSpPr/>
                <p:nvPr/>
              </p:nvSpPr>
              <p:spPr>
                <a:xfrm>
                  <a:off x="7500754" y="143248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53" name="Group 152"/>
              <p:cNvGrpSpPr/>
              <p:nvPr/>
            </p:nvGrpSpPr>
            <p:grpSpPr>
              <a:xfrm>
                <a:off x="3492313" y="1352523"/>
                <a:ext cx="237429" cy="1377743"/>
                <a:chOff x="8168629" y="1550864"/>
                <a:chExt cx="237429" cy="1377743"/>
              </a:xfrm>
            </p:grpSpPr>
            <p:sp>
              <p:nvSpPr>
                <p:cNvPr id="154" name="Oval 153"/>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5" name="Oval 154"/>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6" name="Oval 155"/>
                <p:cNvSpPr/>
                <p:nvPr/>
              </p:nvSpPr>
              <p:spPr>
                <a:xfrm>
                  <a:off x="8168629" y="2700007"/>
                  <a:ext cx="228599" cy="228600"/>
                </a:xfrm>
                <a:prstGeom prst="ellipse">
                  <a:avLst/>
                </a:prstGeom>
                <a:solidFill>
                  <a:schemeClr val="accent2">
                    <a:lumMod val="40000"/>
                    <a:lumOff val="6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7" name="Oval 156"/>
                <p:cNvSpPr/>
                <p:nvPr/>
              </p:nvSpPr>
              <p:spPr>
                <a:xfrm>
                  <a:off x="8177458" y="1753867"/>
                  <a:ext cx="228600" cy="228600"/>
                </a:xfrm>
                <a:prstGeom prst="ellipse">
                  <a:avLst/>
                </a:prstGeom>
                <a:solidFill>
                  <a:schemeClr val="accent2">
                    <a:lumMod val="40000"/>
                    <a:lumOff val="6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49" name="Rectangle 148"/>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6" name="Oval 175"/>
          <p:cNvSpPr/>
          <p:nvPr/>
        </p:nvSpPr>
        <p:spPr>
          <a:xfrm>
            <a:off x="7854696" y="4343400"/>
            <a:ext cx="146304" cy="146304"/>
          </a:xfrm>
          <a:prstGeom prst="ellipse">
            <a:avLst/>
          </a:prstGeom>
          <a:solidFill>
            <a:schemeClr val="accent2">
              <a:lumMod val="40000"/>
              <a:lumOff val="6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0" name="TextBox 109"/>
          <p:cNvSpPr txBox="1"/>
          <p:nvPr/>
        </p:nvSpPr>
        <p:spPr>
          <a:xfrm>
            <a:off x="4769708" y="1844727"/>
            <a:ext cx="1544175" cy="646331"/>
          </a:xfrm>
          <a:prstGeom prst="rect">
            <a:avLst/>
          </a:prstGeom>
          <a:noFill/>
        </p:spPr>
        <p:txBody>
          <a:bodyPr wrap="square" rtlCol="0">
            <a:spAutoFit/>
          </a:bodyPr>
          <a:lstStyle/>
          <a:p>
            <a:pPr algn="ctr"/>
            <a:r>
              <a:rPr lang="en-US" dirty="0" smtClean="0"/>
              <a:t>Decrease of Accuracy</a:t>
            </a:r>
            <a:endParaRPr lang="en-US" dirty="0"/>
          </a:p>
        </p:txBody>
      </p:sp>
    </p:spTree>
    <p:extLst>
      <p:ext uri="{BB962C8B-B14F-4D97-AF65-F5344CB8AC3E}">
        <p14:creationId xmlns:p14="http://schemas.microsoft.com/office/powerpoint/2010/main" val="37029399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a:spLocks noChangeAspect="1"/>
          </p:cNvSpPr>
          <p:nvPr/>
        </p:nvSpPr>
        <p:spPr>
          <a:xfrm>
            <a:off x="4800600" y="2431863"/>
            <a:ext cx="1703767" cy="17037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57" name="Group 56"/>
          <p:cNvGrpSpPr>
            <a:grpSpLocks noChangeAspect="1"/>
          </p:cNvGrpSpPr>
          <p:nvPr/>
        </p:nvGrpSpPr>
        <p:grpSpPr>
          <a:xfrm>
            <a:off x="7069186" y="905913"/>
            <a:ext cx="1634679" cy="1606701"/>
            <a:chOff x="2267458" y="1493588"/>
            <a:chExt cx="2554188" cy="2510470"/>
          </a:xfrm>
        </p:grpSpPr>
        <p:grpSp>
          <p:nvGrpSpPr>
            <p:cNvPr id="58" name="Group 57"/>
            <p:cNvGrpSpPr/>
            <p:nvPr/>
          </p:nvGrpSpPr>
          <p:grpSpPr>
            <a:xfrm>
              <a:off x="2267458" y="1493589"/>
              <a:ext cx="2183025" cy="2510469"/>
              <a:chOff x="1546717" y="587144"/>
              <a:chExt cx="2183025" cy="2510469"/>
            </a:xfrm>
          </p:grpSpPr>
          <p:grpSp>
            <p:nvGrpSpPr>
              <p:cNvPr id="64" name="Group 63"/>
              <p:cNvGrpSpPr/>
              <p:nvPr/>
            </p:nvGrpSpPr>
            <p:grpSpPr>
              <a:xfrm rot="16200000">
                <a:off x="335486" y="1798375"/>
                <a:ext cx="2510469" cy="88007"/>
                <a:chOff x="4640580" y="2620962"/>
                <a:chExt cx="2827020" cy="88006"/>
              </a:xfrm>
            </p:grpSpPr>
            <p:cxnSp>
              <p:nvCxnSpPr>
                <p:cNvPr id="95" name="Straight Arrow Connector 94"/>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96" name="Straight Connector 95"/>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97" name="Straight Connector 96"/>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98" name="Straight Connector 97"/>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99" name="Straight Connector 98"/>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0" name="Straight Connector 99"/>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1" name="Straight Connector 100"/>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2" name="Straight Connector 101"/>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3" name="Straight Connector 102"/>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Connector 103"/>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5" name="Straight Connector 104"/>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06" name="Straight Connector 105"/>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68" name="Group 67"/>
              <p:cNvGrpSpPr/>
              <p:nvPr/>
            </p:nvGrpSpPr>
            <p:grpSpPr>
              <a:xfrm>
                <a:off x="2038858" y="693755"/>
                <a:ext cx="243084" cy="1700482"/>
                <a:chOff x="6271009" y="892096"/>
                <a:chExt cx="243084" cy="1700482"/>
              </a:xfrm>
            </p:grpSpPr>
            <p:sp>
              <p:nvSpPr>
                <p:cNvPr id="90" name="Oval 89"/>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Oval 90"/>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Oval 91"/>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3" name="Oval 92"/>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Oval 93"/>
                <p:cNvSpPr/>
                <p:nvPr/>
              </p:nvSpPr>
              <p:spPr>
                <a:xfrm>
                  <a:off x="6285493" y="8920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72" name="Group 71"/>
              <p:cNvGrpSpPr/>
              <p:nvPr/>
            </p:nvGrpSpPr>
            <p:grpSpPr>
              <a:xfrm>
                <a:off x="2739142" y="944659"/>
                <a:ext cx="228600" cy="1645411"/>
                <a:chOff x="7500754" y="1185164"/>
                <a:chExt cx="228600" cy="1645411"/>
              </a:xfrm>
            </p:grpSpPr>
            <p:sp>
              <p:nvSpPr>
                <p:cNvPr id="85" name="Oval 84"/>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Oval 85"/>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Oval 86"/>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Oval 87"/>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Oval 88"/>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76" name="Group 75"/>
              <p:cNvGrpSpPr/>
              <p:nvPr/>
            </p:nvGrpSpPr>
            <p:grpSpPr>
              <a:xfrm>
                <a:off x="3492312" y="1352523"/>
                <a:ext cx="237430" cy="1446618"/>
                <a:chOff x="8168628" y="1550864"/>
                <a:chExt cx="237430" cy="1446618"/>
              </a:xfrm>
            </p:grpSpPr>
            <p:sp>
              <p:nvSpPr>
                <p:cNvPr id="80" name="Oval 79"/>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Oval 81"/>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Oval 82"/>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Oval 83"/>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60" name="Rectangle 59"/>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p:cNvGrpSpPr/>
          <p:nvPr/>
        </p:nvGrpSpPr>
        <p:grpSpPr>
          <a:xfrm rot="16200000">
            <a:off x="6386105" y="4737589"/>
            <a:ext cx="1606700" cy="56324"/>
            <a:chOff x="4640580" y="2620962"/>
            <a:chExt cx="2827020" cy="88006"/>
          </a:xfrm>
        </p:grpSpPr>
        <p:cxnSp>
          <p:nvCxnSpPr>
            <p:cNvPr id="129" name="Straight Arrow Connector 128"/>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30" name="Straight Connector 129"/>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1" name="Straight Connector 130"/>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2" name="Straight Connector 131"/>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3" name="Straight Connector 132"/>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4" name="Straight Connector 133"/>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5" name="Straight Connector 134"/>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6" name="Straight Connector 135"/>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7" name="Straight Connector 136"/>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8" name="Straight Connector 137"/>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39" name="Straight Connector 138"/>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42" name="Straight Connector 141"/>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09" name="Rectangle 108"/>
          <p:cNvSpPr/>
          <p:nvPr/>
        </p:nvSpPr>
        <p:spPr>
          <a:xfrm>
            <a:off x="7186637" y="3962400"/>
            <a:ext cx="1609343" cy="1606701"/>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7192280" y="4038600"/>
            <a:ext cx="1603700" cy="533400"/>
          </a:xfrm>
          <a:prstGeom prst="line">
            <a:avLst/>
          </a:prstGeom>
          <a:ln>
            <a:tailEnd type="none"/>
          </a:ln>
        </p:spPr>
        <p:style>
          <a:lnRef idx="2">
            <a:schemeClr val="accent4"/>
          </a:lnRef>
          <a:fillRef idx="0">
            <a:schemeClr val="accent4"/>
          </a:fillRef>
          <a:effectRef idx="1">
            <a:schemeClr val="accent4"/>
          </a:effectRef>
          <a:fontRef idx="minor">
            <a:schemeClr val="tx1"/>
          </a:fontRef>
        </p:style>
      </p:cxnSp>
      <p:cxnSp>
        <p:nvCxnSpPr>
          <p:cNvPr id="143" name="Straight Connector 142"/>
          <p:cNvCxnSpPr>
            <a:endCxn id="109" idx="3"/>
          </p:cNvCxnSpPr>
          <p:nvPr/>
        </p:nvCxnSpPr>
        <p:spPr>
          <a:xfrm>
            <a:off x="7192280" y="4135630"/>
            <a:ext cx="1603700" cy="630121"/>
          </a:xfrm>
          <a:prstGeom prst="line">
            <a:avLst/>
          </a:prstGeom>
          <a:ln>
            <a:tailEnd type="none"/>
          </a:ln>
        </p:spPr>
        <p:style>
          <a:lnRef idx="2">
            <a:schemeClr val="accent4"/>
          </a:lnRef>
          <a:fillRef idx="0">
            <a:schemeClr val="accent4"/>
          </a:fillRef>
          <a:effectRef idx="1">
            <a:schemeClr val="accent4"/>
          </a:effectRef>
          <a:fontRef idx="minor">
            <a:schemeClr val="tx1"/>
          </a:fontRef>
        </p:style>
      </p:cxnSp>
      <p:cxnSp>
        <p:nvCxnSpPr>
          <p:cNvPr id="144" name="Straight Connector 143"/>
          <p:cNvCxnSpPr/>
          <p:nvPr/>
        </p:nvCxnSpPr>
        <p:spPr>
          <a:xfrm>
            <a:off x="7211967" y="4265552"/>
            <a:ext cx="1552928" cy="836948"/>
          </a:xfrm>
          <a:prstGeom prst="line">
            <a:avLst/>
          </a:prstGeom>
          <a:ln>
            <a:tailEnd type="none"/>
          </a:ln>
        </p:spPr>
        <p:style>
          <a:lnRef idx="2">
            <a:schemeClr val="accent4"/>
          </a:lnRef>
          <a:fillRef idx="0">
            <a:schemeClr val="accent4"/>
          </a:fillRef>
          <a:effectRef idx="1">
            <a:schemeClr val="accent4"/>
          </a:effectRef>
          <a:fontRef idx="minor">
            <a:schemeClr val="tx1"/>
          </a:fontRef>
        </p:style>
      </p:cxnSp>
      <p:cxnSp>
        <p:nvCxnSpPr>
          <p:cNvPr id="145" name="Straight Connector 144"/>
          <p:cNvCxnSpPr>
            <a:stCxn id="109" idx="1"/>
          </p:cNvCxnSpPr>
          <p:nvPr/>
        </p:nvCxnSpPr>
        <p:spPr>
          <a:xfrm flipV="1">
            <a:off x="7186637" y="4655318"/>
            <a:ext cx="1609343" cy="110433"/>
          </a:xfrm>
          <a:prstGeom prst="line">
            <a:avLst/>
          </a:prstGeom>
          <a:ln>
            <a:tailEnd type="none"/>
          </a:ln>
        </p:spPr>
        <p:style>
          <a:lnRef idx="2">
            <a:schemeClr val="accent4"/>
          </a:lnRef>
          <a:fillRef idx="0">
            <a:schemeClr val="accent4"/>
          </a:fillRef>
          <a:effectRef idx="1">
            <a:schemeClr val="accent4"/>
          </a:effectRef>
          <a:fontRef idx="minor">
            <a:schemeClr val="tx1"/>
          </a:fontRef>
        </p:style>
      </p:cxnSp>
      <p:cxnSp>
        <p:nvCxnSpPr>
          <p:cNvPr id="146" name="Straight Connector 145"/>
          <p:cNvCxnSpPr/>
          <p:nvPr/>
        </p:nvCxnSpPr>
        <p:spPr>
          <a:xfrm flipV="1">
            <a:off x="7239000" y="4915161"/>
            <a:ext cx="1556980" cy="129921"/>
          </a:xfrm>
          <a:prstGeom prst="line">
            <a:avLst/>
          </a:prstGeom>
          <a:ln>
            <a:tailEnd type="none"/>
          </a:ln>
        </p:spPr>
        <p:style>
          <a:lnRef idx="2">
            <a:schemeClr val="accent4"/>
          </a:lnRef>
          <a:fillRef idx="0">
            <a:schemeClr val="accent4"/>
          </a:fillRef>
          <a:effectRef idx="1">
            <a:schemeClr val="accent4"/>
          </a:effectRef>
          <a:fontRef idx="minor">
            <a:schemeClr val="tx1"/>
          </a:fontRef>
        </p:style>
      </p:cxnSp>
      <p:grpSp>
        <p:nvGrpSpPr>
          <p:cNvPr id="111" name="Group 110"/>
          <p:cNvGrpSpPr/>
          <p:nvPr/>
        </p:nvGrpSpPr>
        <p:grpSpPr>
          <a:xfrm>
            <a:off x="-76200" y="-1"/>
            <a:ext cx="9144000" cy="6858001"/>
            <a:chOff x="0" y="-1"/>
            <a:chExt cx="9144000" cy="6858001"/>
          </a:xfrm>
        </p:grpSpPr>
        <p:sp>
          <p:nvSpPr>
            <p:cNvPr id="112"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TextBox 112"/>
            <p:cNvSpPr txBox="1"/>
            <p:nvPr/>
          </p:nvSpPr>
          <p:spPr>
            <a:xfrm>
              <a:off x="8727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a:t>
              </a:r>
              <a:endParaRPr lang="en-US" dirty="0">
                <a:solidFill>
                  <a:schemeClr val="tx1"/>
                </a:solidFill>
              </a:endParaRPr>
            </a:p>
          </p:txBody>
        </p:sp>
        <p:sp>
          <p:nvSpPr>
            <p:cNvPr id="114" name="TextBox 113"/>
            <p:cNvSpPr txBox="1"/>
            <p:nvPr/>
          </p:nvSpPr>
          <p:spPr>
            <a:xfrm>
              <a:off x="8650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14</a:t>
              </a:r>
              <a:endParaRPr lang="en-US" dirty="0">
                <a:solidFill>
                  <a:schemeClr val="accent6">
                    <a:lumMod val="75000"/>
                  </a:schemeClr>
                </a:solidFill>
              </a:endParaRPr>
            </a:p>
          </p:txBody>
        </p:sp>
        <p:sp>
          <p:nvSpPr>
            <p:cNvPr id="115" name="TextBox 114"/>
            <p:cNvSpPr txBox="1"/>
            <p:nvPr/>
          </p:nvSpPr>
          <p:spPr>
            <a:xfrm>
              <a:off x="8117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2</a:t>
              </a:r>
              <a:endParaRPr lang="en-US" dirty="0">
                <a:solidFill>
                  <a:schemeClr val="tx1"/>
                </a:solidFill>
              </a:endParaRPr>
            </a:p>
          </p:txBody>
        </p:sp>
        <p:sp>
          <p:nvSpPr>
            <p:cNvPr id="116" name="TextBox 115"/>
            <p:cNvSpPr txBox="1"/>
            <p:nvPr/>
          </p:nvSpPr>
          <p:spPr>
            <a:xfrm>
              <a:off x="8041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13</a:t>
              </a:r>
              <a:endParaRPr lang="en-US" dirty="0">
                <a:solidFill>
                  <a:schemeClr val="accent6">
                    <a:lumMod val="75000"/>
                  </a:schemeClr>
                </a:solidFill>
              </a:endParaRPr>
            </a:p>
          </p:txBody>
        </p:sp>
        <p:sp>
          <p:nvSpPr>
            <p:cNvPr id="117" name="TextBox 116"/>
            <p:cNvSpPr txBox="1"/>
            <p:nvPr/>
          </p:nvSpPr>
          <p:spPr>
            <a:xfrm>
              <a:off x="7507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3</a:t>
              </a:r>
              <a:endParaRPr lang="en-US" dirty="0">
                <a:solidFill>
                  <a:schemeClr val="tx1"/>
                </a:solidFill>
              </a:endParaRPr>
            </a:p>
          </p:txBody>
        </p:sp>
        <p:sp>
          <p:nvSpPr>
            <p:cNvPr id="118" name="TextBox 117"/>
            <p:cNvSpPr txBox="1"/>
            <p:nvPr/>
          </p:nvSpPr>
          <p:spPr>
            <a:xfrm>
              <a:off x="7431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12</a:t>
              </a:r>
              <a:endParaRPr lang="en-US" dirty="0">
                <a:solidFill>
                  <a:schemeClr val="accent6">
                    <a:lumMod val="75000"/>
                  </a:schemeClr>
                </a:solidFill>
              </a:endParaRPr>
            </a:p>
          </p:txBody>
        </p:sp>
        <p:sp>
          <p:nvSpPr>
            <p:cNvPr id="119" name="TextBox 118"/>
            <p:cNvSpPr txBox="1"/>
            <p:nvPr/>
          </p:nvSpPr>
          <p:spPr>
            <a:xfrm>
              <a:off x="6898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4</a:t>
              </a:r>
              <a:endParaRPr lang="en-US" dirty="0">
                <a:solidFill>
                  <a:schemeClr val="tx1"/>
                </a:solidFill>
              </a:endParaRPr>
            </a:p>
          </p:txBody>
        </p:sp>
        <p:sp>
          <p:nvSpPr>
            <p:cNvPr id="120" name="TextBox 119"/>
            <p:cNvSpPr txBox="1"/>
            <p:nvPr/>
          </p:nvSpPr>
          <p:spPr>
            <a:xfrm>
              <a:off x="6822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11</a:t>
              </a:r>
              <a:endParaRPr lang="en-US" dirty="0">
                <a:solidFill>
                  <a:schemeClr val="accent6">
                    <a:lumMod val="75000"/>
                  </a:schemeClr>
                </a:solidFill>
              </a:endParaRPr>
            </a:p>
          </p:txBody>
        </p:sp>
        <p:sp>
          <p:nvSpPr>
            <p:cNvPr id="121" name="TextBox 120"/>
            <p:cNvSpPr txBox="1"/>
            <p:nvPr/>
          </p:nvSpPr>
          <p:spPr>
            <a:xfrm>
              <a:off x="6288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5</a:t>
              </a:r>
              <a:endParaRPr lang="en-US" dirty="0">
                <a:solidFill>
                  <a:schemeClr val="tx1"/>
                </a:solidFill>
              </a:endParaRPr>
            </a:p>
          </p:txBody>
        </p:sp>
        <p:sp>
          <p:nvSpPr>
            <p:cNvPr id="122" name="TextBox 121"/>
            <p:cNvSpPr txBox="1"/>
            <p:nvPr/>
          </p:nvSpPr>
          <p:spPr>
            <a:xfrm>
              <a:off x="6212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10</a:t>
              </a:r>
              <a:endParaRPr lang="en-US" dirty="0">
                <a:solidFill>
                  <a:schemeClr val="accent6">
                    <a:lumMod val="75000"/>
                  </a:schemeClr>
                </a:solidFill>
              </a:endParaRPr>
            </a:p>
          </p:txBody>
        </p:sp>
        <p:sp>
          <p:nvSpPr>
            <p:cNvPr id="123" name="TextBox 122"/>
            <p:cNvSpPr txBox="1"/>
            <p:nvPr/>
          </p:nvSpPr>
          <p:spPr>
            <a:xfrm>
              <a:off x="5679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6</a:t>
              </a:r>
              <a:endParaRPr lang="en-US" dirty="0">
                <a:solidFill>
                  <a:schemeClr val="tx1"/>
                </a:solidFill>
              </a:endParaRPr>
            </a:p>
          </p:txBody>
        </p:sp>
        <p:sp>
          <p:nvSpPr>
            <p:cNvPr id="124" name="TextBox 123"/>
            <p:cNvSpPr txBox="1"/>
            <p:nvPr/>
          </p:nvSpPr>
          <p:spPr>
            <a:xfrm>
              <a:off x="5602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9</a:t>
              </a:r>
              <a:endParaRPr lang="en-US" dirty="0">
                <a:solidFill>
                  <a:schemeClr val="accent6">
                    <a:lumMod val="75000"/>
                  </a:schemeClr>
                </a:solidFill>
              </a:endParaRPr>
            </a:p>
          </p:txBody>
        </p:sp>
        <p:sp>
          <p:nvSpPr>
            <p:cNvPr id="125" name="TextBox 124"/>
            <p:cNvSpPr txBox="1"/>
            <p:nvPr/>
          </p:nvSpPr>
          <p:spPr>
            <a:xfrm>
              <a:off x="5069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7</a:t>
              </a:r>
              <a:endParaRPr lang="en-US" dirty="0">
                <a:solidFill>
                  <a:schemeClr val="tx1"/>
                </a:solidFill>
              </a:endParaRPr>
            </a:p>
          </p:txBody>
        </p:sp>
        <p:sp>
          <p:nvSpPr>
            <p:cNvPr id="126" name="TextBox 125"/>
            <p:cNvSpPr txBox="1"/>
            <p:nvPr/>
          </p:nvSpPr>
          <p:spPr>
            <a:xfrm>
              <a:off x="4993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8</a:t>
              </a:r>
              <a:endParaRPr lang="en-US" dirty="0">
                <a:solidFill>
                  <a:schemeClr val="accent6">
                    <a:lumMod val="75000"/>
                  </a:schemeClr>
                </a:solidFill>
              </a:endParaRPr>
            </a:p>
          </p:txBody>
        </p:sp>
        <p:sp>
          <p:nvSpPr>
            <p:cNvPr id="127" name="TextBox 126"/>
            <p:cNvSpPr txBox="1"/>
            <p:nvPr/>
          </p:nvSpPr>
          <p:spPr>
            <a:xfrm>
              <a:off x="4459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8</a:t>
              </a:r>
              <a:endParaRPr lang="en-US" dirty="0">
                <a:solidFill>
                  <a:schemeClr val="tx1"/>
                </a:solidFill>
              </a:endParaRPr>
            </a:p>
          </p:txBody>
        </p:sp>
        <p:sp>
          <p:nvSpPr>
            <p:cNvPr id="128" name="TextBox 127"/>
            <p:cNvSpPr txBox="1"/>
            <p:nvPr/>
          </p:nvSpPr>
          <p:spPr>
            <a:xfrm>
              <a:off x="4383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7</a:t>
              </a:r>
              <a:endParaRPr lang="en-US" dirty="0">
                <a:solidFill>
                  <a:schemeClr val="accent6">
                    <a:lumMod val="75000"/>
                  </a:schemeClr>
                </a:solidFill>
              </a:endParaRPr>
            </a:p>
          </p:txBody>
        </p:sp>
        <p:sp>
          <p:nvSpPr>
            <p:cNvPr id="147" name="TextBox 146"/>
            <p:cNvSpPr txBox="1"/>
            <p:nvPr/>
          </p:nvSpPr>
          <p:spPr>
            <a:xfrm>
              <a:off x="3850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9</a:t>
              </a:r>
              <a:endParaRPr lang="en-US" dirty="0">
                <a:solidFill>
                  <a:schemeClr val="tx1"/>
                </a:solidFill>
              </a:endParaRPr>
            </a:p>
          </p:txBody>
        </p:sp>
        <p:sp>
          <p:nvSpPr>
            <p:cNvPr id="148" name="TextBox 147"/>
            <p:cNvSpPr txBox="1"/>
            <p:nvPr/>
          </p:nvSpPr>
          <p:spPr>
            <a:xfrm>
              <a:off x="3774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6</a:t>
              </a:r>
              <a:endParaRPr lang="en-US" dirty="0">
                <a:solidFill>
                  <a:schemeClr val="accent6">
                    <a:lumMod val="75000"/>
                  </a:schemeClr>
                </a:solidFill>
              </a:endParaRPr>
            </a:p>
          </p:txBody>
        </p:sp>
        <p:sp>
          <p:nvSpPr>
            <p:cNvPr id="149" name="TextBox 148"/>
            <p:cNvSpPr txBox="1"/>
            <p:nvPr/>
          </p:nvSpPr>
          <p:spPr>
            <a:xfrm>
              <a:off x="3240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10</a:t>
              </a:r>
              <a:endParaRPr lang="en-US" dirty="0">
                <a:solidFill>
                  <a:schemeClr val="tx1"/>
                </a:solidFill>
              </a:endParaRPr>
            </a:p>
          </p:txBody>
        </p:sp>
        <p:sp>
          <p:nvSpPr>
            <p:cNvPr id="150" name="TextBox 149"/>
            <p:cNvSpPr txBox="1"/>
            <p:nvPr/>
          </p:nvSpPr>
          <p:spPr>
            <a:xfrm>
              <a:off x="3164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5</a:t>
              </a:r>
              <a:endParaRPr lang="en-US" dirty="0">
                <a:solidFill>
                  <a:schemeClr val="accent6">
                    <a:lumMod val="75000"/>
                  </a:schemeClr>
                </a:solidFill>
              </a:endParaRPr>
            </a:p>
          </p:txBody>
        </p:sp>
        <p:sp>
          <p:nvSpPr>
            <p:cNvPr id="151" name="TextBox 150"/>
            <p:cNvSpPr txBox="1"/>
            <p:nvPr/>
          </p:nvSpPr>
          <p:spPr>
            <a:xfrm>
              <a:off x="2631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11</a:t>
              </a:r>
              <a:endParaRPr lang="en-US" dirty="0">
                <a:solidFill>
                  <a:schemeClr val="tx1"/>
                </a:solidFill>
              </a:endParaRPr>
            </a:p>
          </p:txBody>
        </p:sp>
        <p:sp>
          <p:nvSpPr>
            <p:cNvPr id="152" name="TextBox 151"/>
            <p:cNvSpPr txBox="1"/>
            <p:nvPr/>
          </p:nvSpPr>
          <p:spPr>
            <a:xfrm>
              <a:off x="2554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4</a:t>
              </a:r>
              <a:endParaRPr lang="en-US" dirty="0">
                <a:solidFill>
                  <a:schemeClr val="accent6">
                    <a:lumMod val="75000"/>
                  </a:schemeClr>
                </a:solidFill>
              </a:endParaRPr>
            </a:p>
          </p:txBody>
        </p:sp>
        <p:sp>
          <p:nvSpPr>
            <p:cNvPr id="153" name="TextBox 152"/>
            <p:cNvSpPr txBox="1"/>
            <p:nvPr/>
          </p:nvSpPr>
          <p:spPr>
            <a:xfrm>
              <a:off x="2021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12</a:t>
              </a:r>
              <a:endParaRPr lang="en-US" dirty="0">
                <a:solidFill>
                  <a:schemeClr val="tx1"/>
                </a:solidFill>
              </a:endParaRPr>
            </a:p>
          </p:txBody>
        </p:sp>
        <p:sp>
          <p:nvSpPr>
            <p:cNvPr id="154" name="TextBox 153"/>
            <p:cNvSpPr txBox="1"/>
            <p:nvPr/>
          </p:nvSpPr>
          <p:spPr>
            <a:xfrm>
              <a:off x="1945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3</a:t>
              </a:r>
              <a:endParaRPr lang="en-US" dirty="0">
                <a:solidFill>
                  <a:schemeClr val="accent6">
                    <a:lumMod val="75000"/>
                  </a:schemeClr>
                </a:solidFill>
              </a:endParaRPr>
            </a:p>
          </p:txBody>
        </p:sp>
        <p:sp>
          <p:nvSpPr>
            <p:cNvPr id="155" name="TextBox 154"/>
            <p:cNvSpPr txBox="1"/>
            <p:nvPr/>
          </p:nvSpPr>
          <p:spPr>
            <a:xfrm>
              <a:off x="1411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13</a:t>
              </a:r>
              <a:endParaRPr lang="en-US" dirty="0">
                <a:solidFill>
                  <a:schemeClr val="tx1"/>
                </a:solidFill>
              </a:endParaRPr>
            </a:p>
          </p:txBody>
        </p:sp>
        <p:sp>
          <p:nvSpPr>
            <p:cNvPr id="156" name="TextBox 155"/>
            <p:cNvSpPr txBox="1"/>
            <p:nvPr/>
          </p:nvSpPr>
          <p:spPr>
            <a:xfrm>
              <a:off x="1335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2</a:t>
              </a:r>
              <a:endParaRPr lang="en-US" dirty="0">
                <a:solidFill>
                  <a:schemeClr val="accent6">
                    <a:lumMod val="75000"/>
                  </a:schemeClr>
                </a:solidFill>
              </a:endParaRPr>
            </a:p>
          </p:txBody>
        </p:sp>
        <p:sp>
          <p:nvSpPr>
            <p:cNvPr id="157" name="TextBox 156"/>
            <p:cNvSpPr txBox="1"/>
            <p:nvPr/>
          </p:nvSpPr>
          <p:spPr>
            <a:xfrm>
              <a:off x="802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14</a:t>
              </a:r>
              <a:endParaRPr lang="en-US" dirty="0">
                <a:solidFill>
                  <a:schemeClr val="tx1"/>
                </a:solidFill>
              </a:endParaRPr>
            </a:p>
          </p:txBody>
        </p:sp>
        <p:sp>
          <p:nvSpPr>
            <p:cNvPr id="158" name="TextBox 157"/>
            <p:cNvSpPr txBox="1"/>
            <p:nvPr/>
          </p:nvSpPr>
          <p:spPr>
            <a:xfrm>
              <a:off x="726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a:t>
              </a:r>
              <a:endParaRPr lang="en-US" dirty="0">
                <a:solidFill>
                  <a:schemeClr val="accent6">
                    <a:lumMod val="75000"/>
                  </a:schemeClr>
                </a:solidFill>
              </a:endParaRPr>
            </a:p>
          </p:txBody>
        </p:sp>
        <p:sp>
          <p:nvSpPr>
            <p:cNvPr id="159" name="TextBox 158"/>
            <p:cNvSpPr txBox="1"/>
            <p:nvPr/>
          </p:nvSpPr>
          <p:spPr>
            <a:xfrm>
              <a:off x="192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60" name="TextBox 159"/>
            <p:cNvSpPr txBox="1"/>
            <p:nvPr/>
          </p:nvSpPr>
          <p:spPr>
            <a:xfrm>
              <a:off x="116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0</a:t>
              </a:r>
              <a:endParaRPr lang="en-US" dirty="0">
                <a:solidFill>
                  <a:schemeClr val="accent6">
                    <a:lumMod val="75000"/>
                  </a:schemeClr>
                </a:solidFill>
              </a:endParaRPr>
            </a:p>
          </p:txBody>
        </p:sp>
        <p:sp>
          <p:nvSpPr>
            <p:cNvPr id="161" name="TextBox 160"/>
            <p:cNvSpPr txBox="1"/>
            <p:nvPr/>
          </p:nvSpPr>
          <p:spPr>
            <a:xfrm>
              <a:off x="0" y="0"/>
              <a:ext cx="7543800" cy="369332"/>
            </a:xfrm>
            <a:prstGeom prst="rect">
              <a:avLst/>
            </a:prstGeom>
            <a:noFill/>
          </p:spPr>
          <p:txBody>
            <a:bodyPr wrap="square" rtlCol="0">
              <a:spAutoFit/>
            </a:bodyPr>
            <a:lstStyle/>
            <a:p>
              <a:r>
                <a:rPr lang="en-US" dirty="0" smtClean="0">
                  <a:solidFill>
                    <a:schemeClr val="accent6"/>
                  </a:solidFill>
                </a:rPr>
                <a:t>Decrease of fidelity = amount of simplifying/work performed by the model</a:t>
              </a:r>
              <a:endParaRPr lang="en-US" dirty="0">
                <a:solidFill>
                  <a:schemeClr val="accent6"/>
                </a:solidFill>
              </a:endParaRPr>
            </a:p>
          </p:txBody>
        </p:sp>
        <p:cxnSp>
          <p:nvCxnSpPr>
            <p:cNvPr id="162" name="Straight Arrow Connector 161"/>
            <p:cNvCxnSpPr/>
            <p:nvPr/>
          </p:nvCxnSpPr>
          <p:spPr>
            <a:xfrm>
              <a:off x="116550" y="677862"/>
              <a:ext cx="9027450" cy="0"/>
            </a:xfrm>
            <a:prstGeom prst="straightConnector1">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163" name="Straight Arrow Connector 162"/>
            <p:cNvCxnSpPr/>
            <p:nvPr/>
          </p:nvCxnSpPr>
          <p:spPr>
            <a:xfrm>
              <a:off x="116550" y="5943600"/>
              <a:ext cx="9027450" cy="0"/>
            </a:xfrm>
            <a:prstGeom prst="straightConnector1">
              <a:avLst/>
            </a:prstGeom>
            <a:ln>
              <a:tailEnd type="stealth" w="lg" len="lg"/>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164" name="TextBox 163"/>
            <p:cNvSpPr txBox="1"/>
            <p:nvPr/>
          </p:nvSpPr>
          <p:spPr>
            <a:xfrm>
              <a:off x="119725" y="6488668"/>
              <a:ext cx="7543800" cy="369332"/>
            </a:xfrm>
            <a:prstGeom prst="rect">
              <a:avLst/>
            </a:prstGeom>
            <a:noFill/>
          </p:spPr>
          <p:txBody>
            <a:bodyPr wrap="square" rtlCol="0">
              <a:spAutoFit/>
            </a:bodyPr>
            <a:lstStyle/>
            <a:p>
              <a:r>
                <a:rPr lang="en-US" dirty="0" smtClean="0">
                  <a:solidFill>
                    <a:srgbClr val="7030A0"/>
                  </a:solidFill>
                </a:rPr>
                <a:t>Complexity of the model = number of independent statements in description</a:t>
              </a:r>
              <a:endParaRPr lang="en-US" dirty="0">
                <a:solidFill>
                  <a:srgbClr val="7030A0"/>
                </a:solidFill>
              </a:endParaRPr>
            </a:p>
          </p:txBody>
        </p:sp>
      </p:grpSp>
      <p:sp>
        <p:nvSpPr>
          <p:cNvPr id="165" name="Rectangle 164"/>
          <p:cNvSpPr/>
          <p:nvPr/>
        </p:nvSpPr>
        <p:spPr>
          <a:xfrm>
            <a:off x="3094568" y="323850"/>
            <a:ext cx="556814" cy="6222461"/>
          </a:xfrm>
          <a:prstGeom prst="rect">
            <a:avLst/>
          </a:prstGeom>
          <a:solidFill>
            <a:schemeClr val="accent2">
              <a:alpha val="19000"/>
            </a:schemeClr>
          </a:solidFill>
          <a:ln w="38100">
            <a:solidFill>
              <a:schemeClr val="tx1"/>
            </a:solidFill>
            <a:prstDash val="sysDash"/>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7" name="TextBox 106"/>
          <p:cNvSpPr txBox="1"/>
          <p:nvPr/>
        </p:nvSpPr>
        <p:spPr>
          <a:xfrm>
            <a:off x="4830862" y="1426186"/>
            <a:ext cx="1544175" cy="646331"/>
          </a:xfrm>
          <a:prstGeom prst="rect">
            <a:avLst/>
          </a:prstGeom>
          <a:noFill/>
        </p:spPr>
        <p:txBody>
          <a:bodyPr wrap="square" rtlCol="0">
            <a:spAutoFit/>
          </a:bodyPr>
          <a:lstStyle/>
          <a:p>
            <a:pPr algn="ctr"/>
            <a:r>
              <a:rPr lang="en-US" dirty="0" smtClean="0"/>
              <a:t>Decrease of Accuracy</a:t>
            </a:r>
            <a:endParaRPr lang="en-US" dirty="0"/>
          </a:p>
        </p:txBody>
      </p:sp>
    </p:spTree>
    <p:extLst>
      <p:ext uri="{BB962C8B-B14F-4D97-AF65-F5344CB8AC3E}">
        <p14:creationId xmlns:p14="http://schemas.microsoft.com/office/powerpoint/2010/main" val="19518901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1" name="Group 110"/>
          <p:cNvGrpSpPr>
            <a:grpSpLocks noChangeAspect="1"/>
          </p:cNvGrpSpPr>
          <p:nvPr/>
        </p:nvGrpSpPr>
        <p:grpSpPr>
          <a:xfrm>
            <a:off x="6907464" y="920352"/>
            <a:ext cx="1634679" cy="1606701"/>
            <a:chOff x="2267458" y="1493588"/>
            <a:chExt cx="2554188" cy="2510470"/>
          </a:xfrm>
        </p:grpSpPr>
        <p:grpSp>
          <p:nvGrpSpPr>
            <p:cNvPr id="112" name="Group 111"/>
            <p:cNvGrpSpPr/>
            <p:nvPr/>
          </p:nvGrpSpPr>
          <p:grpSpPr>
            <a:xfrm>
              <a:off x="2267458" y="1493589"/>
              <a:ext cx="2183025" cy="2510469"/>
              <a:chOff x="1546717" y="587144"/>
              <a:chExt cx="2183025" cy="2510469"/>
            </a:xfrm>
          </p:grpSpPr>
          <p:grpSp>
            <p:nvGrpSpPr>
              <p:cNvPr id="114" name="Group 113"/>
              <p:cNvGrpSpPr/>
              <p:nvPr/>
            </p:nvGrpSpPr>
            <p:grpSpPr>
              <a:xfrm rot="16200000">
                <a:off x="335486" y="1798375"/>
                <a:ext cx="2510469" cy="88007"/>
                <a:chOff x="4640580" y="2620962"/>
                <a:chExt cx="2827020" cy="88006"/>
              </a:xfrm>
            </p:grpSpPr>
            <p:cxnSp>
              <p:nvCxnSpPr>
                <p:cNvPr id="151" name="Straight Arrow Connector 150"/>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52" name="Straight Connector 151"/>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3" name="Straight Connector 152"/>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4" name="Straight Connector 153"/>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Connector 154"/>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6" name="Straight Connector 155"/>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7" name="Straight Connector 156"/>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8" name="Straight Connector 157"/>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9" name="Straight Connector 158"/>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0" name="Straight Connector 159"/>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1" name="Straight Connector 160"/>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2" name="Straight Connector 161"/>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115" name="Group 114"/>
              <p:cNvGrpSpPr/>
              <p:nvPr/>
            </p:nvGrpSpPr>
            <p:grpSpPr>
              <a:xfrm>
                <a:off x="2038858" y="693755"/>
                <a:ext cx="243084" cy="1700482"/>
                <a:chOff x="6271009" y="892096"/>
                <a:chExt cx="243084" cy="1700482"/>
              </a:xfrm>
            </p:grpSpPr>
            <p:sp>
              <p:nvSpPr>
                <p:cNvPr id="128" name="Oval 127"/>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7" name="Oval 146"/>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Oval 147"/>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Oval 148"/>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Oval 149"/>
                <p:cNvSpPr/>
                <p:nvPr/>
              </p:nvSpPr>
              <p:spPr>
                <a:xfrm>
                  <a:off x="6285493" y="8920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6" name="Group 115"/>
              <p:cNvGrpSpPr/>
              <p:nvPr/>
            </p:nvGrpSpPr>
            <p:grpSpPr>
              <a:xfrm>
                <a:off x="2739142" y="944659"/>
                <a:ext cx="228600" cy="1645411"/>
                <a:chOff x="7500754" y="1185164"/>
                <a:chExt cx="228600" cy="1645411"/>
              </a:xfrm>
            </p:grpSpPr>
            <p:sp>
              <p:nvSpPr>
                <p:cNvPr id="123" name="Oval 122"/>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Oval 123"/>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Oval 124"/>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Oval 125"/>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Oval 126"/>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7" name="Group 116"/>
              <p:cNvGrpSpPr/>
              <p:nvPr/>
            </p:nvGrpSpPr>
            <p:grpSpPr>
              <a:xfrm>
                <a:off x="3492312" y="1352523"/>
                <a:ext cx="237430" cy="1446618"/>
                <a:chOff x="8168628" y="1550864"/>
                <a:chExt cx="237430" cy="1446618"/>
              </a:xfrm>
            </p:grpSpPr>
            <p:sp>
              <p:nvSpPr>
                <p:cNvPr id="118" name="Oval 117"/>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Oval 118"/>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Oval 119"/>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Oval 120"/>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2" name="Oval 121"/>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13" name="Rectangle 112"/>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6904457" y="4285056"/>
            <a:ext cx="1634679" cy="1606701"/>
            <a:chOff x="7123375" y="4304703"/>
            <a:chExt cx="1634679" cy="1606701"/>
          </a:xfrm>
        </p:grpSpPr>
        <p:grpSp>
          <p:nvGrpSpPr>
            <p:cNvPr id="164" name="Group 163"/>
            <p:cNvGrpSpPr/>
            <p:nvPr/>
          </p:nvGrpSpPr>
          <p:grpSpPr>
            <a:xfrm>
              <a:off x="7123375" y="4304704"/>
              <a:ext cx="909455" cy="1606700"/>
              <a:chOff x="1546717" y="587144"/>
              <a:chExt cx="1421025" cy="2510469"/>
            </a:xfrm>
          </p:grpSpPr>
          <p:grpSp>
            <p:nvGrpSpPr>
              <p:cNvPr id="166" name="Group 165"/>
              <p:cNvGrpSpPr/>
              <p:nvPr/>
            </p:nvGrpSpPr>
            <p:grpSpPr>
              <a:xfrm rot="16200000">
                <a:off x="335486" y="1798375"/>
                <a:ext cx="2510469" cy="88007"/>
                <a:chOff x="4640580" y="2620962"/>
                <a:chExt cx="2827020" cy="88006"/>
              </a:xfrm>
            </p:grpSpPr>
            <p:cxnSp>
              <p:nvCxnSpPr>
                <p:cNvPr id="168" name="Straight Arrow Connector 167"/>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69" name="Straight Connector 168"/>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0" name="Straight Connector 169"/>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4" name="Straight Connector 173"/>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5" name="Straight Connector 174"/>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6" name="Straight Connector 175"/>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7" name="Straight Connector 176"/>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8" name="Straight Connector 177"/>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9" name="Straight Connector 178"/>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67" name="Oval 166"/>
              <p:cNvSpPr/>
              <p:nvPr/>
            </p:nvSpPr>
            <p:spPr>
              <a:xfrm>
                <a:off x="2739142" y="1765218"/>
                <a:ext cx="228600" cy="228600"/>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65" name="Rectangle 164"/>
            <p:cNvSpPr/>
            <p:nvPr/>
          </p:nvSpPr>
          <p:spPr>
            <a:xfrm>
              <a:off x="7148711" y="4304703"/>
              <a:ext cx="1609343" cy="1606701"/>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0" name="shapeSST"/>
          <p:cNvSpPr/>
          <p:nvPr/>
        </p:nvSpPr>
        <p:spPr>
          <a:xfrm>
            <a:off x="3642963" y="980032"/>
            <a:ext cx="3225024" cy="3225024"/>
          </a:xfrm>
          <a:prstGeom prst="rect">
            <a:avLst/>
          </a:prstGeom>
          <a:solidFill>
            <a:schemeClr val="accent1">
              <a:lumMod val="40000"/>
              <a:lumOff val="60000"/>
              <a:alpha val="69000"/>
            </a:schemeClr>
          </a:solidFill>
          <a:ln>
            <a:solidFill>
              <a:srgbClr val="00B0F0"/>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182" name="TextBox 67"/>
          <p:cNvSpPr txBox="1"/>
          <p:nvPr/>
        </p:nvSpPr>
        <p:spPr>
          <a:xfrm>
            <a:off x="6214188" y="721407"/>
            <a:ext cx="691026" cy="2417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i="1" dirty="0" smtClean="0">
                <a:solidFill>
                  <a:srgbClr val="00B0F0"/>
                </a:solidFill>
              </a:rPr>
              <a:t>SST</a:t>
            </a:r>
            <a:endParaRPr lang="en-US" sz="1400" i="1" dirty="0">
              <a:solidFill>
                <a:srgbClr val="00B0F0"/>
              </a:solidFill>
            </a:endParaRPr>
          </a:p>
        </p:txBody>
      </p:sp>
      <p:sp>
        <p:nvSpPr>
          <p:cNvPr id="183" name="TextBox 71"/>
          <p:cNvSpPr txBox="1"/>
          <p:nvPr/>
        </p:nvSpPr>
        <p:spPr>
          <a:xfrm>
            <a:off x="6214187" y="3920438"/>
            <a:ext cx="662451"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i="1" dirty="0" err="1" smtClean="0">
                <a:solidFill>
                  <a:srgbClr val="00B0F0"/>
                </a:solidFill>
              </a:rPr>
              <a:t>df</a:t>
            </a:r>
            <a:r>
              <a:rPr lang="en-US" sz="1600" i="1" baseline="-25000" dirty="0" err="1" smtClean="0">
                <a:solidFill>
                  <a:srgbClr val="00B0F0"/>
                </a:solidFill>
              </a:rPr>
              <a:t>T</a:t>
            </a:r>
            <a:endParaRPr lang="en-US" sz="1600" baseline="-25000" dirty="0" smtClean="0">
              <a:solidFill>
                <a:srgbClr val="00B0F0"/>
              </a:solidFill>
            </a:endParaRPr>
          </a:p>
        </p:txBody>
      </p:sp>
      <p:sp>
        <p:nvSpPr>
          <p:cNvPr id="129" name="TextBox 76"/>
          <p:cNvSpPr txBox="1"/>
          <p:nvPr/>
        </p:nvSpPr>
        <p:spPr>
          <a:xfrm>
            <a:off x="3581400" y="627747"/>
            <a:ext cx="1524000" cy="43905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800" dirty="0" smtClean="0">
                <a:solidFill>
                  <a:srgbClr val="00B0F0"/>
                </a:solidFill>
              </a:rPr>
              <a:t>Reduced, H</a:t>
            </a:r>
            <a:r>
              <a:rPr lang="en-US" sz="1800" baseline="-25000" dirty="0" smtClean="0">
                <a:solidFill>
                  <a:srgbClr val="00B0F0"/>
                </a:solidFill>
              </a:rPr>
              <a:t>0</a:t>
            </a:r>
            <a:endParaRPr lang="en-US" sz="1800" baseline="-25000" dirty="0">
              <a:solidFill>
                <a:srgbClr val="00B0F0"/>
              </a:solidFill>
            </a:endParaRPr>
          </a:p>
        </p:txBody>
      </p:sp>
      <p:grpSp>
        <p:nvGrpSpPr>
          <p:cNvPr id="130" name="Group 129"/>
          <p:cNvGrpSpPr/>
          <p:nvPr/>
        </p:nvGrpSpPr>
        <p:grpSpPr>
          <a:xfrm>
            <a:off x="-76200" y="-1"/>
            <a:ext cx="9144000" cy="6858001"/>
            <a:chOff x="0" y="-1"/>
            <a:chExt cx="9144000" cy="6858001"/>
          </a:xfrm>
        </p:grpSpPr>
        <p:sp>
          <p:nvSpPr>
            <p:cNvPr id="131"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TextBox 131"/>
            <p:cNvSpPr txBox="1"/>
            <p:nvPr/>
          </p:nvSpPr>
          <p:spPr>
            <a:xfrm>
              <a:off x="8727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a:t>
              </a:r>
              <a:endParaRPr lang="en-US" dirty="0">
                <a:solidFill>
                  <a:schemeClr val="tx1"/>
                </a:solidFill>
              </a:endParaRPr>
            </a:p>
          </p:txBody>
        </p:sp>
        <p:sp>
          <p:nvSpPr>
            <p:cNvPr id="133" name="TextBox 132"/>
            <p:cNvSpPr txBox="1"/>
            <p:nvPr/>
          </p:nvSpPr>
          <p:spPr>
            <a:xfrm>
              <a:off x="8650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14</a:t>
              </a:r>
              <a:endParaRPr lang="en-US" dirty="0">
                <a:solidFill>
                  <a:schemeClr val="accent6">
                    <a:lumMod val="75000"/>
                  </a:schemeClr>
                </a:solidFill>
              </a:endParaRPr>
            </a:p>
          </p:txBody>
        </p:sp>
        <p:sp>
          <p:nvSpPr>
            <p:cNvPr id="134" name="TextBox 133"/>
            <p:cNvSpPr txBox="1"/>
            <p:nvPr/>
          </p:nvSpPr>
          <p:spPr>
            <a:xfrm>
              <a:off x="8117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2</a:t>
              </a:r>
              <a:endParaRPr lang="en-US" dirty="0">
                <a:solidFill>
                  <a:schemeClr val="tx1"/>
                </a:solidFill>
              </a:endParaRPr>
            </a:p>
          </p:txBody>
        </p:sp>
        <p:sp>
          <p:nvSpPr>
            <p:cNvPr id="135" name="TextBox 134"/>
            <p:cNvSpPr txBox="1"/>
            <p:nvPr/>
          </p:nvSpPr>
          <p:spPr>
            <a:xfrm>
              <a:off x="8041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13</a:t>
              </a:r>
              <a:endParaRPr lang="en-US" dirty="0">
                <a:solidFill>
                  <a:schemeClr val="accent6">
                    <a:lumMod val="75000"/>
                  </a:schemeClr>
                </a:solidFill>
              </a:endParaRPr>
            </a:p>
          </p:txBody>
        </p:sp>
        <p:sp>
          <p:nvSpPr>
            <p:cNvPr id="136" name="TextBox 135"/>
            <p:cNvSpPr txBox="1"/>
            <p:nvPr/>
          </p:nvSpPr>
          <p:spPr>
            <a:xfrm>
              <a:off x="7507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3</a:t>
              </a:r>
              <a:endParaRPr lang="en-US" dirty="0">
                <a:solidFill>
                  <a:schemeClr val="tx1"/>
                </a:solidFill>
              </a:endParaRPr>
            </a:p>
          </p:txBody>
        </p:sp>
        <p:sp>
          <p:nvSpPr>
            <p:cNvPr id="137" name="TextBox 136"/>
            <p:cNvSpPr txBox="1"/>
            <p:nvPr/>
          </p:nvSpPr>
          <p:spPr>
            <a:xfrm>
              <a:off x="7431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12</a:t>
              </a:r>
              <a:endParaRPr lang="en-US" dirty="0">
                <a:solidFill>
                  <a:schemeClr val="accent6">
                    <a:lumMod val="75000"/>
                  </a:schemeClr>
                </a:solidFill>
              </a:endParaRPr>
            </a:p>
          </p:txBody>
        </p:sp>
        <p:sp>
          <p:nvSpPr>
            <p:cNvPr id="138" name="TextBox 137"/>
            <p:cNvSpPr txBox="1"/>
            <p:nvPr/>
          </p:nvSpPr>
          <p:spPr>
            <a:xfrm>
              <a:off x="6898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4</a:t>
              </a:r>
              <a:endParaRPr lang="en-US" dirty="0">
                <a:solidFill>
                  <a:schemeClr val="tx1"/>
                </a:solidFill>
              </a:endParaRPr>
            </a:p>
          </p:txBody>
        </p:sp>
        <p:sp>
          <p:nvSpPr>
            <p:cNvPr id="139" name="TextBox 138"/>
            <p:cNvSpPr txBox="1"/>
            <p:nvPr/>
          </p:nvSpPr>
          <p:spPr>
            <a:xfrm>
              <a:off x="6822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11</a:t>
              </a:r>
              <a:endParaRPr lang="en-US" dirty="0">
                <a:solidFill>
                  <a:schemeClr val="accent6">
                    <a:lumMod val="75000"/>
                  </a:schemeClr>
                </a:solidFill>
              </a:endParaRPr>
            </a:p>
          </p:txBody>
        </p:sp>
        <p:sp>
          <p:nvSpPr>
            <p:cNvPr id="142" name="TextBox 141"/>
            <p:cNvSpPr txBox="1"/>
            <p:nvPr/>
          </p:nvSpPr>
          <p:spPr>
            <a:xfrm>
              <a:off x="6288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5</a:t>
              </a:r>
              <a:endParaRPr lang="en-US" dirty="0">
                <a:solidFill>
                  <a:schemeClr val="tx1"/>
                </a:solidFill>
              </a:endParaRPr>
            </a:p>
          </p:txBody>
        </p:sp>
        <p:sp>
          <p:nvSpPr>
            <p:cNvPr id="143" name="TextBox 142"/>
            <p:cNvSpPr txBox="1"/>
            <p:nvPr/>
          </p:nvSpPr>
          <p:spPr>
            <a:xfrm>
              <a:off x="6212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10</a:t>
              </a:r>
              <a:endParaRPr lang="en-US" dirty="0">
                <a:solidFill>
                  <a:schemeClr val="accent6">
                    <a:lumMod val="75000"/>
                  </a:schemeClr>
                </a:solidFill>
              </a:endParaRPr>
            </a:p>
          </p:txBody>
        </p:sp>
        <p:sp>
          <p:nvSpPr>
            <p:cNvPr id="144" name="TextBox 143"/>
            <p:cNvSpPr txBox="1"/>
            <p:nvPr/>
          </p:nvSpPr>
          <p:spPr>
            <a:xfrm>
              <a:off x="5679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6</a:t>
              </a:r>
              <a:endParaRPr lang="en-US" dirty="0">
                <a:solidFill>
                  <a:schemeClr val="tx1"/>
                </a:solidFill>
              </a:endParaRPr>
            </a:p>
          </p:txBody>
        </p:sp>
        <p:sp>
          <p:nvSpPr>
            <p:cNvPr id="145" name="TextBox 144"/>
            <p:cNvSpPr txBox="1"/>
            <p:nvPr/>
          </p:nvSpPr>
          <p:spPr>
            <a:xfrm>
              <a:off x="5602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9</a:t>
              </a:r>
              <a:endParaRPr lang="en-US" dirty="0">
                <a:solidFill>
                  <a:schemeClr val="accent6">
                    <a:lumMod val="75000"/>
                  </a:schemeClr>
                </a:solidFill>
              </a:endParaRPr>
            </a:p>
          </p:txBody>
        </p:sp>
        <p:sp>
          <p:nvSpPr>
            <p:cNvPr id="146" name="TextBox 145"/>
            <p:cNvSpPr txBox="1"/>
            <p:nvPr/>
          </p:nvSpPr>
          <p:spPr>
            <a:xfrm>
              <a:off x="5069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7</a:t>
              </a:r>
              <a:endParaRPr lang="en-US" dirty="0">
                <a:solidFill>
                  <a:schemeClr val="tx1"/>
                </a:solidFill>
              </a:endParaRPr>
            </a:p>
          </p:txBody>
        </p:sp>
        <p:sp>
          <p:nvSpPr>
            <p:cNvPr id="163" name="TextBox 162"/>
            <p:cNvSpPr txBox="1"/>
            <p:nvPr/>
          </p:nvSpPr>
          <p:spPr>
            <a:xfrm>
              <a:off x="4993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8</a:t>
              </a:r>
              <a:endParaRPr lang="en-US" dirty="0">
                <a:solidFill>
                  <a:schemeClr val="accent6">
                    <a:lumMod val="75000"/>
                  </a:schemeClr>
                </a:solidFill>
              </a:endParaRPr>
            </a:p>
          </p:txBody>
        </p:sp>
        <p:sp>
          <p:nvSpPr>
            <p:cNvPr id="184" name="TextBox 183"/>
            <p:cNvSpPr txBox="1"/>
            <p:nvPr/>
          </p:nvSpPr>
          <p:spPr>
            <a:xfrm>
              <a:off x="4459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8</a:t>
              </a:r>
              <a:endParaRPr lang="en-US" dirty="0">
                <a:solidFill>
                  <a:schemeClr val="tx1"/>
                </a:solidFill>
              </a:endParaRPr>
            </a:p>
          </p:txBody>
        </p:sp>
        <p:sp>
          <p:nvSpPr>
            <p:cNvPr id="185" name="TextBox 184"/>
            <p:cNvSpPr txBox="1"/>
            <p:nvPr/>
          </p:nvSpPr>
          <p:spPr>
            <a:xfrm>
              <a:off x="4383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7</a:t>
              </a:r>
              <a:endParaRPr lang="en-US" dirty="0">
                <a:solidFill>
                  <a:schemeClr val="accent6">
                    <a:lumMod val="75000"/>
                  </a:schemeClr>
                </a:solidFill>
              </a:endParaRPr>
            </a:p>
          </p:txBody>
        </p:sp>
        <p:sp>
          <p:nvSpPr>
            <p:cNvPr id="186" name="TextBox 185"/>
            <p:cNvSpPr txBox="1"/>
            <p:nvPr/>
          </p:nvSpPr>
          <p:spPr>
            <a:xfrm>
              <a:off x="3850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9</a:t>
              </a:r>
              <a:endParaRPr lang="en-US" dirty="0">
                <a:solidFill>
                  <a:schemeClr val="tx1"/>
                </a:solidFill>
              </a:endParaRPr>
            </a:p>
          </p:txBody>
        </p:sp>
        <p:sp>
          <p:nvSpPr>
            <p:cNvPr id="187" name="TextBox 186"/>
            <p:cNvSpPr txBox="1"/>
            <p:nvPr/>
          </p:nvSpPr>
          <p:spPr>
            <a:xfrm>
              <a:off x="3774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6</a:t>
              </a:r>
              <a:endParaRPr lang="en-US" dirty="0">
                <a:solidFill>
                  <a:schemeClr val="accent6">
                    <a:lumMod val="75000"/>
                  </a:schemeClr>
                </a:solidFill>
              </a:endParaRPr>
            </a:p>
          </p:txBody>
        </p:sp>
        <p:sp>
          <p:nvSpPr>
            <p:cNvPr id="188" name="TextBox 187"/>
            <p:cNvSpPr txBox="1"/>
            <p:nvPr/>
          </p:nvSpPr>
          <p:spPr>
            <a:xfrm>
              <a:off x="3240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10</a:t>
              </a:r>
              <a:endParaRPr lang="en-US" dirty="0">
                <a:solidFill>
                  <a:schemeClr val="tx1"/>
                </a:solidFill>
              </a:endParaRPr>
            </a:p>
          </p:txBody>
        </p:sp>
        <p:sp>
          <p:nvSpPr>
            <p:cNvPr id="189" name="TextBox 188"/>
            <p:cNvSpPr txBox="1"/>
            <p:nvPr/>
          </p:nvSpPr>
          <p:spPr>
            <a:xfrm>
              <a:off x="3164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5</a:t>
              </a:r>
              <a:endParaRPr lang="en-US" dirty="0">
                <a:solidFill>
                  <a:schemeClr val="accent6">
                    <a:lumMod val="75000"/>
                  </a:schemeClr>
                </a:solidFill>
              </a:endParaRPr>
            </a:p>
          </p:txBody>
        </p:sp>
        <p:sp>
          <p:nvSpPr>
            <p:cNvPr id="190" name="TextBox 189"/>
            <p:cNvSpPr txBox="1"/>
            <p:nvPr/>
          </p:nvSpPr>
          <p:spPr>
            <a:xfrm>
              <a:off x="2631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11</a:t>
              </a:r>
              <a:endParaRPr lang="en-US" dirty="0">
                <a:solidFill>
                  <a:schemeClr val="tx1"/>
                </a:solidFill>
              </a:endParaRPr>
            </a:p>
          </p:txBody>
        </p:sp>
        <p:sp>
          <p:nvSpPr>
            <p:cNvPr id="191" name="TextBox 190"/>
            <p:cNvSpPr txBox="1"/>
            <p:nvPr/>
          </p:nvSpPr>
          <p:spPr>
            <a:xfrm>
              <a:off x="2554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4</a:t>
              </a:r>
              <a:endParaRPr lang="en-US" dirty="0">
                <a:solidFill>
                  <a:schemeClr val="accent6">
                    <a:lumMod val="75000"/>
                  </a:schemeClr>
                </a:solidFill>
              </a:endParaRPr>
            </a:p>
          </p:txBody>
        </p:sp>
        <p:sp>
          <p:nvSpPr>
            <p:cNvPr id="192" name="TextBox 191"/>
            <p:cNvSpPr txBox="1"/>
            <p:nvPr/>
          </p:nvSpPr>
          <p:spPr>
            <a:xfrm>
              <a:off x="2021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12</a:t>
              </a:r>
              <a:endParaRPr lang="en-US" dirty="0">
                <a:solidFill>
                  <a:schemeClr val="tx1"/>
                </a:solidFill>
              </a:endParaRPr>
            </a:p>
          </p:txBody>
        </p:sp>
        <p:sp>
          <p:nvSpPr>
            <p:cNvPr id="193" name="TextBox 192"/>
            <p:cNvSpPr txBox="1"/>
            <p:nvPr/>
          </p:nvSpPr>
          <p:spPr>
            <a:xfrm>
              <a:off x="1945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3</a:t>
              </a:r>
              <a:endParaRPr lang="en-US" dirty="0">
                <a:solidFill>
                  <a:schemeClr val="accent6">
                    <a:lumMod val="75000"/>
                  </a:schemeClr>
                </a:solidFill>
              </a:endParaRPr>
            </a:p>
          </p:txBody>
        </p:sp>
        <p:sp>
          <p:nvSpPr>
            <p:cNvPr id="194" name="TextBox 193"/>
            <p:cNvSpPr txBox="1"/>
            <p:nvPr/>
          </p:nvSpPr>
          <p:spPr>
            <a:xfrm>
              <a:off x="1411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13</a:t>
              </a:r>
              <a:endParaRPr lang="en-US" dirty="0">
                <a:solidFill>
                  <a:schemeClr val="tx1"/>
                </a:solidFill>
              </a:endParaRPr>
            </a:p>
          </p:txBody>
        </p:sp>
        <p:sp>
          <p:nvSpPr>
            <p:cNvPr id="195" name="TextBox 194"/>
            <p:cNvSpPr txBox="1"/>
            <p:nvPr/>
          </p:nvSpPr>
          <p:spPr>
            <a:xfrm>
              <a:off x="1335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2</a:t>
              </a:r>
              <a:endParaRPr lang="en-US" dirty="0">
                <a:solidFill>
                  <a:schemeClr val="accent6">
                    <a:lumMod val="75000"/>
                  </a:schemeClr>
                </a:solidFill>
              </a:endParaRPr>
            </a:p>
          </p:txBody>
        </p:sp>
        <p:sp>
          <p:nvSpPr>
            <p:cNvPr id="196" name="TextBox 195"/>
            <p:cNvSpPr txBox="1"/>
            <p:nvPr/>
          </p:nvSpPr>
          <p:spPr>
            <a:xfrm>
              <a:off x="802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14</a:t>
              </a:r>
              <a:endParaRPr lang="en-US" dirty="0">
                <a:solidFill>
                  <a:schemeClr val="tx1"/>
                </a:solidFill>
              </a:endParaRPr>
            </a:p>
          </p:txBody>
        </p:sp>
        <p:sp>
          <p:nvSpPr>
            <p:cNvPr id="197" name="TextBox 196"/>
            <p:cNvSpPr txBox="1"/>
            <p:nvPr/>
          </p:nvSpPr>
          <p:spPr>
            <a:xfrm>
              <a:off x="726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a:t>
              </a:r>
              <a:endParaRPr lang="en-US" dirty="0">
                <a:solidFill>
                  <a:schemeClr val="accent6">
                    <a:lumMod val="75000"/>
                  </a:schemeClr>
                </a:solidFill>
              </a:endParaRPr>
            </a:p>
          </p:txBody>
        </p:sp>
        <p:sp>
          <p:nvSpPr>
            <p:cNvPr id="198" name="TextBox 197"/>
            <p:cNvSpPr txBox="1"/>
            <p:nvPr/>
          </p:nvSpPr>
          <p:spPr>
            <a:xfrm>
              <a:off x="192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99" name="TextBox 198"/>
            <p:cNvSpPr txBox="1"/>
            <p:nvPr/>
          </p:nvSpPr>
          <p:spPr>
            <a:xfrm>
              <a:off x="116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0</a:t>
              </a:r>
              <a:endParaRPr lang="en-US" dirty="0">
                <a:solidFill>
                  <a:schemeClr val="accent6">
                    <a:lumMod val="75000"/>
                  </a:schemeClr>
                </a:solidFill>
              </a:endParaRPr>
            </a:p>
          </p:txBody>
        </p:sp>
        <p:sp>
          <p:nvSpPr>
            <p:cNvPr id="200" name="TextBox 199"/>
            <p:cNvSpPr txBox="1"/>
            <p:nvPr/>
          </p:nvSpPr>
          <p:spPr>
            <a:xfrm>
              <a:off x="0" y="0"/>
              <a:ext cx="7543800" cy="369332"/>
            </a:xfrm>
            <a:prstGeom prst="rect">
              <a:avLst/>
            </a:prstGeom>
            <a:noFill/>
          </p:spPr>
          <p:txBody>
            <a:bodyPr wrap="square" rtlCol="0">
              <a:spAutoFit/>
            </a:bodyPr>
            <a:lstStyle/>
            <a:p>
              <a:r>
                <a:rPr lang="en-US" dirty="0" smtClean="0">
                  <a:solidFill>
                    <a:schemeClr val="accent6"/>
                  </a:solidFill>
                </a:rPr>
                <a:t>Decrease of fidelity = amount of simplifying/work performed by the model</a:t>
              </a:r>
              <a:endParaRPr lang="en-US" dirty="0">
                <a:solidFill>
                  <a:schemeClr val="accent6"/>
                </a:solidFill>
              </a:endParaRPr>
            </a:p>
          </p:txBody>
        </p:sp>
        <p:cxnSp>
          <p:nvCxnSpPr>
            <p:cNvPr id="201" name="Straight Arrow Connector 200"/>
            <p:cNvCxnSpPr/>
            <p:nvPr/>
          </p:nvCxnSpPr>
          <p:spPr>
            <a:xfrm>
              <a:off x="116550" y="677862"/>
              <a:ext cx="9027450" cy="0"/>
            </a:xfrm>
            <a:prstGeom prst="straightConnector1">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202" name="Straight Arrow Connector 201"/>
            <p:cNvCxnSpPr/>
            <p:nvPr/>
          </p:nvCxnSpPr>
          <p:spPr>
            <a:xfrm>
              <a:off x="116550" y="5943600"/>
              <a:ext cx="9027450" cy="0"/>
            </a:xfrm>
            <a:prstGeom prst="straightConnector1">
              <a:avLst/>
            </a:prstGeom>
            <a:ln>
              <a:tailEnd type="stealth" w="lg" len="lg"/>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203" name="TextBox 202"/>
            <p:cNvSpPr txBox="1"/>
            <p:nvPr/>
          </p:nvSpPr>
          <p:spPr>
            <a:xfrm>
              <a:off x="119725" y="6488668"/>
              <a:ext cx="7543800" cy="369332"/>
            </a:xfrm>
            <a:prstGeom prst="rect">
              <a:avLst/>
            </a:prstGeom>
            <a:noFill/>
          </p:spPr>
          <p:txBody>
            <a:bodyPr wrap="square" rtlCol="0">
              <a:spAutoFit/>
            </a:bodyPr>
            <a:lstStyle/>
            <a:p>
              <a:r>
                <a:rPr lang="en-US" dirty="0" smtClean="0">
                  <a:solidFill>
                    <a:srgbClr val="7030A0"/>
                  </a:solidFill>
                </a:rPr>
                <a:t>Complexity of the model = number of independent statements in description</a:t>
              </a:r>
              <a:endParaRPr lang="en-US" dirty="0">
                <a:solidFill>
                  <a:srgbClr val="7030A0"/>
                </a:solidFill>
              </a:endParaRPr>
            </a:p>
          </p:txBody>
        </p:sp>
      </p:grpSp>
      <p:sp>
        <p:nvSpPr>
          <p:cNvPr id="204" name="Rectangle 203"/>
          <p:cNvSpPr/>
          <p:nvPr/>
        </p:nvSpPr>
        <p:spPr>
          <a:xfrm>
            <a:off x="8587186" y="304800"/>
            <a:ext cx="556814" cy="6222461"/>
          </a:xfrm>
          <a:prstGeom prst="rect">
            <a:avLst/>
          </a:prstGeom>
          <a:solidFill>
            <a:schemeClr val="accent2">
              <a:alpha val="19000"/>
            </a:schemeClr>
          </a:solidFill>
          <a:ln w="38100">
            <a:solidFill>
              <a:schemeClr val="tx1"/>
            </a:solidFill>
            <a:prstDash val="sysDash"/>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46272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1" name="Group 110"/>
          <p:cNvGrpSpPr>
            <a:grpSpLocks noChangeAspect="1"/>
          </p:cNvGrpSpPr>
          <p:nvPr/>
        </p:nvGrpSpPr>
        <p:grpSpPr>
          <a:xfrm>
            <a:off x="6907464" y="920352"/>
            <a:ext cx="1634679" cy="1606701"/>
            <a:chOff x="2267458" y="1493588"/>
            <a:chExt cx="2554188" cy="2510470"/>
          </a:xfrm>
        </p:grpSpPr>
        <p:grpSp>
          <p:nvGrpSpPr>
            <p:cNvPr id="112" name="Group 111"/>
            <p:cNvGrpSpPr/>
            <p:nvPr/>
          </p:nvGrpSpPr>
          <p:grpSpPr>
            <a:xfrm>
              <a:off x="2267458" y="1493589"/>
              <a:ext cx="2183025" cy="2510469"/>
              <a:chOff x="1546717" y="587144"/>
              <a:chExt cx="2183025" cy="2510469"/>
            </a:xfrm>
          </p:grpSpPr>
          <p:grpSp>
            <p:nvGrpSpPr>
              <p:cNvPr id="114" name="Group 113"/>
              <p:cNvGrpSpPr/>
              <p:nvPr/>
            </p:nvGrpSpPr>
            <p:grpSpPr>
              <a:xfrm rot="16200000">
                <a:off x="335486" y="1798375"/>
                <a:ext cx="2510469" cy="88007"/>
                <a:chOff x="4640580" y="2620962"/>
                <a:chExt cx="2827020" cy="88006"/>
              </a:xfrm>
            </p:grpSpPr>
            <p:cxnSp>
              <p:nvCxnSpPr>
                <p:cNvPr id="151" name="Straight Arrow Connector 150"/>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52" name="Straight Connector 151"/>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3" name="Straight Connector 152"/>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4" name="Straight Connector 153"/>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Connector 154"/>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6" name="Straight Connector 155"/>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7" name="Straight Connector 156"/>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8" name="Straight Connector 157"/>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9" name="Straight Connector 158"/>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0" name="Straight Connector 159"/>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1" name="Straight Connector 160"/>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2" name="Straight Connector 161"/>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115" name="Group 114"/>
              <p:cNvGrpSpPr/>
              <p:nvPr/>
            </p:nvGrpSpPr>
            <p:grpSpPr>
              <a:xfrm>
                <a:off x="2038858" y="693755"/>
                <a:ext cx="243084" cy="1700482"/>
                <a:chOff x="6271009" y="892096"/>
                <a:chExt cx="243084" cy="1700482"/>
              </a:xfrm>
            </p:grpSpPr>
            <p:sp>
              <p:nvSpPr>
                <p:cNvPr id="128" name="Oval 127"/>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7" name="Oval 146"/>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Oval 147"/>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Oval 148"/>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Oval 149"/>
                <p:cNvSpPr/>
                <p:nvPr/>
              </p:nvSpPr>
              <p:spPr>
                <a:xfrm>
                  <a:off x="6285493" y="8920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6" name="Group 115"/>
              <p:cNvGrpSpPr/>
              <p:nvPr/>
            </p:nvGrpSpPr>
            <p:grpSpPr>
              <a:xfrm>
                <a:off x="2739142" y="944659"/>
                <a:ext cx="228600" cy="1645411"/>
                <a:chOff x="7500754" y="1185164"/>
                <a:chExt cx="228600" cy="1645411"/>
              </a:xfrm>
            </p:grpSpPr>
            <p:sp>
              <p:nvSpPr>
                <p:cNvPr id="123" name="Oval 122"/>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Oval 123"/>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Oval 124"/>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Oval 125"/>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Oval 126"/>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7" name="Group 116"/>
              <p:cNvGrpSpPr/>
              <p:nvPr/>
            </p:nvGrpSpPr>
            <p:grpSpPr>
              <a:xfrm>
                <a:off x="3492312" y="1352523"/>
                <a:ext cx="237430" cy="1446618"/>
                <a:chOff x="8168628" y="1550864"/>
                <a:chExt cx="237430" cy="1446618"/>
              </a:xfrm>
            </p:grpSpPr>
            <p:sp>
              <p:nvSpPr>
                <p:cNvPr id="118" name="Oval 117"/>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Oval 118"/>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Oval 119"/>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Oval 120"/>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2" name="Oval 121"/>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13" name="Rectangle 112"/>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6904457" y="4285056"/>
            <a:ext cx="1634679" cy="1606701"/>
            <a:chOff x="7123375" y="4304703"/>
            <a:chExt cx="1634679" cy="1606701"/>
          </a:xfrm>
        </p:grpSpPr>
        <p:grpSp>
          <p:nvGrpSpPr>
            <p:cNvPr id="164" name="Group 163"/>
            <p:cNvGrpSpPr/>
            <p:nvPr/>
          </p:nvGrpSpPr>
          <p:grpSpPr>
            <a:xfrm>
              <a:off x="7123375" y="4304704"/>
              <a:ext cx="909455" cy="1606700"/>
              <a:chOff x="1546717" y="587144"/>
              <a:chExt cx="1421025" cy="2510469"/>
            </a:xfrm>
          </p:grpSpPr>
          <p:grpSp>
            <p:nvGrpSpPr>
              <p:cNvPr id="166" name="Group 165"/>
              <p:cNvGrpSpPr/>
              <p:nvPr/>
            </p:nvGrpSpPr>
            <p:grpSpPr>
              <a:xfrm rot="16200000">
                <a:off x="335486" y="1798375"/>
                <a:ext cx="2510469" cy="88007"/>
                <a:chOff x="4640580" y="2620962"/>
                <a:chExt cx="2827020" cy="88006"/>
              </a:xfrm>
            </p:grpSpPr>
            <p:cxnSp>
              <p:nvCxnSpPr>
                <p:cNvPr id="168" name="Straight Arrow Connector 167"/>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69" name="Straight Connector 168"/>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0" name="Straight Connector 169"/>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4" name="Straight Connector 173"/>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5" name="Straight Connector 174"/>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6" name="Straight Connector 175"/>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7" name="Straight Connector 176"/>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8" name="Straight Connector 177"/>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9" name="Straight Connector 178"/>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67" name="Oval 166"/>
              <p:cNvSpPr/>
              <p:nvPr/>
            </p:nvSpPr>
            <p:spPr>
              <a:xfrm>
                <a:off x="2739142" y="1765218"/>
                <a:ext cx="228600" cy="228600"/>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65" name="Rectangle 164"/>
            <p:cNvSpPr/>
            <p:nvPr/>
          </p:nvSpPr>
          <p:spPr>
            <a:xfrm>
              <a:off x="7148711" y="4304703"/>
              <a:ext cx="1609343" cy="1606701"/>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0" name="shapeSST"/>
          <p:cNvSpPr/>
          <p:nvPr/>
        </p:nvSpPr>
        <p:spPr>
          <a:xfrm>
            <a:off x="3642963" y="980032"/>
            <a:ext cx="3225024" cy="3225024"/>
          </a:xfrm>
          <a:prstGeom prst="rect">
            <a:avLst/>
          </a:prstGeom>
          <a:solidFill>
            <a:schemeClr val="accent1">
              <a:lumMod val="40000"/>
              <a:lumOff val="60000"/>
              <a:alpha val="69000"/>
            </a:schemeClr>
          </a:solidFill>
          <a:ln>
            <a:solidFill>
              <a:srgbClr val="00B0F0"/>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182" name="TextBox 67"/>
          <p:cNvSpPr txBox="1"/>
          <p:nvPr/>
        </p:nvSpPr>
        <p:spPr>
          <a:xfrm>
            <a:off x="6214188" y="721407"/>
            <a:ext cx="691026" cy="2417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i="1" dirty="0" smtClean="0">
                <a:solidFill>
                  <a:srgbClr val="00B0F0"/>
                </a:solidFill>
              </a:rPr>
              <a:t>117.3</a:t>
            </a:r>
            <a:endParaRPr lang="en-US" sz="1400" i="1" dirty="0">
              <a:solidFill>
                <a:srgbClr val="00B0F0"/>
              </a:solidFill>
            </a:endParaRPr>
          </a:p>
        </p:txBody>
      </p:sp>
      <p:sp>
        <p:nvSpPr>
          <p:cNvPr id="183" name="TextBox 71"/>
          <p:cNvSpPr txBox="1"/>
          <p:nvPr/>
        </p:nvSpPr>
        <p:spPr>
          <a:xfrm>
            <a:off x="6214187" y="3920438"/>
            <a:ext cx="662451"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i="1" dirty="0" smtClean="0">
                <a:solidFill>
                  <a:srgbClr val="00B0F0"/>
                </a:solidFill>
              </a:rPr>
              <a:t>14</a:t>
            </a:r>
            <a:endParaRPr lang="en-US" sz="1600" baseline="-25000" dirty="0" smtClean="0">
              <a:solidFill>
                <a:srgbClr val="00B0F0"/>
              </a:solidFill>
            </a:endParaRPr>
          </a:p>
        </p:txBody>
      </p:sp>
      <p:sp>
        <p:nvSpPr>
          <p:cNvPr id="129" name="TextBox 76"/>
          <p:cNvSpPr txBox="1"/>
          <p:nvPr/>
        </p:nvSpPr>
        <p:spPr>
          <a:xfrm>
            <a:off x="3581400" y="627747"/>
            <a:ext cx="1524000" cy="43905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800" dirty="0" smtClean="0">
                <a:solidFill>
                  <a:srgbClr val="00B0F0"/>
                </a:solidFill>
              </a:rPr>
              <a:t>1</a:t>
            </a:r>
            <a:endParaRPr lang="en-US" sz="1800" baseline="-25000" dirty="0">
              <a:solidFill>
                <a:srgbClr val="00B0F0"/>
              </a:solidFill>
            </a:endParaRPr>
          </a:p>
        </p:txBody>
      </p:sp>
      <p:grpSp>
        <p:nvGrpSpPr>
          <p:cNvPr id="130" name="Group 129"/>
          <p:cNvGrpSpPr/>
          <p:nvPr/>
        </p:nvGrpSpPr>
        <p:grpSpPr>
          <a:xfrm>
            <a:off x="-76200" y="-1"/>
            <a:ext cx="9144000" cy="6858001"/>
            <a:chOff x="0" y="-1"/>
            <a:chExt cx="9144000" cy="6858001"/>
          </a:xfrm>
        </p:grpSpPr>
        <p:sp>
          <p:nvSpPr>
            <p:cNvPr id="131"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TextBox 131"/>
            <p:cNvSpPr txBox="1"/>
            <p:nvPr/>
          </p:nvSpPr>
          <p:spPr>
            <a:xfrm>
              <a:off x="8727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a:t>
              </a:r>
              <a:endParaRPr lang="en-US" dirty="0">
                <a:solidFill>
                  <a:schemeClr val="tx1"/>
                </a:solidFill>
              </a:endParaRPr>
            </a:p>
          </p:txBody>
        </p:sp>
        <p:sp>
          <p:nvSpPr>
            <p:cNvPr id="133" name="TextBox 132"/>
            <p:cNvSpPr txBox="1"/>
            <p:nvPr/>
          </p:nvSpPr>
          <p:spPr>
            <a:xfrm>
              <a:off x="8650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14</a:t>
              </a:r>
              <a:endParaRPr lang="en-US" dirty="0">
                <a:solidFill>
                  <a:schemeClr val="accent6">
                    <a:lumMod val="75000"/>
                  </a:schemeClr>
                </a:solidFill>
              </a:endParaRPr>
            </a:p>
          </p:txBody>
        </p:sp>
        <p:sp>
          <p:nvSpPr>
            <p:cNvPr id="134" name="TextBox 133"/>
            <p:cNvSpPr txBox="1"/>
            <p:nvPr/>
          </p:nvSpPr>
          <p:spPr>
            <a:xfrm>
              <a:off x="8117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2</a:t>
              </a:r>
              <a:endParaRPr lang="en-US" dirty="0">
                <a:solidFill>
                  <a:schemeClr val="tx1"/>
                </a:solidFill>
              </a:endParaRPr>
            </a:p>
          </p:txBody>
        </p:sp>
        <p:sp>
          <p:nvSpPr>
            <p:cNvPr id="135" name="TextBox 134"/>
            <p:cNvSpPr txBox="1"/>
            <p:nvPr/>
          </p:nvSpPr>
          <p:spPr>
            <a:xfrm>
              <a:off x="8041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13</a:t>
              </a:r>
              <a:endParaRPr lang="en-US" dirty="0">
                <a:solidFill>
                  <a:schemeClr val="accent6">
                    <a:lumMod val="75000"/>
                  </a:schemeClr>
                </a:solidFill>
              </a:endParaRPr>
            </a:p>
          </p:txBody>
        </p:sp>
        <p:sp>
          <p:nvSpPr>
            <p:cNvPr id="136" name="TextBox 135"/>
            <p:cNvSpPr txBox="1"/>
            <p:nvPr/>
          </p:nvSpPr>
          <p:spPr>
            <a:xfrm>
              <a:off x="7507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3</a:t>
              </a:r>
              <a:endParaRPr lang="en-US" dirty="0">
                <a:solidFill>
                  <a:schemeClr val="tx1"/>
                </a:solidFill>
              </a:endParaRPr>
            </a:p>
          </p:txBody>
        </p:sp>
        <p:sp>
          <p:nvSpPr>
            <p:cNvPr id="137" name="TextBox 136"/>
            <p:cNvSpPr txBox="1"/>
            <p:nvPr/>
          </p:nvSpPr>
          <p:spPr>
            <a:xfrm>
              <a:off x="7431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12</a:t>
              </a:r>
              <a:endParaRPr lang="en-US" dirty="0">
                <a:solidFill>
                  <a:schemeClr val="accent6">
                    <a:lumMod val="75000"/>
                  </a:schemeClr>
                </a:solidFill>
              </a:endParaRPr>
            </a:p>
          </p:txBody>
        </p:sp>
        <p:sp>
          <p:nvSpPr>
            <p:cNvPr id="138" name="TextBox 137"/>
            <p:cNvSpPr txBox="1"/>
            <p:nvPr/>
          </p:nvSpPr>
          <p:spPr>
            <a:xfrm>
              <a:off x="6898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4</a:t>
              </a:r>
              <a:endParaRPr lang="en-US" dirty="0">
                <a:solidFill>
                  <a:schemeClr val="tx1"/>
                </a:solidFill>
              </a:endParaRPr>
            </a:p>
          </p:txBody>
        </p:sp>
        <p:sp>
          <p:nvSpPr>
            <p:cNvPr id="139" name="TextBox 138"/>
            <p:cNvSpPr txBox="1"/>
            <p:nvPr/>
          </p:nvSpPr>
          <p:spPr>
            <a:xfrm>
              <a:off x="6822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11</a:t>
              </a:r>
              <a:endParaRPr lang="en-US" dirty="0">
                <a:solidFill>
                  <a:schemeClr val="accent6">
                    <a:lumMod val="75000"/>
                  </a:schemeClr>
                </a:solidFill>
              </a:endParaRPr>
            </a:p>
          </p:txBody>
        </p:sp>
        <p:sp>
          <p:nvSpPr>
            <p:cNvPr id="142" name="TextBox 141"/>
            <p:cNvSpPr txBox="1"/>
            <p:nvPr/>
          </p:nvSpPr>
          <p:spPr>
            <a:xfrm>
              <a:off x="6288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5</a:t>
              </a:r>
              <a:endParaRPr lang="en-US" dirty="0">
                <a:solidFill>
                  <a:schemeClr val="tx1"/>
                </a:solidFill>
              </a:endParaRPr>
            </a:p>
          </p:txBody>
        </p:sp>
        <p:sp>
          <p:nvSpPr>
            <p:cNvPr id="143" name="TextBox 142"/>
            <p:cNvSpPr txBox="1"/>
            <p:nvPr/>
          </p:nvSpPr>
          <p:spPr>
            <a:xfrm>
              <a:off x="6212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10</a:t>
              </a:r>
              <a:endParaRPr lang="en-US" dirty="0">
                <a:solidFill>
                  <a:schemeClr val="accent6">
                    <a:lumMod val="75000"/>
                  </a:schemeClr>
                </a:solidFill>
              </a:endParaRPr>
            </a:p>
          </p:txBody>
        </p:sp>
        <p:sp>
          <p:nvSpPr>
            <p:cNvPr id="144" name="TextBox 143"/>
            <p:cNvSpPr txBox="1"/>
            <p:nvPr/>
          </p:nvSpPr>
          <p:spPr>
            <a:xfrm>
              <a:off x="5679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6</a:t>
              </a:r>
              <a:endParaRPr lang="en-US" dirty="0">
                <a:solidFill>
                  <a:schemeClr val="tx1"/>
                </a:solidFill>
              </a:endParaRPr>
            </a:p>
          </p:txBody>
        </p:sp>
        <p:sp>
          <p:nvSpPr>
            <p:cNvPr id="145" name="TextBox 144"/>
            <p:cNvSpPr txBox="1"/>
            <p:nvPr/>
          </p:nvSpPr>
          <p:spPr>
            <a:xfrm>
              <a:off x="5602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9</a:t>
              </a:r>
              <a:endParaRPr lang="en-US" dirty="0">
                <a:solidFill>
                  <a:schemeClr val="accent6">
                    <a:lumMod val="75000"/>
                  </a:schemeClr>
                </a:solidFill>
              </a:endParaRPr>
            </a:p>
          </p:txBody>
        </p:sp>
        <p:sp>
          <p:nvSpPr>
            <p:cNvPr id="146" name="TextBox 145"/>
            <p:cNvSpPr txBox="1"/>
            <p:nvPr/>
          </p:nvSpPr>
          <p:spPr>
            <a:xfrm>
              <a:off x="5069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7</a:t>
              </a:r>
              <a:endParaRPr lang="en-US" dirty="0">
                <a:solidFill>
                  <a:schemeClr val="tx1"/>
                </a:solidFill>
              </a:endParaRPr>
            </a:p>
          </p:txBody>
        </p:sp>
        <p:sp>
          <p:nvSpPr>
            <p:cNvPr id="163" name="TextBox 162"/>
            <p:cNvSpPr txBox="1"/>
            <p:nvPr/>
          </p:nvSpPr>
          <p:spPr>
            <a:xfrm>
              <a:off x="4993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8</a:t>
              </a:r>
              <a:endParaRPr lang="en-US" dirty="0">
                <a:solidFill>
                  <a:schemeClr val="accent6">
                    <a:lumMod val="75000"/>
                  </a:schemeClr>
                </a:solidFill>
              </a:endParaRPr>
            </a:p>
          </p:txBody>
        </p:sp>
        <p:sp>
          <p:nvSpPr>
            <p:cNvPr id="184" name="TextBox 183"/>
            <p:cNvSpPr txBox="1"/>
            <p:nvPr/>
          </p:nvSpPr>
          <p:spPr>
            <a:xfrm>
              <a:off x="4459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8</a:t>
              </a:r>
              <a:endParaRPr lang="en-US" dirty="0">
                <a:solidFill>
                  <a:schemeClr val="tx1"/>
                </a:solidFill>
              </a:endParaRPr>
            </a:p>
          </p:txBody>
        </p:sp>
        <p:sp>
          <p:nvSpPr>
            <p:cNvPr id="185" name="TextBox 184"/>
            <p:cNvSpPr txBox="1"/>
            <p:nvPr/>
          </p:nvSpPr>
          <p:spPr>
            <a:xfrm>
              <a:off x="4383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7</a:t>
              </a:r>
              <a:endParaRPr lang="en-US" dirty="0">
                <a:solidFill>
                  <a:schemeClr val="accent6">
                    <a:lumMod val="75000"/>
                  </a:schemeClr>
                </a:solidFill>
              </a:endParaRPr>
            </a:p>
          </p:txBody>
        </p:sp>
        <p:sp>
          <p:nvSpPr>
            <p:cNvPr id="186" name="TextBox 185"/>
            <p:cNvSpPr txBox="1"/>
            <p:nvPr/>
          </p:nvSpPr>
          <p:spPr>
            <a:xfrm>
              <a:off x="3850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9</a:t>
              </a:r>
              <a:endParaRPr lang="en-US" dirty="0">
                <a:solidFill>
                  <a:schemeClr val="tx1"/>
                </a:solidFill>
              </a:endParaRPr>
            </a:p>
          </p:txBody>
        </p:sp>
        <p:sp>
          <p:nvSpPr>
            <p:cNvPr id="187" name="TextBox 186"/>
            <p:cNvSpPr txBox="1"/>
            <p:nvPr/>
          </p:nvSpPr>
          <p:spPr>
            <a:xfrm>
              <a:off x="3774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6</a:t>
              </a:r>
              <a:endParaRPr lang="en-US" dirty="0">
                <a:solidFill>
                  <a:schemeClr val="accent6">
                    <a:lumMod val="75000"/>
                  </a:schemeClr>
                </a:solidFill>
              </a:endParaRPr>
            </a:p>
          </p:txBody>
        </p:sp>
        <p:sp>
          <p:nvSpPr>
            <p:cNvPr id="188" name="TextBox 187"/>
            <p:cNvSpPr txBox="1"/>
            <p:nvPr/>
          </p:nvSpPr>
          <p:spPr>
            <a:xfrm>
              <a:off x="3240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10</a:t>
              </a:r>
              <a:endParaRPr lang="en-US" dirty="0">
                <a:solidFill>
                  <a:schemeClr val="tx1"/>
                </a:solidFill>
              </a:endParaRPr>
            </a:p>
          </p:txBody>
        </p:sp>
        <p:sp>
          <p:nvSpPr>
            <p:cNvPr id="189" name="TextBox 188"/>
            <p:cNvSpPr txBox="1"/>
            <p:nvPr/>
          </p:nvSpPr>
          <p:spPr>
            <a:xfrm>
              <a:off x="3164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5</a:t>
              </a:r>
              <a:endParaRPr lang="en-US" dirty="0">
                <a:solidFill>
                  <a:schemeClr val="accent6">
                    <a:lumMod val="75000"/>
                  </a:schemeClr>
                </a:solidFill>
              </a:endParaRPr>
            </a:p>
          </p:txBody>
        </p:sp>
        <p:sp>
          <p:nvSpPr>
            <p:cNvPr id="190" name="TextBox 189"/>
            <p:cNvSpPr txBox="1"/>
            <p:nvPr/>
          </p:nvSpPr>
          <p:spPr>
            <a:xfrm>
              <a:off x="2631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11</a:t>
              </a:r>
              <a:endParaRPr lang="en-US" dirty="0">
                <a:solidFill>
                  <a:schemeClr val="tx1"/>
                </a:solidFill>
              </a:endParaRPr>
            </a:p>
          </p:txBody>
        </p:sp>
        <p:sp>
          <p:nvSpPr>
            <p:cNvPr id="191" name="TextBox 190"/>
            <p:cNvSpPr txBox="1"/>
            <p:nvPr/>
          </p:nvSpPr>
          <p:spPr>
            <a:xfrm>
              <a:off x="2554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4</a:t>
              </a:r>
              <a:endParaRPr lang="en-US" dirty="0">
                <a:solidFill>
                  <a:schemeClr val="accent6">
                    <a:lumMod val="75000"/>
                  </a:schemeClr>
                </a:solidFill>
              </a:endParaRPr>
            </a:p>
          </p:txBody>
        </p:sp>
        <p:sp>
          <p:nvSpPr>
            <p:cNvPr id="192" name="TextBox 191"/>
            <p:cNvSpPr txBox="1"/>
            <p:nvPr/>
          </p:nvSpPr>
          <p:spPr>
            <a:xfrm>
              <a:off x="2021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12</a:t>
              </a:r>
              <a:endParaRPr lang="en-US" dirty="0">
                <a:solidFill>
                  <a:schemeClr val="tx1"/>
                </a:solidFill>
              </a:endParaRPr>
            </a:p>
          </p:txBody>
        </p:sp>
        <p:sp>
          <p:nvSpPr>
            <p:cNvPr id="193" name="TextBox 192"/>
            <p:cNvSpPr txBox="1"/>
            <p:nvPr/>
          </p:nvSpPr>
          <p:spPr>
            <a:xfrm>
              <a:off x="1945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3</a:t>
              </a:r>
              <a:endParaRPr lang="en-US" dirty="0">
                <a:solidFill>
                  <a:schemeClr val="accent6">
                    <a:lumMod val="75000"/>
                  </a:schemeClr>
                </a:solidFill>
              </a:endParaRPr>
            </a:p>
          </p:txBody>
        </p:sp>
        <p:sp>
          <p:nvSpPr>
            <p:cNvPr id="194" name="TextBox 193"/>
            <p:cNvSpPr txBox="1"/>
            <p:nvPr/>
          </p:nvSpPr>
          <p:spPr>
            <a:xfrm>
              <a:off x="1411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13</a:t>
              </a:r>
              <a:endParaRPr lang="en-US" dirty="0">
                <a:solidFill>
                  <a:schemeClr val="tx1"/>
                </a:solidFill>
              </a:endParaRPr>
            </a:p>
          </p:txBody>
        </p:sp>
        <p:sp>
          <p:nvSpPr>
            <p:cNvPr id="195" name="TextBox 194"/>
            <p:cNvSpPr txBox="1"/>
            <p:nvPr/>
          </p:nvSpPr>
          <p:spPr>
            <a:xfrm>
              <a:off x="1335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2</a:t>
              </a:r>
              <a:endParaRPr lang="en-US" dirty="0">
                <a:solidFill>
                  <a:schemeClr val="accent6">
                    <a:lumMod val="75000"/>
                  </a:schemeClr>
                </a:solidFill>
              </a:endParaRPr>
            </a:p>
          </p:txBody>
        </p:sp>
        <p:sp>
          <p:nvSpPr>
            <p:cNvPr id="196" name="TextBox 195"/>
            <p:cNvSpPr txBox="1"/>
            <p:nvPr/>
          </p:nvSpPr>
          <p:spPr>
            <a:xfrm>
              <a:off x="802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14</a:t>
              </a:r>
              <a:endParaRPr lang="en-US" dirty="0">
                <a:solidFill>
                  <a:schemeClr val="tx1"/>
                </a:solidFill>
              </a:endParaRPr>
            </a:p>
          </p:txBody>
        </p:sp>
        <p:sp>
          <p:nvSpPr>
            <p:cNvPr id="197" name="TextBox 196"/>
            <p:cNvSpPr txBox="1"/>
            <p:nvPr/>
          </p:nvSpPr>
          <p:spPr>
            <a:xfrm>
              <a:off x="726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a:t>
              </a:r>
              <a:endParaRPr lang="en-US" dirty="0">
                <a:solidFill>
                  <a:schemeClr val="accent6">
                    <a:lumMod val="75000"/>
                  </a:schemeClr>
                </a:solidFill>
              </a:endParaRPr>
            </a:p>
          </p:txBody>
        </p:sp>
        <p:sp>
          <p:nvSpPr>
            <p:cNvPr id="198" name="TextBox 197"/>
            <p:cNvSpPr txBox="1"/>
            <p:nvPr/>
          </p:nvSpPr>
          <p:spPr>
            <a:xfrm>
              <a:off x="192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199" name="TextBox 198"/>
            <p:cNvSpPr txBox="1"/>
            <p:nvPr/>
          </p:nvSpPr>
          <p:spPr>
            <a:xfrm>
              <a:off x="116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0</a:t>
              </a:r>
              <a:endParaRPr lang="en-US" dirty="0">
                <a:solidFill>
                  <a:schemeClr val="accent6">
                    <a:lumMod val="75000"/>
                  </a:schemeClr>
                </a:solidFill>
              </a:endParaRPr>
            </a:p>
          </p:txBody>
        </p:sp>
        <p:sp>
          <p:nvSpPr>
            <p:cNvPr id="200" name="TextBox 199"/>
            <p:cNvSpPr txBox="1"/>
            <p:nvPr/>
          </p:nvSpPr>
          <p:spPr>
            <a:xfrm>
              <a:off x="0" y="0"/>
              <a:ext cx="7543800" cy="369332"/>
            </a:xfrm>
            <a:prstGeom prst="rect">
              <a:avLst/>
            </a:prstGeom>
            <a:noFill/>
          </p:spPr>
          <p:txBody>
            <a:bodyPr wrap="square" rtlCol="0">
              <a:spAutoFit/>
            </a:bodyPr>
            <a:lstStyle/>
            <a:p>
              <a:r>
                <a:rPr lang="en-US" dirty="0" smtClean="0">
                  <a:solidFill>
                    <a:schemeClr val="accent6"/>
                  </a:solidFill>
                </a:rPr>
                <a:t>Decrease of fidelity = amount of simplifying/work performed by the model</a:t>
              </a:r>
              <a:endParaRPr lang="en-US" dirty="0">
                <a:solidFill>
                  <a:schemeClr val="accent6"/>
                </a:solidFill>
              </a:endParaRPr>
            </a:p>
          </p:txBody>
        </p:sp>
        <p:cxnSp>
          <p:nvCxnSpPr>
            <p:cNvPr id="201" name="Straight Arrow Connector 200"/>
            <p:cNvCxnSpPr/>
            <p:nvPr/>
          </p:nvCxnSpPr>
          <p:spPr>
            <a:xfrm>
              <a:off x="116550" y="677862"/>
              <a:ext cx="9027450" cy="0"/>
            </a:xfrm>
            <a:prstGeom prst="straightConnector1">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202" name="Straight Arrow Connector 201"/>
            <p:cNvCxnSpPr/>
            <p:nvPr/>
          </p:nvCxnSpPr>
          <p:spPr>
            <a:xfrm>
              <a:off x="116550" y="5943600"/>
              <a:ext cx="9027450" cy="0"/>
            </a:xfrm>
            <a:prstGeom prst="straightConnector1">
              <a:avLst/>
            </a:prstGeom>
            <a:ln>
              <a:tailEnd type="stealth" w="lg" len="lg"/>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203" name="TextBox 202"/>
            <p:cNvSpPr txBox="1"/>
            <p:nvPr/>
          </p:nvSpPr>
          <p:spPr>
            <a:xfrm>
              <a:off x="119725" y="6488668"/>
              <a:ext cx="7543800" cy="369332"/>
            </a:xfrm>
            <a:prstGeom prst="rect">
              <a:avLst/>
            </a:prstGeom>
            <a:noFill/>
          </p:spPr>
          <p:txBody>
            <a:bodyPr wrap="square" rtlCol="0">
              <a:spAutoFit/>
            </a:bodyPr>
            <a:lstStyle/>
            <a:p>
              <a:r>
                <a:rPr lang="en-US" dirty="0" smtClean="0">
                  <a:solidFill>
                    <a:srgbClr val="7030A0"/>
                  </a:solidFill>
                </a:rPr>
                <a:t>Complexity of the model = number of independent statements in description</a:t>
              </a:r>
              <a:endParaRPr lang="en-US" dirty="0">
                <a:solidFill>
                  <a:srgbClr val="7030A0"/>
                </a:solidFill>
              </a:endParaRPr>
            </a:p>
          </p:txBody>
        </p:sp>
      </p:grpSp>
      <p:sp>
        <p:nvSpPr>
          <p:cNvPr id="204" name="Rectangle 203"/>
          <p:cNvSpPr/>
          <p:nvPr/>
        </p:nvSpPr>
        <p:spPr>
          <a:xfrm>
            <a:off x="8587186" y="304800"/>
            <a:ext cx="556814" cy="6222461"/>
          </a:xfrm>
          <a:prstGeom prst="rect">
            <a:avLst/>
          </a:prstGeom>
          <a:solidFill>
            <a:schemeClr val="accent2">
              <a:alpha val="19000"/>
            </a:schemeClr>
          </a:solidFill>
          <a:ln w="38100">
            <a:solidFill>
              <a:schemeClr val="tx1"/>
            </a:solidFill>
            <a:prstDash val="sysDash"/>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95" name="Group 94"/>
          <p:cNvGrpSpPr/>
          <p:nvPr/>
        </p:nvGrpSpPr>
        <p:grpSpPr>
          <a:xfrm>
            <a:off x="3642962" y="3315250"/>
            <a:ext cx="958929" cy="889806"/>
            <a:chOff x="0" y="0"/>
            <a:chExt cx="397770" cy="397770"/>
          </a:xfrm>
          <a:noFill/>
        </p:grpSpPr>
        <p:sp>
          <p:nvSpPr>
            <p:cNvPr id="96" name="shapeMSE"/>
            <p:cNvSpPr/>
            <p:nvPr/>
          </p:nvSpPr>
          <p:spPr>
            <a:xfrm>
              <a:off x="0" y="0"/>
              <a:ext cx="397766" cy="397767"/>
            </a:xfrm>
            <a:prstGeom prst="rect">
              <a:avLst/>
            </a:prstGeom>
            <a:grpFill/>
            <a:ln>
              <a:solidFill>
                <a:srgbClr val="00B0F0"/>
              </a:solidFill>
              <a:prstDash val="solid"/>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97" name="shapeMSE"/>
            <p:cNvSpPr/>
            <p:nvPr/>
          </p:nvSpPr>
          <p:spPr>
            <a:xfrm>
              <a:off x="4" y="4"/>
              <a:ext cx="397766" cy="397766"/>
            </a:xfrm>
            <a:prstGeom prst="rect">
              <a:avLst/>
            </a:prstGeom>
            <a:grpFill/>
            <a:ln>
              <a:solidFill>
                <a:srgbClr val="00B0F0"/>
              </a:solidFill>
              <a:prstDash val="sysDash"/>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sp>
        <p:nvSpPr>
          <p:cNvPr id="98" name="TextBox 67"/>
          <p:cNvSpPr txBox="1"/>
          <p:nvPr/>
        </p:nvSpPr>
        <p:spPr>
          <a:xfrm>
            <a:off x="4191000" y="3048000"/>
            <a:ext cx="691026" cy="2417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dirty="0" smtClean="0">
                <a:solidFill>
                  <a:srgbClr val="00B0F0"/>
                </a:solidFill>
              </a:rPr>
              <a:t>MST</a:t>
            </a:r>
            <a:endParaRPr lang="en-US" sz="1400" dirty="0">
              <a:solidFill>
                <a:srgbClr val="00B0F0"/>
              </a:solidFill>
            </a:endParaRPr>
          </a:p>
        </p:txBody>
      </p:sp>
    </p:spTree>
    <p:extLst>
      <p:ext uri="{BB962C8B-B14F-4D97-AF65-F5344CB8AC3E}">
        <p14:creationId xmlns:p14="http://schemas.microsoft.com/office/powerpoint/2010/main" val="29273670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1" name="Group 110"/>
          <p:cNvGrpSpPr>
            <a:grpSpLocks noChangeAspect="1"/>
          </p:cNvGrpSpPr>
          <p:nvPr/>
        </p:nvGrpSpPr>
        <p:grpSpPr>
          <a:xfrm>
            <a:off x="5626332" y="938109"/>
            <a:ext cx="1634679" cy="1606701"/>
            <a:chOff x="2267458" y="1493588"/>
            <a:chExt cx="2554188" cy="2510470"/>
          </a:xfrm>
        </p:grpSpPr>
        <p:grpSp>
          <p:nvGrpSpPr>
            <p:cNvPr id="112" name="Group 111"/>
            <p:cNvGrpSpPr/>
            <p:nvPr/>
          </p:nvGrpSpPr>
          <p:grpSpPr>
            <a:xfrm>
              <a:off x="2267458" y="1493589"/>
              <a:ext cx="2183025" cy="2510469"/>
              <a:chOff x="1546717" y="587144"/>
              <a:chExt cx="2183025" cy="2510469"/>
            </a:xfrm>
          </p:grpSpPr>
          <p:grpSp>
            <p:nvGrpSpPr>
              <p:cNvPr id="114" name="Group 113"/>
              <p:cNvGrpSpPr/>
              <p:nvPr/>
            </p:nvGrpSpPr>
            <p:grpSpPr>
              <a:xfrm rot="16200000">
                <a:off x="335486" y="1798375"/>
                <a:ext cx="2510469" cy="88007"/>
                <a:chOff x="4640580" y="2620962"/>
                <a:chExt cx="2827020" cy="88006"/>
              </a:xfrm>
            </p:grpSpPr>
            <p:cxnSp>
              <p:nvCxnSpPr>
                <p:cNvPr id="151" name="Straight Arrow Connector 150"/>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52" name="Straight Connector 151"/>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3" name="Straight Connector 152"/>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4" name="Straight Connector 153"/>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Connector 154"/>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6" name="Straight Connector 155"/>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7" name="Straight Connector 156"/>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8" name="Straight Connector 157"/>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9" name="Straight Connector 158"/>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0" name="Straight Connector 159"/>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1" name="Straight Connector 160"/>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2" name="Straight Connector 161"/>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115" name="Group 114"/>
              <p:cNvGrpSpPr/>
              <p:nvPr/>
            </p:nvGrpSpPr>
            <p:grpSpPr>
              <a:xfrm>
                <a:off x="2038858" y="693755"/>
                <a:ext cx="243084" cy="1700482"/>
                <a:chOff x="6271009" y="892096"/>
                <a:chExt cx="243084" cy="1700482"/>
              </a:xfrm>
            </p:grpSpPr>
            <p:sp>
              <p:nvSpPr>
                <p:cNvPr id="128" name="Oval 127"/>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7" name="Oval 146"/>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Oval 147"/>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Oval 148"/>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Oval 149"/>
                <p:cNvSpPr/>
                <p:nvPr/>
              </p:nvSpPr>
              <p:spPr>
                <a:xfrm>
                  <a:off x="6285493" y="8920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6" name="Group 115"/>
              <p:cNvGrpSpPr/>
              <p:nvPr/>
            </p:nvGrpSpPr>
            <p:grpSpPr>
              <a:xfrm>
                <a:off x="2739142" y="944659"/>
                <a:ext cx="228600" cy="1645411"/>
                <a:chOff x="7500754" y="1185164"/>
                <a:chExt cx="228600" cy="1645411"/>
              </a:xfrm>
            </p:grpSpPr>
            <p:sp>
              <p:nvSpPr>
                <p:cNvPr id="123" name="Oval 122"/>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Oval 123"/>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Oval 124"/>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Oval 125"/>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Oval 126"/>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7" name="Group 116"/>
              <p:cNvGrpSpPr/>
              <p:nvPr/>
            </p:nvGrpSpPr>
            <p:grpSpPr>
              <a:xfrm>
                <a:off x="3492312" y="1352523"/>
                <a:ext cx="237430" cy="1446618"/>
                <a:chOff x="8168628" y="1550864"/>
                <a:chExt cx="237430" cy="1446618"/>
              </a:xfrm>
            </p:grpSpPr>
            <p:sp>
              <p:nvSpPr>
                <p:cNvPr id="118" name="Oval 117"/>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Oval 118"/>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Oval 119"/>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Oval 120"/>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2" name="Oval 121"/>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13" name="Rectangle 112"/>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shapeSSE"/>
          <p:cNvSpPr/>
          <p:nvPr/>
        </p:nvSpPr>
        <p:spPr>
          <a:xfrm>
            <a:off x="2209800" y="2743200"/>
            <a:ext cx="2885861" cy="2885861"/>
          </a:xfrm>
          <a:prstGeom prst="rect">
            <a:avLst/>
          </a:prstGeom>
          <a:solidFill>
            <a:srgbClr val="FF0000">
              <a:alpha val="23000"/>
            </a:srgbClr>
          </a:solid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nvGrpSpPr>
          <p:cNvPr id="3" name="Group 2"/>
          <p:cNvGrpSpPr/>
          <p:nvPr/>
        </p:nvGrpSpPr>
        <p:grpSpPr>
          <a:xfrm>
            <a:off x="5679466" y="4255320"/>
            <a:ext cx="1634679" cy="1606701"/>
            <a:chOff x="5679466" y="4255320"/>
            <a:chExt cx="1634679" cy="1606701"/>
          </a:xfrm>
        </p:grpSpPr>
        <p:grpSp>
          <p:nvGrpSpPr>
            <p:cNvPr id="163" name="Group 162"/>
            <p:cNvGrpSpPr>
              <a:grpSpLocks noChangeAspect="1"/>
            </p:cNvGrpSpPr>
            <p:nvPr/>
          </p:nvGrpSpPr>
          <p:grpSpPr>
            <a:xfrm>
              <a:off x="5679466" y="4255320"/>
              <a:ext cx="1634679" cy="1606701"/>
              <a:chOff x="2267458" y="1493588"/>
              <a:chExt cx="2554188" cy="2510470"/>
            </a:xfrm>
          </p:grpSpPr>
          <p:grpSp>
            <p:nvGrpSpPr>
              <p:cNvPr id="164" name="Group 163"/>
              <p:cNvGrpSpPr/>
              <p:nvPr/>
            </p:nvGrpSpPr>
            <p:grpSpPr>
              <a:xfrm>
                <a:off x="2267458" y="1493589"/>
                <a:ext cx="1421025" cy="2510469"/>
                <a:chOff x="1546717" y="587144"/>
                <a:chExt cx="1421025" cy="2510469"/>
              </a:xfrm>
            </p:grpSpPr>
            <p:grpSp>
              <p:nvGrpSpPr>
                <p:cNvPr id="166" name="Group 165"/>
                <p:cNvGrpSpPr/>
                <p:nvPr/>
              </p:nvGrpSpPr>
              <p:grpSpPr>
                <a:xfrm rot="16200000">
                  <a:off x="335486" y="1798375"/>
                  <a:ext cx="2510469" cy="88007"/>
                  <a:chOff x="4640580" y="2620962"/>
                  <a:chExt cx="2827020" cy="88006"/>
                </a:xfrm>
              </p:grpSpPr>
              <p:cxnSp>
                <p:nvCxnSpPr>
                  <p:cNvPr id="168" name="Straight Arrow Connector 167"/>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69" name="Straight Connector 168"/>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0" name="Straight Connector 169"/>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4" name="Straight Connector 173"/>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5" name="Straight Connector 174"/>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6" name="Straight Connector 175"/>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7" name="Straight Connector 176"/>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8" name="Straight Connector 177"/>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9" name="Straight Connector 178"/>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67" name="Oval 166"/>
                <p:cNvSpPr/>
                <p:nvPr/>
              </p:nvSpPr>
              <p:spPr>
                <a:xfrm>
                  <a:off x="2739142" y="1765218"/>
                  <a:ext cx="228600" cy="228600"/>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65" name="Rectangle 164"/>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6" name="Oval 135"/>
            <p:cNvSpPr/>
            <p:nvPr/>
          </p:nvSpPr>
          <p:spPr>
            <a:xfrm>
              <a:off x="6096000" y="4724400"/>
              <a:ext cx="146304" cy="146304"/>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Oval 136"/>
            <p:cNvSpPr/>
            <p:nvPr/>
          </p:nvSpPr>
          <p:spPr>
            <a:xfrm>
              <a:off x="6864096" y="5181600"/>
              <a:ext cx="146304" cy="146304"/>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8" name="TextBox 137"/>
          <p:cNvSpPr txBox="1"/>
          <p:nvPr/>
        </p:nvSpPr>
        <p:spPr>
          <a:xfrm>
            <a:off x="4501786" y="5334267"/>
            <a:ext cx="61418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dirty="0" err="1" smtClean="0">
                <a:solidFill>
                  <a:srgbClr val="FF0000"/>
                </a:solidFill>
              </a:rPr>
              <a:t>df</a:t>
            </a:r>
            <a:r>
              <a:rPr lang="en-US" sz="1600" baseline="-25000" dirty="0" err="1" smtClean="0">
                <a:solidFill>
                  <a:srgbClr val="FF0000"/>
                </a:solidFill>
              </a:rPr>
              <a:t>E</a:t>
            </a:r>
            <a:endParaRPr lang="en-US" sz="1600" baseline="-25000" dirty="0">
              <a:solidFill>
                <a:srgbClr val="FF0000"/>
              </a:solidFill>
            </a:endParaRPr>
          </a:p>
        </p:txBody>
      </p:sp>
      <p:sp>
        <p:nvSpPr>
          <p:cNvPr id="139" name="TextBox 74"/>
          <p:cNvSpPr txBox="1"/>
          <p:nvPr/>
        </p:nvSpPr>
        <p:spPr>
          <a:xfrm>
            <a:off x="2127613" y="2418140"/>
            <a:ext cx="133383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dirty="0" smtClean="0">
                <a:solidFill>
                  <a:srgbClr val="FF0000"/>
                </a:solidFill>
              </a:rPr>
              <a:t>Full, H</a:t>
            </a:r>
            <a:r>
              <a:rPr lang="en-US" sz="2000" baseline="-25000" dirty="0" smtClean="0">
                <a:solidFill>
                  <a:srgbClr val="FF0000"/>
                </a:solidFill>
              </a:rPr>
              <a:t>1</a:t>
            </a:r>
            <a:endParaRPr lang="en-US" sz="2000" baseline="-25000" dirty="0">
              <a:solidFill>
                <a:srgbClr val="FF0000"/>
              </a:solidFill>
            </a:endParaRPr>
          </a:p>
        </p:txBody>
      </p:sp>
      <p:sp>
        <p:nvSpPr>
          <p:cNvPr id="142" name="TextBox 78"/>
          <p:cNvSpPr txBox="1"/>
          <p:nvPr/>
        </p:nvSpPr>
        <p:spPr>
          <a:xfrm>
            <a:off x="2203814" y="5618540"/>
            <a:ext cx="577768"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i="1" dirty="0" smtClean="0">
                <a:solidFill>
                  <a:srgbClr val="FF0000"/>
                </a:solidFill>
              </a:rPr>
              <a:t>SSE</a:t>
            </a:r>
            <a:endParaRPr lang="en-US" sz="1050" i="1" dirty="0">
              <a:solidFill>
                <a:srgbClr val="FF0000"/>
              </a:solidFill>
            </a:endParaRPr>
          </a:p>
        </p:txBody>
      </p:sp>
      <p:sp>
        <p:nvSpPr>
          <p:cNvPr id="143" name="TextBox 79"/>
          <p:cNvSpPr txBox="1"/>
          <p:nvPr/>
        </p:nvSpPr>
        <p:spPr>
          <a:xfrm>
            <a:off x="3651614" y="3068468"/>
            <a:ext cx="629767" cy="34027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400" dirty="0" smtClean="0">
                <a:solidFill>
                  <a:srgbClr val="FF0000"/>
                </a:solidFill>
              </a:rPr>
              <a:t>MSE</a:t>
            </a:r>
            <a:endParaRPr lang="en-US" sz="1400" dirty="0">
              <a:solidFill>
                <a:srgbClr val="FF0000"/>
              </a:solidFill>
            </a:endParaRPr>
          </a:p>
        </p:txBody>
      </p:sp>
      <p:grpSp>
        <p:nvGrpSpPr>
          <p:cNvPr id="144" name="Group 143"/>
          <p:cNvGrpSpPr/>
          <p:nvPr/>
        </p:nvGrpSpPr>
        <p:grpSpPr>
          <a:xfrm>
            <a:off x="3642963" y="3383432"/>
            <a:ext cx="833032" cy="833032"/>
            <a:chOff x="0" y="0"/>
            <a:chExt cx="397770" cy="397770"/>
          </a:xfrm>
          <a:noFill/>
        </p:grpSpPr>
        <p:sp>
          <p:nvSpPr>
            <p:cNvPr id="145" name="shapeMSE"/>
            <p:cNvSpPr/>
            <p:nvPr/>
          </p:nvSpPr>
          <p:spPr>
            <a:xfrm>
              <a:off x="0" y="0"/>
              <a:ext cx="397766" cy="397767"/>
            </a:xfrm>
            <a:prstGeom prst="rect">
              <a:avLst/>
            </a:prstGeom>
            <a:grpFill/>
            <a:ln>
              <a:solidFill>
                <a:srgbClr val="FF0000"/>
              </a:solidFill>
              <a:prstDash val="solid"/>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146" name="shapeMSE"/>
            <p:cNvSpPr/>
            <p:nvPr/>
          </p:nvSpPr>
          <p:spPr>
            <a:xfrm>
              <a:off x="4" y="4"/>
              <a:ext cx="397766" cy="397766"/>
            </a:xfrm>
            <a:prstGeom prst="rect">
              <a:avLst/>
            </a:prstGeom>
            <a:grpFill/>
            <a:ln>
              <a:solidFill>
                <a:srgbClr val="FF0000"/>
              </a:solidFill>
              <a:prstDash val="sysDash"/>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grpSp>
        <p:nvGrpSpPr>
          <p:cNvPr id="129" name="Group 128"/>
          <p:cNvGrpSpPr/>
          <p:nvPr/>
        </p:nvGrpSpPr>
        <p:grpSpPr>
          <a:xfrm>
            <a:off x="-76200" y="-1"/>
            <a:ext cx="9144000" cy="6858001"/>
            <a:chOff x="0" y="-1"/>
            <a:chExt cx="9144000" cy="6858001"/>
          </a:xfrm>
        </p:grpSpPr>
        <p:sp>
          <p:nvSpPr>
            <p:cNvPr id="130"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TextBox 130"/>
            <p:cNvSpPr txBox="1"/>
            <p:nvPr/>
          </p:nvSpPr>
          <p:spPr>
            <a:xfrm>
              <a:off x="8727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a:t>
              </a:r>
              <a:endParaRPr lang="en-US" dirty="0">
                <a:solidFill>
                  <a:schemeClr val="tx1"/>
                </a:solidFill>
              </a:endParaRPr>
            </a:p>
          </p:txBody>
        </p:sp>
        <p:sp>
          <p:nvSpPr>
            <p:cNvPr id="132" name="TextBox 131"/>
            <p:cNvSpPr txBox="1"/>
            <p:nvPr/>
          </p:nvSpPr>
          <p:spPr>
            <a:xfrm>
              <a:off x="8650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14</a:t>
              </a:r>
              <a:endParaRPr lang="en-US" dirty="0">
                <a:solidFill>
                  <a:schemeClr val="accent6">
                    <a:lumMod val="75000"/>
                  </a:schemeClr>
                </a:solidFill>
              </a:endParaRPr>
            </a:p>
          </p:txBody>
        </p:sp>
        <p:sp>
          <p:nvSpPr>
            <p:cNvPr id="133" name="TextBox 132"/>
            <p:cNvSpPr txBox="1"/>
            <p:nvPr/>
          </p:nvSpPr>
          <p:spPr>
            <a:xfrm>
              <a:off x="8117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2</a:t>
              </a:r>
              <a:endParaRPr lang="en-US" dirty="0">
                <a:solidFill>
                  <a:schemeClr val="tx1"/>
                </a:solidFill>
              </a:endParaRPr>
            </a:p>
          </p:txBody>
        </p:sp>
        <p:sp>
          <p:nvSpPr>
            <p:cNvPr id="135" name="TextBox 134"/>
            <p:cNvSpPr txBox="1"/>
            <p:nvPr/>
          </p:nvSpPr>
          <p:spPr>
            <a:xfrm>
              <a:off x="8041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13</a:t>
              </a:r>
              <a:endParaRPr lang="en-US" dirty="0">
                <a:solidFill>
                  <a:schemeClr val="accent6">
                    <a:lumMod val="75000"/>
                  </a:schemeClr>
                </a:solidFill>
              </a:endParaRPr>
            </a:p>
          </p:txBody>
        </p:sp>
        <p:sp>
          <p:nvSpPr>
            <p:cNvPr id="180" name="TextBox 179"/>
            <p:cNvSpPr txBox="1"/>
            <p:nvPr/>
          </p:nvSpPr>
          <p:spPr>
            <a:xfrm>
              <a:off x="7507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3</a:t>
              </a:r>
              <a:endParaRPr lang="en-US" dirty="0">
                <a:solidFill>
                  <a:schemeClr val="tx1"/>
                </a:solidFill>
              </a:endParaRPr>
            </a:p>
          </p:txBody>
        </p:sp>
        <p:sp>
          <p:nvSpPr>
            <p:cNvPr id="182" name="TextBox 181"/>
            <p:cNvSpPr txBox="1"/>
            <p:nvPr/>
          </p:nvSpPr>
          <p:spPr>
            <a:xfrm>
              <a:off x="7431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12</a:t>
              </a:r>
              <a:endParaRPr lang="en-US" dirty="0">
                <a:solidFill>
                  <a:schemeClr val="accent6">
                    <a:lumMod val="75000"/>
                  </a:schemeClr>
                </a:solidFill>
              </a:endParaRPr>
            </a:p>
          </p:txBody>
        </p:sp>
        <p:sp>
          <p:nvSpPr>
            <p:cNvPr id="183" name="TextBox 182"/>
            <p:cNvSpPr txBox="1"/>
            <p:nvPr/>
          </p:nvSpPr>
          <p:spPr>
            <a:xfrm>
              <a:off x="6898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4</a:t>
              </a:r>
              <a:endParaRPr lang="en-US" dirty="0">
                <a:solidFill>
                  <a:schemeClr val="tx1"/>
                </a:solidFill>
              </a:endParaRPr>
            </a:p>
          </p:txBody>
        </p:sp>
        <p:sp>
          <p:nvSpPr>
            <p:cNvPr id="184" name="TextBox 183"/>
            <p:cNvSpPr txBox="1"/>
            <p:nvPr/>
          </p:nvSpPr>
          <p:spPr>
            <a:xfrm>
              <a:off x="6822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11</a:t>
              </a:r>
              <a:endParaRPr lang="en-US" dirty="0">
                <a:solidFill>
                  <a:schemeClr val="accent6">
                    <a:lumMod val="75000"/>
                  </a:schemeClr>
                </a:solidFill>
              </a:endParaRPr>
            </a:p>
          </p:txBody>
        </p:sp>
        <p:sp>
          <p:nvSpPr>
            <p:cNvPr id="185" name="TextBox 184"/>
            <p:cNvSpPr txBox="1"/>
            <p:nvPr/>
          </p:nvSpPr>
          <p:spPr>
            <a:xfrm>
              <a:off x="6288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5</a:t>
              </a:r>
              <a:endParaRPr lang="en-US" dirty="0">
                <a:solidFill>
                  <a:schemeClr val="tx1"/>
                </a:solidFill>
              </a:endParaRPr>
            </a:p>
          </p:txBody>
        </p:sp>
        <p:sp>
          <p:nvSpPr>
            <p:cNvPr id="186" name="TextBox 185"/>
            <p:cNvSpPr txBox="1"/>
            <p:nvPr/>
          </p:nvSpPr>
          <p:spPr>
            <a:xfrm>
              <a:off x="6212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10</a:t>
              </a:r>
              <a:endParaRPr lang="en-US" dirty="0">
                <a:solidFill>
                  <a:schemeClr val="accent6">
                    <a:lumMod val="75000"/>
                  </a:schemeClr>
                </a:solidFill>
              </a:endParaRPr>
            </a:p>
          </p:txBody>
        </p:sp>
        <p:sp>
          <p:nvSpPr>
            <p:cNvPr id="187" name="TextBox 186"/>
            <p:cNvSpPr txBox="1"/>
            <p:nvPr/>
          </p:nvSpPr>
          <p:spPr>
            <a:xfrm>
              <a:off x="5679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6</a:t>
              </a:r>
              <a:endParaRPr lang="en-US" dirty="0">
                <a:solidFill>
                  <a:schemeClr val="tx1"/>
                </a:solidFill>
              </a:endParaRPr>
            </a:p>
          </p:txBody>
        </p:sp>
        <p:sp>
          <p:nvSpPr>
            <p:cNvPr id="188" name="TextBox 187"/>
            <p:cNvSpPr txBox="1"/>
            <p:nvPr/>
          </p:nvSpPr>
          <p:spPr>
            <a:xfrm>
              <a:off x="5602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9</a:t>
              </a:r>
              <a:endParaRPr lang="en-US" dirty="0">
                <a:solidFill>
                  <a:schemeClr val="accent6">
                    <a:lumMod val="75000"/>
                  </a:schemeClr>
                </a:solidFill>
              </a:endParaRPr>
            </a:p>
          </p:txBody>
        </p:sp>
        <p:sp>
          <p:nvSpPr>
            <p:cNvPr id="189" name="TextBox 188"/>
            <p:cNvSpPr txBox="1"/>
            <p:nvPr/>
          </p:nvSpPr>
          <p:spPr>
            <a:xfrm>
              <a:off x="5069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7</a:t>
              </a:r>
              <a:endParaRPr lang="en-US" dirty="0">
                <a:solidFill>
                  <a:schemeClr val="tx1"/>
                </a:solidFill>
              </a:endParaRPr>
            </a:p>
          </p:txBody>
        </p:sp>
        <p:sp>
          <p:nvSpPr>
            <p:cNvPr id="190" name="TextBox 189"/>
            <p:cNvSpPr txBox="1"/>
            <p:nvPr/>
          </p:nvSpPr>
          <p:spPr>
            <a:xfrm>
              <a:off x="4993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8</a:t>
              </a:r>
              <a:endParaRPr lang="en-US" dirty="0">
                <a:solidFill>
                  <a:schemeClr val="accent6">
                    <a:lumMod val="75000"/>
                  </a:schemeClr>
                </a:solidFill>
              </a:endParaRPr>
            </a:p>
          </p:txBody>
        </p:sp>
        <p:sp>
          <p:nvSpPr>
            <p:cNvPr id="191" name="TextBox 190"/>
            <p:cNvSpPr txBox="1"/>
            <p:nvPr/>
          </p:nvSpPr>
          <p:spPr>
            <a:xfrm>
              <a:off x="4459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8</a:t>
              </a:r>
              <a:endParaRPr lang="en-US" dirty="0">
                <a:solidFill>
                  <a:schemeClr val="tx1"/>
                </a:solidFill>
              </a:endParaRPr>
            </a:p>
          </p:txBody>
        </p:sp>
        <p:sp>
          <p:nvSpPr>
            <p:cNvPr id="192" name="TextBox 191"/>
            <p:cNvSpPr txBox="1"/>
            <p:nvPr/>
          </p:nvSpPr>
          <p:spPr>
            <a:xfrm>
              <a:off x="4383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7</a:t>
              </a:r>
              <a:endParaRPr lang="en-US" dirty="0">
                <a:solidFill>
                  <a:schemeClr val="accent6">
                    <a:lumMod val="75000"/>
                  </a:schemeClr>
                </a:solidFill>
              </a:endParaRPr>
            </a:p>
          </p:txBody>
        </p:sp>
        <p:sp>
          <p:nvSpPr>
            <p:cNvPr id="193" name="TextBox 192"/>
            <p:cNvSpPr txBox="1"/>
            <p:nvPr/>
          </p:nvSpPr>
          <p:spPr>
            <a:xfrm>
              <a:off x="3850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9</a:t>
              </a:r>
              <a:endParaRPr lang="en-US" dirty="0">
                <a:solidFill>
                  <a:schemeClr val="tx1"/>
                </a:solidFill>
              </a:endParaRPr>
            </a:p>
          </p:txBody>
        </p:sp>
        <p:sp>
          <p:nvSpPr>
            <p:cNvPr id="194" name="TextBox 193"/>
            <p:cNvSpPr txBox="1"/>
            <p:nvPr/>
          </p:nvSpPr>
          <p:spPr>
            <a:xfrm>
              <a:off x="3774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6</a:t>
              </a:r>
              <a:endParaRPr lang="en-US" dirty="0">
                <a:solidFill>
                  <a:schemeClr val="accent6">
                    <a:lumMod val="75000"/>
                  </a:schemeClr>
                </a:solidFill>
              </a:endParaRPr>
            </a:p>
          </p:txBody>
        </p:sp>
        <p:sp>
          <p:nvSpPr>
            <p:cNvPr id="195" name="TextBox 194"/>
            <p:cNvSpPr txBox="1"/>
            <p:nvPr/>
          </p:nvSpPr>
          <p:spPr>
            <a:xfrm>
              <a:off x="3240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10</a:t>
              </a:r>
              <a:endParaRPr lang="en-US" dirty="0">
                <a:solidFill>
                  <a:schemeClr val="tx1"/>
                </a:solidFill>
              </a:endParaRPr>
            </a:p>
          </p:txBody>
        </p:sp>
        <p:sp>
          <p:nvSpPr>
            <p:cNvPr id="196" name="TextBox 195"/>
            <p:cNvSpPr txBox="1"/>
            <p:nvPr/>
          </p:nvSpPr>
          <p:spPr>
            <a:xfrm>
              <a:off x="3164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5</a:t>
              </a:r>
              <a:endParaRPr lang="en-US" dirty="0">
                <a:solidFill>
                  <a:schemeClr val="accent6">
                    <a:lumMod val="75000"/>
                  </a:schemeClr>
                </a:solidFill>
              </a:endParaRPr>
            </a:p>
          </p:txBody>
        </p:sp>
        <p:sp>
          <p:nvSpPr>
            <p:cNvPr id="197" name="TextBox 196"/>
            <p:cNvSpPr txBox="1"/>
            <p:nvPr/>
          </p:nvSpPr>
          <p:spPr>
            <a:xfrm>
              <a:off x="2631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11</a:t>
              </a:r>
              <a:endParaRPr lang="en-US" dirty="0">
                <a:solidFill>
                  <a:schemeClr val="tx1"/>
                </a:solidFill>
              </a:endParaRPr>
            </a:p>
          </p:txBody>
        </p:sp>
        <p:sp>
          <p:nvSpPr>
            <p:cNvPr id="198" name="TextBox 197"/>
            <p:cNvSpPr txBox="1"/>
            <p:nvPr/>
          </p:nvSpPr>
          <p:spPr>
            <a:xfrm>
              <a:off x="2554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4</a:t>
              </a:r>
              <a:endParaRPr lang="en-US" dirty="0">
                <a:solidFill>
                  <a:schemeClr val="accent6">
                    <a:lumMod val="75000"/>
                  </a:schemeClr>
                </a:solidFill>
              </a:endParaRPr>
            </a:p>
          </p:txBody>
        </p:sp>
        <p:sp>
          <p:nvSpPr>
            <p:cNvPr id="199" name="TextBox 198"/>
            <p:cNvSpPr txBox="1"/>
            <p:nvPr/>
          </p:nvSpPr>
          <p:spPr>
            <a:xfrm>
              <a:off x="2021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12</a:t>
              </a:r>
              <a:endParaRPr lang="en-US" dirty="0">
                <a:solidFill>
                  <a:schemeClr val="tx1"/>
                </a:solidFill>
              </a:endParaRPr>
            </a:p>
          </p:txBody>
        </p:sp>
        <p:sp>
          <p:nvSpPr>
            <p:cNvPr id="200" name="TextBox 199"/>
            <p:cNvSpPr txBox="1"/>
            <p:nvPr/>
          </p:nvSpPr>
          <p:spPr>
            <a:xfrm>
              <a:off x="1945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3</a:t>
              </a:r>
              <a:endParaRPr lang="en-US" dirty="0">
                <a:solidFill>
                  <a:schemeClr val="accent6">
                    <a:lumMod val="75000"/>
                  </a:schemeClr>
                </a:solidFill>
              </a:endParaRPr>
            </a:p>
          </p:txBody>
        </p:sp>
        <p:sp>
          <p:nvSpPr>
            <p:cNvPr id="201" name="TextBox 200"/>
            <p:cNvSpPr txBox="1"/>
            <p:nvPr/>
          </p:nvSpPr>
          <p:spPr>
            <a:xfrm>
              <a:off x="1411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13</a:t>
              </a:r>
              <a:endParaRPr lang="en-US" dirty="0">
                <a:solidFill>
                  <a:schemeClr val="tx1"/>
                </a:solidFill>
              </a:endParaRPr>
            </a:p>
          </p:txBody>
        </p:sp>
        <p:sp>
          <p:nvSpPr>
            <p:cNvPr id="202" name="TextBox 201"/>
            <p:cNvSpPr txBox="1"/>
            <p:nvPr/>
          </p:nvSpPr>
          <p:spPr>
            <a:xfrm>
              <a:off x="1335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2</a:t>
              </a:r>
              <a:endParaRPr lang="en-US" dirty="0">
                <a:solidFill>
                  <a:schemeClr val="accent6">
                    <a:lumMod val="75000"/>
                  </a:schemeClr>
                </a:solidFill>
              </a:endParaRPr>
            </a:p>
          </p:txBody>
        </p:sp>
        <p:sp>
          <p:nvSpPr>
            <p:cNvPr id="203" name="TextBox 202"/>
            <p:cNvSpPr txBox="1"/>
            <p:nvPr/>
          </p:nvSpPr>
          <p:spPr>
            <a:xfrm>
              <a:off x="802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14</a:t>
              </a:r>
              <a:endParaRPr lang="en-US" dirty="0">
                <a:solidFill>
                  <a:schemeClr val="tx1"/>
                </a:solidFill>
              </a:endParaRPr>
            </a:p>
          </p:txBody>
        </p:sp>
        <p:sp>
          <p:nvSpPr>
            <p:cNvPr id="204" name="TextBox 203"/>
            <p:cNvSpPr txBox="1"/>
            <p:nvPr/>
          </p:nvSpPr>
          <p:spPr>
            <a:xfrm>
              <a:off x="726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a:t>
              </a:r>
              <a:endParaRPr lang="en-US" dirty="0">
                <a:solidFill>
                  <a:schemeClr val="accent6">
                    <a:lumMod val="75000"/>
                  </a:schemeClr>
                </a:solidFill>
              </a:endParaRPr>
            </a:p>
          </p:txBody>
        </p:sp>
        <p:sp>
          <p:nvSpPr>
            <p:cNvPr id="205" name="TextBox 204"/>
            <p:cNvSpPr txBox="1"/>
            <p:nvPr/>
          </p:nvSpPr>
          <p:spPr>
            <a:xfrm>
              <a:off x="192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206" name="TextBox 205"/>
            <p:cNvSpPr txBox="1"/>
            <p:nvPr/>
          </p:nvSpPr>
          <p:spPr>
            <a:xfrm>
              <a:off x="116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0</a:t>
              </a:r>
              <a:endParaRPr lang="en-US" dirty="0">
                <a:solidFill>
                  <a:schemeClr val="accent6">
                    <a:lumMod val="75000"/>
                  </a:schemeClr>
                </a:solidFill>
              </a:endParaRPr>
            </a:p>
          </p:txBody>
        </p:sp>
        <p:sp>
          <p:nvSpPr>
            <p:cNvPr id="207" name="TextBox 206"/>
            <p:cNvSpPr txBox="1"/>
            <p:nvPr/>
          </p:nvSpPr>
          <p:spPr>
            <a:xfrm>
              <a:off x="0" y="0"/>
              <a:ext cx="7543800" cy="369332"/>
            </a:xfrm>
            <a:prstGeom prst="rect">
              <a:avLst/>
            </a:prstGeom>
            <a:noFill/>
          </p:spPr>
          <p:txBody>
            <a:bodyPr wrap="square" rtlCol="0">
              <a:spAutoFit/>
            </a:bodyPr>
            <a:lstStyle/>
            <a:p>
              <a:r>
                <a:rPr lang="en-US" dirty="0" smtClean="0">
                  <a:solidFill>
                    <a:schemeClr val="accent6"/>
                  </a:solidFill>
                </a:rPr>
                <a:t>Decrease of fidelity = amount of simplifying/work performed by the model</a:t>
              </a:r>
              <a:endParaRPr lang="en-US" dirty="0">
                <a:solidFill>
                  <a:schemeClr val="accent6"/>
                </a:solidFill>
              </a:endParaRPr>
            </a:p>
          </p:txBody>
        </p:sp>
        <p:cxnSp>
          <p:nvCxnSpPr>
            <p:cNvPr id="208" name="Straight Arrow Connector 207"/>
            <p:cNvCxnSpPr/>
            <p:nvPr/>
          </p:nvCxnSpPr>
          <p:spPr>
            <a:xfrm>
              <a:off x="116550" y="677862"/>
              <a:ext cx="9027450" cy="0"/>
            </a:xfrm>
            <a:prstGeom prst="straightConnector1">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209" name="Straight Arrow Connector 208"/>
            <p:cNvCxnSpPr/>
            <p:nvPr/>
          </p:nvCxnSpPr>
          <p:spPr>
            <a:xfrm>
              <a:off x="116550" y="5943600"/>
              <a:ext cx="9027450" cy="0"/>
            </a:xfrm>
            <a:prstGeom prst="straightConnector1">
              <a:avLst/>
            </a:prstGeom>
            <a:ln>
              <a:tailEnd type="stealth" w="lg" len="lg"/>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210" name="TextBox 209"/>
            <p:cNvSpPr txBox="1"/>
            <p:nvPr/>
          </p:nvSpPr>
          <p:spPr>
            <a:xfrm>
              <a:off x="119725" y="6488668"/>
              <a:ext cx="7543800" cy="369332"/>
            </a:xfrm>
            <a:prstGeom prst="rect">
              <a:avLst/>
            </a:prstGeom>
            <a:noFill/>
          </p:spPr>
          <p:txBody>
            <a:bodyPr wrap="square" rtlCol="0">
              <a:spAutoFit/>
            </a:bodyPr>
            <a:lstStyle/>
            <a:p>
              <a:r>
                <a:rPr lang="en-US" dirty="0" smtClean="0">
                  <a:solidFill>
                    <a:srgbClr val="7030A0"/>
                  </a:solidFill>
                </a:rPr>
                <a:t>Complexity of the model = number of independent statements in description</a:t>
              </a:r>
              <a:endParaRPr lang="en-US" dirty="0">
                <a:solidFill>
                  <a:srgbClr val="7030A0"/>
                </a:solidFill>
              </a:endParaRPr>
            </a:p>
          </p:txBody>
        </p:sp>
      </p:grpSp>
      <p:sp>
        <p:nvSpPr>
          <p:cNvPr id="211" name="Rectangle 210"/>
          <p:cNvSpPr/>
          <p:nvPr/>
        </p:nvSpPr>
        <p:spPr>
          <a:xfrm>
            <a:off x="7367986" y="304800"/>
            <a:ext cx="556814" cy="6222461"/>
          </a:xfrm>
          <a:prstGeom prst="rect">
            <a:avLst/>
          </a:prstGeom>
          <a:solidFill>
            <a:schemeClr val="accent2">
              <a:alpha val="19000"/>
            </a:schemeClr>
          </a:solidFill>
          <a:ln w="38100">
            <a:solidFill>
              <a:schemeClr val="tx1"/>
            </a:solidFill>
            <a:prstDash val="sysDash"/>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5432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shapeSSE"/>
          <p:cNvSpPr/>
          <p:nvPr/>
        </p:nvSpPr>
        <p:spPr>
          <a:xfrm>
            <a:off x="2209800" y="2743200"/>
            <a:ext cx="2885861" cy="2885861"/>
          </a:xfrm>
          <a:prstGeom prst="rect">
            <a:avLst/>
          </a:prstGeom>
          <a:solidFill>
            <a:srgbClr val="FF0000">
              <a:alpha val="23000"/>
            </a:srgbClr>
          </a:solid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138" name="TextBox 137"/>
          <p:cNvSpPr txBox="1"/>
          <p:nvPr/>
        </p:nvSpPr>
        <p:spPr>
          <a:xfrm>
            <a:off x="4501786" y="5334267"/>
            <a:ext cx="61418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12</a:t>
            </a:r>
            <a:endParaRPr lang="en-US" sz="1600" baseline="-25000" dirty="0">
              <a:solidFill>
                <a:srgbClr val="FF0000"/>
              </a:solidFill>
            </a:endParaRPr>
          </a:p>
        </p:txBody>
      </p:sp>
      <p:sp>
        <p:nvSpPr>
          <p:cNvPr id="139" name="TextBox 74"/>
          <p:cNvSpPr txBox="1"/>
          <p:nvPr/>
        </p:nvSpPr>
        <p:spPr>
          <a:xfrm>
            <a:off x="2127613" y="2418140"/>
            <a:ext cx="133383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dirty="0" smtClean="0">
                <a:solidFill>
                  <a:srgbClr val="FF0000"/>
                </a:solidFill>
              </a:rPr>
              <a:t>3</a:t>
            </a:r>
            <a:endParaRPr lang="en-US" sz="2000" baseline="-25000" dirty="0">
              <a:solidFill>
                <a:srgbClr val="FF0000"/>
              </a:solidFill>
            </a:endParaRPr>
          </a:p>
        </p:txBody>
      </p:sp>
      <p:sp>
        <p:nvSpPr>
          <p:cNvPr id="142" name="TextBox 78"/>
          <p:cNvSpPr txBox="1"/>
          <p:nvPr/>
        </p:nvSpPr>
        <p:spPr>
          <a:xfrm>
            <a:off x="2203814" y="5618540"/>
            <a:ext cx="577768"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i="1" dirty="0" smtClean="0">
                <a:solidFill>
                  <a:srgbClr val="FF0000"/>
                </a:solidFill>
              </a:rPr>
              <a:t>94.0</a:t>
            </a:r>
            <a:endParaRPr lang="en-US" sz="1050" i="1" dirty="0">
              <a:solidFill>
                <a:srgbClr val="FF0000"/>
              </a:solidFill>
            </a:endParaRPr>
          </a:p>
        </p:txBody>
      </p:sp>
      <p:sp>
        <p:nvSpPr>
          <p:cNvPr id="143" name="TextBox 79"/>
          <p:cNvSpPr txBox="1"/>
          <p:nvPr/>
        </p:nvSpPr>
        <p:spPr>
          <a:xfrm>
            <a:off x="3651614" y="3068468"/>
            <a:ext cx="629767" cy="34027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dirty="0">
                <a:solidFill>
                  <a:srgbClr val="FF0000"/>
                </a:solidFill>
              </a:rPr>
              <a:t>7.8</a:t>
            </a:r>
          </a:p>
        </p:txBody>
      </p:sp>
      <p:grpSp>
        <p:nvGrpSpPr>
          <p:cNvPr id="144" name="Group 143"/>
          <p:cNvGrpSpPr/>
          <p:nvPr/>
        </p:nvGrpSpPr>
        <p:grpSpPr>
          <a:xfrm>
            <a:off x="3642963" y="3383432"/>
            <a:ext cx="833032" cy="833032"/>
            <a:chOff x="0" y="0"/>
            <a:chExt cx="397770" cy="397770"/>
          </a:xfrm>
          <a:noFill/>
        </p:grpSpPr>
        <p:sp>
          <p:nvSpPr>
            <p:cNvPr id="145" name="shapeMSE"/>
            <p:cNvSpPr/>
            <p:nvPr/>
          </p:nvSpPr>
          <p:spPr>
            <a:xfrm>
              <a:off x="0" y="0"/>
              <a:ext cx="397766" cy="397767"/>
            </a:xfrm>
            <a:prstGeom prst="rect">
              <a:avLst/>
            </a:prstGeom>
            <a:grpFill/>
            <a:ln>
              <a:solidFill>
                <a:srgbClr val="FF0000"/>
              </a:solidFill>
              <a:prstDash val="solid"/>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146" name="shapeMSE"/>
            <p:cNvSpPr/>
            <p:nvPr/>
          </p:nvSpPr>
          <p:spPr>
            <a:xfrm>
              <a:off x="4" y="4"/>
              <a:ext cx="397766" cy="397766"/>
            </a:xfrm>
            <a:prstGeom prst="rect">
              <a:avLst/>
            </a:prstGeom>
            <a:grpFill/>
            <a:ln>
              <a:solidFill>
                <a:srgbClr val="FF0000"/>
              </a:solidFill>
              <a:prstDash val="sysDash"/>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grpSp>
        <p:nvGrpSpPr>
          <p:cNvPr id="129" name="Group 128"/>
          <p:cNvGrpSpPr/>
          <p:nvPr/>
        </p:nvGrpSpPr>
        <p:grpSpPr>
          <a:xfrm>
            <a:off x="-76200" y="-1"/>
            <a:ext cx="9144000" cy="6858001"/>
            <a:chOff x="0" y="-1"/>
            <a:chExt cx="9144000" cy="6858001"/>
          </a:xfrm>
        </p:grpSpPr>
        <p:sp>
          <p:nvSpPr>
            <p:cNvPr id="130"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TextBox 130"/>
            <p:cNvSpPr txBox="1"/>
            <p:nvPr/>
          </p:nvSpPr>
          <p:spPr>
            <a:xfrm>
              <a:off x="8727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a:t>
              </a:r>
              <a:endParaRPr lang="en-US" dirty="0">
                <a:solidFill>
                  <a:schemeClr val="tx1"/>
                </a:solidFill>
              </a:endParaRPr>
            </a:p>
          </p:txBody>
        </p:sp>
        <p:sp>
          <p:nvSpPr>
            <p:cNvPr id="132" name="TextBox 131"/>
            <p:cNvSpPr txBox="1"/>
            <p:nvPr/>
          </p:nvSpPr>
          <p:spPr>
            <a:xfrm>
              <a:off x="8650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14</a:t>
              </a:r>
              <a:endParaRPr lang="en-US" dirty="0">
                <a:solidFill>
                  <a:schemeClr val="accent6">
                    <a:lumMod val="75000"/>
                  </a:schemeClr>
                </a:solidFill>
              </a:endParaRPr>
            </a:p>
          </p:txBody>
        </p:sp>
        <p:sp>
          <p:nvSpPr>
            <p:cNvPr id="133" name="TextBox 132"/>
            <p:cNvSpPr txBox="1"/>
            <p:nvPr/>
          </p:nvSpPr>
          <p:spPr>
            <a:xfrm>
              <a:off x="8117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2</a:t>
              </a:r>
              <a:endParaRPr lang="en-US" dirty="0">
                <a:solidFill>
                  <a:schemeClr val="tx1"/>
                </a:solidFill>
              </a:endParaRPr>
            </a:p>
          </p:txBody>
        </p:sp>
        <p:sp>
          <p:nvSpPr>
            <p:cNvPr id="135" name="TextBox 134"/>
            <p:cNvSpPr txBox="1"/>
            <p:nvPr/>
          </p:nvSpPr>
          <p:spPr>
            <a:xfrm>
              <a:off x="8041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13</a:t>
              </a:r>
              <a:endParaRPr lang="en-US" dirty="0">
                <a:solidFill>
                  <a:schemeClr val="accent6">
                    <a:lumMod val="75000"/>
                  </a:schemeClr>
                </a:solidFill>
              </a:endParaRPr>
            </a:p>
          </p:txBody>
        </p:sp>
        <p:sp>
          <p:nvSpPr>
            <p:cNvPr id="180" name="TextBox 179"/>
            <p:cNvSpPr txBox="1"/>
            <p:nvPr/>
          </p:nvSpPr>
          <p:spPr>
            <a:xfrm>
              <a:off x="7507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3</a:t>
              </a:r>
              <a:endParaRPr lang="en-US" dirty="0">
                <a:solidFill>
                  <a:schemeClr val="tx1"/>
                </a:solidFill>
              </a:endParaRPr>
            </a:p>
          </p:txBody>
        </p:sp>
        <p:sp>
          <p:nvSpPr>
            <p:cNvPr id="182" name="TextBox 181"/>
            <p:cNvSpPr txBox="1"/>
            <p:nvPr/>
          </p:nvSpPr>
          <p:spPr>
            <a:xfrm>
              <a:off x="7431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12</a:t>
              </a:r>
              <a:endParaRPr lang="en-US" dirty="0">
                <a:solidFill>
                  <a:schemeClr val="accent6">
                    <a:lumMod val="75000"/>
                  </a:schemeClr>
                </a:solidFill>
              </a:endParaRPr>
            </a:p>
          </p:txBody>
        </p:sp>
        <p:sp>
          <p:nvSpPr>
            <p:cNvPr id="183" name="TextBox 182"/>
            <p:cNvSpPr txBox="1"/>
            <p:nvPr/>
          </p:nvSpPr>
          <p:spPr>
            <a:xfrm>
              <a:off x="6898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4</a:t>
              </a:r>
              <a:endParaRPr lang="en-US" dirty="0">
                <a:solidFill>
                  <a:schemeClr val="tx1"/>
                </a:solidFill>
              </a:endParaRPr>
            </a:p>
          </p:txBody>
        </p:sp>
        <p:sp>
          <p:nvSpPr>
            <p:cNvPr id="184" name="TextBox 183"/>
            <p:cNvSpPr txBox="1"/>
            <p:nvPr/>
          </p:nvSpPr>
          <p:spPr>
            <a:xfrm>
              <a:off x="6822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11</a:t>
              </a:r>
              <a:endParaRPr lang="en-US" dirty="0">
                <a:solidFill>
                  <a:schemeClr val="accent6">
                    <a:lumMod val="75000"/>
                  </a:schemeClr>
                </a:solidFill>
              </a:endParaRPr>
            </a:p>
          </p:txBody>
        </p:sp>
        <p:sp>
          <p:nvSpPr>
            <p:cNvPr id="185" name="TextBox 184"/>
            <p:cNvSpPr txBox="1"/>
            <p:nvPr/>
          </p:nvSpPr>
          <p:spPr>
            <a:xfrm>
              <a:off x="6288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5</a:t>
              </a:r>
              <a:endParaRPr lang="en-US" dirty="0">
                <a:solidFill>
                  <a:schemeClr val="tx1"/>
                </a:solidFill>
              </a:endParaRPr>
            </a:p>
          </p:txBody>
        </p:sp>
        <p:sp>
          <p:nvSpPr>
            <p:cNvPr id="186" name="TextBox 185"/>
            <p:cNvSpPr txBox="1"/>
            <p:nvPr/>
          </p:nvSpPr>
          <p:spPr>
            <a:xfrm>
              <a:off x="6212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10</a:t>
              </a:r>
              <a:endParaRPr lang="en-US" dirty="0">
                <a:solidFill>
                  <a:schemeClr val="accent6">
                    <a:lumMod val="75000"/>
                  </a:schemeClr>
                </a:solidFill>
              </a:endParaRPr>
            </a:p>
          </p:txBody>
        </p:sp>
        <p:sp>
          <p:nvSpPr>
            <p:cNvPr id="187" name="TextBox 186"/>
            <p:cNvSpPr txBox="1"/>
            <p:nvPr/>
          </p:nvSpPr>
          <p:spPr>
            <a:xfrm>
              <a:off x="5679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6</a:t>
              </a:r>
              <a:endParaRPr lang="en-US" dirty="0">
                <a:solidFill>
                  <a:schemeClr val="tx1"/>
                </a:solidFill>
              </a:endParaRPr>
            </a:p>
          </p:txBody>
        </p:sp>
        <p:sp>
          <p:nvSpPr>
            <p:cNvPr id="188" name="TextBox 187"/>
            <p:cNvSpPr txBox="1"/>
            <p:nvPr/>
          </p:nvSpPr>
          <p:spPr>
            <a:xfrm>
              <a:off x="5602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9</a:t>
              </a:r>
              <a:endParaRPr lang="en-US" dirty="0">
                <a:solidFill>
                  <a:schemeClr val="accent6">
                    <a:lumMod val="75000"/>
                  </a:schemeClr>
                </a:solidFill>
              </a:endParaRPr>
            </a:p>
          </p:txBody>
        </p:sp>
        <p:sp>
          <p:nvSpPr>
            <p:cNvPr id="189" name="TextBox 188"/>
            <p:cNvSpPr txBox="1"/>
            <p:nvPr/>
          </p:nvSpPr>
          <p:spPr>
            <a:xfrm>
              <a:off x="5069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7</a:t>
              </a:r>
              <a:endParaRPr lang="en-US" dirty="0">
                <a:solidFill>
                  <a:schemeClr val="tx1"/>
                </a:solidFill>
              </a:endParaRPr>
            </a:p>
          </p:txBody>
        </p:sp>
        <p:sp>
          <p:nvSpPr>
            <p:cNvPr id="190" name="TextBox 189"/>
            <p:cNvSpPr txBox="1"/>
            <p:nvPr/>
          </p:nvSpPr>
          <p:spPr>
            <a:xfrm>
              <a:off x="4993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8</a:t>
              </a:r>
              <a:endParaRPr lang="en-US" dirty="0">
                <a:solidFill>
                  <a:schemeClr val="accent6">
                    <a:lumMod val="75000"/>
                  </a:schemeClr>
                </a:solidFill>
              </a:endParaRPr>
            </a:p>
          </p:txBody>
        </p:sp>
        <p:sp>
          <p:nvSpPr>
            <p:cNvPr id="191" name="TextBox 190"/>
            <p:cNvSpPr txBox="1"/>
            <p:nvPr/>
          </p:nvSpPr>
          <p:spPr>
            <a:xfrm>
              <a:off x="4459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8</a:t>
              </a:r>
              <a:endParaRPr lang="en-US" dirty="0">
                <a:solidFill>
                  <a:schemeClr val="tx1"/>
                </a:solidFill>
              </a:endParaRPr>
            </a:p>
          </p:txBody>
        </p:sp>
        <p:sp>
          <p:nvSpPr>
            <p:cNvPr id="192" name="TextBox 191"/>
            <p:cNvSpPr txBox="1"/>
            <p:nvPr/>
          </p:nvSpPr>
          <p:spPr>
            <a:xfrm>
              <a:off x="4383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7</a:t>
              </a:r>
              <a:endParaRPr lang="en-US" dirty="0">
                <a:solidFill>
                  <a:schemeClr val="accent6">
                    <a:lumMod val="75000"/>
                  </a:schemeClr>
                </a:solidFill>
              </a:endParaRPr>
            </a:p>
          </p:txBody>
        </p:sp>
        <p:sp>
          <p:nvSpPr>
            <p:cNvPr id="193" name="TextBox 192"/>
            <p:cNvSpPr txBox="1"/>
            <p:nvPr/>
          </p:nvSpPr>
          <p:spPr>
            <a:xfrm>
              <a:off x="3850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9</a:t>
              </a:r>
              <a:endParaRPr lang="en-US" dirty="0">
                <a:solidFill>
                  <a:schemeClr val="tx1"/>
                </a:solidFill>
              </a:endParaRPr>
            </a:p>
          </p:txBody>
        </p:sp>
        <p:sp>
          <p:nvSpPr>
            <p:cNvPr id="194" name="TextBox 193"/>
            <p:cNvSpPr txBox="1"/>
            <p:nvPr/>
          </p:nvSpPr>
          <p:spPr>
            <a:xfrm>
              <a:off x="3774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6</a:t>
              </a:r>
              <a:endParaRPr lang="en-US" dirty="0">
                <a:solidFill>
                  <a:schemeClr val="accent6">
                    <a:lumMod val="75000"/>
                  </a:schemeClr>
                </a:solidFill>
              </a:endParaRPr>
            </a:p>
          </p:txBody>
        </p:sp>
        <p:sp>
          <p:nvSpPr>
            <p:cNvPr id="195" name="TextBox 194"/>
            <p:cNvSpPr txBox="1"/>
            <p:nvPr/>
          </p:nvSpPr>
          <p:spPr>
            <a:xfrm>
              <a:off x="3240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10</a:t>
              </a:r>
              <a:endParaRPr lang="en-US" dirty="0">
                <a:solidFill>
                  <a:schemeClr val="tx1"/>
                </a:solidFill>
              </a:endParaRPr>
            </a:p>
          </p:txBody>
        </p:sp>
        <p:sp>
          <p:nvSpPr>
            <p:cNvPr id="196" name="TextBox 195"/>
            <p:cNvSpPr txBox="1"/>
            <p:nvPr/>
          </p:nvSpPr>
          <p:spPr>
            <a:xfrm>
              <a:off x="3164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5</a:t>
              </a:r>
              <a:endParaRPr lang="en-US" dirty="0">
                <a:solidFill>
                  <a:schemeClr val="accent6">
                    <a:lumMod val="75000"/>
                  </a:schemeClr>
                </a:solidFill>
              </a:endParaRPr>
            </a:p>
          </p:txBody>
        </p:sp>
        <p:sp>
          <p:nvSpPr>
            <p:cNvPr id="197" name="TextBox 196"/>
            <p:cNvSpPr txBox="1"/>
            <p:nvPr/>
          </p:nvSpPr>
          <p:spPr>
            <a:xfrm>
              <a:off x="2631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11</a:t>
              </a:r>
              <a:endParaRPr lang="en-US" dirty="0">
                <a:solidFill>
                  <a:schemeClr val="tx1"/>
                </a:solidFill>
              </a:endParaRPr>
            </a:p>
          </p:txBody>
        </p:sp>
        <p:sp>
          <p:nvSpPr>
            <p:cNvPr id="198" name="TextBox 197"/>
            <p:cNvSpPr txBox="1"/>
            <p:nvPr/>
          </p:nvSpPr>
          <p:spPr>
            <a:xfrm>
              <a:off x="2554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4</a:t>
              </a:r>
              <a:endParaRPr lang="en-US" dirty="0">
                <a:solidFill>
                  <a:schemeClr val="accent6">
                    <a:lumMod val="75000"/>
                  </a:schemeClr>
                </a:solidFill>
              </a:endParaRPr>
            </a:p>
          </p:txBody>
        </p:sp>
        <p:sp>
          <p:nvSpPr>
            <p:cNvPr id="199" name="TextBox 198"/>
            <p:cNvSpPr txBox="1"/>
            <p:nvPr/>
          </p:nvSpPr>
          <p:spPr>
            <a:xfrm>
              <a:off x="2021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12</a:t>
              </a:r>
              <a:endParaRPr lang="en-US" dirty="0">
                <a:solidFill>
                  <a:schemeClr val="tx1"/>
                </a:solidFill>
              </a:endParaRPr>
            </a:p>
          </p:txBody>
        </p:sp>
        <p:sp>
          <p:nvSpPr>
            <p:cNvPr id="200" name="TextBox 199"/>
            <p:cNvSpPr txBox="1"/>
            <p:nvPr/>
          </p:nvSpPr>
          <p:spPr>
            <a:xfrm>
              <a:off x="1945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3</a:t>
              </a:r>
              <a:endParaRPr lang="en-US" dirty="0">
                <a:solidFill>
                  <a:schemeClr val="accent6">
                    <a:lumMod val="75000"/>
                  </a:schemeClr>
                </a:solidFill>
              </a:endParaRPr>
            </a:p>
          </p:txBody>
        </p:sp>
        <p:sp>
          <p:nvSpPr>
            <p:cNvPr id="201" name="TextBox 200"/>
            <p:cNvSpPr txBox="1"/>
            <p:nvPr/>
          </p:nvSpPr>
          <p:spPr>
            <a:xfrm>
              <a:off x="1411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13</a:t>
              </a:r>
              <a:endParaRPr lang="en-US" dirty="0">
                <a:solidFill>
                  <a:schemeClr val="tx1"/>
                </a:solidFill>
              </a:endParaRPr>
            </a:p>
          </p:txBody>
        </p:sp>
        <p:sp>
          <p:nvSpPr>
            <p:cNvPr id="202" name="TextBox 201"/>
            <p:cNvSpPr txBox="1"/>
            <p:nvPr/>
          </p:nvSpPr>
          <p:spPr>
            <a:xfrm>
              <a:off x="1335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2</a:t>
              </a:r>
              <a:endParaRPr lang="en-US" dirty="0">
                <a:solidFill>
                  <a:schemeClr val="accent6">
                    <a:lumMod val="75000"/>
                  </a:schemeClr>
                </a:solidFill>
              </a:endParaRPr>
            </a:p>
          </p:txBody>
        </p:sp>
        <p:sp>
          <p:nvSpPr>
            <p:cNvPr id="203" name="TextBox 202"/>
            <p:cNvSpPr txBox="1"/>
            <p:nvPr/>
          </p:nvSpPr>
          <p:spPr>
            <a:xfrm>
              <a:off x="802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14</a:t>
              </a:r>
              <a:endParaRPr lang="en-US" dirty="0">
                <a:solidFill>
                  <a:schemeClr val="tx1"/>
                </a:solidFill>
              </a:endParaRPr>
            </a:p>
          </p:txBody>
        </p:sp>
        <p:sp>
          <p:nvSpPr>
            <p:cNvPr id="204" name="TextBox 203"/>
            <p:cNvSpPr txBox="1"/>
            <p:nvPr/>
          </p:nvSpPr>
          <p:spPr>
            <a:xfrm>
              <a:off x="726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a:t>
              </a:r>
              <a:endParaRPr lang="en-US" dirty="0">
                <a:solidFill>
                  <a:schemeClr val="accent6">
                    <a:lumMod val="75000"/>
                  </a:schemeClr>
                </a:solidFill>
              </a:endParaRPr>
            </a:p>
          </p:txBody>
        </p:sp>
        <p:sp>
          <p:nvSpPr>
            <p:cNvPr id="205" name="TextBox 204"/>
            <p:cNvSpPr txBox="1"/>
            <p:nvPr/>
          </p:nvSpPr>
          <p:spPr>
            <a:xfrm>
              <a:off x="192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206" name="TextBox 205"/>
            <p:cNvSpPr txBox="1"/>
            <p:nvPr/>
          </p:nvSpPr>
          <p:spPr>
            <a:xfrm>
              <a:off x="116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0</a:t>
              </a:r>
              <a:endParaRPr lang="en-US" dirty="0">
                <a:solidFill>
                  <a:schemeClr val="accent6">
                    <a:lumMod val="75000"/>
                  </a:schemeClr>
                </a:solidFill>
              </a:endParaRPr>
            </a:p>
          </p:txBody>
        </p:sp>
        <p:sp>
          <p:nvSpPr>
            <p:cNvPr id="207" name="TextBox 206"/>
            <p:cNvSpPr txBox="1"/>
            <p:nvPr/>
          </p:nvSpPr>
          <p:spPr>
            <a:xfrm>
              <a:off x="0" y="0"/>
              <a:ext cx="7543800" cy="369332"/>
            </a:xfrm>
            <a:prstGeom prst="rect">
              <a:avLst/>
            </a:prstGeom>
            <a:noFill/>
          </p:spPr>
          <p:txBody>
            <a:bodyPr wrap="square" rtlCol="0">
              <a:spAutoFit/>
            </a:bodyPr>
            <a:lstStyle/>
            <a:p>
              <a:r>
                <a:rPr lang="en-US" dirty="0" smtClean="0">
                  <a:solidFill>
                    <a:schemeClr val="accent6"/>
                  </a:solidFill>
                </a:rPr>
                <a:t>Decrease of fidelity = amount of simplifying/work performed by the model</a:t>
              </a:r>
              <a:endParaRPr lang="en-US" dirty="0">
                <a:solidFill>
                  <a:schemeClr val="accent6"/>
                </a:solidFill>
              </a:endParaRPr>
            </a:p>
          </p:txBody>
        </p:sp>
        <p:cxnSp>
          <p:nvCxnSpPr>
            <p:cNvPr id="208" name="Straight Arrow Connector 207"/>
            <p:cNvCxnSpPr/>
            <p:nvPr/>
          </p:nvCxnSpPr>
          <p:spPr>
            <a:xfrm>
              <a:off x="116550" y="677862"/>
              <a:ext cx="9027450" cy="0"/>
            </a:xfrm>
            <a:prstGeom prst="straightConnector1">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209" name="Straight Arrow Connector 208"/>
            <p:cNvCxnSpPr/>
            <p:nvPr/>
          </p:nvCxnSpPr>
          <p:spPr>
            <a:xfrm>
              <a:off x="116550" y="5943600"/>
              <a:ext cx="9027450" cy="0"/>
            </a:xfrm>
            <a:prstGeom prst="straightConnector1">
              <a:avLst/>
            </a:prstGeom>
            <a:ln>
              <a:tailEnd type="stealth" w="lg" len="lg"/>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210" name="TextBox 209"/>
            <p:cNvSpPr txBox="1"/>
            <p:nvPr/>
          </p:nvSpPr>
          <p:spPr>
            <a:xfrm>
              <a:off x="119725" y="6488668"/>
              <a:ext cx="7543800" cy="369332"/>
            </a:xfrm>
            <a:prstGeom prst="rect">
              <a:avLst/>
            </a:prstGeom>
            <a:noFill/>
          </p:spPr>
          <p:txBody>
            <a:bodyPr wrap="square" rtlCol="0">
              <a:spAutoFit/>
            </a:bodyPr>
            <a:lstStyle/>
            <a:p>
              <a:r>
                <a:rPr lang="en-US" dirty="0" smtClean="0">
                  <a:solidFill>
                    <a:srgbClr val="7030A0"/>
                  </a:solidFill>
                </a:rPr>
                <a:t>Complexity of the model = number of independent statements in description</a:t>
              </a:r>
              <a:endParaRPr lang="en-US" dirty="0">
                <a:solidFill>
                  <a:srgbClr val="7030A0"/>
                </a:solidFill>
              </a:endParaRPr>
            </a:p>
          </p:txBody>
        </p:sp>
      </p:grpSp>
      <p:grpSp>
        <p:nvGrpSpPr>
          <p:cNvPr id="263" name="Group 262"/>
          <p:cNvGrpSpPr>
            <a:grpSpLocks noChangeAspect="1"/>
          </p:cNvGrpSpPr>
          <p:nvPr/>
        </p:nvGrpSpPr>
        <p:grpSpPr>
          <a:xfrm>
            <a:off x="5626332" y="938109"/>
            <a:ext cx="1634679" cy="1606701"/>
            <a:chOff x="2267458" y="1493588"/>
            <a:chExt cx="2554188" cy="2510470"/>
          </a:xfrm>
        </p:grpSpPr>
        <p:grpSp>
          <p:nvGrpSpPr>
            <p:cNvPr id="264" name="Group 263"/>
            <p:cNvGrpSpPr/>
            <p:nvPr/>
          </p:nvGrpSpPr>
          <p:grpSpPr>
            <a:xfrm>
              <a:off x="2267458" y="1493589"/>
              <a:ext cx="2183025" cy="2510469"/>
              <a:chOff x="1546717" y="587144"/>
              <a:chExt cx="2183025" cy="2510469"/>
            </a:xfrm>
          </p:grpSpPr>
          <p:grpSp>
            <p:nvGrpSpPr>
              <p:cNvPr id="266" name="Group 265"/>
              <p:cNvGrpSpPr/>
              <p:nvPr/>
            </p:nvGrpSpPr>
            <p:grpSpPr>
              <a:xfrm rot="16200000">
                <a:off x="335486" y="1798375"/>
                <a:ext cx="2510469" cy="88007"/>
                <a:chOff x="4640580" y="2620962"/>
                <a:chExt cx="2827020" cy="88006"/>
              </a:xfrm>
            </p:grpSpPr>
            <p:cxnSp>
              <p:nvCxnSpPr>
                <p:cNvPr id="285" name="Straight Arrow Connector 284"/>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286" name="Straight Connector 285"/>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87" name="Straight Connector 286"/>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88" name="Straight Connector 287"/>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89" name="Straight Connector 288"/>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90" name="Straight Connector 289"/>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91" name="Straight Connector 290"/>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92" name="Straight Connector 291"/>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93" name="Straight Connector 292"/>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94" name="Straight Connector 293"/>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95" name="Straight Connector 294"/>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296" name="Straight Connector 295"/>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267" name="Group 266"/>
              <p:cNvGrpSpPr/>
              <p:nvPr/>
            </p:nvGrpSpPr>
            <p:grpSpPr>
              <a:xfrm>
                <a:off x="2038858" y="693755"/>
                <a:ext cx="243084" cy="1700482"/>
                <a:chOff x="6271009" y="892096"/>
                <a:chExt cx="243084" cy="1700482"/>
              </a:xfrm>
            </p:grpSpPr>
            <p:sp>
              <p:nvSpPr>
                <p:cNvPr id="280" name="Oval 279"/>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1" name="Oval 280"/>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2" name="Oval 281"/>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3" name="Oval 282"/>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4" name="Oval 283"/>
                <p:cNvSpPr/>
                <p:nvPr/>
              </p:nvSpPr>
              <p:spPr>
                <a:xfrm>
                  <a:off x="6285493" y="8920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68" name="Group 267"/>
              <p:cNvGrpSpPr/>
              <p:nvPr/>
            </p:nvGrpSpPr>
            <p:grpSpPr>
              <a:xfrm>
                <a:off x="2739142" y="944659"/>
                <a:ext cx="228600" cy="1645411"/>
                <a:chOff x="7500754" y="1185164"/>
                <a:chExt cx="228600" cy="1645411"/>
              </a:xfrm>
            </p:grpSpPr>
            <p:sp>
              <p:nvSpPr>
                <p:cNvPr id="275" name="Oval 274"/>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6" name="Oval 275"/>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7" name="Oval 276"/>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8" name="Oval 277"/>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9" name="Oval 278"/>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69" name="Group 268"/>
              <p:cNvGrpSpPr/>
              <p:nvPr/>
            </p:nvGrpSpPr>
            <p:grpSpPr>
              <a:xfrm>
                <a:off x="3492312" y="1352523"/>
                <a:ext cx="237430" cy="1446618"/>
                <a:chOff x="8168628" y="1550864"/>
                <a:chExt cx="237430" cy="1446618"/>
              </a:xfrm>
            </p:grpSpPr>
            <p:sp>
              <p:nvSpPr>
                <p:cNvPr id="270" name="Oval 269"/>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1" name="Oval 270"/>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2" name="Oval 271"/>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3" name="Oval 272"/>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4" name="Oval 273"/>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265" name="Rectangle 264"/>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7" name="Rectangle 316"/>
          <p:cNvSpPr/>
          <p:nvPr/>
        </p:nvSpPr>
        <p:spPr>
          <a:xfrm>
            <a:off x="7367986" y="304800"/>
            <a:ext cx="556814" cy="6222461"/>
          </a:xfrm>
          <a:prstGeom prst="rect">
            <a:avLst/>
          </a:prstGeom>
          <a:solidFill>
            <a:schemeClr val="accent2">
              <a:alpha val="19000"/>
            </a:schemeClr>
          </a:solidFill>
          <a:ln w="38100">
            <a:solidFill>
              <a:schemeClr val="tx1"/>
            </a:solidFill>
            <a:prstDash val="sysDash"/>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03" name="Group 102"/>
          <p:cNvGrpSpPr/>
          <p:nvPr/>
        </p:nvGrpSpPr>
        <p:grpSpPr>
          <a:xfrm>
            <a:off x="5679466" y="4255320"/>
            <a:ext cx="1634679" cy="1606701"/>
            <a:chOff x="5679466" y="4255320"/>
            <a:chExt cx="1634679" cy="1606701"/>
          </a:xfrm>
        </p:grpSpPr>
        <p:grpSp>
          <p:nvGrpSpPr>
            <p:cNvPr id="104" name="Group 103"/>
            <p:cNvGrpSpPr>
              <a:grpSpLocks noChangeAspect="1"/>
            </p:cNvGrpSpPr>
            <p:nvPr/>
          </p:nvGrpSpPr>
          <p:grpSpPr>
            <a:xfrm>
              <a:off x="5679466" y="4255320"/>
              <a:ext cx="1634679" cy="1606701"/>
              <a:chOff x="2267458" y="1493588"/>
              <a:chExt cx="2554188" cy="2510470"/>
            </a:xfrm>
          </p:grpSpPr>
          <p:grpSp>
            <p:nvGrpSpPr>
              <p:cNvPr id="107" name="Group 106"/>
              <p:cNvGrpSpPr/>
              <p:nvPr/>
            </p:nvGrpSpPr>
            <p:grpSpPr>
              <a:xfrm>
                <a:off x="2267458" y="1493589"/>
                <a:ext cx="1421025" cy="2510469"/>
                <a:chOff x="1546717" y="587144"/>
                <a:chExt cx="1421025" cy="2510469"/>
              </a:xfrm>
            </p:grpSpPr>
            <p:grpSp>
              <p:nvGrpSpPr>
                <p:cNvPr id="109" name="Group 108"/>
                <p:cNvGrpSpPr/>
                <p:nvPr/>
              </p:nvGrpSpPr>
              <p:grpSpPr>
                <a:xfrm rot="16200000">
                  <a:off x="335486" y="1798375"/>
                  <a:ext cx="2510469" cy="88007"/>
                  <a:chOff x="4640580" y="2620962"/>
                  <a:chExt cx="2827020" cy="88006"/>
                </a:xfrm>
              </p:grpSpPr>
              <p:cxnSp>
                <p:nvCxnSpPr>
                  <p:cNvPr id="111" name="Straight Arrow Connector 110"/>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12" name="Straight Connector 111"/>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13" name="Straight Connector 112"/>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14" name="Straight Connector 113"/>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15" name="Straight Connector 114"/>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16" name="Straight Connector 115"/>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17" name="Straight Connector 116"/>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18" name="Straight Connector 117"/>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19" name="Straight Connector 118"/>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20" name="Straight Connector 119"/>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21" name="Straight Connector 120"/>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22" name="Straight Connector 121"/>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10" name="Oval 109"/>
                <p:cNvSpPr/>
                <p:nvPr/>
              </p:nvSpPr>
              <p:spPr>
                <a:xfrm>
                  <a:off x="2739142" y="1765218"/>
                  <a:ext cx="228600" cy="228600"/>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08" name="Rectangle 107"/>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5" name="Oval 104"/>
            <p:cNvSpPr/>
            <p:nvPr/>
          </p:nvSpPr>
          <p:spPr>
            <a:xfrm>
              <a:off x="6096000" y="4724400"/>
              <a:ext cx="146304" cy="146304"/>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6" name="Oval 105"/>
            <p:cNvSpPr/>
            <p:nvPr/>
          </p:nvSpPr>
          <p:spPr>
            <a:xfrm>
              <a:off x="6864096" y="5181600"/>
              <a:ext cx="146304" cy="146304"/>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59186706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SST"/>
          <p:cNvSpPr/>
          <p:nvPr/>
        </p:nvSpPr>
        <p:spPr>
          <a:xfrm>
            <a:off x="3642963" y="980032"/>
            <a:ext cx="3225024" cy="3225024"/>
          </a:xfrm>
          <a:prstGeom prst="rect">
            <a:avLst/>
          </a:prstGeom>
          <a:solidFill>
            <a:schemeClr val="accent1">
              <a:lumMod val="40000"/>
              <a:lumOff val="60000"/>
              <a:alpha val="69000"/>
            </a:schemeClr>
          </a:solidFill>
          <a:ln>
            <a:solidFill>
              <a:srgbClr val="00B0F0"/>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130" name="TextBox 67"/>
          <p:cNvSpPr txBox="1"/>
          <p:nvPr/>
        </p:nvSpPr>
        <p:spPr>
          <a:xfrm>
            <a:off x="6214188" y="721407"/>
            <a:ext cx="691026" cy="2417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i="1" dirty="0" smtClean="0">
                <a:solidFill>
                  <a:srgbClr val="00B0F0"/>
                </a:solidFill>
              </a:rPr>
              <a:t>SST</a:t>
            </a:r>
            <a:endParaRPr lang="en-US" sz="1400" i="1" dirty="0">
              <a:solidFill>
                <a:srgbClr val="00B0F0"/>
              </a:solidFill>
            </a:endParaRPr>
          </a:p>
        </p:txBody>
      </p:sp>
      <p:sp>
        <p:nvSpPr>
          <p:cNvPr id="131" name="TextBox 71"/>
          <p:cNvSpPr txBox="1"/>
          <p:nvPr/>
        </p:nvSpPr>
        <p:spPr>
          <a:xfrm>
            <a:off x="6214187" y="3920438"/>
            <a:ext cx="662451"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i="1" dirty="0" err="1" smtClean="0">
                <a:solidFill>
                  <a:srgbClr val="00B0F0"/>
                </a:solidFill>
              </a:rPr>
              <a:t>df</a:t>
            </a:r>
            <a:r>
              <a:rPr lang="en-US" sz="1600" i="1" baseline="-25000" dirty="0" err="1" smtClean="0">
                <a:solidFill>
                  <a:srgbClr val="00B0F0"/>
                </a:solidFill>
              </a:rPr>
              <a:t>T</a:t>
            </a:r>
            <a:endParaRPr lang="en-US" sz="1600" baseline="-25000" dirty="0" smtClean="0">
              <a:solidFill>
                <a:srgbClr val="00B0F0"/>
              </a:solidFill>
            </a:endParaRPr>
          </a:p>
        </p:txBody>
      </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1" name="Group 110"/>
          <p:cNvGrpSpPr>
            <a:grpSpLocks noChangeAspect="1"/>
          </p:cNvGrpSpPr>
          <p:nvPr/>
        </p:nvGrpSpPr>
        <p:grpSpPr>
          <a:xfrm>
            <a:off x="1592260" y="663544"/>
            <a:ext cx="1634679" cy="1606701"/>
            <a:chOff x="2267458" y="1493588"/>
            <a:chExt cx="2554188" cy="2510470"/>
          </a:xfrm>
        </p:grpSpPr>
        <p:grpSp>
          <p:nvGrpSpPr>
            <p:cNvPr id="112" name="Group 111"/>
            <p:cNvGrpSpPr/>
            <p:nvPr/>
          </p:nvGrpSpPr>
          <p:grpSpPr>
            <a:xfrm>
              <a:off x="2267458" y="1493589"/>
              <a:ext cx="2183025" cy="2510469"/>
              <a:chOff x="1546717" y="587144"/>
              <a:chExt cx="2183025" cy="2510469"/>
            </a:xfrm>
          </p:grpSpPr>
          <p:grpSp>
            <p:nvGrpSpPr>
              <p:cNvPr id="114" name="Group 113"/>
              <p:cNvGrpSpPr/>
              <p:nvPr/>
            </p:nvGrpSpPr>
            <p:grpSpPr>
              <a:xfrm rot="16200000">
                <a:off x="335486" y="1798375"/>
                <a:ext cx="2510469" cy="88007"/>
                <a:chOff x="4640580" y="2620962"/>
                <a:chExt cx="2827020" cy="88006"/>
              </a:xfrm>
            </p:grpSpPr>
            <p:cxnSp>
              <p:nvCxnSpPr>
                <p:cNvPr id="151" name="Straight Arrow Connector 150"/>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52" name="Straight Connector 151"/>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3" name="Straight Connector 152"/>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4" name="Straight Connector 153"/>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Connector 154"/>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6" name="Straight Connector 155"/>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7" name="Straight Connector 156"/>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8" name="Straight Connector 157"/>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9" name="Straight Connector 158"/>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0" name="Straight Connector 159"/>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1" name="Straight Connector 160"/>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2" name="Straight Connector 161"/>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115" name="Group 114"/>
              <p:cNvGrpSpPr/>
              <p:nvPr/>
            </p:nvGrpSpPr>
            <p:grpSpPr>
              <a:xfrm>
                <a:off x="2038858" y="693755"/>
                <a:ext cx="243084" cy="1700482"/>
                <a:chOff x="6271009" y="892096"/>
                <a:chExt cx="243084" cy="1700482"/>
              </a:xfrm>
            </p:grpSpPr>
            <p:sp>
              <p:nvSpPr>
                <p:cNvPr id="128" name="Oval 127"/>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7" name="Oval 146"/>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Oval 147"/>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Oval 148"/>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Oval 149"/>
                <p:cNvSpPr/>
                <p:nvPr/>
              </p:nvSpPr>
              <p:spPr>
                <a:xfrm>
                  <a:off x="6285493" y="8920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6" name="Group 115"/>
              <p:cNvGrpSpPr/>
              <p:nvPr/>
            </p:nvGrpSpPr>
            <p:grpSpPr>
              <a:xfrm>
                <a:off x="2739142" y="944659"/>
                <a:ext cx="228600" cy="1645411"/>
                <a:chOff x="7500754" y="1185164"/>
                <a:chExt cx="228600" cy="1645411"/>
              </a:xfrm>
            </p:grpSpPr>
            <p:sp>
              <p:nvSpPr>
                <p:cNvPr id="123" name="Oval 122"/>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Oval 123"/>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Oval 124"/>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Oval 125"/>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Oval 126"/>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7" name="Group 116"/>
              <p:cNvGrpSpPr/>
              <p:nvPr/>
            </p:nvGrpSpPr>
            <p:grpSpPr>
              <a:xfrm>
                <a:off x="3492312" y="1352523"/>
                <a:ext cx="237430" cy="1446618"/>
                <a:chOff x="8168628" y="1550864"/>
                <a:chExt cx="237430" cy="1446618"/>
              </a:xfrm>
            </p:grpSpPr>
            <p:sp>
              <p:nvSpPr>
                <p:cNvPr id="118" name="Oval 117"/>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Oval 118"/>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Oval 119"/>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Oval 120"/>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2" name="Oval 121"/>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13" name="Rectangle 112"/>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shapeSSE"/>
          <p:cNvSpPr/>
          <p:nvPr/>
        </p:nvSpPr>
        <p:spPr>
          <a:xfrm>
            <a:off x="2209800" y="2743200"/>
            <a:ext cx="2885861" cy="2885861"/>
          </a:xfrm>
          <a:prstGeom prst="rect">
            <a:avLst/>
          </a:prstGeom>
          <a:solidFill>
            <a:srgbClr val="FF0000">
              <a:alpha val="23000"/>
            </a:srgbClr>
          </a:solid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nvGrpSpPr>
          <p:cNvPr id="3" name="Group 2"/>
          <p:cNvGrpSpPr>
            <a:grpSpLocks noChangeAspect="1"/>
          </p:cNvGrpSpPr>
          <p:nvPr/>
        </p:nvGrpSpPr>
        <p:grpSpPr>
          <a:xfrm>
            <a:off x="5198235" y="5495049"/>
            <a:ext cx="1222740" cy="1201812"/>
            <a:chOff x="5233308" y="5157703"/>
            <a:chExt cx="1634679" cy="1606701"/>
          </a:xfrm>
        </p:grpSpPr>
        <p:grpSp>
          <p:nvGrpSpPr>
            <p:cNvPr id="163" name="Group 162"/>
            <p:cNvGrpSpPr>
              <a:grpSpLocks noChangeAspect="1"/>
            </p:cNvGrpSpPr>
            <p:nvPr/>
          </p:nvGrpSpPr>
          <p:grpSpPr>
            <a:xfrm>
              <a:off x="5233308" y="5157703"/>
              <a:ext cx="1634679" cy="1606701"/>
              <a:chOff x="2267458" y="1493588"/>
              <a:chExt cx="2554188" cy="2510470"/>
            </a:xfrm>
          </p:grpSpPr>
          <p:grpSp>
            <p:nvGrpSpPr>
              <p:cNvPr id="164" name="Group 163"/>
              <p:cNvGrpSpPr/>
              <p:nvPr/>
            </p:nvGrpSpPr>
            <p:grpSpPr>
              <a:xfrm>
                <a:off x="2267458" y="1493589"/>
                <a:ext cx="1421025" cy="2510469"/>
                <a:chOff x="1546717" y="587144"/>
                <a:chExt cx="1421025" cy="2510469"/>
              </a:xfrm>
            </p:grpSpPr>
            <p:grpSp>
              <p:nvGrpSpPr>
                <p:cNvPr id="166" name="Group 165"/>
                <p:cNvGrpSpPr/>
                <p:nvPr/>
              </p:nvGrpSpPr>
              <p:grpSpPr>
                <a:xfrm rot="16200000">
                  <a:off x="335486" y="1798375"/>
                  <a:ext cx="2510469" cy="88007"/>
                  <a:chOff x="4640580" y="2620962"/>
                  <a:chExt cx="2827020" cy="88006"/>
                </a:xfrm>
              </p:grpSpPr>
              <p:cxnSp>
                <p:nvCxnSpPr>
                  <p:cNvPr id="168" name="Straight Arrow Connector 167"/>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69" name="Straight Connector 168"/>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0" name="Straight Connector 169"/>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4" name="Straight Connector 173"/>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5" name="Straight Connector 174"/>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6" name="Straight Connector 175"/>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7" name="Straight Connector 176"/>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8" name="Straight Connector 177"/>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9" name="Straight Connector 178"/>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67" name="Oval 166"/>
                <p:cNvSpPr/>
                <p:nvPr/>
              </p:nvSpPr>
              <p:spPr>
                <a:xfrm>
                  <a:off x="2739142" y="1765218"/>
                  <a:ext cx="228600" cy="228600"/>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65" name="Rectangle 164"/>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6" name="Oval 135"/>
            <p:cNvSpPr/>
            <p:nvPr/>
          </p:nvSpPr>
          <p:spPr>
            <a:xfrm>
              <a:off x="5636319" y="5577400"/>
              <a:ext cx="146304" cy="146304"/>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Oval 136"/>
            <p:cNvSpPr/>
            <p:nvPr/>
          </p:nvSpPr>
          <p:spPr>
            <a:xfrm>
              <a:off x="6404415" y="6034600"/>
              <a:ext cx="146304" cy="146304"/>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8" name="TextBox 137"/>
          <p:cNvSpPr txBox="1"/>
          <p:nvPr/>
        </p:nvSpPr>
        <p:spPr>
          <a:xfrm>
            <a:off x="4501786" y="5334267"/>
            <a:ext cx="61418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dirty="0" err="1" smtClean="0">
                <a:solidFill>
                  <a:srgbClr val="FF0000"/>
                </a:solidFill>
              </a:rPr>
              <a:t>df</a:t>
            </a:r>
            <a:r>
              <a:rPr lang="en-US" sz="1600" baseline="-25000" dirty="0" err="1" smtClean="0">
                <a:solidFill>
                  <a:srgbClr val="FF0000"/>
                </a:solidFill>
              </a:rPr>
              <a:t>E</a:t>
            </a:r>
            <a:endParaRPr lang="en-US" sz="1600" baseline="-25000" dirty="0">
              <a:solidFill>
                <a:srgbClr val="FF0000"/>
              </a:solidFill>
            </a:endParaRPr>
          </a:p>
        </p:txBody>
      </p:sp>
      <p:sp>
        <p:nvSpPr>
          <p:cNvPr id="139" name="TextBox 74"/>
          <p:cNvSpPr txBox="1"/>
          <p:nvPr/>
        </p:nvSpPr>
        <p:spPr>
          <a:xfrm>
            <a:off x="2127613" y="2418140"/>
            <a:ext cx="133383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dirty="0" smtClean="0">
                <a:solidFill>
                  <a:srgbClr val="FF0000"/>
                </a:solidFill>
              </a:rPr>
              <a:t>Full, H</a:t>
            </a:r>
            <a:r>
              <a:rPr lang="en-US" sz="2000" baseline="-25000" dirty="0" smtClean="0">
                <a:solidFill>
                  <a:srgbClr val="FF0000"/>
                </a:solidFill>
              </a:rPr>
              <a:t>1</a:t>
            </a:r>
            <a:endParaRPr lang="en-US" sz="2000" baseline="-25000" dirty="0">
              <a:solidFill>
                <a:srgbClr val="FF0000"/>
              </a:solidFill>
            </a:endParaRPr>
          </a:p>
        </p:txBody>
      </p:sp>
      <p:sp>
        <p:nvSpPr>
          <p:cNvPr id="142" name="TextBox 78"/>
          <p:cNvSpPr txBox="1"/>
          <p:nvPr/>
        </p:nvSpPr>
        <p:spPr>
          <a:xfrm>
            <a:off x="2203814" y="5618540"/>
            <a:ext cx="577768"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i="1" dirty="0" smtClean="0">
                <a:solidFill>
                  <a:srgbClr val="FF0000"/>
                </a:solidFill>
              </a:rPr>
              <a:t>SSE</a:t>
            </a:r>
            <a:endParaRPr lang="en-US" sz="1050" i="1" dirty="0">
              <a:solidFill>
                <a:srgbClr val="FF0000"/>
              </a:solidFill>
            </a:endParaRPr>
          </a:p>
        </p:txBody>
      </p:sp>
      <p:grpSp>
        <p:nvGrpSpPr>
          <p:cNvPr id="132" name="Group 131"/>
          <p:cNvGrpSpPr>
            <a:grpSpLocks noChangeAspect="1"/>
          </p:cNvGrpSpPr>
          <p:nvPr/>
        </p:nvGrpSpPr>
        <p:grpSpPr>
          <a:xfrm>
            <a:off x="6943862" y="4084711"/>
            <a:ext cx="1222740" cy="1201812"/>
            <a:chOff x="7123375" y="4304703"/>
            <a:chExt cx="1634679" cy="1606701"/>
          </a:xfrm>
        </p:grpSpPr>
        <p:grpSp>
          <p:nvGrpSpPr>
            <p:cNvPr id="133" name="Group 132"/>
            <p:cNvGrpSpPr/>
            <p:nvPr/>
          </p:nvGrpSpPr>
          <p:grpSpPr>
            <a:xfrm>
              <a:off x="7123375" y="4304704"/>
              <a:ext cx="909455" cy="1606700"/>
              <a:chOff x="1546717" y="587144"/>
              <a:chExt cx="1421025" cy="2510469"/>
            </a:xfrm>
          </p:grpSpPr>
          <p:grpSp>
            <p:nvGrpSpPr>
              <p:cNvPr id="180" name="Group 179"/>
              <p:cNvGrpSpPr/>
              <p:nvPr/>
            </p:nvGrpSpPr>
            <p:grpSpPr>
              <a:xfrm rot="16200000">
                <a:off x="335486" y="1798375"/>
                <a:ext cx="2510469" cy="88007"/>
                <a:chOff x="4640580" y="2620962"/>
                <a:chExt cx="2827020" cy="88006"/>
              </a:xfrm>
            </p:grpSpPr>
            <p:cxnSp>
              <p:nvCxnSpPr>
                <p:cNvPr id="183" name="Straight Arrow Connector 182"/>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84" name="Straight Connector 183"/>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5" name="Straight Connector 184"/>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6" name="Straight Connector 185"/>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7" name="Straight Connector 186"/>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8" name="Straight Connector 187"/>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9" name="Straight Connector 188"/>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0" name="Straight Connector 189"/>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1" name="Straight Connector 190"/>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2" name="Straight Connector 191"/>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3" name="Straight Connector 192"/>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4" name="Straight Connector 193"/>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82" name="Oval 181"/>
              <p:cNvSpPr/>
              <p:nvPr/>
            </p:nvSpPr>
            <p:spPr>
              <a:xfrm>
                <a:off x="2739142" y="1765218"/>
                <a:ext cx="228600" cy="228600"/>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5" name="Rectangle 134"/>
            <p:cNvSpPr/>
            <p:nvPr/>
          </p:nvSpPr>
          <p:spPr>
            <a:xfrm>
              <a:off x="7148711" y="4304703"/>
              <a:ext cx="1609343" cy="1606701"/>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TextBox 76"/>
          <p:cNvSpPr txBox="1"/>
          <p:nvPr/>
        </p:nvSpPr>
        <p:spPr>
          <a:xfrm>
            <a:off x="3581400" y="627747"/>
            <a:ext cx="1524000" cy="43905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800" dirty="0" smtClean="0">
                <a:solidFill>
                  <a:srgbClr val="00B0F0"/>
                </a:solidFill>
              </a:rPr>
              <a:t>Reduced, H</a:t>
            </a:r>
            <a:r>
              <a:rPr lang="en-US" sz="1800" baseline="-25000" dirty="0" smtClean="0">
                <a:solidFill>
                  <a:srgbClr val="00B0F0"/>
                </a:solidFill>
              </a:rPr>
              <a:t>0</a:t>
            </a:r>
            <a:endParaRPr lang="en-US" sz="1800" baseline="-25000" dirty="0">
              <a:solidFill>
                <a:srgbClr val="00B0F0"/>
              </a:solidFill>
            </a:endParaRPr>
          </a:p>
        </p:txBody>
      </p:sp>
    </p:spTree>
    <p:extLst>
      <p:ext uri="{BB962C8B-B14F-4D97-AF65-F5344CB8AC3E}">
        <p14:creationId xmlns:p14="http://schemas.microsoft.com/office/powerpoint/2010/main" val="31589400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SST"/>
          <p:cNvSpPr/>
          <p:nvPr/>
        </p:nvSpPr>
        <p:spPr>
          <a:xfrm>
            <a:off x="3642963" y="980032"/>
            <a:ext cx="3225024" cy="3225024"/>
          </a:xfrm>
          <a:prstGeom prst="rect">
            <a:avLst/>
          </a:prstGeom>
          <a:solidFill>
            <a:schemeClr val="accent1">
              <a:lumMod val="40000"/>
              <a:lumOff val="60000"/>
              <a:alpha val="69000"/>
            </a:schemeClr>
          </a:solidFill>
          <a:ln>
            <a:solidFill>
              <a:srgbClr val="00B0F0"/>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130" name="TextBox 67"/>
          <p:cNvSpPr txBox="1"/>
          <p:nvPr/>
        </p:nvSpPr>
        <p:spPr>
          <a:xfrm>
            <a:off x="6214188" y="721407"/>
            <a:ext cx="691026" cy="2417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i="1" dirty="0" smtClean="0">
                <a:solidFill>
                  <a:srgbClr val="00B0F0"/>
                </a:solidFill>
              </a:rPr>
              <a:t>SST</a:t>
            </a:r>
            <a:endParaRPr lang="en-US" sz="1400" i="1" dirty="0">
              <a:solidFill>
                <a:srgbClr val="00B0F0"/>
              </a:solidFill>
            </a:endParaRPr>
          </a:p>
        </p:txBody>
      </p:sp>
      <p:sp>
        <p:nvSpPr>
          <p:cNvPr id="131" name="TextBox 71"/>
          <p:cNvSpPr txBox="1"/>
          <p:nvPr/>
        </p:nvSpPr>
        <p:spPr>
          <a:xfrm>
            <a:off x="6214187" y="3920438"/>
            <a:ext cx="662451"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i="1" dirty="0" err="1" smtClean="0">
                <a:solidFill>
                  <a:srgbClr val="00B0F0"/>
                </a:solidFill>
              </a:rPr>
              <a:t>df</a:t>
            </a:r>
            <a:r>
              <a:rPr lang="en-US" sz="1600" i="1" baseline="-25000" dirty="0" err="1" smtClean="0">
                <a:solidFill>
                  <a:srgbClr val="00B0F0"/>
                </a:solidFill>
              </a:rPr>
              <a:t>T</a:t>
            </a:r>
            <a:endParaRPr lang="en-US" sz="1600" baseline="-25000" dirty="0" smtClean="0">
              <a:solidFill>
                <a:srgbClr val="00B0F0"/>
              </a:solidFill>
            </a:endParaRPr>
          </a:p>
        </p:txBody>
      </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1" name="Group 110"/>
          <p:cNvGrpSpPr>
            <a:grpSpLocks noChangeAspect="1"/>
          </p:cNvGrpSpPr>
          <p:nvPr/>
        </p:nvGrpSpPr>
        <p:grpSpPr>
          <a:xfrm>
            <a:off x="1592260" y="663544"/>
            <a:ext cx="1634679" cy="1606701"/>
            <a:chOff x="2267458" y="1493588"/>
            <a:chExt cx="2554188" cy="2510470"/>
          </a:xfrm>
        </p:grpSpPr>
        <p:grpSp>
          <p:nvGrpSpPr>
            <p:cNvPr id="112" name="Group 111"/>
            <p:cNvGrpSpPr/>
            <p:nvPr/>
          </p:nvGrpSpPr>
          <p:grpSpPr>
            <a:xfrm>
              <a:off x="2267458" y="1493589"/>
              <a:ext cx="2183025" cy="2510469"/>
              <a:chOff x="1546717" y="587144"/>
              <a:chExt cx="2183025" cy="2510469"/>
            </a:xfrm>
          </p:grpSpPr>
          <p:grpSp>
            <p:nvGrpSpPr>
              <p:cNvPr id="114" name="Group 113"/>
              <p:cNvGrpSpPr/>
              <p:nvPr/>
            </p:nvGrpSpPr>
            <p:grpSpPr>
              <a:xfrm rot="16200000">
                <a:off x="335486" y="1798375"/>
                <a:ext cx="2510469" cy="88007"/>
                <a:chOff x="4640580" y="2620962"/>
                <a:chExt cx="2827020" cy="88006"/>
              </a:xfrm>
            </p:grpSpPr>
            <p:cxnSp>
              <p:nvCxnSpPr>
                <p:cNvPr id="151" name="Straight Arrow Connector 150"/>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52" name="Straight Connector 151"/>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3" name="Straight Connector 152"/>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4" name="Straight Connector 153"/>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Connector 154"/>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6" name="Straight Connector 155"/>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7" name="Straight Connector 156"/>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8" name="Straight Connector 157"/>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9" name="Straight Connector 158"/>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0" name="Straight Connector 159"/>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1" name="Straight Connector 160"/>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2" name="Straight Connector 161"/>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115" name="Group 114"/>
              <p:cNvGrpSpPr/>
              <p:nvPr/>
            </p:nvGrpSpPr>
            <p:grpSpPr>
              <a:xfrm>
                <a:off x="2038858" y="693755"/>
                <a:ext cx="243084" cy="1700482"/>
                <a:chOff x="6271009" y="892096"/>
                <a:chExt cx="243084" cy="1700482"/>
              </a:xfrm>
            </p:grpSpPr>
            <p:sp>
              <p:nvSpPr>
                <p:cNvPr id="128" name="Oval 127"/>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7" name="Oval 146"/>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Oval 147"/>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Oval 148"/>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Oval 149"/>
                <p:cNvSpPr/>
                <p:nvPr/>
              </p:nvSpPr>
              <p:spPr>
                <a:xfrm>
                  <a:off x="6285493" y="8920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6" name="Group 115"/>
              <p:cNvGrpSpPr/>
              <p:nvPr/>
            </p:nvGrpSpPr>
            <p:grpSpPr>
              <a:xfrm>
                <a:off x="2739142" y="944659"/>
                <a:ext cx="228600" cy="1645411"/>
                <a:chOff x="7500754" y="1185164"/>
                <a:chExt cx="228600" cy="1645411"/>
              </a:xfrm>
            </p:grpSpPr>
            <p:sp>
              <p:nvSpPr>
                <p:cNvPr id="123" name="Oval 122"/>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Oval 123"/>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Oval 124"/>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Oval 125"/>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Oval 126"/>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7" name="Group 116"/>
              <p:cNvGrpSpPr/>
              <p:nvPr/>
            </p:nvGrpSpPr>
            <p:grpSpPr>
              <a:xfrm>
                <a:off x="3492312" y="1352523"/>
                <a:ext cx="237430" cy="1446618"/>
                <a:chOff x="8168628" y="1550864"/>
                <a:chExt cx="237430" cy="1446618"/>
              </a:xfrm>
            </p:grpSpPr>
            <p:sp>
              <p:nvSpPr>
                <p:cNvPr id="118" name="Oval 117"/>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Oval 118"/>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Oval 119"/>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Oval 120"/>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2" name="Oval 121"/>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13" name="Rectangle 112"/>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shapeSSE"/>
          <p:cNvSpPr/>
          <p:nvPr/>
        </p:nvSpPr>
        <p:spPr>
          <a:xfrm>
            <a:off x="2209800" y="2743200"/>
            <a:ext cx="2885861" cy="2885861"/>
          </a:xfrm>
          <a:prstGeom prst="rect">
            <a:avLst/>
          </a:prstGeom>
          <a:solidFill>
            <a:srgbClr val="FF0000">
              <a:alpha val="23000"/>
            </a:srgbClr>
          </a:solid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nvGrpSpPr>
          <p:cNvPr id="3" name="Group 2"/>
          <p:cNvGrpSpPr>
            <a:grpSpLocks noChangeAspect="1"/>
          </p:cNvGrpSpPr>
          <p:nvPr/>
        </p:nvGrpSpPr>
        <p:grpSpPr>
          <a:xfrm>
            <a:off x="5198235" y="5495049"/>
            <a:ext cx="1222740" cy="1201812"/>
            <a:chOff x="5233308" y="5157703"/>
            <a:chExt cx="1634679" cy="1606701"/>
          </a:xfrm>
        </p:grpSpPr>
        <p:grpSp>
          <p:nvGrpSpPr>
            <p:cNvPr id="163" name="Group 162"/>
            <p:cNvGrpSpPr>
              <a:grpSpLocks noChangeAspect="1"/>
            </p:cNvGrpSpPr>
            <p:nvPr/>
          </p:nvGrpSpPr>
          <p:grpSpPr>
            <a:xfrm>
              <a:off x="5233308" y="5157703"/>
              <a:ext cx="1634679" cy="1606701"/>
              <a:chOff x="2267458" y="1493588"/>
              <a:chExt cx="2554188" cy="2510470"/>
            </a:xfrm>
          </p:grpSpPr>
          <p:grpSp>
            <p:nvGrpSpPr>
              <p:cNvPr id="164" name="Group 163"/>
              <p:cNvGrpSpPr/>
              <p:nvPr/>
            </p:nvGrpSpPr>
            <p:grpSpPr>
              <a:xfrm>
                <a:off x="2267458" y="1493589"/>
                <a:ext cx="1421025" cy="2510469"/>
                <a:chOff x="1546717" y="587144"/>
                <a:chExt cx="1421025" cy="2510469"/>
              </a:xfrm>
            </p:grpSpPr>
            <p:grpSp>
              <p:nvGrpSpPr>
                <p:cNvPr id="166" name="Group 165"/>
                <p:cNvGrpSpPr/>
                <p:nvPr/>
              </p:nvGrpSpPr>
              <p:grpSpPr>
                <a:xfrm rot="16200000">
                  <a:off x="335486" y="1798375"/>
                  <a:ext cx="2510469" cy="88007"/>
                  <a:chOff x="4640580" y="2620962"/>
                  <a:chExt cx="2827020" cy="88006"/>
                </a:xfrm>
              </p:grpSpPr>
              <p:cxnSp>
                <p:nvCxnSpPr>
                  <p:cNvPr id="168" name="Straight Arrow Connector 167"/>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69" name="Straight Connector 168"/>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0" name="Straight Connector 169"/>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4" name="Straight Connector 173"/>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5" name="Straight Connector 174"/>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6" name="Straight Connector 175"/>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7" name="Straight Connector 176"/>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8" name="Straight Connector 177"/>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9" name="Straight Connector 178"/>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67" name="Oval 166"/>
                <p:cNvSpPr/>
                <p:nvPr/>
              </p:nvSpPr>
              <p:spPr>
                <a:xfrm>
                  <a:off x="2739142" y="1765218"/>
                  <a:ext cx="228600" cy="228600"/>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65" name="Rectangle 164"/>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6" name="Oval 135"/>
            <p:cNvSpPr/>
            <p:nvPr/>
          </p:nvSpPr>
          <p:spPr>
            <a:xfrm>
              <a:off x="5636319" y="5577400"/>
              <a:ext cx="146304" cy="146304"/>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Oval 136"/>
            <p:cNvSpPr/>
            <p:nvPr/>
          </p:nvSpPr>
          <p:spPr>
            <a:xfrm>
              <a:off x="6404415" y="6034600"/>
              <a:ext cx="146304" cy="146304"/>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8" name="TextBox 137"/>
          <p:cNvSpPr txBox="1"/>
          <p:nvPr/>
        </p:nvSpPr>
        <p:spPr>
          <a:xfrm>
            <a:off x="4501786" y="5334267"/>
            <a:ext cx="61418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dirty="0" err="1" smtClean="0">
                <a:solidFill>
                  <a:srgbClr val="FF0000"/>
                </a:solidFill>
              </a:rPr>
              <a:t>df</a:t>
            </a:r>
            <a:r>
              <a:rPr lang="en-US" sz="1600" baseline="-25000" dirty="0" err="1" smtClean="0">
                <a:solidFill>
                  <a:srgbClr val="FF0000"/>
                </a:solidFill>
              </a:rPr>
              <a:t>E</a:t>
            </a:r>
            <a:endParaRPr lang="en-US" sz="1600" baseline="-25000" dirty="0">
              <a:solidFill>
                <a:srgbClr val="FF0000"/>
              </a:solidFill>
            </a:endParaRPr>
          </a:p>
        </p:txBody>
      </p:sp>
      <p:sp>
        <p:nvSpPr>
          <p:cNvPr id="139" name="TextBox 74"/>
          <p:cNvSpPr txBox="1"/>
          <p:nvPr/>
        </p:nvSpPr>
        <p:spPr>
          <a:xfrm>
            <a:off x="2127613" y="2418140"/>
            <a:ext cx="133383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dirty="0" smtClean="0">
                <a:solidFill>
                  <a:srgbClr val="FF0000"/>
                </a:solidFill>
              </a:rPr>
              <a:t>Full, H</a:t>
            </a:r>
            <a:r>
              <a:rPr lang="en-US" sz="2000" baseline="-25000" dirty="0" smtClean="0">
                <a:solidFill>
                  <a:srgbClr val="FF0000"/>
                </a:solidFill>
              </a:rPr>
              <a:t>1</a:t>
            </a:r>
            <a:endParaRPr lang="en-US" sz="2000" baseline="-25000" dirty="0">
              <a:solidFill>
                <a:srgbClr val="FF0000"/>
              </a:solidFill>
            </a:endParaRPr>
          </a:p>
        </p:txBody>
      </p:sp>
      <p:sp>
        <p:nvSpPr>
          <p:cNvPr id="142" name="TextBox 78"/>
          <p:cNvSpPr txBox="1"/>
          <p:nvPr/>
        </p:nvSpPr>
        <p:spPr>
          <a:xfrm>
            <a:off x="2203814" y="5618540"/>
            <a:ext cx="577768"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i="1" dirty="0" smtClean="0">
                <a:solidFill>
                  <a:srgbClr val="FF0000"/>
                </a:solidFill>
              </a:rPr>
              <a:t>SSE</a:t>
            </a:r>
            <a:endParaRPr lang="en-US" sz="1050" i="1" dirty="0">
              <a:solidFill>
                <a:srgbClr val="FF0000"/>
              </a:solidFill>
            </a:endParaRPr>
          </a:p>
        </p:txBody>
      </p:sp>
      <p:grpSp>
        <p:nvGrpSpPr>
          <p:cNvPr id="132" name="Group 131"/>
          <p:cNvGrpSpPr>
            <a:grpSpLocks noChangeAspect="1"/>
          </p:cNvGrpSpPr>
          <p:nvPr/>
        </p:nvGrpSpPr>
        <p:grpSpPr>
          <a:xfrm>
            <a:off x="6943862" y="4084711"/>
            <a:ext cx="1222740" cy="1201812"/>
            <a:chOff x="7123375" y="4304703"/>
            <a:chExt cx="1634679" cy="1606701"/>
          </a:xfrm>
        </p:grpSpPr>
        <p:grpSp>
          <p:nvGrpSpPr>
            <p:cNvPr id="133" name="Group 132"/>
            <p:cNvGrpSpPr/>
            <p:nvPr/>
          </p:nvGrpSpPr>
          <p:grpSpPr>
            <a:xfrm>
              <a:off x="7123375" y="4304704"/>
              <a:ext cx="909455" cy="1606700"/>
              <a:chOff x="1546717" y="587144"/>
              <a:chExt cx="1421025" cy="2510469"/>
            </a:xfrm>
          </p:grpSpPr>
          <p:grpSp>
            <p:nvGrpSpPr>
              <p:cNvPr id="180" name="Group 179"/>
              <p:cNvGrpSpPr/>
              <p:nvPr/>
            </p:nvGrpSpPr>
            <p:grpSpPr>
              <a:xfrm rot="16200000">
                <a:off x="335486" y="1798375"/>
                <a:ext cx="2510469" cy="88007"/>
                <a:chOff x="4640580" y="2620962"/>
                <a:chExt cx="2827020" cy="88006"/>
              </a:xfrm>
            </p:grpSpPr>
            <p:cxnSp>
              <p:nvCxnSpPr>
                <p:cNvPr id="183" name="Straight Arrow Connector 182"/>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84" name="Straight Connector 183"/>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5" name="Straight Connector 184"/>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6" name="Straight Connector 185"/>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7" name="Straight Connector 186"/>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8" name="Straight Connector 187"/>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9" name="Straight Connector 188"/>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0" name="Straight Connector 189"/>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1" name="Straight Connector 190"/>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2" name="Straight Connector 191"/>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3" name="Straight Connector 192"/>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4" name="Straight Connector 193"/>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82" name="Oval 181"/>
              <p:cNvSpPr/>
              <p:nvPr/>
            </p:nvSpPr>
            <p:spPr>
              <a:xfrm>
                <a:off x="2739142" y="1765218"/>
                <a:ext cx="228600" cy="228600"/>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5" name="Rectangle 134"/>
            <p:cNvSpPr/>
            <p:nvPr/>
          </p:nvSpPr>
          <p:spPr>
            <a:xfrm>
              <a:off x="7148711" y="4304703"/>
              <a:ext cx="1609343" cy="1606701"/>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TextBox 76"/>
          <p:cNvSpPr txBox="1"/>
          <p:nvPr/>
        </p:nvSpPr>
        <p:spPr>
          <a:xfrm>
            <a:off x="3581400" y="627747"/>
            <a:ext cx="1524000" cy="43905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800" dirty="0" smtClean="0">
                <a:solidFill>
                  <a:srgbClr val="00B0F0"/>
                </a:solidFill>
              </a:rPr>
              <a:t>Reduced, H</a:t>
            </a:r>
            <a:r>
              <a:rPr lang="en-US" sz="1800" baseline="-25000" dirty="0" smtClean="0">
                <a:solidFill>
                  <a:srgbClr val="00B0F0"/>
                </a:solidFill>
              </a:rPr>
              <a:t>0</a:t>
            </a:r>
            <a:endParaRPr lang="en-US" sz="1800" baseline="-25000" dirty="0">
              <a:solidFill>
                <a:srgbClr val="00B0F0"/>
              </a:solidFill>
            </a:endParaRPr>
          </a:p>
        </p:txBody>
      </p:sp>
      <p:sp>
        <p:nvSpPr>
          <p:cNvPr id="101" name="TextBox 66"/>
          <p:cNvSpPr txBox="1"/>
          <p:nvPr/>
        </p:nvSpPr>
        <p:spPr>
          <a:xfrm>
            <a:off x="4477009" y="2455688"/>
            <a:ext cx="698605" cy="2417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en-US" sz="1600" dirty="0" smtClean="0">
                <a:solidFill>
                  <a:schemeClr val="tx1"/>
                </a:solidFill>
              </a:rPr>
              <a:t>SSR</a:t>
            </a:r>
            <a:endParaRPr lang="en-US" sz="1200" dirty="0">
              <a:solidFill>
                <a:schemeClr val="tx1"/>
              </a:solidFill>
            </a:endParaRPr>
          </a:p>
        </p:txBody>
      </p:sp>
      <p:sp useBgFill="1">
        <p:nvSpPr>
          <p:cNvPr id="102" name="shapeSSR"/>
          <p:cNvSpPr>
            <a:spLocks noChangeAspect="1"/>
          </p:cNvSpPr>
          <p:nvPr/>
        </p:nvSpPr>
        <p:spPr>
          <a:xfrm>
            <a:off x="3651614" y="2746770"/>
            <a:ext cx="1454430" cy="1458286"/>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dirty="0"/>
          </a:p>
        </p:txBody>
      </p:sp>
      <p:sp>
        <p:nvSpPr>
          <p:cNvPr id="103" name="shapeSST"/>
          <p:cNvSpPr/>
          <p:nvPr/>
        </p:nvSpPr>
        <p:spPr>
          <a:xfrm>
            <a:off x="3641765" y="2743199"/>
            <a:ext cx="1453896" cy="1461857"/>
          </a:xfrm>
          <a:prstGeom prst="rect">
            <a:avLst/>
          </a:prstGeom>
          <a:noFill/>
          <a:ln w="31750">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Tree>
    <p:extLst>
      <p:ext uri="{BB962C8B-B14F-4D97-AF65-F5344CB8AC3E}">
        <p14:creationId xmlns:p14="http://schemas.microsoft.com/office/powerpoint/2010/main" val="4134996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DF</a:t>
            </a:r>
            <a:endParaRPr lang="en-US" dirty="0"/>
          </a:p>
        </p:txBody>
      </p:sp>
      <p:sp>
        <p:nvSpPr>
          <p:cNvPr id="4" name="TextBox 3"/>
          <p:cNvSpPr txBox="1"/>
          <p:nvPr/>
        </p:nvSpPr>
        <p:spPr>
          <a:xfrm>
            <a:off x="838200" y="2369403"/>
            <a:ext cx="3267364" cy="830997"/>
          </a:xfrm>
          <a:prstGeom prst="rect">
            <a:avLst/>
          </a:prstGeom>
          <a:noFill/>
        </p:spPr>
        <p:txBody>
          <a:bodyPr wrap="square" rtlCol="0">
            <a:spAutoFit/>
          </a:bodyPr>
          <a:lstStyle/>
          <a:p>
            <a:pPr algn="ctr"/>
            <a:r>
              <a:rPr lang="en-US" sz="2400" b="1" dirty="0">
                <a:solidFill>
                  <a:schemeClr val="accent1">
                    <a:lumMod val="75000"/>
                  </a:schemeClr>
                </a:solidFill>
              </a:rPr>
              <a:t>What is </a:t>
            </a:r>
            <a:endParaRPr lang="en-US" sz="2400" b="1" dirty="0" smtClean="0">
              <a:solidFill>
                <a:schemeClr val="accent1">
                  <a:lumMod val="75000"/>
                </a:schemeClr>
              </a:solidFill>
            </a:endParaRPr>
          </a:p>
          <a:p>
            <a:pPr algn="ctr"/>
            <a:r>
              <a:rPr lang="en-US" sz="2400" b="1" dirty="0" smtClean="0">
                <a:solidFill>
                  <a:schemeClr val="accent1">
                    <a:lumMod val="75000"/>
                  </a:schemeClr>
                </a:solidFill>
              </a:rPr>
              <a:t>“</a:t>
            </a:r>
            <a:r>
              <a:rPr lang="en-US" sz="2400" b="1" i="1" dirty="0" smtClean="0">
                <a:solidFill>
                  <a:schemeClr val="accent1">
                    <a:lumMod val="75000"/>
                  </a:schemeClr>
                </a:solidFill>
              </a:rPr>
              <a:t>Degrees </a:t>
            </a:r>
            <a:r>
              <a:rPr lang="en-US" sz="2400" b="1" i="1" dirty="0">
                <a:solidFill>
                  <a:schemeClr val="accent1">
                    <a:lumMod val="75000"/>
                  </a:schemeClr>
                </a:solidFill>
              </a:rPr>
              <a:t>of </a:t>
            </a:r>
            <a:r>
              <a:rPr lang="en-US" sz="2400" b="1" i="1" dirty="0" smtClean="0">
                <a:solidFill>
                  <a:schemeClr val="accent1">
                    <a:lumMod val="75000"/>
                  </a:schemeClr>
                </a:solidFill>
              </a:rPr>
              <a:t>Freedom</a:t>
            </a:r>
            <a:r>
              <a:rPr lang="en-US" sz="2400" b="1" dirty="0" smtClean="0">
                <a:solidFill>
                  <a:schemeClr val="accent1">
                    <a:lumMod val="75000"/>
                  </a:schemeClr>
                </a:solidFill>
              </a:rPr>
              <a:t>”? </a:t>
            </a:r>
            <a:endParaRPr lang="en-US" sz="2400" b="1" dirty="0">
              <a:solidFill>
                <a:schemeClr val="accent1">
                  <a:lumMod val="75000"/>
                </a:schemeClr>
              </a:solidFill>
            </a:endParaRPr>
          </a:p>
        </p:txBody>
      </p:sp>
      <p:sp>
        <p:nvSpPr>
          <p:cNvPr id="5" name="TextBox 4"/>
          <p:cNvSpPr txBox="1"/>
          <p:nvPr/>
        </p:nvSpPr>
        <p:spPr>
          <a:xfrm>
            <a:off x="4800600" y="2358361"/>
            <a:ext cx="3505200" cy="830997"/>
          </a:xfrm>
          <a:prstGeom prst="rect">
            <a:avLst/>
          </a:prstGeom>
          <a:noFill/>
        </p:spPr>
        <p:txBody>
          <a:bodyPr wrap="square" rtlCol="0">
            <a:spAutoFit/>
          </a:bodyPr>
          <a:lstStyle/>
          <a:p>
            <a:pPr algn="ctr"/>
            <a:r>
              <a:rPr lang="en-US" sz="2400" b="1" dirty="0">
                <a:solidFill>
                  <a:srgbClr val="FF0000"/>
                </a:solidFill>
              </a:rPr>
              <a:t>Why </a:t>
            </a:r>
            <a:r>
              <a:rPr lang="en-US" sz="2400" b="1" dirty="0" smtClean="0">
                <a:solidFill>
                  <a:srgbClr val="FF0000"/>
                </a:solidFill>
              </a:rPr>
              <a:t>is it called</a:t>
            </a:r>
          </a:p>
          <a:p>
            <a:pPr algn="ctr"/>
            <a:r>
              <a:rPr lang="en-US" sz="2400" b="1" dirty="0" smtClean="0">
                <a:solidFill>
                  <a:srgbClr val="FF0000"/>
                </a:solidFill>
              </a:rPr>
              <a:t> </a:t>
            </a:r>
            <a:r>
              <a:rPr lang="en-US" sz="2400" b="1" dirty="0">
                <a:solidFill>
                  <a:srgbClr val="FF0000"/>
                </a:solidFill>
              </a:rPr>
              <a:t>“</a:t>
            </a:r>
            <a:r>
              <a:rPr lang="en-US" sz="2400" b="1" i="1" dirty="0">
                <a:solidFill>
                  <a:srgbClr val="FF0000"/>
                </a:solidFill>
              </a:rPr>
              <a:t>Degrees of Freedom</a:t>
            </a:r>
            <a:r>
              <a:rPr lang="en-US" sz="2400" b="1" dirty="0">
                <a:solidFill>
                  <a:srgbClr val="FF0000"/>
                </a:solidFill>
              </a:rPr>
              <a:t>”?</a:t>
            </a:r>
          </a:p>
        </p:txBody>
      </p:sp>
      <p:sp>
        <p:nvSpPr>
          <p:cNvPr id="6" name="TextBox 5"/>
          <p:cNvSpPr txBox="1"/>
          <p:nvPr/>
        </p:nvSpPr>
        <p:spPr>
          <a:xfrm>
            <a:off x="4191000" y="2521804"/>
            <a:ext cx="609600" cy="381000"/>
          </a:xfrm>
          <a:prstGeom prst="rect">
            <a:avLst/>
          </a:prstGeom>
          <a:noFill/>
        </p:spPr>
        <p:txBody>
          <a:bodyPr wrap="square" rtlCol="0">
            <a:spAutoFit/>
          </a:bodyPr>
          <a:lstStyle/>
          <a:p>
            <a:pPr algn="ctr"/>
            <a:r>
              <a:rPr lang="en-US" dirty="0" smtClean="0"/>
              <a:t>VS.</a:t>
            </a:r>
            <a:endParaRPr lang="en-US" dirty="0"/>
          </a:p>
        </p:txBody>
      </p:sp>
      <p:sp>
        <p:nvSpPr>
          <p:cNvPr id="8" name="TextBox 7"/>
          <p:cNvSpPr txBox="1"/>
          <p:nvPr/>
        </p:nvSpPr>
        <p:spPr>
          <a:xfrm>
            <a:off x="1066800" y="3657600"/>
            <a:ext cx="3038764" cy="369332"/>
          </a:xfrm>
          <a:prstGeom prst="rect">
            <a:avLst/>
          </a:prstGeom>
          <a:noFill/>
        </p:spPr>
        <p:txBody>
          <a:bodyPr wrap="square" rtlCol="0">
            <a:spAutoFit/>
          </a:bodyPr>
          <a:lstStyle/>
          <a:p>
            <a:pPr algn="ctr"/>
            <a:r>
              <a:rPr lang="en-US" dirty="0" err="1" smtClean="0"/>
              <a:t>Df</a:t>
            </a:r>
            <a:r>
              <a:rPr lang="en-US" dirty="0" smtClean="0"/>
              <a:t> = N - par</a:t>
            </a:r>
            <a:endParaRPr lang="en-US" dirty="0"/>
          </a:p>
        </p:txBody>
      </p:sp>
      <p:sp>
        <p:nvSpPr>
          <p:cNvPr id="9" name="TextBox 8"/>
          <p:cNvSpPr txBox="1"/>
          <p:nvPr/>
        </p:nvSpPr>
        <p:spPr>
          <a:xfrm>
            <a:off x="1676400" y="4419600"/>
            <a:ext cx="2286000" cy="369332"/>
          </a:xfrm>
          <a:prstGeom prst="rect">
            <a:avLst/>
          </a:prstGeom>
          <a:noFill/>
        </p:spPr>
        <p:txBody>
          <a:bodyPr wrap="square" rtlCol="0">
            <a:spAutoFit/>
          </a:bodyPr>
          <a:lstStyle/>
          <a:p>
            <a:r>
              <a:rPr lang="en-US" dirty="0" smtClean="0"/>
              <a:t># independent points</a:t>
            </a:r>
            <a:endParaRPr lang="en-US" dirty="0"/>
          </a:p>
        </p:txBody>
      </p:sp>
      <p:sp>
        <p:nvSpPr>
          <p:cNvPr id="10" name="TextBox 9"/>
          <p:cNvSpPr txBox="1"/>
          <p:nvPr/>
        </p:nvSpPr>
        <p:spPr>
          <a:xfrm>
            <a:off x="1676400" y="5257800"/>
            <a:ext cx="2286000" cy="369332"/>
          </a:xfrm>
          <a:prstGeom prst="rect">
            <a:avLst/>
          </a:prstGeom>
          <a:noFill/>
        </p:spPr>
        <p:txBody>
          <a:bodyPr wrap="square" rtlCol="0">
            <a:spAutoFit/>
          </a:bodyPr>
          <a:lstStyle/>
          <a:p>
            <a:r>
              <a:rPr lang="en-US" dirty="0" smtClean="0"/>
              <a:t>dimensionality</a:t>
            </a:r>
            <a:endParaRPr lang="en-US" dirty="0"/>
          </a:p>
        </p:txBody>
      </p:sp>
      <p:sp>
        <p:nvSpPr>
          <p:cNvPr id="11" name="Rectangle 10"/>
          <p:cNvSpPr/>
          <p:nvPr/>
        </p:nvSpPr>
        <p:spPr>
          <a:xfrm>
            <a:off x="6300566" y="4191000"/>
            <a:ext cx="505267"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2" name="Rectangle 11"/>
          <p:cNvSpPr/>
          <p:nvPr/>
        </p:nvSpPr>
        <p:spPr>
          <a:xfrm>
            <a:off x="5384737" y="5511225"/>
            <a:ext cx="2632644" cy="584775"/>
          </a:xfrm>
          <a:prstGeom prst="rect">
            <a:avLst/>
          </a:prstGeom>
          <a:noFill/>
        </p:spPr>
        <p:txBody>
          <a:bodyPr wrap="none" lIns="91440" tIns="45720" rIns="91440" bIns="45720">
            <a:spAutoFit/>
          </a:bodyPr>
          <a:lstStyle/>
          <a:p>
            <a:pPr algn="ctr"/>
            <a:r>
              <a:rPr lang="en-US" sz="3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Not important</a:t>
            </a: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68236670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SST"/>
          <p:cNvSpPr/>
          <p:nvPr/>
        </p:nvSpPr>
        <p:spPr>
          <a:xfrm>
            <a:off x="3642963" y="980032"/>
            <a:ext cx="3225024" cy="3225024"/>
          </a:xfrm>
          <a:prstGeom prst="rect">
            <a:avLst/>
          </a:prstGeom>
          <a:solidFill>
            <a:schemeClr val="accent1">
              <a:lumMod val="40000"/>
              <a:lumOff val="60000"/>
              <a:alpha val="69000"/>
            </a:schemeClr>
          </a:solidFill>
          <a:ln>
            <a:solidFill>
              <a:srgbClr val="00B0F0"/>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130" name="TextBox 67"/>
          <p:cNvSpPr txBox="1"/>
          <p:nvPr/>
        </p:nvSpPr>
        <p:spPr>
          <a:xfrm>
            <a:off x="6214188" y="721407"/>
            <a:ext cx="691026" cy="2417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i="1" dirty="0" smtClean="0">
                <a:solidFill>
                  <a:srgbClr val="00B0F0"/>
                </a:solidFill>
              </a:rPr>
              <a:t>SST</a:t>
            </a:r>
            <a:endParaRPr lang="en-US" sz="1400" i="1" dirty="0">
              <a:solidFill>
                <a:srgbClr val="00B0F0"/>
              </a:solidFill>
            </a:endParaRPr>
          </a:p>
        </p:txBody>
      </p:sp>
      <p:sp>
        <p:nvSpPr>
          <p:cNvPr id="131" name="TextBox 71"/>
          <p:cNvSpPr txBox="1"/>
          <p:nvPr/>
        </p:nvSpPr>
        <p:spPr>
          <a:xfrm>
            <a:off x="6214187" y="3920438"/>
            <a:ext cx="662451"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i="1" dirty="0" err="1" smtClean="0">
                <a:solidFill>
                  <a:srgbClr val="00B0F0"/>
                </a:solidFill>
              </a:rPr>
              <a:t>df</a:t>
            </a:r>
            <a:r>
              <a:rPr lang="en-US" sz="1600" i="1" baseline="-25000" dirty="0" err="1" smtClean="0">
                <a:solidFill>
                  <a:srgbClr val="00B0F0"/>
                </a:solidFill>
              </a:rPr>
              <a:t>T</a:t>
            </a:r>
            <a:endParaRPr lang="en-US" sz="1600" baseline="-25000" dirty="0" smtClean="0">
              <a:solidFill>
                <a:srgbClr val="00B0F0"/>
              </a:solidFill>
            </a:endParaRPr>
          </a:p>
        </p:txBody>
      </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1" name="Group 110"/>
          <p:cNvGrpSpPr>
            <a:grpSpLocks noChangeAspect="1"/>
          </p:cNvGrpSpPr>
          <p:nvPr/>
        </p:nvGrpSpPr>
        <p:grpSpPr>
          <a:xfrm>
            <a:off x="1592260" y="663544"/>
            <a:ext cx="1634679" cy="1606701"/>
            <a:chOff x="2267458" y="1493588"/>
            <a:chExt cx="2554188" cy="2510470"/>
          </a:xfrm>
        </p:grpSpPr>
        <p:grpSp>
          <p:nvGrpSpPr>
            <p:cNvPr id="112" name="Group 111"/>
            <p:cNvGrpSpPr/>
            <p:nvPr/>
          </p:nvGrpSpPr>
          <p:grpSpPr>
            <a:xfrm>
              <a:off x="2267458" y="1493589"/>
              <a:ext cx="2183025" cy="2510469"/>
              <a:chOff x="1546717" y="587144"/>
              <a:chExt cx="2183025" cy="2510469"/>
            </a:xfrm>
          </p:grpSpPr>
          <p:grpSp>
            <p:nvGrpSpPr>
              <p:cNvPr id="114" name="Group 113"/>
              <p:cNvGrpSpPr/>
              <p:nvPr/>
            </p:nvGrpSpPr>
            <p:grpSpPr>
              <a:xfrm rot="16200000">
                <a:off x="335486" y="1798375"/>
                <a:ext cx="2510469" cy="88007"/>
                <a:chOff x="4640580" y="2620962"/>
                <a:chExt cx="2827020" cy="88006"/>
              </a:xfrm>
            </p:grpSpPr>
            <p:cxnSp>
              <p:nvCxnSpPr>
                <p:cNvPr id="151" name="Straight Arrow Connector 150"/>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52" name="Straight Connector 151"/>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3" name="Straight Connector 152"/>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4" name="Straight Connector 153"/>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Connector 154"/>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6" name="Straight Connector 155"/>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7" name="Straight Connector 156"/>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8" name="Straight Connector 157"/>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9" name="Straight Connector 158"/>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0" name="Straight Connector 159"/>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1" name="Straight Connector 160"/>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2" name="Straight Connector 161"/>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115" name="Group 114"/>
              <p:cNvGrpSpPr/>
              <p:nvPr/>
            </p:nvGrpSpPr>
            <p:grpSpPr>
              <a:xfrm>
                <a:off x="2038858" y="693755"/>
                <a:ext cx="243084" cy="1700482"/>
                <a:chOff x="6271009" y="892096"/>
                <a:chExt cx="243084" cy="1700482"/>
              </a:xfrm>
            </p:grpSpPr>
            <p:sp>
              <p:nvSpPr>
                <p:cNvPr id="128" name="Oval 127"/>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7" name="Oval 146"/>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Oval 147"/>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Oval 148"/>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Oval 149"/>
                <p:cNvSpPr/>
                <p:nvPr/>
              </p:nvSpPr>
              <p:spPr>
                <a:xfrm>
                  <a:off x="6285493" y="8920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6" name="Group 115"/>
              <p:cNvGrpSpPr/>
              <p:nvPr/>
            </p:nvGrpSpPr>
            <p:grpSpPr>
              <a:xfrm>
                <a:off x="2739142" y="944659"/>
                <a:ext cx="228600" cy="1645411"/>
                <a:chOff x="7500754" y="1185164"/>
                <a:chExt cx="228600" cy="1645411"/>
              </a:xfrm>
            </p:grpSpPr>
            <p:sp>
              <p:nvSpPr>
                <p:cNvPr id="123" name="Oval 122"/>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Oval 123"/>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Oval 124"/>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Oval 125"/>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Oval 126"/>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7" name="Group 116"/>
              <p:cNvGrpSpPr/>
              <p:nvPr/>
            </p:nvGrpSpPr>
            <p:grpSpPr>
              <a:xfrm>
                <a:off x="3492312" y="1352523"/>
                <a:ext cx="237430" cy="1446618"/>
                <a:chOff x="8168628" y="1550864"/>
                <a:chExt cx="237430" cy="1446618"/>
              </a:xfrm>
            </p:grpSpPr>
            <p:sp>
              <p:nvSpPr>
                <p:cNvPr id="118" name="Oval 117"/>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Oval 118"/>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Oval 119"/>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Oval 120"/>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2" name="Oval 121"/>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13" name="Rectangle 112"/>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shapeSSE"/>
          <p:cNvSpPr/>
          <p:nvPr/>
        </p:nvSpPr>
        <p:spPr>
          <a:xfrm>
            <a:off x="2209800" y="2743200"/>
            <a:ext cx="2885861" cy="2885861"/>
          </a:xfrm>
          <a:prstGeom prst="rect">
            <a:avLst/>
          </a:prstGeom>
          <a:solidFill>
            <a:srgbClr val="FF0000">
              <a:alpha val="23000"/>
            </a:srgbClr>
          </a:solid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nvGrpSpPr>
          <p:cNvPr id="3" name="Group 2"/>
          <p:cNvGrpSpPr>
            <a:grpSpLocks noChangeAspect="1"/>
          </p:cNvGrpSpPr>
          <p:nvPr/>
        </p:nvGrpSpPr>
        <p:grpSpPr>
          <a:xfrm>
            <a:off x="5198235" y="5495049"/>
            <a:ext cx="1222740" cy="1201812"/>
            <a:chOff x="5233308" y="5157703"/>
            <a:chExt cx="1634679" cy="1606701"/>
          </a:xfrm>
        </p:grpSpPr>
        <p:grpSp>
          <p:nvGrpSpPr>
            <p:cNvPr id="163" name="Group 162"/>
            <p:cNvGrpSpPr>
              <a:grpSpLocks noChangeAspect="1"/>
            </p:cNvGrpSpPr>
            <p:nvPr/>
          </p:nvGrpSpPr>
          <p:grpSpPr>
            <a:xfrm>
              <a:off x="5233308" y="5157703"/>
              <a:ext cx="1634679" cy="1606701"/>
              <a:chOff x="2267458" y="1493588"/>
              <a:chExt cx="2554188" cy="2510470"/>
            </a:xfrm>
          </p:grpSpPr>
          <p:grpSp>
            <p:nvGrpSpPr>
              <p:cNvPr id="164" name="Group 163"/>
              <p:cNvGrpSpPr/>
              <p:nvPr/>
            </p:nvGrpSpPr>
            <p:grpSpPr>
              <a:xfrm>
                <a:off x="2267458" y="1493589"/>
                <a:ext cx="1421025" cy="2510469"/>
                <a:chOff x="1546717" y="587144"/>
                <a:chExt cx="1421025" cy="2510469"/>
              </a:xfrm>
            </p:grpSpPr>
            <p:grpSp>
              <p:nvGrpSpPr>
                <p:cNvPr id="166" name="Group 165"/>
                <p:cNvGrpSpPr/>
                <p:nvPr/>
              </p:nvGrpSpPr>
              <p:grpSpPr>
                <a:xfrm rot="16200000">
                  <a:off x="335486" y="1798375"/>
                  <a:ext cx="2510469" cy="88007"/>
                  <a:chOff x="4640580" y="2620962"/>
                  <a:chExt cx="2827020" cy="88006"/>
                </a:xfrm>
              </p:grpSpPr>
              <p:cxnSp>
                <p:nvCxnSpPr>
                  <p:cNvPr id="168" name="Straight Arrow Connector 167"/>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69" name="Straight Connector 168"/>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0" name="Straight Connector 169"/>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4" name="Straight Connector 173"/>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5" name="Straight Connector 174"/>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6" name="Straight Connector 175"/>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7" name="Straight Connector 176"/>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8" name="Straight Connector 177"/>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9" name="Straight Connector 178"/>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67" name="Oval 166"/>
                <p:cNvSpPr/>
                <p:nvPr/>
              </p:nvSpPr>
              <p:spPr>
                <a:xfrm>
                  <a:off x="2739142" y="1765218"/>
                  <a:ext cx="228600" cy="228600"/>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65" name="Rectangle 164"/>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6" name="Oval 135"/>
            <p:cNvSpPr/>
            <p:nvPr/>
          </p:nvSpPr>
          <p:spPr>
            <a:xfrm>
              <a:off x="5636319" y="5577400"/>
              <a:ext cx="146304" cy="146304"/>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Oval 136"/>
            <p:cNvSpPr/>
            <p:nvPr/>
          </p:nvSpPr>
          <p:spPr>
            <a:xfrm>
              <a:off x="6404415" y="6034600"/>
              <a:ext cx="146304" cy="146304"/>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8" name="TextBox 137"/>
          <p:cNvSpPr txBox="1"/>
          <p:nvPr/>
        </p:nvSpPr>
        <p:spPr>
          <a:xfrm>
            <a:off x="4501786" y="5334267"/>
            <a:ext cx="61418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dirty="0" err="1" smtClean="0">
                <a:solidFill>
                  <a:srgbClr val="FF0000"/>
                </a:solidFill>
              </a:rPr>
              <a:t>df</a:t>
            </a:r>
            <a:r>
              <a:rPr lang="en-US" sz="1600" baseline="-25000" dirty="0" err="1" smtClean="0">
                <a:solidFill>
                  <a:srgbClr val="FF0000"/>
                </a:solidFill>
              </a:rPr>
              <a:t>E</a:t>
            </a:r>
            <a:endParaRPr lang="en-US" sz="1600" baseline="-25000" dirty="0">
              <a:solidFill>
                <a:srgbClr val="FF0000"/>
              </a:solidFill>
            </a:endParaRPr>
          </a:p>
        </p:txBody>
      </p:sp>
      <p:sp>
        <p:nvSpPr>
          <p:cNvPr id="139" name="TextBox 74"/>
          <p:cNvSpPr txBox="1"/>
          <p:nvPr/>
        </p:nvSpPr>
        <p:spPr>
          <a:xfrm>
            <a:off x="2127613" y="2418140"/>
            <a:ext cx="133383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dirty="0" smtClean="0">
                <a:solidFill>
                  <a:srgbClr val="FF0000"/>
                </a:solidFill>
              </a:rPr>
              <a:t>Full, H</a:t>
            </a:r>
            <a:r>
              <a:rPr lang="en-US" sz="2000" baseline="-25000" dirty="0" smtClean="0">
                <a:solidFill>
                  <a:srgbClr val="FF0000"/>
                </a:solidFill>
              </a:rPr>
              <a:t>1</a:t>
            </a:r>
            <a:endParaRPr lang="en-US" sz="2000" baseline="-25000" dirty="0">
              <a:solidFill>
                <a:srgbClr val="FF0000"/>
              </a:solidFill>
            </a:endParaRPr>
          </a:p>
        </p:txBody>
      </p:sp>
      <p:sp>
        <p:nvSpPr>
          <p:cNvPr id="142" name="TextBox 78"/>
          <p:cNvSpPr txBox="1"/>
          <p:nvPr/>
        </p:nvSpPr>
        <p:spPr>
          <a:xfrm>
            <a:off x="2203814" y="5618540"/>
            <a:ext cx="577768"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i="1" dirty="0" smtClean="0">
                <a:solidFill>
                  <a:srgbClr val="FF0000"/>
                </a:solidFill>
              </a:rPr>
              <a:t>SSE</a:t>
            </a:r>
            <a:endParaRPr lang="en-US" sz="1050" i="1" dirty="0">
              <a:solidFill>
                <a:srgbClr val="FF0000"/>
              </a:solidFill>
            </a:endParaRPr>
          </a:p>
        </p:txBody>
      </p:sp>
      <p:grpSp>
        <p:nvGrpSpPr>
          <p:cNvPr id="132" name="Group 131"/>
          <p:cNvGrpSpPr>
            <a:grpSpLocks noChangeAspect="1"/>
          </p:cNvGrpSpPr>
          <p:nvPr/>
        </p:nvGrpSpPr>
        <p:grpSpPr>
          <a:xfrm>
            <a:off x="6943862" y="4084711"/>
            <a:ext cx="1222740" cy="1201812"/>
            <a:chOff x="7123375" y="4304703"/>
            <a:chExt cx="1634679" cy="1606701"/>
          </a:xfrm>
        </p:grpSpPr>
        <p:grpSp>
          <p:nvGrpSpPr>
            <p:cNvPr id="133" name="Group 132"/>
            <p:cNvGrpSpPr/>
            <p:nvPr/>
          </p:nvGrpSpPr>
          <p:grpSpPr>
            <a:xfrm>
              <a:off x="7123375" y="4304704"/>
              <a:ext cx="909455" cy="1606700"/>
              <a:chOff x="1546717" y="587144"/>
              <a:chExt cx="1421025" cy="2510469"/>
            </a:xfrm>
          </p:grpSpPr>
          <p:grpSp>
            <p:nvGrpSpPr>
              <p:cNvPr id="180" name="Group 179"/>
              <p:cNvGrpSpPr/>
              <p:nvPr/>
            </p:nvGrpSpPr>
            <p:grpSpPr>
              <a:xfrm rot="16200000">
                <a:off x="335486" y="1798375"/>
                <a:ext cx="2510469" cy="88007"/>
                <a:chOff x="4640580" y="2620962"/>
                <a:chExt cx="2827020" cy="88006"/>
              </a:xfrm>
            </p:grpSpPr>
            <p:cxnSp>
              <p:nvCxnSpPr>
                <p:cNvPr id="183" name="Straight Arrow Connector 182"/>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84" name="Straight Connector 183"/>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5" name="Straight Connector 184"/>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6" name="Straight Connector 185"/>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7" name="Straight Connector 186"/>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8" name="Straight Connector 187"/>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9" name="Straight Connector 188"/>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0" name="Straight Connector 189"/>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1" name="Straight Connector 190"/>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2" name="Straight Connector 191"/>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3" name="Straight Connector 192"/>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4" name="Straight Connector 193"/>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82" name="Oval 181"/>
              <p:cNvSpPr/>
              <p:nvPr/>
            </p:nvSpPr>
            <p:spPr>
              <a:xfrm>
                <a:off x="2739142" y="1765218"/>
                <a:ext cx="228600" cy="228600"/>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5" name="Rectangle 134"/>
            <p:cNvSpPr/>
            <p:nvPr/>
          </p:nvSpPr>
          <p:spPr>
            <a:xfrm>
              <a:off x="7148711" y="4304703"/>
              <a:ext cx="1609343" cy="1606701"/>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TextBox 76"/>
          <p:cNvSpPr txBox="1"/>
          <p:nvPr/>
        </p:nvSpPr>
        <p:spPr>
          <a:xfrm>
            <a:off x="3581400" y="627747"/>
            <a:ext cx="1524000" cy="43905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800" dirty="0" smtClean="0">
                <a:solidFill>
                  <a:srgbClr val="00B0F0"/>
                </a:solidFill>
              </a:rPr>
              <a:t>Reduced, H</a:t>
            </a:r>
            <a:r>
              <a:rPr lang="en-US" sz="1800" baseline="-25000" dirty="0" smtClean="0">
                <a:solidFill>
                  <a:srgbClr val="00B0F0"/>
                </a:solidFill>
              </a:rPr>
              <a:t>0</a:t>
            </a:r>
            <a:endParaRPr lang="en-US" sz="1800" baseline="-25000" dirty="0">
              <a:solidFill>
                <a:srgbClr val="00B0F0"/>
              </a:solidFill>
            </a:endParaRPr>
          </a:p>
        </p:txBody>
      </p:sp>
      <p:sp>
        <p:nvSpPr>
          <p:cNvPr id="101" name="TextBox 66"/>
          <p:cNvSpPr txBox="1"/>
          <p:nvPr/>
        </p:nvSpPr>
        <p:spPr>
          <a:xfrm>
            <a:off x="4477009" y="2455688"/>
            <a:ext cx="698605" cy="2417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en-US" sz="1600" dirty="0" smtClean="0">
                <a:solidFill>
                  <a:schemeClr val="tx1"/>
                </a:solidFill>
              </a:rPr>
              <a:t>SSR</a:t>
            </a:r>
            <a:endParaRPr lang="en-US" sz="1200" dirty="0">
              <a:solidFill>
                <a:schemeClr val="tx1"/>
              </a:solidFill>
            </a:endParaRPr>
          </a:p>
        </p:txBody>
      </p:sp>
      <p:sp useBgFill="1">
        <p:nvSpPr>
          <p:cNvPr id="102" name="shapeSSR"/>
          <p:cNvSpPr>
            <a:spLocks noChangeAspect="1"/>
          </p:cNvSpPr>
          <p:nvPr/>
        </p:nvSpPr>
        <p:spPr>
          <a:xfrm>
            <a:off x="3651614" y="2746770"/>
            <a:ext cx="1454430" cy="1458286"/>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dirty="0"/>
          </a:p>
        </p:txBody>
      </p:sp>
      <p:sp>
        <p:nvSpPr>
          <p:cNvPr id="103" name="shapeSST"/>
          <p:cNvSpPr/>
          <p:nvPr/>
        </p:nvSpPr>
        <p:spPr>
          <a:xfrm>
            <a:off x="3641765" y="2743199"/>
            <a:ext cx="1453896" cy="1461857"/>
          </a:xfrm>
          <a:prstGeom prst="rect">
            <a:avLst/>
          </a:prstGeom>
          <a:noFill/>
          <a:ln w="31750">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87" name="TextBox 7"/>
          <p:cNvSpPr txBox="1"/>
          <p:nvPr/>
        </p:nvSpPr>
        <p:spPr>
          <a:xfrm>
            <a:off x="5141198" y="2756436"/>
            <a:ext cx="573286"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600" dirty="0" smtClean="0">
                <a:solidFill>
                  <a:srgbClr val="00B0F0"/>
                </a:solidFill>
              </a:rPr>
              <a:t>PRE</a:t>
            </a:r>
            <a:endParaRPr lang="en-US" sz="1600" baseline="30000" dirty="0">
              <a:solidFill>
                <a:srgbClr val="00B0F0"/>
              </a:solidFill>
            </a:endParaRPr>
          </a:p>
          <a:p>
            <a:pPr algn="l"/>
            <a:endParaRPr lang="en-US" sz="1600" dirty="0">
              <a:solidFill>
                <a:srgbClr val="00B0F0"/>
              </a:solidFill>
            </a:endParaRPr>
          </a:p>
        </p:txBody>
      </p:sp>
      <p:cxnSp>
        <p:nvCxnSpPr>
          <p:cNvPr id="88" name="Straight Arrow Connector 87"/>
          <p:cNvCxnSpPr/>
          <p:nvPr/>
        </p:nvCxnSpPr>
        <p:spPr>
          <a:xfrm flipH="1">
            <a:off x="5443785" y="2913807"/>
            <a:ext cx="303691" cy="228600"/>
          </a:xfrm>
          <a:prstGeom prst="straightConnector1">
            <a:avLst/>
          </a:prstGeom>
          <a:ln>
            <a:solidFill>
              <a:srgbClr val="00B0F0"/>
            </a:solidFill>
            <a:tailEnd type="stealth" w="med" len="lg"/>
          </a:ln>
        </p:spPr>
        <p:style>
          <a:lnRef idx="2">
            <a:schemeClr val="accent1"/>
          </a:lnRef>
          <a:fillRef idx="0">
            <a:schemeClr val="accent1"/>
          </a:fillRef>
          <a:effectRef idx="1">
            <a:schemeClr val="accent1"/>
          </a:effectRef>
          <a:fontRef idx="minor">
            <a:schemeClr val="tx1"/>
          </a:fontRef>
        </p:style>
      </p:cxnSp>
      <p:sp>
        <p:nvSpPr>
          <p:cNvPr id="89" name="TextBox 78"/>
          <p:cNvSpPr txBox="1"/>
          <p:nvPr/>
        </p:nvSpPr>
        <p:spPr>
          <a:xfrm>
            <a:off x="3135673" y="2805952"/>
            <a:ext cx="577768"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600" dirty="0" smtClean="0">
                <a:solidFill>
                  <a:srgbClr val="FF0000"/>
                </a:solidFill>
              </a:rPr>
              <a:t>PIE</a:t>
            </a:r>
            <a:endParaRPr lang="en-US" sz="1600" dirty="0">
              <a:solidFill>
                <a:srgbClr val="FF0000"/>
              </a:solidFill>
            </a:endParaRPr>
          </a:p>
          <a:p>
            <a:pPr algn="ctr"/>
            <a:endParaRPr lang="en-US" sz="1600" dirty="0">
              <a:solidFill>
                <a:srgbClr val="FF0000"/>
              </a:solidFill>
            </a:endParaRPr>
          </a:p>
        </p:txBody>
      </p:sp>
      <p:cxnSp>
        <p:nvCxnSpPr>
          <p:cNvPr id="90" name="Straight Arrow Connector 89"/>
          <p:cNvCxnSpPr/>
          <p:nvPr/>
        </p:nvCxnSpPr>
        <p:spPr>
          <a:xfrm flipV="1">
            <a:off x="2959597" y="2805952"/>
            <a:ext cx="352153" cy="215710"/>
          </a:xfrm>
          <a:prstGeom prst="straightConnector1">
            <a:avLst/>
          </a:prstGeom>
          <a:ln>
            <a:solidFill>
              <a:srgbClr val="FF0000"/>
            </a:solidFill>
            <a:tailEnd type="stealth" w="med" len="lg"/>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4811571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SST"/>
          <p:cNvSpPr/>
          <p:nvPr/>
        </p:nvSpPr>
        <p:spPr>
          <a:xfrm>
            <a:off x="3642963" y="980032"/>
            <a:ext cx="3225024" cy="3225024"/>
          </a:xfrm>
          <a:prstGeom prst="rect">
            <a:avLst/>
          </a:prstGeom>
          <a:solidFill>
            <a:schemeClr val="accent1">
              <a:lumMod val="40000"/>
              <a:lumOff val="60000"/>
              <a:alpha val="69000"/>
            </a:schemeClr>
          </a:solidFill>
          <a:ln>
            <a:solidFill>
              <a:srgbClr val="00B0F0"/>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130" name="TextBox 67"/>
          <p:cNvSpPr txBox="1"/>
          <p:nvPr/>
        </p:nvSpPr>
        <p:spPr>
          <a:xfrm>
            <a:off x="6214188" y="721407"/>
            <a:ext cx="691026" cy="2417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i="1" dirty="0" smtClean="0">
                <a:solidFill>
                  <a:srgbClr val="00B0F0"/>
                </a:solidFill>
              </a:rPr>
              <a:t>117.3</a:t>
            </a:r>
            <a:endParaRPr lang="en-US" sz="1400" i="1" dirty="0">
              <a:solidFill>
                <a:srgbClr val="00B0F0"/>
              </a:solidFill>
            </a:endParaRPr>
          </a:p>
        </p:txBody>
      </p:sp>
      <p:sp>
        <p:nvSpPr>
          <p:cNvPr id="131" name="TextBox 71"/>
          <p:cNvSpPr txBox="1"/>
          <p:nvPr/>
        </p:nvSpPr>
        <p:spPr>
          <a:xfrm>
            <a:off x="6214187" y="3920438"/>
            <a:ext cx="662451"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i="1" dirty="0" smtClean="0">
                <a:solidFill>
                  <a:srgbClr val="00B0F0"/>
                </a:solidFill>
              </a:rPr>
              <a:t>14</a:t>
            </a:r>
            <a:endParaRPr lang="en-US" sz="1600" baseline="-25000" dirty="0" smtClean="0">
              <a:solidFill>
                <a:srgbClr val="00B0F0"/>
              </a:solidFill>
            </a:endParaRPr>
          </a:p>
        </p:txBody>
      </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1" name="Group 110"/>
          <p:cNvGrpSpPr>
            <a:grpSpLocks noChangeAspect="1"/>
          </p:cNvGrpSpPr>
          <p:nvPr/>
        </p:nvGrpSpPr>
        <p:grpSpPr>
          <a:xfrm>
            <a:off x="1592260" y="663544"/>
            <a:ext cx="1634679" cy="1606701"/>
            <a:chOff x="2267458" y="1493588"/>
            <a:chExt cx="2554188" cy="2510470"/>
          </a:xfrm>
        </p:grpSpPr>
        <p:grpSp>
          <p:nvGrpSpPr>
            <p:cNvPr id="112" name="Group 111"/>
            <p:cNvGrpSpPr/>
            <p:nvPr/>
          </p:nvGrpSpPr>
          <p:grpSpPr>
            <a:xfrm>
              <a:off x="2267458" y="1493589"/>
              <a:ext cx="2183025" cy="2510469"/>
              <a:chOff x="1546717" y="587144"/>
              <a:chExt cx="2183025" cy="2510469"/>
            </a:xfrm>
          </p:grpSpPr>
          <p:grpSp>
            <p:nvGrpSpPr>
              <p:cNvPr id="114" name="Group 113"/>
              <p:cNvGrpSpPr/>
              <p:nvPr/>
            </p:nvGrpSpPr>
            <p:grpSpPr>
              <a:xfrm rot="16200000">
                <a:off x="335486" y="1798375"/>
                <a:ext cx="2510469" cy="88007"/>
                <a:chOff x="4640580" y="2620962"/>
                <a:chExt cx="2827020" cy="88006"/>
              </a:xfrm>
            </p:grpSpPr>
            <p:cxnSp>
              <p:nvCxnSpPr>
                <p:cNvPr id="151" name="Straight Arrow Connector 150"/>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52" name="Straight Connector 151"/>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3" name="Straight Connector 152"/>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4" name="Straight Connector 153"/>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Connector 154"/>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6" name="Straight Connector 155"/>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7" name="Straight Connector 156"/>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8" name="Straight Connector 157"/>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9" name="Straight Connector 158"/>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0" name="Straight Connector 159"/>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1" name="Straight Connector 160"/>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2" name="Straight Connector 161"/>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115" name="Group 114"/>
              <p:cNvGrpSpPr/>
              <p:nvPr/>
            </p:nvGrpSpPr>
            <p:grpSpPr>
              <a:xfrm>
                <a:off x="2038858" y="693755"/>
                <a:ext cx="243084" cy="1700482"/>
                <a:chOff x="6271009" y="892096"/>
                <a:chExt cx="243084" cy="1700482"/>
              </a:xfrm>
            </p:grpSpPr>
            <p:sp>
              <p:nvSpPr>
                <p:cNvPr id="128" name="Oval 127"/>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7" name="Oval 146"/>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Oval 147"/>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Oval 148"/>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Oval 149"/>
                <p:cNvSpPr/>
                <p:nvPr/>
              </p:nvSpPr>
              <p:spPr>
                <a:xfrm>
                  <a:off x="6285493" y="8920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6" name="Group 115"/>
              <p:cNvGrpSpPr/>
              <p:nvPr/>
            </p:nvGrpSpPr>
            <p:grpSpPr>
              <a:xfrm>
                <a:off x="2739142" y="944659"/>
                <a:ext cx="228600" cy="1645411"/>
                <a:chOff x="7500754" y="1185164"/>
                <a:chExt cx="228600" cy="1645411"/>
              </a:xfrm>
            </p:grpSpPr>
            <p:sp>
              <p:nvSpPr>
                <p:cNvPr id="123" name="Oval 122"/>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Oval 123"/>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Oval 124"/>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Oval 125"/>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Oval 126"/>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7" name="Group 116"/>
              <p:cNvGrpSpPr/>
              <p:nvPr/>
            </p:nvGrpSpPr>
            <p:grpSpPr>
              <a:xfrm>
                <a:off x="3492312" y="1352523"/>
                <a:ext cx="237430" cy="1446618"/>
                <a:chOff x="8168628" y="1550864"/>
                <a:chExt cx="237430" cy="1446618"/>
              </a:xfrm>
            </p:grpSpPr>
            <p:sp>
              <p:nvSpPr>
                <p:cNvPr id="118" name="Oval 117"/>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Oval 118"/>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Oval 119"/>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Oval 120"/>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2" name="Oval 121"/>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13" name="Rectangle 112"/>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shapeSSE"/>
          <p:cNvSpPr/>
          <p:nvPr/>
        </p:nvSpPr>
        <p:spPr>
          <a:xfrm>
            <a:off x="2209800" y="2743200"/>
            <a:ext cx="2885861" cy="2885861"/>
          </a:xfrm>
          <a:prstGeom prst="rect">
            <a:avLst/>
          </a:prstGeom>
          <a:solidFill>
            <a:srgbClr val="FF0000">
              <a:alpha val="23000"/>
            </a:srgbClr>
          </a:solid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nvGrpSpPr>
          <p:cNvPr id="3" name="Group 2"/>
          <p:cNvGrpSpPr>
            <a:grpSpLocks noChangeAspect="1"/>
          </p:cNvGrpSpPr>
          <p:nvPr/>
        </p:nvGrpSpPr>
        <p:grpSpPr>
          <a:xfrm>
            <a:off x="5198235" y="5495049"/>
            <a:ext cx="1222740" cy="1201812"/>
            <a:chOff x="5233308" y="5157703"/>
            <a:chExt cx="1634679" cy="1606701"/>
          </a:xfrm>
        </p:grpSpPr>
        <p:grpSp>
          <p:nvGrpSpPr>
            <p:cNvPr id="163" name="Group 162"/>
            <p:cNvGrpSpPr>
              <a:grpSpLocks noChangeAspect="1"/>
            </p:cNvGrpSpPr>
            <p:nvPr/>
          </p:nvGrpSpPr>
          <p:grpSpPr>
            <a:xfrm>
              <a:off x="5233308" y="5157703"/>
              <a:ext cx="1634679" cy="1606701"/>
              <a:chOff x="2267458" y="1493588"/>
              <a:chExt cx="2554188" cy="2510470"/>
            </a:xfrm>
          </p:grpSpPr>
          <p:grpSp>
            <p:nvGrpSpPr>
              <p:cNvPr id="164" name="Group 163"/>
              <p:cNvGrpSpPr/>
              <p:nvPr/>
            </p:nvGrpSpPr>
            <p:grpSpPr>
              <a:xfrm>
                <a:off x="2267458" y="1493589"/>
                <a:ext cx="1421025" cy="2510469"/>
                <a:chOff x="1546717" y="587144"/>
                <a:chExt cx="1421025" cy="2510469"/>
              </a:xfrm>
            </p:grpSpPr>
            <p:grpSp>
              <p:nvGrpSpPr>
                <p:cNvPr id="166" name="Group 165"/>
                <p:cNvGrpSpPr/>
                <p:nvPr/>
              </p:nvGrpSpPr>
              <p:grpSpPr>
                <a:xfrm rot="16200000">
                  <a:off x="335486" y="1798375"/>
                  <a:ext cx="2510469" cy="88007"/>
                  <a:chOff x="4640580" y="2620962"/>
                  <a:chExt cx="2827020" cy="88006"/>
                </a:xfrm>
              </p:grpSpPr>
              <p:cxnSp>
                <p:nvCxnSpPr>
                  <p:cNvPr id="168" name="Straight Arrow Connector 167"/>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69" name="Straight Connector 168"/>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0" name="Straight Connector 169"/>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4" name="Straight Connector 173"/>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5" name="Straight Connector 174"/>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6" name="Straight Connector 175"/>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7" name="Straight Connector 176"/>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8" name="Straight Connector 177"/>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9" name="Straight Connector 178"/>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67" name="Oval 166"/>
                <p:cNvSpPr/>
                <p:nvPr/>
              </p:nvSpPr>
              <p:spPr>
                <a:xfrm>
                  <a:off x="2739142" y="1765218"/>
                  <a:ext cx="228600" cy="228600"/>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65" name="Rectangle 164"/>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6" name="Oval 135"/>
            <p:cNvSpPr/>
            <p:nvPr/>
          </p:nvSpPr>
          <p:spPr>
            <a:xfrm>
              <a:off x="5636319" y="5577400"/>
              <a:ext cx="146304" cy="146304"/>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Oval 136"/>
            <p:cNvSpPr/>
            <p:nvPr/>
          </p:nvSpPr>
          <p:spPr>
            <a:xfrm>
              <a:off x="6404415" y="6034600"/>
              <a:ext cx="146304" cy="146304"/>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8" name="TextBox 137"/>
          <p:cNvSpPr txBox="1"/>
          <p:nvPr/>
        </p:nvSpPr>
        <p:spPr>
          <a:xfrm>
            <a:off x="4501786" y="5334267"/>
            <a:ext cx="61418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12</a:t>
            </a:r>
            <a:endParaRPr lang="en-US" sz="1600" baseline="-25000" dirty="0">
              <a:solidFill>
                <a:srgbClr val="FF0000"/>
              </a:solidFill>
            </a:endParaRPr>
          </a:p>
        </p:txBody>
      </p:sp>
      <p:sp>
        <p:nvSpPr>
          <p:cNvPr id="139" name="TextBox 74"/>
          <p:cNvSpPr txBox="1"/>
          <p:nvPr/>
        </p:nvSpPr>
        <p:spPr>
          <a:xfrm>
            <a:off x="2127613" y="2418140"/>
            <a:ext cx="133383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dirty="0">
                <a:solidFill>
                  <a:srgbClr val="FF0000"/>
                </a:solidFill>
              </a:rPr>
              <a:t>3</a:t>
            </a:r>
            <a:endParaRPr lang="en-US" sz="2000" baseline="-25000" dirty="0">
              <a:solidFill>
                <a:srgbClr val="FF0000"/>
              </a:solidFill>
            </a:endParaRPr>
          </a:p>
        </p:txBody>
      </p:sp>
      <p:sp>
        <p:nvSpPr>
          <p:cNvPr id="142" name="TextBox 78"/>
          <p:cNvSpPr txBox="1"/>
          <p:nvPr/>
        </p:nvSpPr>
        <p:spPr>
          <a:xfrm>
            <a:off x="2203814" y="5618540"/>
            <a:ext cx="577768"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i="1" dirty="0" smtClean="0">
                <a:solidFill>
                  <a:srgbClr val="FF0000"/>
                </a:solidFill>
              </a:rPr>
              <a:t>94.0</a:t>
            </a:r>
            <a:endParaRPr lang="en-US" sz="1050" i="1" dirty="0">
              <a:solidFill>
                <a:srgbClr val="FF0000"/>
              </a:solidFill>
            </a:endParaRPr>
          </a:p>
        </p:txBody>
      </p:sp>
      <p:grpSp>
        <p:nvGrpSpPr>
          <p:cNvPr id="132" name="Group 131"/>
          <p:cNvGrpSpPr>
            <a:grpSpLocks noChangeAspect="1"/>
          </p:cNvGrpSpPr>
          <p:nvPr/>
        </p:nvGrpSpPr>
        <p:grpSpPr>
          <a:xfrm>
            <a:off x="6943862" y="4084711"/>
            <a:ext cx="1222740" cy="1201812"/>
            <a:chOff x="7123375" y="4304703"/>
            <a:chExt cx="1634679" cy="1606701"/>
          </a:xfrm>
        </p:grpSpPr>
        <p:grpSp>
          <p:nvGrpSpPr>
            <p:cNvPr id="133" name="Group 132"/>
            <p:cNvGrpSpPr/>
            <p:nvPr/>
          </p:nvGrpSpPr>
          <p:grpSpPr>
            <a:xfrm>
              <a:off x="7123375" y="4304704"/>
              <a:ext cx="909455" cy="1606700"/>
              <a:chOff x="1546717" y="587144"/>
              <a:chExt cx="1421025" cy="2510469"/>
            </a:xfrm>
          </p:grpSpPr>
          <p:grpSp>
            <p:nvGrpSpPr>
              <p:cNvPr id="180" name="Group 179"/>
              <p:cNvGrpSpPr/>
              <p:nvPr/>
            </p:nvGrpSpPr>
            <p:grpSpPr>
              <a:xfrm rot="16200000">
                <a:off x="335486" y="1798375"/>
                <a:ext cx="2510469" cy="88007"/>
                <a:chOff x="4640580" y="2620962"/>
                <a:chExt cx="2827020" cy="88006"/>
              </a:xfrm>
            </p:grpSpPr>
            <p:cxnSp>
              <p:nvCxnSpPr>
                <p:cNvPr id="183" name="Straight Arrow Connector 182"/>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84" name="Straight Connector 183"/>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5" name="Straight Connector 184"/>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6" name="Straight Connector 185"/>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7" name="Straight Connector 186"/>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8" name="Straight Connector 187"/>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9" name="Straight Connector 188"/>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0" name="Straight Connector 189"/>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1" name="Straight Connector 190"/>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2" name="Straight Connector 191"/>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3" name="Straight Connector 192"/>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4" name="Straight Connector 193"/>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82" name="Oval 181"/>
              <p:cNvSpPr/>
              <p:nvPr/>
            </p:nvSpPr>
            <p:spPr>
              <a:xfrm>
                <a:off x="2739142" y="1765218"/>
                <a:ext cx="228600" cy="228600"/>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5" name="Rectangle 134"/>
            <p:cNvSpPr/>
            <p:nvPr/>
          </p:nvSpPr>
          <p:spPr>
            <a:xfrm>
              <a:off x="7148711" y="4304703"/>
              <a:ext cx="1609343" cy="1606701"/>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TextBox 76"/>
          <p:cNvSpPr txBox="1"/>
          <p:nvPr/>
        </p:nvSpPr>
        <p:spPr>
          <a:xfrm>
            <a:off x="3581400" y="627747"/>
            <a:ext cx="1524000" cy="43905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800" dirty="0">
                <a:solidFill>
                  <a:srgbClr val="00B0F0"/>
                </a:solidFill>
              </a:rPr>
              <a:t>1</a:t>
            </a:r>
            <a:endParaRPr lang="en-US" sz="1800" baseline="-25000" dirty="0">
              <a:solidFill>
                <a:srgbClr val="00B0F0"/>
              </a:solidFill>
            </a:endParaRPr>
          </a:p>
        </p:txBody>
      </p:sp>
      <p:sp>
        <p:nvSpPr>
          <p:cNvPr id="101" name="TextBox 66"/>
          <p:cNvSpPr txBox="1"/>
          <p:nvPr/>
        </p:nvSpPr>
        <p:spPr>
          <a:xfrm>
            <a:off x="4477009" y="2455688"/>
            <a:ext cx="698605" cy="2417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en-US" sz="1600" dirty="0" smtClean="0">
                <a:solidFill>
                  <a:schemeClr val="tx1"/>
                </a:solidFill>
              </a:rPr>
              <a:t>23.3</a:t>
            </a:r>
            <a:endParaRPr lang="en-US" sz="1200" dirty="0">
              <a:solidFill>
                <a:schemeClr val="tx1"/>
              </a:solidFill>
            </a:endParaRPr>
          </a:p>
        </p:txBody>
      </p:sp>
      <p:sp useBgFill="1">
        <p:nvSpPr>
          <p:cNvPr id="102" name="shapeSSR"/>
          <p:cNvSpPr>
            <a:spLocks noChangeAspect="1"/>
          </p:cNvSpPr>
          <p:nvPr/>
        </p:nvSpPr>
        <p:spPr>
          <a:xfrm>
            <a:off x="3651614" y="2746770"/>
            <a:ext cx="1454430" cy="1458286"/>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dirty="0"/>
          </a:p>
        </p:txBody>
      </p:sp>
      <p:sp>
        <p:nvSpPr>
          <p:cNvPr id="103" name="shapeSST"/>
          <p:cNvSpPr/>
          <p:nvPr/>
        </p:nvSpPr>
        <p:spPr>
          <a:xfrm>
            <a:off x="3641765" y="2743199"/>
            <a:ext cx="1453896" cy="1461857"/>
          </a:xfrm>
          <a:prstGeom prst="rect">
            <a:avLst/>
          </a:prstGeom>
          <a:noFill/>
          <a:ln w="31750">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87" name="TextBox 7"/>
          <p:cNvSpPr txBox="1"/>
          <p:nvPr/>
        </p:nvSpPr>
        <p:spPr>
          <a:xfrm>
            <a:off x="5141198" y="2756436"/>
            <a:ext cx="573286"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600" dirty="0" smtClean="0">
                <a:solidFill>
                  <a:srgbClr val="00B0F0"/>
                </a:solidFill>
              </a:rPr>
              <a:t>20%</a:t>
            </a:r>
            <a:endParaRPr lang="en-US" sz="1600" baseline="30000" dirty="0">
              <a:solidFill>
                <a:srgbClr val="00B0F0"/>
              </a:solidFill>
            </a:endParaRPr>
          </a:p>
          <a:p>
            <a:pPr algn="l"/>
            <a:endParaRPr lang="en-US" sz="1600" dirty="0">
              <a:solidFill>
                <a:srgbClr val="00B0F0"/>
              </a:solidFill>
            </a:endParaRPr>
          </a:p>
        </p:txBody>
      </p:sp>
      <p:cxnSp>
        <p:nvCxnSpPr>
          <p:cNvPr id="88" name="Straight Arrow Connector 87"/>
          <p:cNvCxnSpPr/>
          <p:nvPr/>
        </p:nvCxnSpPr>
        <p:spPr>
          <a:xfrm flipH="1">
            <a:off x="5443785" y="2913807"/>
            <a:ext cx="303691" cy="228600"/>
          </a:xfrm>
          <a:prstGeom prst="straightConnector1">
            <a:avLst/>
          </a:prstGeom>
          <a:ln>
            <a:solidFill>
              <a:srgbClr val="00B0F0"/>
            </a:solidFill>
            <a:tailEnd type="stealth" w="med" len="lg"/>
          </a:ln>
        </p:spPr>
        <p:style>
          <a:lnRef idx="2">
            <a:schemeClr val="accent1"/>
          </a:lnRef>
          <a:fillRef idx="0">
            <a:schemeClr val="accent1"/>
          </a:fillRef>
          <a:effectRef idx="1">
            <a:schemeClr val="accent1"/>
          </a:effectRef>
          <a:fontRef idx="minor">
            <a:schemeClr val="tx1"/>
          </a:fontRef>
        </p:style>
      </p:cxnSp>
      <p:sp>
        <p:nvSpPr>
          <p:cNvPr id="89" name="TextBox 78"/>
          <p:cNvSpPr txBox="1"/>
          <p:nvPr/>
        </p:nvSpPr>
        <p:spPr>
          <a:xfrm>
            <a:off x="3135673" y="2805952"/>
            <a:ext cx="577768"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600" dirty="0" smtClean="0">
                <a:solidFill>
                  <a:srgbClr val="FF0000"/>
                </a:solidFill>
              </a:rPr>
              <a:t>25%</a:t>
            </a:r>
            <a:endParaRPr lang="en-US" sz="1600" dirty="0">
              <a:solidFill>
                <a:srgbClr val="FF0000"/>
              </a:solidFill>
            </a:endParaRPr>
          </a:p>
          <a:p>
            <a:pPr algn="ctr"/>
            <a:endParaRPr lang="en-US" sz="1600" dirty="0">
              <a:solidFill>
                <a:srgbClr val="FF0000"/>
              </a:solidFill>
            </a:endParaRPr>
          </a:p>
        </p:txBody>
      </p:sp>
      <p:cxnSp>
        <p:nvCxnSpPr>
          <p:cNvPr id="90" name="Straight Arrow Connector 89"/>
          <p:cNvCxnSpPr/>
          <p:nvPr/>
        </p:nvCxnSpPr>
        <p:spPr>
          <a:xfrm flipV="1">
            <a:off x="2959597" y="2805952"/>
            <a:ext cx="352153" cy="215710"/>
          </a:xfrm>
          <a:prstGeom prst="straightConnector1">
            <a:avLst/>
          </a:prstGeom>
          <a:ln>
            <a:solidFill>
              <a:srgbClr val="FF0000"/>
            </a:solidFill>
            <a:tailEnd type="stealth" w="med" len="lg"/>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670355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SST"/>
          <p:cNvSpPr/>
          <p:nvPr/>
        </p:nvSpPr>
        <p:spPr>
          <a:xfrm>
            <a:off x="3642963" y="980032"/>
            <a:ext cx="3225024" cy="3225024"/>
          </a:xfrm>
          <a:prstGeom prst="rect">
            <a:avLst/>
          </a:prstGeom>
          <a:solidFill>
            <a:schemeClr val="accent1">
              <a:lumMod val="40000"/>
              <a:lumOff val="60000"/>
              <a:alpha val="69000"/>
            </a:schemeClr>
          </a:solidFill>
          <a:ln>
            <a:solidFill>
              <a:srgbClr val="00B0F0"/>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130" name="TextBox 67"/>
          <p:cNvSpPr txBox="1"/>
          <p:nvPr/>
        </p:nvSpPr>
        <p:spPr>
          <a:xfrm>
            <a:off x="6214188" y="721407"/>
            <a:ext cx="691026" cy="2417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i="1" dirty="0" smtClean="0">
                <a:solidFill>
                  <a:srgbClr val="00B0F0"/>
                </a:solidFill>
              </a:rPr>
              <a:t>SST</a:t>
            </a:r>
            <a:endParaRPr lang="en-US" sz="1400" i="1" dirty="0">
              <a:solidFill>
                <a:srgbClr val="00B0F0"/>
              </a:solidFill>
            </a:endParaRPr>
          </a:p>
        </p:txBody>
      </p:sp>
      <p:sp>
        <p:nvSpPr>
          <p:cNvPr id="131" name="TextBox 71"/>
          <p:cNvSpPr txBox="1"/>
          <p:nvPr/>
        </p:nvSpPr>
        <p:spPr>
          <a:xfrm>
            <a:off x="6214187" y="3920438"/>
            <a:ext cx="662451"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i="1" dirty="0" err="1" smtClean="0">
                <a:solidFill>
                  <a:srgbClr val="00B0F0"/>
                </a:solidFill>
              </a:rPr>
              <a:t>df</a:t>
            </a:r>
            <a:r>
              <a:rPr lang="en-US" sz="1600" i="1" baseline="-25000" dirty="0" err="1" smtClean="0">
                <a:solidFill>
                  <a:srgbClr val="00B0F0"/>
                </a:solidFill>
              </a:rPr>
              <a:t>T</a:t>
            </a:r>
            <a:endParaRPr lang="en-US" sz="1600" baseline="-25000" dirty="0" smtClean="0">
              <a:solidFill>
                <a:srgbClr val="00B0F0"/>
              </a:solidFill>
            </a:endParaRPr>
          </a:p>
        </p:txBody>
      </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1" name="Group 110"/>
          <p:cNvGrpSpPr>
            <a:grpSpLocks noChangeAspect="1"/>
          </p:cNvGrpSpPr>
          <p:nvPr/>
        </p:nvGrpSpPr>
        <p:grpSpPr>
          <a:xfrm>
            <a:off x="1592260" y="663544"/>
            <a:ext cx="1634679" cy="1606701"/>
            <a:chOff x="2267458" y="1493588"/>
            <a:chExt cx="2554188" cy="2510470"/>
          </a:xfrm>
        </p:grpSpPr>
        <p:grpSp>
          <p:nvGrpSpPr>
            <p:cNvPr id="112" name="Group 111"/>
            <p:cNvGrpSpPr/>
            <p:nvPr/>
          </p:nvGrpSpPr>
          <p:grpSpPr>
            <a:xfrm>
              <a:off x="2267458" y="1493589"/>
              <a:ext cx="2183025" cy="2510469"/>
              <a:chOff x="1546717" y="587144"/>
              <a:chExt cx="2183025" cy="2510469"/>
            </a:xfrm>
          </p:grpSpPr>
          <p:grpSp>
            <p:nvGrpSpPr>
              <p:cNvPr id="114" name="Group 113"/>
              <p:cNvGrpSpPr/>
              <p:nvPr/>
            </p:nvGrpSpPr>
            <p:grpSpPr>
              <a:xfrm rot="16200000">
                <a:off x="335486" y="1798375"/>
                <a:ext cx="2510469" cy="88007"/>
                <a:chOff x="4640580" y="2620962"/>
                <a:chExt cx="2827020" cy="88006"/>
              </a:xfrm>
            </p:grpSpPr>
            <p:cxnSp>
              <p:nvCxnSpPr>
                <p:cNvPr id="151" name="Straight Arrow Connector 150"/>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52" name="Straight Connector 151"/>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3" name="Straight Connector 152"/>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4" name="Straight Connector 153"/>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Connector 154"/>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6" name="Straight Connector 155"/>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7" name="Straight Connector 156"/>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8" name="Straight Connector 157"/>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9" name="Straight Connector 158"/>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0" name="Straight Connector 159"/>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1" name="Straight Connector 160"/>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2" name="Straight Connector 161"/>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115" name="Group 114"/>
              <p:cNvGrpSpPr/>
              <p:nvPr/>
            </p:nvGrpSpPr>
            <p:grpSpPr>
              <a:xfrm>
                <a:off x="2038858" y="693755"/>
                <a:ext cx="243084" cy="1700482"/>
                <a:chOff x="6271009" y="892096"/>
                <a:chExt cx="243084" cy="1700482"/>
              </a:xfrm>
            </p:grpSpPr>
            <p:sp>
              <p:nvSpPr>
                <p:cNvPr id="128" name="Oval 127"/>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7" name="Oval 146"/>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Oval 147"/>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Oval 148"/>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Oval 149"/>
                <p:cNvSpPr/>
                <p:nvPr/>
              </p:nvSpPr>
              <p:spPr>
                <a:xfrm>
                  <a:off x="6285493" y="8920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6" name="Group 115"/>
              <p:cNvGrpSpPr/>
              <p:nvPr/>
            </p:nvGrpSpPr>
            <p:grpSpPr>
              <a:xfrm>
                <a:off x="2739142" y="944659"/>
                <a:ext cx="228600" cy="1645411"/>
                <a:chOff x="7500754" y="1185164"/>
                <a:chExt cx="228600" cy="1645411"/>
              </a:xfrm>
            </p:grpSpPr>
            <p:sp>
              <p:nvSpPr>
                <p:cNvPr id="123" name="Oval 122"/>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Oval 123"/>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Oval 124"/>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Oval 125"/>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Oval 126"/>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7" name="Group 116"/>
              <p:cNvGrpSpPr/>
              <p:nvPr/>
            </p:nvGrpSpPr>
            <p:grpSpPr>
              <a:xfrm>
                <a:off x="3492312" y="1352523"/>
                <a:ext cx="237430" cy="1446618"/>
                <a:chOff x="8168628" y="1550864"/>
                <a:chExt cx="237430" cy="1446618"/>
              </a:xfrm>
            </p:grpSpPr>
            <p:sp>
              <p:nvSpPr>
                <p:cNvPr id="118" name="Oval 117"/>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Oval 118"/>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Oval 119"/>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Oval 120"/>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2" name="Oval 121"/>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13" name="Rectangle 112"/>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shapeSSE"/>
          <p:cNvSpPr/>
          <p:nvPr/>
        </p:nvSpPr>
        <p:spPr>
          <a:xfrm>
            <a:off x="2209800" y="2743200"/>
            <a:ext cx="2885861" cy="2885861"/>
          </a:xfrm>
          <a:prstGeom prst="rect">
            <a:avLst/>
          </a:prstGeom>
          <a:solidFill>
            <a:srgbClr val="FF0000">
              <a:alpha val="23000"/>
            </a:srgbClr>
          </a:solid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nvGrpSpPr>
          <p:cNvPr id="3" name="Group 2"/>
          <p:cNvGrpSpPr>
            <a:grpSpLocks noChangeAspect="1"/>
          </p:cNvGrpSpPr>
          <p:nvPr/>
        </p:nvGrpSpPr>
        <p:grpSpPr>
          <a:xfrm>
            <a:off x="5198235" y="5495049"/>
            <a:ext cx="1222740" cy="1201812"/>
            <a:chOff x="5233308" y="5157703"/>
            <a:chExt cx="1634679" cy="1606701"/>
          </a:xfrm>
        </p:grpSpPr>
        <p:grpSp>
          <p:nvGrpSpPr>
            <p:cNvPr id="163" name="Group 162"/>
            <p:cNvGrpSpPr>
              <a:grpSpLocks noChangeAspect="1"/>
            </p:cNvGrpSpPr>
            <p:nvPr/>
          </p:nvGrpSpPr>
          <p:grpSpPr>
            <a:xfrm>
              <a:off x="5233308" y="5157703"/>
              <a:ext cx="1634679" cy="1606701"/>
              <a:chOff x="2267458" y="1493588"/>
              <a:chExt cx="2554188" cy="2510470"/>
            </a:xfrm>
          </p:grpSpPr>
          <p:grpSp>
            <p:nvGrpSpPr>
              <p:cNvPr id="164" name="Group 163"/>
              <p:cNvGrpSpPr/>
              <p:nvPr/>
            </p:nvGrpSpPr>
            <p:grpSpPr>
              <a:xfrm>
                <a:off x="2267458" y="1493589"/>
                <a:ext cx="1421025" cy="2510469"/>
                <a:chOff x="1546717" y="587144"/>
                <a:chExt cx="1421025" cy="2510469"/>
              </a:xfrm>
            </p:grpSpPr>
            <p:grpSp>
              <p:nvGrpSpPr>
                <p:cNvPr id="166" name="Group 165"/>
                <p:cNvGrpSpPr/>
                <p:nvPr/>
              </p:nvGrpSpPr>
              <p:grpSpPr>
                <a:xfrm rot="16200000">
                  <a:off x="335486" y="1798375"/>
                  <a:ext cx="2510469" cy="88007"/>
                  <a:chOff x="4640580" y="2620962"/>
                  <a:chExt cx="2827020" cy="88006"/>
                </a:xfrm>
              </p:grpSpPr>
              <p:cxnSp>
                <p:nvCxnSpPr>
                  <p:cNvPr id="168" name="Straight Arrow Connector 167"/>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69" name="Straight Connector 168"/>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0" name="Straight Connector 169"/>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4" name="Straight Connector 173"/>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5" name="Straight Connector 174"/>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6" name="Straight Connector 175"/>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7" name="Straight Connector 176"/>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8" name="Straight Connector 177"/>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9" name="Straight Connector 178"/>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67" name="Oval 166"/>
                <p:cNvSpPr/>
                <p:nvPr/>
              </p:nvSpPr>
              <p:spPr>
                <a:xfrm>
                  <a:off x="2739142" y="1765218"/>
                  <a:ext cx="228600" cy="228600"/>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65" name="Rectangle 164"/>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6" name="Oval 135"/>
            <p:cNvSpPr/>
            <p:nvPr/>
          </p:nvSpPr>
          <p:spPr>
            <a:xfrm>
              <a:off x="5636319" y="5577400"/>
              <a:ext cx="146304" cy="146304"/>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Oval 136"/>
            <p:cNvSpPr/>
            <p:nvPr/>
          </p:nvSpPr>
          <p:spPr>
            <a:xfrm>
              <a:off x="6404415" y="6034600"/>
              <a:ext cx="146304" cy="146304"/>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8" name="TextBox 137"/>
          <p:cNvSpPr txBox="1"/>
          <p:nvPr/>
        </p:nvSpPr>
        <p:spPr>
          <a:xfrm>
            <a:off x="4501786" y="5334267"/>
            <a:ext cx="61418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dirty="0" err="1" smtClean="0">
                <a:solidFill>
                  <a:srgbClr val="FF0000"/>
                </a:solidFill>
              </a:rPr>
              <a:t>df</a:t>
            </a:r>
            <a:r>
              <a:rPr lang="en-US" sz="1600" baseline="-25000" dirty="0" err="1" smtClean="0">
                <a:solidFill>
                  <a:srgbClr val="FF0000"/>
                </a:solidFill>
              </a:rPr>
              <a:t>E</a:t>
            </a:r>
            <a:endParaRPr lang="en-US" sz="1600" baseline="-25000" dirty="0">
              <a:solidFill>
                <a:srgbClr val="FF0000"/>
              </a:solidFill>
            </a:endParaRPr>
          </a:p>
        </p:txBody>
      </p:sp>
      <p:sp>
        <p:nvSpPr>
          <p:cNvPr id="139" name="TextBox 74"/>
          <p:cNvSpPr txBox="1"/>
          <p:nvPr/>
        </p:nvSpPr>
        <p:spPr>
          <a:xfrm>
            <a:off x="2127613" y="2418140"/>
            <a:ext cx="133383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dirty="0" smtClean="0">
                <a:solidFill>
                  <a:srgbClr val="FF0000"/>
                </a:solidFill>
              </a:rPr>
              <a:t>Full, H</a:t>
            </a:r>
            <a:r>
              <a:rPr lang="en-US" sz="2000" baseline="-25000" dirty="0" smtClean="0">
                <a:solidFill>
                  <a:srgbClr val="FF0000"/>
                </a:solidFill>
              </a:rPr>
              <a:t>1</a:t>
            </a:r>
            <a:endParaRPr lang="en-US" sz="2000" baseline="-25000" dirty="0">
              <a:solidFill>
                <a:srgbClr val="FF0000"/>
              </a:solidFill>
            </a:endParaRPr>
          </a:p>
        </p:txBody>
      </p:sp>
      <p:sp>
        <p:nvSpPr>
          <p:cNvPr id="142" name="TextBox 78"/>
          <p:cNvSpPr txBox="1"/>
          <p:nvPr/>
        </p:nvSpPr>
        <p:spPr>
          <a:xfrm>
            <a:off x="2203814" y="5618540"/>
            <a:ext cx="577768"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i="1" dirty="0" smtClean="0">
                <a:solidFill>
                  <a:srgbClr val="FF0000"/>
                </a:solidFill>
              </a:rPr>
              <a:t>SSE</a:t>
            </a:r>
            <a:endParaRPr lang="en-US" sz="1050" i="1" dirty="0">
              <a:solidFill>
                <a:srgbClr val="FF0000"/>
              </a:solidFill>
            </a:endParaRPr>
          </a:p>
        </p:txBody>
      </p:sp>
      <p:grpSp>
        <p:nvGrpSpPr>
          <p:cNvPr id="132" name="Group 131"/>
          <p:cNvGrpSpPr>
            <a:grpSpLocks noChangeAspect="1"/>
          </p:cNvGrpSpPr>
          <p:nvPr/>
        </p:nvGrpSpPr>
        <p:grpSpPr>
          <a:xfrm>
            <a:off x="6943862" y="4084711"/>
            <a:ext cx="1222740" cy="1201812"/>
            <a:chOff x="7123375" y="4304703"/>
            <a:chExt cx="1634679" cy="1606701"/>
          </a:xfrm>
        </p:grpSpPr>
        <p:grpSp>
          <p:nvGrpSpPr>
            <p:cNvPr id="133" name="Group 132"/>
            <p:cNvGrpSpPr/>
            <p:nvPr/>
          </p:nvGrpSpPr>
          <p:grpSpPr>
            <a:xfrm>
              <a:off x="7123375" y="4304704"/>
              <a:ext cx="909455" cy="1606700"/>
              <a:chOff x="1546717" y="587144"/>
              <a:chExt cx="1421025" cy="2510469"/>
            </a:xfrm>
          </p:grpSpPr>
          <p:grpSp>
            <p:nvGrpSpPr>
              <p:cNvPr id="180" name="Group 179"/>
              <p:cNvGrpSpPr/>
              <p:nvPr/>
            </p:nvGrpSpPr>
            <p:grpSpPr>
              <a:xfrm rot="16200000">
                <a:off x="335486" y="1798375"/>
                <a:ext cx="2510469" cy="88007"/>
                <a:chOff x="4640580" y="2620962"/>
                <a:chExt cx="2827020" cy="88006"/>
              </a:xfrm>
            </p:grpSpPr>
            <p:cxnSp>
              <p:nvCxnSpPr>
                <p:cNvPr id="183" name="Straight Arrow Connector 182"/>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84" name="Straight Connector 183"/>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5" name="Straight Connector 184"/>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6" name="Straight Connector 185"/>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7" name="Straight Connector 186"/>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8" name="Straight Connector 187"/>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9" name="Straight Connector 188"/>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0" name="Straight Connector 189"/>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1" name="Straight Connector 190"/>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2" name="Straight Connector 191"/>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3" name="Straight Connector 192"/>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4" name="Straight Connector 193"/>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82" name="Oval 181"/>
              <p:cNvSpPr/>
              <p:nvPr/>
            </p:nvSpPr>
            <p:spPr>
              <a:xfrm>
                <a:off x="2739142" y="1765218"/>
                <a:ext cx="228600" cy="228600"/>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5" name="Rectangle 134"/>
            <p:cNvSpPr/>
            <p:nvPr/>
          </p:nvSpPr>
          <p:spPr>
            <a:xfrm>
              <a:off x="7148711" y="4304703"/>
              <a:ext cx="1609343" cy="1606701"/>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TextBox 76"/>
          <p:cNvSpPr txBox="1"/>
          <p:nvPr/>
        </p:nvSpPr>
        <p:spPr>
          <a:xfrm>
            <a:off x="3581400" y="627747"/>
            <a:ext cx="1524000" cy="43905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800" dirty="0" smtClean="0">
                <a:solidFill>
                  <a:srgbClr val="00B0F0"/>
                </a:solidFill>
              </a:rPr>
              <a:t>Reduced, H</a:t>
            </a:r>
            <a:r>
              <a:rPr lang="en-US" sz="1800" baseline="-25000" dirty="0" smtClean="0">
                <a:solidFill>
                  <a:srgbClr val="00B0F0"/>
                </a:solidFill>
              </a:rPr>
              <a:t>0</a:t>
            </a:r>
            <a:endParaRPr lang="en-US" sz="1800" baseline="-25000" dirty="0">
              <a:solidFill>
                <a:srgbClr val="00B0F0"/>
              </a:solidFill>
            </a:endParaRPr>
          </a:p>
        </p:txBody>
      </p:sp>
      <p:sp>
        <p:nvSpPr>
          <p:cNvPr id="101" name="TextBox 66"/>
          <p:cNvSpPr txBox="1"/>
          <p:nvPr/>
        </p:nvSpPr>
        <p:spPr>
          <a:xfrm>
            <a:off x="4477009" y="2455688"/>
            <a:ext cx="698605" cy="2417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en-US" sz="1600" dirty="0" smtClean="0">
                <a:solidFill>
                  <a:schemeClr val="tx1"/>
                </a:solidFill>
              </a:rPr>
              <a:t>SSR</a:t>
            </a:r>
            <a:endParaRPr lang="en-US" sz="1200" dirty="0">
              <a:solidFill>
                <a:schemeClr val="tx1"/>
              </a:solidFill>
            </a:endParaRPr>
          </a:p>
        </p:txBody>
      </p:sp>
      <p:sp useBgFill="1">
        <p:nvSpPr>
          <p:cNvPr id="102" name="shapeSSR"/>
          <p:cNvSpPr>
            <a:spLocks noChangeAspect="1"/>
          </p:cNvSpPr>
          <p:nvPr/>
        </p:nvSpPr>
        <p:spPr>
          <a:xfrm>
            <a:off x="3651614" y="2746770"/>
            <a:ext cx="1454430" cy="1458286"/>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dirty="0"/>
          </a:p>
        </p:txBody>
      </p:sp>
      <p:sp>
        <p:nvSpPr>
          <p:cNvPr id="103" name="shapeSST"/>
          <p:cNvSpPr/>
          <p:nvPr/>
        </p:nvSpPr>
        <p:spPr>
          <a:xfrm>
            <a:off x="3641765" y="2743199"/>
            <a:ext cx="1453896" cy="1461857"/>
          </a:xfrm>
          <a:prstGeom prst="rect">
            <a:avLst/>
          </a:prstGeom>
          <a:noFill/>
          <a:ln w="31750">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87" name="TextBox 7"/>
          <p:cNvSpPr txBox="1"/>
          <p:nvPr/>
        </p:nvSpPr>
        <p:spPr>
          <a:xfrm>
            <a:off x="5141198" y="2756436"/>
            <a:ext cx="573286"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600" dirty="0" smtClean="0">
                <a:solidFill>
                  <a:srgbClr val="00B0F0"/>
                </a:solidFill>
              </a:rPr>
              <a:t>PRE</a:t>
            </a:r>
            <a:endParaRPr lang="en-US" sz="1600" baseline="30000" dirty="0">
              <a:solidFill>
                <a:srgbClr val="00B0F0"/>
              </a:solidFill>
            </a:endParaRPr>
          </a:p>
          <a:p>
            <a:pPr algn="l"/>
            <a:endParaRPr lang="en-US" sz="1600" dirty="0">
              <a:solidFill>
                <a:srgbClr val="00B0F0"/>
              </a:solidFill>
            </a:endParaRPr>
          </a:p>
        </p:txBody>
      </p:sp>
      <p:cxnSp>
        <p:nvCxnSpPr>
          <p:cNvPr id="88" name="Straight Arrow Connector 87"/>
          <p:cNvCxnSpPr/>
          <p:nvPr/>
        </p:nvCxnSpPr>
        <p:spPr>
          <a:xfrm flipH="1">
            <a:off x="5443785" y="2913807"/>
            <a:ext cx="303691" cy="228600"/>
          </a:xfrm>
          <a:prstGeom prst="straightConnector1">
            <a:avLst/>
          </a:prstGeom>
          <a:ln>
            <a:solidFill>
              <a:srgbClr val="00B0F0"/>
            </a:solidFill>
            <a:tailEnd type="stealth" w="med" len="lg"/>
          </a:ln>
        </p:spPr>
        <p:style>
          <a:lnRef idx="2">
            <a:schemeClr val="accent1"/>
          </a:lnRef>
          <a:fillRef idx="0">
            <a:schemeClr val="accent1"/>
          </a:fillRef>
          <a:effectRef idx="1">
            <a:schemeClr val="accent1"/>
          </a:effectRef>
          <a:fontRef idx="minor">
            <a:schemeClr val="tx1"/>
          </a:fontRef>
        </p:style>
      </p:cxnSp>
      <p:sp>
        <p:nvSpPr>
          <p:cNvPr id="89" name="TextBox 78"/>
          <p:cNvSpPr txBox="1"/>
          <p:nvPr/>
        </p:nvSpPr>
        <p:spPr>
          <a:xfrm>
            <a:off x="3135673" y="2805952"/>
            <a:ext cx="577768"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600" dirty="0" smtClean="0">
                <a:solidFill>
                  <a:srgbClr val="FF0000"/>
                </a:solidFill>
              </a:rPr>
              <a:t>PIE</a:t>
            </a:r>
            <a:endParaRPr lang="en-US" sz="1600" dirty="0">
              <a:solidFill>
                <a:srgbClr val="FF0000"/>
              </a:solidFill>
            </a:endParaRPr>
          </a:p>
          <a:p>
            <a:pPr algn="ctr"/>
            <a:endParaRPr lang="en-US" sz="1600" dirty="0">
              <a:solidFill>
                <a:srgbClr val="FF0000"/>
              </a:solidFill>
            </a:endParaRPr>
          </a:p>
        </p:txBody>
      </p:sp>
      <p:cxnSp>
        <p:nvCxnSpPr>
          <p:cNvPr id="90" name="Straight Arrow Connector 89"/>
          <p:cNvCxnSpPr/>
          <p:nvPr/>
        </p:nvCxnSpPr>
        <p:spPr>
          <a:xfrm flipV="1">
            <a:off x="2959597" y="2805952"/>
            <a:ext cx="352153" cy="215710"/>
          </a:xfrm>
          <a:prstGeom prst="straightConnector1">
            <a:avLst/>
          </a:prstGeom>
          <a:ln>
            <a:solidFill>
              <a:srgbClr val="FF0000"/>
            </a:solidFill>
            <a:tailEnd type="stealth" w="med" len="lg"/>
          </a:ln>
        </p:spPr>
        <p:style>
          <a:lnRef idx="2">
            <a:schemeClr val="accent2"/>
          </a:lnRef>
          <a:fillRef idx="0">
            <a:schemeClr val="accent2"/>
          </a:fillRef>
          <a:effectRef idx="1">
            <a:schemeClr val="accent2"/>
          </a:effectRef>
          <a:fontRef idx="minor">
            <a:schemeClr val="tx1"/>
          </a:fontRef>
        </p:style>
      </p:cxnSp>
      <p:sp>
        <p:nvSpPr>
          <p:cNvPr id="91" name="TextBox 73"/>
          <p:cNvSpPr txBox="1"/>
          <p:nvPr/>
        </p:nvSpPr>
        <p:spPr>
          <a:xfrm>
            <a:off x="5059092" y="4206765"/>
            <a:ext cx="762000"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dirty="0" smtClean="0">
                <a:solidFill>
                  <a:schemeClr val="tx1"/>
                </a:solidFill>
              </a:rPr>
              <a:t>DF</a:t>
            </a:r>
            <a:endParaRPr lang="en-US" sz="1600" dirty="0">
              <a:solidFill>
                <a:schemeClr val="tx1"/>
              </a:solidFill>
            </a:endParaRPr>
          </a:p>
        </p:txBody>
      </p:sp>
      <p:sp>
        <p:nvSpPr>
          <p:cNvPr id="92" name="TextBox 71"/>
          <p:cNvSpPr txBox="1"/>
          <p:nvPr/>
        </p:nvSpPr>
        <p:spPr>
          <a:xfrm>
            <a:off x="3001692" y="2457008"/>
            <a:ext cx="662451"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mn-lt"/>
                <a:ea typeface="+mn-ea"/>
                <a:cs typeface="+mn-cs"/>
              </a:rPr>
              <a:t>IC</a:t>
            </a:r>
          </a:p>
        </p:txBody>
      </p:sp>
    </p:spTree>
    <p:extLst>
      <p:ext uri="{BB962C8B-B14F-4D97-AF65-F5344CB8AC3E}">
        <p14:creationId xmlns:p14="http://schemas.microsoft.com/office/powerpoint/2010/main" val="4604019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SST"/>
          <p:cNvSpPr/>
          <p:nvPr/>
        </p:nvSpPr>
        <p:spPr>
          <a:xfrm>
            <a:off x="3642963" y="980032"/>
            <a:ext cx="3225024" cy="3225024"/>
          </a:xfrm>
          <a:prstGeom prst="rect">
            <a:avLst/>
          </a:prstGeom>
          <a:solidFill>
            <a:schemeClr val="accent1">
              <a:lumMod val="40000"/>
              <a:lumOff val="60000"/>
              <a:alpha val="69000"/>
            </a:schemeClr>
          </a:solidFill>
          <a:ln>
            <a:solidFill>
              <a:srgbClr val="00B0F0"/>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130" name="TextBox 67"/>
          <p:cNvSpPr txBox="1"/>
          <p:nvPr/>
        </p:nvSpPr>
        <p:spPr>
          <a:xfrm>
            <a:off x="6214188" y="721407"/>
            <a:ext cx="691026" cy="2417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i="1" dirty="0" smtClean="0">
                <a:solidFill>
                  <a:srgbClr val="00B0F0"/>
                </a:solidFill>
              </a:rPr>
              <a:t>117.3</a:t>
            </a:r>
            <a:endParaRPr lang="en-US" sz="1400" i="1" dirty="0">
              <a:solidFill>
                <a:srgbClr val="00B0F0"/>
              </a:solidFill>
            </a:endParaRPr>
          </a:p>
        </p:txBody>
      </p:sp>
      <p:sp>
        <p:nvSpPr>
          <p:cNvPr id="131" name="TextBox 71"/>
          <p:cNvSpPr txBox="1"/>
          <p:nvPr/>
        </p:nvSpPr>
        <p:spPr>
          <a:xfrm>
            <a:off x="6214187" y="3920438"/>
            <a:ext cx="662451"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i="1" dirty="0" smtClean="0">
                <a:solidFill>
                  <a:srgbClr val="00B0F0"/>
                </a:solidFill>
              </a:rPr>
              <a:t>14</a:t>
            </a:r>
            <a:endParaRPr lang="en-US" sz="1600" baseline="-25000" dirty="0" smtClean="0">
              <a:solidFill>
                <a:srgbClr val="00B0F0"/>
              </a:solidFill>
            </a:endParaRPr>
          </a:p>
        </p:txBody>
      </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1" name="Group 110"/>
          <p:cNvGrpSpPr>
            <a:grpSpLocks noChangeAspect="1"/>
          </p:cNvGrpSpPr>
          <p:nvPr/>
        </p:nvGrpSpPr>
        <p:grpSpPr>
          <a:xfrm>
            <a:off x="1592260" y="663544"/>
            <a:ext cx="1634679" cy="1606701"/>
            <a:chOff x="2267458" y="1493588"/>
            <a:chExt cx="2554188" cy="2510470"/>
          </a:xfrm>
        </p:grpSpPr>
        <p:grpSp>
          <p:nvGrpSpPr>
            <p:cNvPr id="112" name="Group 111"/>
            <p:cNvGrpSpPr/>
            <p:nvPr/>
          </p:nvGrpSpPr>
          <p:grpSpPr>
            <a:xfrm>
              <a:off x="2267458" y="1493589"/>
              <a:ext cx="2183025" cy="2510469"/>
              <a:chOff x="1546717" y="587144"/>
              <a:chExt cx="2183025" cy="2510469"/>
            </a:xfrm>
          </p:grpSpPr>
          <p:grpSp>
            <p:nvGrpSpPr>
              <p:cNvPr id="114" name="Group 113"/>
              <p:cNvGrpSpPr/>
              <p:nvPr/>
            </p:nvGrpSpPr>
            <p:grpSpPr>
              <a:xfrm rot="16200000">
                <a:off x="335486" y="1798375"/>
                <a:ext cx="2510469" cy="88007"/>
                <a:chOff x="4640580" y="2620962"/>
                <a:chExt cx="2827020" cy="88006"/>
              </a:xfrm>
            </p:grpSpPr>
            <p:cxnSp>
              <p:nvCxnSpPr>
                <p:cNvPr id="151" name="Straight Arrow Connector 150"/>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52" name="Straight Connector 151"/>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3" name="Straight Connector 152"/>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4" name="Straight Connector 153"/>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Connector 154"/>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6" name="Straight Connector 155"/>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7" name="Straight Connector 156"/>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8" name="Straight Connector 157"/>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9" name="Straight Connector 158"/>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0" name="Straight Connector 159"/>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1" name="Straight Connector 160"/>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2" name="Straight Connector 161"/>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115" name="Group 114"/>
              <p:cNvGrpSpPr/>
              <p:nvPr/>
            </p:nvGrpSpPr>
            <p:grpSpPr>
              <a:xfrm>
                <a:off x="2038858" y="693755"/>
                <a:ext cx="243084" cy="1700482"/>
                <a:chOff x="6271009" y="892096"/>
                <a:chExt cx="243084" cy="1700482"/>
              </a:xfrm>
            </p:grpSpPr>
            <p:sp>
              <p:nvSpPr>
                <p:cNvPr id="128" name="Oval 127"/>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7" name="Oval 146"/>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Oval 147"/>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Oval 148"/>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Oval 149"/>
                <p:cNvSpPr/>
                <p:nvPr/>
              </p:nvSpPr>
              <p:spPr>
                <a:xfrm>
                  <a:off x="6285493" y="8920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6" name="Group 115"/>
              <p:cNvGrpSpPr/>
              <p:nvPr/>
            </p:nvGrpSpPr>
            <p:grpSpPr>
              <a:xfrm>
                <a:off x="2739142" y="944659"/>
                <a:ext cx="228600" cy="1645411"/>
                <a:chOff x="7500754" y="1185164"/>
                <a:chExt cx="228600" cy="1645411"/>
              </a:xfrm>
            </p:grpSpPr>
            <p:sp>
              <p:nvSpPr>
                <p:cNvPr id="123" name="Oval 122"/>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Oval 123"/>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Oval 124"/>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Oval 125"/>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Oval 126"/>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7" name="Group 116"/>
              <p:cNvGrpSpPr/>
              <p:nvPr/>
            </p:nvGrpSpPr>
            <p:grpSpPr>
              <a:xfrm>
                <a:off x="3492312" y="1352523"/>
                <a:ext cx="237430" cy="1446618"/>
                <a:chOff x="8168628" y="1550864"/>
                <a:chExt cx="237430" cy="1446618"/>
              </a:xfrm>
            </p:grpSpPr>
            <p:sp>
              <p:nvSpPr>
                <p:cNvPr id="118" name="Oval 117"/>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Oval 118"/>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Oval 119"/>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Oval 120"/>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2" name="Oval 121"/>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13" name="Rectangle 112"/>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shapeSSE"/>
          <p:cNvSpPr/>
          <p:nvPr/>
        </p:nvSpPr>
        <p:spPr>
          <a:xfrm>
            <a:off x="2209800" y="2743200"/>
            <a:ext cx="2885861" cy="2885861"/>
          </a:xfrm>
          <a:prstGeom prst="rect">
            <a:avLst/>
          </a:prstGeom>
          <a:solidFill>
            <a:srgbClr val="FF0000">
              <a:alpha val="23000"/>
            </a:srgbClr>
          </a:solid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nvGrpSpPr>
          <p:cNvPr id="3" name="Group 2"/>
          <p:cNvGrpSpPr>
            <a:grpSpLocks noChangeAspect="1"/>
          </p:cNvGrpSpPr>
          <p:nvPr/>
        </p:nvGrpSpPr>
        <p:grpSpPr>
          <a:xfrm>
            <a:off x="5198235" y="5495049"/>
            <a:ext cx="1222740" cy="1201812"/>
            <a:chOff x="5233308" y="5157703"/>
            <a:chExt cx="1634679" cy="1606701"/>
          </a:xfrm>
        </p:grpSpPr>
        <p:grpSp>
          <p:nvGrpSpPr>
            <p:cNvPr id="163" name="Group 162"/>
            <p:cNvGrpSpPr>
              <a:grpSpLocks noChangeAspect="1"/>
            </p:cNvGrpSpPr>
            <p:nvPr/>
          </p:nvGrpSpPr>
          <p:grpSpPr>
            <a:xfrm>
              <a:off x="5233308" y="5157703"/>
              <a:ext cx="1634679" cy="1606701"/>
              <a:chOff x="2267458" y="1493588"/>
              <a:chExt cx="2554188" cy="2510470"/>
            </a:xfrm>
          </p:grpSpPr>
          <p:grpSp>
            <p:nvGrpSpPr>
              <p:cNvPr id="164" name="Group 163"/>
              <p:cNvGrpSpPr/>
              <p:nvPr/>
            </p:nvGrpSpPr>
            <p:grpSpPr>
              <a:xfrm>
                <a:off x="2267458" y="1493589"/>
                <a:ext cx="1421025" cy="2510469"/>
                <a:chOff x="1546717" y="587144"/>
                <a:chExt cx="1421025" cy="2510469"/>
              </a:xfrm>
            </p:grpSpPr>
            <p:grpSp>
              <p:nvGrpSpPr>
                <p:cNvPr id="166" name="Group 165"/>
                <p:cNvGrpSpPr/>
                <p:nvPr/>
              </p:nvGrpSpPr>
              <p:grpSpPr>
                <a:xfrm rot="16200000">
                  <a:off x="335486" y="1798375"/>
                  <a:ext cx="2510469" cy="88007"/>
                  <a:chOff x="4640580" y="2620962"/>
                  <a:chExt cx="2827020" cy="88006"/>
                </a:xfrm>
              </p:grpSpPr>
              <p:cxnSp>
                <p:nvCxnSpPr>
                  <p:cNvPr id="168" name="Straight Arrow Connector 167"/>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69" name="Straight Connector 168"/>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0" name="Straight Connector 169"/>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4" name="Straight Connector 173"/>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5" name="Straight Connector 174"/>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6" name="Straight Connector 175"/>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7" name="Straight Connector 176"/>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8" name="Straight Connector 177"/>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9" name="Straight Connector 178"/>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67" name="Oval 166"/>
                <p:cNvSpPr/>
                <p:nvPr/>
              </p:nvSpPr>
              <p:spPr>
                <a:xfrm>
                  <a:off x="2739142" y="1765218"/>
                  <a:ext cx="228600" cy="228600"/>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65" name="Rectangle 164"/>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6" name="Oval 135"/>
            <p:cNvSpPr/>
            <p:nvPr/>
          </p:nvSpPr>
          <p:spPr>
            <a:xfrm>
              <a:off x="5636319" y="5577400"/>
              <a:ext cx="146304" cy="146304"/>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Oval 136"/>
            <p:cNvSpPr/>
            <p:nvPr/>
          </p:nvSpPr>
          <p:spPr>
            <a:xfrm>
              <a:off x="6404415" y="6034600"/>
              <a:ext cx="146304" cy="146304"/>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8" name="TextBox 137"/>
          <p:cNvSpPr txBox="1"/>
          <p:nvPr/>
        </p:nvSpPr>
        <p:spPr>
          <a:xfrm>
            <a:off x="4501786" y="5334267"/>
            <a:ext cx="61418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12</a:t>
            </a:r>
            <a:endParaRPr lang="en-US" sz="1600" baseline="-25000" dirty="0">
              <a:solidFill>
                <a:srgbClr val="FF0000"/>
              </a:solidFill>
            </a:endParaRPr>
          </a:p>
        </p:txBody>
      </p:sp>
      <p:sp>
        <p:nvSpPr>
          <p:cNvPr id="139" name="TextBox 74"/>
          <p:cNvSpPr txBox="1"/>
          <p:nvPr/>
        </p:nvSpPr>
        <p:spPr>
          <a:xfrm>
            <a:off x="2127613" y="2418140"/>
            <a:ext cx="133383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dirty="0">
                <a:solidFill>
                  <a:srgbClr val="FF0000"/>
                </a:solidFill>
              </a:rPr>
              <a:t>3</a:t>
            </a:r>
            <a:endParaRPr lang="en-US" sz="2000" baseline="-25000" dirty="0">
              <a:solidFill>
                <a:srgbClr val="FF0000"/>
              </a:solidFill>
            </a:endParaRPr>
          </a:p>
        </p:txBody>
      </p:sp>
      <p:sp>
        <p:nvSpPr>
          <p:cNvPr id="142" name="TextBox 78"/>
          <p:cNvSpPr txBox="1"/>
          <p:nvPr/>
        </p:nvSpPr>
        <p:spPr>
          <a:xfrm>
            <a:off x="2203814" y="5618540"/>
            <a:ext cx="577768"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i="1" dirty="0" smtClean="0">
                <a:solidFill>
                  <a:srgbClr val="FF0000"/>
                </a:solidFill>
              </a:rPr>
              <a:t>94.0</a:t>
            </a:r>
            <a:endParaRPr lang="en-US" sz="1050" i="1" dirty="0">
              <a:solidFill>
                <a:srgbClr val="FF0000"/>
              </a:solidFill>
            </a:endParaRPr>
          </a:p>
        </p:txBody>
      </p:sp>
      <p:grpSp>
        <p:nvGrpSpPr>
          <p:cNvPr id="132" name="Group 131"/>
          <p:cNvGrpSpPr>
            <a:grpSpLocks noChangeAspect="1"/>
          </p:cNvGrpSpPr>
          <p:nvPr/>
        </p:nvGrpSpPr>
        <p:grpSpPr>
          <a:xfrm>
            <a:off x="6943862" y="4084711"/>
            <a:ext cx="1222740" cy="1201812"/>
            <a:chOff x="7123375" y="4304703"/>
            <a:chExt cx="1634679" cy="1606701"/>
          </a:xfrm>
        </p:grpSpPr>
        <p:grpSp>
          <p:nvGrpSpPr>
            <p:cNvPr id="133" name="Group 132"/>
            <p:cNvGrpSpPr/>
            <p:nvPr/>
          </p:nvGrpSpPr>
          <p:grpSpPr>
            <a:xfrm>
              <a:off x="7123375" y="4304704"/>
              <a:ext cx="909455" cy="1606700"/>
              <a:chOff x="1546717" y="587144"/>
              <a:chExt cx="1421025" cy="2510469"/>
            </a:xfrm>
          </p:grpSpPr>
          <p:grpSp>
            <p:nvGrpSpPr>
              <p:cNvPr id="180" name="Group 179"/>
              <p:cNvGrpSpPr/>
              <p:nvPr/>
            </p:nvGrpSpPr>
            <p:grpSpPr>
              <a:xfrm rot="16200000">
                <a:off x="335486" y="1798375"/>
                <a:ext cx="2510469" cy="88007"/>
                <a:chOff x="4640580" y="2620962"/>
                <a:chExt cx="2827020" cy="88006"/>
              </a:xfrm>
            </p:grpSpPr>
            <p:cxnSp>
              <p:nvCxnSpPr>
                <p:cNvPr id="183" name="Straight Arrow Connector 182"/>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84" name="Straight Connector 183"/>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5" name="Straight Connector 184"/>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6" name="Straight Connector 185"/>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7" name="Straight Connector 186"/>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8" name="Straight Connector 187"/>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9" name="Straight Connector 188"/>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0" name="Straight Connector 189"/>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1" name="Straight Connector 190"/>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2" name="Straight Connector 191"/>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3" name="Straight Connector 192"/>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4" name="Straight Connector 193"/>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82" name="Oval 181"/>
              <p:cNvSpPr/>
              <p:nvPr/>
            </p:nvSpPr>
            <p:spPr>
              <a:xfrm>
                <a:off x="2739142" y="1765218"/>
                <a:ext cx="228600" cy="228600"/>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5" name="Rectangle 134"/>
            <p:cNvSpPr/>
            <p:nvPr/>
          </p:nvSpPr>
          <p:spPr>
            <a:xfrm>
              <a:off x="7148711" y="4304703"/>
              <a:ext cx="1609343" cy="1606701"/>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TextBox 76"/>
          <p:cNvSpPr txBox="1"/>
          <p:nvPr/>
        </p:nvSpPr>
        <p:spPr>
          <a:xfrm>
            <a:off x="3581400" y="627747"/>
            <a:ext cx="1524000" cy="43905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800" dirty="0">
                <a:solidFill>
                  <a:srgbClr val="00B0F0"/>
                </a:solidFill>
              </a:rPr>
              <a:t>1</a:t>
            </a:r>
            <a:endParaRPr lang="en-US" sz="1800" baseline="-25000" dirty="0">
              <a:solidFill>
                <a:srgbClr val="00B0F0"/>
              </a:solidFill>
            </a:endParaRPr>
          </a:p>
        </p:txBody>
      </p:sp>
      <p:sp>
        <p:nvSpPr>
          <p:cNvPr id="101" name="TextBox 66"/>
          <p:cNvSpPr txBox="1"/>
          <p:nvPr/>
        </p:nvSpPr>
        <p:spPr>
          <a:xfrm>
            <a:off x="4477009" y="2455688"/>
            <a:ext cx="698605" cy="2417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en-US" sz="1600" dirty="0" smtClean="0">
                <a:solidFill>
                  <a:schemeClr val="tx1"/>
                </a:solidFill>
              </a:rPr>
              <a:t>23.3</a:t>
            </a:r>
            <a:endParaRPr lang="en-US" sz="1200" dirty="0">
              <a:solidFill>
                <a:schemeClr val="tx1"/>
              </a:solidFill>
            </a:endParaRPr>
          </a:p>
        </p:txBody>
      </p:sp>
      <p:sp useBgFill="1">
        <p:nvSpPr>
          <p:cNvPr id="102" name="shapeSSR"/>
          <p:cNvSpPr>
            <a:spLocks noChangeAspect="1"/>
          </p:cNvSpPr>
          <p:nvPr/>
        </p:nvSpPr>
        <p:spPr>
          <a:xfrm>
            <a:off x="3651614" y="2746770"/>
            <a:ext cx="1454430" cy="1458286"/>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dirty="0"/>
          </a:p>
        </p:txBody>
      </p:sp>
      <p:sp>
        <p:nvSpPr>
          <p:cNvPr id="103" name="shapeSST"/>
          <p:cNvSpPr/>
          <p:nvPr/>
        </p:nvSpPr>
        <p:spPr>
          <a:xfrm>
            <a:off x="3641765" y="2743199"/>
            <a:ext cx="1453896" cy="1461857"/>
          </a:xfrm>
          <a:prstGeom prst="rect">
            <a:avLst/>
          </a:prstGeom>
          <a:noFill/>
          <a:ln w="31750">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87" name="TextBox 7"/>
          <p:cNvSpPr txBox="1"/>
          <p:nvPr/>
        </p:nvSpPr>
        <p:spPr>
          <a:xfrm>
            <a:off x="5141198" y="2756436"/>
            <a:ext cx="573286"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600" dirty="0" smtClean="0">
                <a:solidFill>
                  <a:srgbClr val="00B0F0"/>
                </a:solidFill>
              </a:rPr>
              <a:t>20%</a:t>
            </a:r>
            <a:endParaRPr lang="en-US" sz="1600" baseline="30000" dirty="0">
              <a:solidFill>
                <a:srgbClr val="00B0F0"/>
              </a:solidFill>
            </a:endParaRPr>
          </a:p>
          <a:p>
            <a:pPr algn="l"/>
            <a:endParaRPr lang="en-US" sz="1600" dirty="0">
              <a:solidFill>
                <a:srgbClr val="00B0F0"/>
              </a:solidFill>
            </a:endParaRPr>
          </a:p>
        </p:txBody>
      </p:sp>
      <p:cxnSp>
        <p:nvCxnSpPr>
          <p:cNvPr id="88" name="Straight Arrow Connector 87"/>
          <p:cNvCxnSpPr/>
          <p:nvPr/>
        </p:nvCxnSpPr>
        <p:spPr>
          <a:xfrm flipH="1">
            <a:off x="5443785" y="2913807"/>
            <a:ext cx="303691" cy="228600"/>
          </a:xfrm>
          <a:prstGeom prst="straightConnector1">
            <a:avLst/>
          </a:prstGeom>
          <a:ln>
            <a:solidFill>
              <a:srgbClr val="00B0F0"/>
            </a:solidFill>
            <a:tailEnd type="stealth" w="med" len="lg"/>
          </a:ln>
        </p:spPr>
        <p:style>
          <a:lnRef idx="2">
            <a:schemeClr val="accent1"/>
          </a:lnRef>
          <a:fillRef idx="0">
            <a:schemeClr val="accent1"/>
          </a:fillRef>
          <a:effectRef idx="1">
            <a:schemeClr val="accent1"/>
          </a:effectRef>
          <a:fontRef idx="minor">
            <a:schemeClr val="tx1"/>
          </a:fontRef>
        </p:style>
      </p:cxnSp>
      <p:sp>
        <p:nvSpPr>
          <p:cNvPr id="89" name="TextBox 78"/>
          <p:cNvSpPr txBox="1"/>
          <p:nvPr/>
        </p:nvSpPr>
        <p:spPr>
          <a:xfrm>
            <a:off x="3135673" y="2805952"/>
            <a:ext cx="577768"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600" dirty="0" smtClean="0">
                <a:solidFill>
                  <a:srgbClr val="FF0000"/>
                </a:solidFill>
              </a:rPr>
              <a:t>25%</a:t>
            </a:r>
            <a:endParaRPr lang="en-US" sz="1600" dirty="0">
              <a:solidFill>
                <a:srgbClr val="FF0000"/>
              </a:solidFill>
            </a:endParaRPr>
          </a:p>
          <a:p>
            <a:pPr algn="ctr"/>
            <a:endParaRPr lang="en-US" sz="1600" dirty="0">
              <a:solidFill>
                <a:srgbClr val="FF0000"/>
              </a:solidFill>
            </a:endParaRPr>
          </a:p>
        </p:txBody>
      </p:sp>
      <p:cxnSp>
        <p:nvCxnSpPr>
          <p:cNvPr id="90" name="Straight Arrow Connector 89"/>
          <p:cNvCxnSpPr/>
          <p:nvPr/>
        </p:nvCxnSpPr>
        <p:spPr>
          <a:xfrm flipV="1">
            <a:off x="2959597" y="2805952"/>
            <a:ext cx="352153" cy="215710"/>
          </a:xfrm>
          <a:prstGeom prst="straightConnector1">
            <a:avLst/>
          </a:prstGeom>
          <a:ln>
            <a:solidFill>
              <a:srgbClr val="FF0000"/>
            </a:solidFill>
            <a:tailEnd type="stealth" w="med" len="lg"/>
          </a:ln>
        </p:spPr>
        <p:style>
          <a:lnRef idx="2">
            <a:schemeClr val="accent2"/>
          </a:lnRef>
          <a:fillRef idx="0">
            <a:schemeClr val="accent2"/>
          </a:fillRef>
          <a:effectRef idx="1">
            <a:schemeClr val="accent2"/>
          </a:effectRef>
          <a:fontRef idx="minor">
            <a:schemeClr val="tx1"/>
          </a:fontRef>
        </p:style>
      </p:cxnSp>
      <p:sp>
        <p:nvSpPr>
          <p:cNvPr id="91" name="TextBox 73"/>
          <p:cNvSpPr txBox="1"/>
          <p:nvPr/>
        </p:nvSpPr>
        <p:spPr>
          <a:xfrm>
            <a:off x="5059092" y="4206765"/>
            <a:ext cx="762000"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i="1" dirty="0" smtClean="0">
                <a:solidFill>
                  <a:schemeClr val="tx1"/>
                </a:solidFill>
              </a:rPr>
              <a:t>2</a:t>
            </a:r>
            <a:endParaRPr lang="en-US" sz="1600" i="1" dirty="0">
              <a:solidFill>
                <a:schemeClr val="tx1"/>
              </a:solidFill>
            </a:endParaRPr>
          </a:p>
        </p:txBody>
      </p:sp>
      <p:sp>
        <p:nvSpPr>
          <p:cNvPr id="92" name="TextBox 71"/>
          <p:cNvSpPr txBox="1"/>
          <p:nvPr/>
        </p:nvSpPr>
        <p:spPr>
          <a:xfrm>
            <a:off x="3001692" y="2457008"/>
            <a:ext cx="662451"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mn-lt"/>
                <a:ea typeface="+mn-ea"/>
                <a:cs typeface="+mn-cs"/>
              </a:rPr>
              <a:t>2</a:t>
            </a:r>
          </a:p>
        </p:txBody>
      </p:sp>
      <p:grpSp>
        <p:nvGrpSpPr>
          <p:cNvPr id="93" name="Group 92"/>
          <p:cNvGrpSpPr/>
          <p:nvPr/>
        </p:nvGrpSpPr>
        <p:grpSpPr>
          <a:xfrm>
            <a:off x="3461453" y="3377986"/>
            <a:ext cx="1017488" cy="1017491"/>
            <a:chOff x="4847413" y="6094290"/>
            <a:chExt cx="740827" cy="738109"/>
          </a:xfrm>
          <a:solidFill>
            <a:schemeClr val="bg1"/>
          </a:solidFill>
        </p:grpSpPr>
        <p:sp>
          <p:nvSpPr>
            <p:cNvPr id="94" name="shapeMSR"/>
            <p:cNvSpPr/>
            <p:nvPr/>
          </p:nvSpPr>
          <p:spPr>
            <a:xfrm>
              <a:off x="4847413" y="6094290"/>
              <a:ext cx="740827" cy="738107"/>
            </a:xfrm>
            <a:prstGeom prst="rect">
              <a:avLst/>
            </a:prstGeom>
            <a:grpFill/>
            <a:ln>
              <a:solidFill>
                <a:schemeClr val="bg1"/>
              </a:solidFill>
              <a:prstDash val="solid"/>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95" name="shapeMSR"/>
            <p:cNvSpPr/>
            <p:nvPr/>
          </p:nvSpPr>
          <p:spPr>
            <a:xfrm>
              <a:off x="4847413" y="6094292"/>
              <a:ext cx="740827" cy="738107"/>
            </a:xfrm>
            <a:prstGeom prst="rect">
              <a:avLst/>
            </a:prstGeom>
            <a:grpFill/>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sp>
        <p:nvSpPr>
          <p:cNvPr id="100" name="TextBox 80"/>
          <p:cNvSpPr txBox="1"/>
          <p:nvPr/>
        </p:nvSpPr>
        <p:spPr>
          <a:xfrm>
            <a:off x="2971800" y="3048000"/>
            <a:ext cx="618893" cy="34027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en-US" sz="1400" dirty="0" smtClean="0">
                <a:solidFill>
                  <a:schemeClr val="tx1"/>
                </a:solidFill>
              </a:rPr>
              <a:t>11.7</a:t>
            </a:r>
            <a:endParaRPr lang="en-US" sz="1400" dirty="0">
              <a:solidFill>
                <a:schemeClr val="tx1"/>
              </a:solidFill>
            </a:endParaRPr>
          </a:p>
        </p:txBody>
      </p:sp>
    </p:spTree>
    <p:extLst>
      <p:ext uri="{BB962C8B-B14F-4D97-AF65-F5344CB8AC3E}">
        <p14:creationId xmlns:p14="http://schemas.microsoft.com/office/powerpoint/2010/main" val="29615559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76200" y="-1"/>
            <a:ext cx="9144000" cy="6858001"/>
            <a:chOff x="0" y="-1"/>
            <a:chExt cx="9144000" cy="6858001"/>
          </a:xfrm>
        </p:grpSpPr>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TextBox 139"/>
            <p:cNvSpPr txBox="1"/>
            <p:nvPr/>
          </p:nvSpPr>
          <p:spPr>
            <a:xfrm>
              <a:off x="8727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a:t>
              </a:r>
              <a:endParaRPr lang="en-US" dirty="0">
                <a:solidFill>
                  <a:schemeClr val="tx1"/>
                </a:solidFill>
              </a:endParaRPr>
            </a:p>
          </p:txBody>
        </p:sp>
        <p:sp>
          <p:nvSpPr>
            <p:cNvPr id="141" name="TextBox 140"/>
            <p:cNvSpPr txBox="1"/>
            <p:nvPr/>
          </p:nvSpPr>
          <p:spPr>
            <a:xfrm>
              <a:off x="8650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14</a:t>
              </a:r>
              <a:endParaRPr lang="en-US" dirty="0">
                <a:solidFill>
                  <a:schemeClr val="accent6">
                    <a:lumMod val="75000"/>
                  </a:schemeClr>
                </a:solidFill>
              </a:endParaRPr>
            </a:p>
          </p:txBody>
        </p:sp>
        <p:sp>
          <p:nvSpPr>
            <p:cNvPr id="22" name="TextBox 21"/>
            <p:cNvSpPr txBox="1"/>
            <p:nvPr/>
          </p:nvSpPr>
          <p:spPr>
            <a:xfrm>
              <a:off x="8117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2</a:t>
              </a:r>
              <a:endParaRPr lang="en-US" dirty="0">
                <a:solidFill>
                  <a:schemeClr val="tx1"/>
                </a:solidFill>
              </a:endParaRPr>
            </a:p>
          </p:txBody>
        </p:sp>
        <p:sp>
          <p:nvSpPr>
            <p:cNvPr id="23" name="TextBox 22"/>
            <p:cNvSpPr txBox="1"/>
            <p:nvPr/>
          </p:nvSpPr>
          <p:spPr>
            <a:xfrm>
              <a:off x="8041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13</a:t>
              </a:r>
              <a:endParaRPr lang="en-US" dirty="0">
                <a:solidFill>
                  <a:schemeClr val="accent6">
                    <a:lumMod val="75000"/>
                  </a:schemeClr>
                </a:solidFill>
              </a:endParaRPr>
            </a:p>
          </p:txBody>
        </p:sp>
        <p:sp>
          <p:nvSpPr>
            <p:cNvPr id="26" name="TextBox 25"/>
            <p:cNvSpPr txBox="1"/>
            <p:nvPr/>
          </p:nvSpPr>
          <p:spPr>
            <a:xfrm>
              <a:off x="7507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3</a:t>
              </a:r>
              <a:endParaRPr lang="en-US" dirty="0">
                <a:solidFill>
                  <a:schemeClr val="tx1"/>
                </a:solidFill>
              </a:endParaRPr>
            </a:p>
          </p:txBody>
        </p:sp>
        <p:sp>
          <p:nvSpPr>
            <p:cNvPr id="27" name="TextBox 26"/>
            <p:cNvSpPr txBox="1"/>
            <p:nvPr/>
          </p:nvSpPr>
          <p:spPr>
            <a:xfrm>
              <a:off x="7431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12</a:t>
              </a:r>
              <a:endParaRPr lang="en-US" dirty="0">
                <a:solidFill>
                  <a:schemeClr val="accent6">
                    <a:lumMod val="75000"/>
                  </a:schemeClr>
                </a:solidFill>
              </a:endParaRPr>
            </a:p>
          </p:txBody>
        </p:sp>
        <p:sp>
          <p:nvSpPr>
            <p:cNvPr id="30" name="TextBox 29"/>
            <p:cNvSpPr txBox="1"/>
            <p:nvPr/>
          </p:nvSpPr>
          <p:spPr>
            <a:xfrm>
              <a:off x="6898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4</a:t>
              </a:r>
              <a:endParaRPr lang="en-US" dirty="0">
                <a:solidFill>
                  <a:schemeClr val="tx1"/>
                </a:solidFill>
              </a:endParaRPr>
            </a:p>
          </p:txBody>
        </p:sp>
        <p:sp>
          <p:nvSpPr>
            <p:cNvPr id="31" name="TextBox 30"/>
            <p:cNvSpPr txBox="1"/>
            <p:nvPr/>
          </p:nvSpPr>
          <p:spPr>
            <a:xfrm>
              <a:off x="6822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11</a:t>
              </a:r>
              <a:endParaRPr lang="en-US" dirty="0">
                <a:solidFill>
                  <a:schemeClr val="accent6">
                    <a:lumMod val="75000"/>
                  </a:schemeClr>
                </a:solidFill>
              </a:endParaRPr>
            </a:p>
          </p:txBody>
        </p:sp>
        <p:sp>
          <p:nvSpPr>
            <p:cNvPr id="34" name="TextBox 33"/>
            <p:cNvSpPr txBox="1"/>
            <p:nvPr/>
          </p:nvSpPr>
          <p:spPr>
            <a:xfrm>
              <a:off x="6288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5</a:t>
              </a:r>
              <a:endParaRPr lang="en-US" dirty="0">
                <a:solidFill>
                  <a:schemeClr val="tx1"/>
                </a:solidFill>
              </a:endParaRPr>
            </a:p>
          </p:txBody>
        </p:sp>
        <p:sp>
          <p:nvSpPr>
            <p:cNvPr id="35" name="TextBox 34"/>
            <p:cNvSpPr txBox="1"/>
            <p:nvPr/>
          </p:nvSpPr>
          <p:spPr>
            <a:xfrm>
              <a:off x="6212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10</a:t>
              </a:r>
              <a:endParaRPr lang="en-US" dirty="0">
                <a:solidFill>
                  <a:schemeClr val="accent6">
                    <a:lumMod val="75000"/>
                  </a:schemeClr>
                </a:solidFill>
              </a:endParaRPr>
            </a:p>
          </p:txBody>
        </p:sp>
        <p:sp>
          <p:nvSpPr>
            <p:cNvPr id="38" name="TextBox 37"/>
            <p:cNvSpPr txBox="1"/>
            <p:nvPr/>
          </p:nvSpPr>
          <p:spPr>
            <a:xfrm>
              <a:off x="5679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6</a:t>
              </a:r>
              <a:endParaRPr lang="en-US" dirty="0">
                <a:solidFill>
                  <a:schemeClr val="tx1"/>
                </a:solidFill>
              </a:endParaRPr>
            </a:p>
          </p:txBody>
        </p:sp>
        <p:sp>
          <p:nvSpPr>
            <p:cNvPr id="39" name="TextBox 38"/>
            <p:cNvSpPr txBox="1"/>
            <p:nvPr/>
          </p:nvSpPr>
          <p:spPr>
            <a:xfrm>
              <a:off x="5602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9</a:t>
              </a:r>
              <a:endParaRPr lang="en-US" dirty="0">
                <a:solidFill>
                  <a:schemeClr val="accent6">
                    <a:lumMod val="75000"/>
                  </a:schemeClr>
                </a:solidFill>
              </a:endParaRPr>
            </a:p>
          </p:txBody>
        </p:sp>
        <p:sp>
          <p:nvSpPr>
            <p:cNvPr id="42" name="TextBox 41"/>
            <p:cNvSpPr txBox="1"/>
            <p:nvPr/>
          </p:nvSpPr>
          <p:spPr>
            <a:xfrm>
              <a:off x="5069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7</a:t>
              </a:r>
              <a:endParaRPr lang="en-US" dirty="0">
                <a:solidFill>
                  <a:schemeClr val="tx1"/>
                </a:solidFill>
              </a:endParaRPr>
            </a:p>
          </p:txBody>
        </p:sp>
        <p:sp>
          <p:nvSpPr>
            <p:cNvPr id="43" name="TextBox 42"/>
            <p:cNvSpPr txBox="1"/>
            <p:nvPr/>
          </p:nvSpPr>
          <p:spPr>
            <a:xfrm>
              <a:off x="4993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8</a:t>
              </a:r>
              <a:endParaRPr lang="en-US" dirty="0">
                <a:solidFill>
                  <a:schemeClr val="accent6">
                    <a:lumMod val="75000"/>
                  </a:schemeClr>
                </a:solidFill>
              </a:endParaRPr>
            </a:p>
          </p:txBody>
        </p:sp>
        <p:sp>
          <p:nvSpPr>
            <p:cNvPr id="46" name="TextBox 45"/>
            <p:cNvSpPr txBox="1"/>
            <p:nvPr/>
          </p:nvSpPr>
          <p:spPr>
            <a:xfrm>
              <a:off x="4459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8</a:t>
              </a:r>
              <a:endParaRPr lang="en-US" dirty="0">
                <a:solidFill>
                  <a:schemeClr val="tx1"/>
                </a:solidFill>
              </a:endParaRPr>
            </a:p>
          </p:txBody>
        </p:sp>
        <p:sp>
          <p:nvSpPr>
            <p:cNvPr id="47" name="TextBox 46"/>
            <p:cNvSpPr txBox="1"/>
            <p:nvPr/>
          </p:nvSpPr>
          <p:spPr>
            <a:xfrm>
              <a:off x="4383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7</a:t>
              </a:r>
              <a:endParaRPr lang="en-US" dirty="0">
                <a:solidFill>
                  <a:schemeClr val="accent6">
                    <a:lumMod val="75000"/>
                  </a:schemeClr>
                </a:solidFill>
              </a:endParaRPr>
            </a:p>
          </p:txBody>
        </p:sp>
        <p:sp>
          <p:nvSpPr>
            <p:cNvPr id="50" name="TextBox 49"/>
            <p:cNvSpPr txBox="1"/>
            <p:nvPr/>
          </p:nvSpPr>
          <p:spPr>
            <a:xfrm>
              <a:off x="3850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9</a:t>
              </a:r>
              <a:endParaRPr lang="en-US" dirty="0">
                <a:solidFill>
                  <a:schemeClr val="tx1"/>
                </a:solidFill>
              </a:endParaRPr>
            </a:p>
          </p:txBody>
        </p:sp>
        <p:sp>
          <p:nvSpPr>
            <p:cNvPr id="51" name="TextBox 50"/>
            <p:cNvSpPr txBox="1"/>
            <p:nvPr/>
          </p:nvSpPr>
          <p:spPr>
            <a:xfrm>
              <a:off x="3774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6</a:t>
              </a:r>
              <a:endParaRPr lang="en-US" dirty="0">
                <a:solidFill>
                  <a:schemeClr val="accent6">
                    <a:lumMod val="75000"/>
                  </a:schemeClr>
                </a:solidFill>
              </a:endParaRPr>
            </a:p>
          </p:txBody>
        </p:sp>
        <p:sp>
          <p:nvSpPr>
            <p:cNvPr id="54" name="TextBox 53"/>
            <p:cNvSpPr txBox="1"/>
            <p:nvPr/>
          </p:nvSpPr>
          <p:spPr>
            <a:xfrm>
              <a:off x="3240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10</a:t>
              </a:r>
              <a:endParaRPr lang="en-US" dirty="0">
                <a:solidFill>
                  <a:schemeClr val="tx1"/>
                </a:solidFill>
              </a:endParaRPr>
            </a:p>
          </p:txBody>
        </p:sp>
        <p:sp>
          <p:nvSpPr>
            <p:cNvPr id="55" name="TextBox 54"/>
            <p:cNvSpPr txBox="1"/>
            <p:nvPr/>
          </p:nvSpPr>
          <p:spPr>
            <a:xfrm>
              <a:off x="3164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5</a:t>
              </a:r>
              <a:endParaRPr lang="en-US" dirty="0">
                <a:solidFill>
                  <a:schemeClr val="accent6">
                    <a:lumMod val="75000"/>
                  </a:schemeClr>
                </a:solidFill>
              </a:endParaRPr>
            </a:p>
          </p:txBody>
        </p:sp>
        <p:sp>
          <p:nvSpPr>
            <p:cNvPr id="61" name="TextBox 60"/>
            <p:cNvSpPr txBox="1"/>
            <p:nvPr/>
          </p:nvSpPr>
          <p:spPr>
            <a:xfrm>
              <a:off x="26311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11</a:t>
              </a:r>
              <a:endParaRPr lang="en-US" dirty="0">
                <a:solidFill>
                  <a:schemeClr val="tx1"/>
                </a:solidFill>
              </a:endParaRPr>
            </a:p>
          </p:txBody>
        </p:sp>
        <p:sp>
          <p:nvSpPr>
            <p:cNvPr id="62" name="TextBox 61"/>
            <p:cNvSpPr txBox="1"/>
            <p:nvPr/>
          </p:nvSpPr>
          <p:spPr>
            <a:xfrm>
              <a:off x="25549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4</a:t>
              </a:r>
              <a:endParaRPr lang="en-US" dirty="0">
                <a:solidFill>
                  <a:schemeClr val="accent6">
                    <a:lumMod val="75000"/>
                  </a:schemeClr>
                </a:solidFill>
              </a:endParaRPr>
            </a:p>
          </p:txBody>
        </p:sp>
        <p:sp>
          <p:nvSpPr>
            <p:cNvPr id="65" name="TextBox 64"/>
            <p:cNvSpPr txBox="1"/>
            <p:nvPr/>
          </p:nvSpPr>
          <p:spPr>
            <a:xfrm>
              <a:off x="20215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12</a:t>
              </a:r>
              <a:endParaRPr lang="en-US" dirty="0">
                <a:solidFill>
                  <a:schemeClr val="tx1"/>
                </a:solidFill>
              </a:endParaRPr>
            </a:p>
          </p:txBody>
        </p:sp>
        <p:sp>
          <p:nvSpPr>
            <p:cNvPr id="66" name="TextBox 65"/>
            <p:cNvSpPr txBox="1"/>
            <p:nvPr/>
          </p:nvSpPr>
          <p:spPr>
            <a:xfrm>
              <a:off x="19453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3</a:t>
              </a:r>
              <a:endParaRPr lang="en-US" dirty="0">
                <a:solidFill>
                  <a:schemeClr val="accent6">
                    <a:lumMod val="75000"/>
                  </a:schemeClr>
                </a:solidFill>
              </a:endParaRPr>
            </a:p>
          </p:txBody>
        </p:sp>
        <p:sp>
          <p:nvSpPr>
            <p:cNvPr id="69" name="TextBox 68"/>
            <p:cNvSpPr txBox="1"/>
            <p:nvPr/>
          </p:nvSpPr>
          <p:spPr>
            <a:xfrm>
              <a:off x="14119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13</a:t>
              </a:r>
              <a:endParaRPr lang="en-US" dirty="0">
                <a:solidFill>
                  <a:schemeClr val="tx1"/>
                </a:solidFill>
              </a:endParaRPr>
            </a:p>
          </p:txBody>
        </p:sp>
        <p:sp>
          <p:nvSpPr>
            <p:cNvPr id="70" name="TextBox 69"/>
            <p:cNvSpPr txBox="1"/>
            <p:nvPr/>
          </p:nvSpPr>
          <p:spPr>
            <a:xfrm>
              <a:off x="13357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2</a:t>
              </a:r>
              <a:endParaRPr lang="en-US" dirty="0">
                <a:solidFill>
                  <a:schemeClr val="accent6">
                    <a:lumMod val="75000"/>
                  </a:schemeClr>
                </a:solidFill>
              </a:endParaRPr>
            </a:p>
          </p:txBody>
        </p:sp>
        <p:sp>
          <p:nvSpPr>
            <p:cNvPr id="73" name="TextBox 72"/>
            <p:cNvSpPr txBox="1"/>
            <p:nvPr/>
          </p:nvSpPr>
          <p:spPr>
            <a:xfrm>
              <a:off x="8023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14</a:t>
              </a:r>
              <a:endParaRPr lang="en-US" dirty="0">
                <a:solidFill>
                  <a:schemeClr val="tx1"/>
                </a:solidFill>
              </a:endParaRPr>
            </a:p>
          </p:txBody>
        </p:sp>
        <p:sp>
          <p:nvSpPr>
            <p:cNvPr id="74" name="TextBox 73"/>
            <p:cNvSpPr txBox="1"/>
            <p:nvPr/>
          </p:nvSpPr>
          <p:spPr>
            <a:xfrm>
              <a:off x="7261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1</a:t>
              </a:r>
              <a:endParaRPr lang="en-US" dirty="0">
                <a:solidFill>
                  <a:schemeClr val="accent6">
                    <a:lumMod val="75000"/>
                  </a:schemeClr>
                </a:solidFill>
              </a:endParaRPr>
            </a:p>
          </p:txBody>
        </p:sp>
        <p:sp>
          <p:nvSpPr>
            <p:cNvPr id="77" name="TextBox 76"/>
            <p:cNvSpPr txBox="1"/>
            <p:nvPr/>
          </p:nvSpPr>
          <p:spPr>
            <a:xfrm>
              <a:off x="192750" y="6096000"/>
              <a:ext cx="416850" cy="369332"/>
            </a:xfrm>
            <a:prstGeom prst="rect">
              <a:avLst/>
            </a:prstGeom>
            <a:solidFill>
              <a:schemeClr val="accent4">
                <a:lumMod val="40000"/>
                <a:lumOff val="6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smtClean="0">
                  <a:solidFill>
                    <a:schemeClr val="tx1"/>
                  </a:solidFill>
                </a:rPr>
                <a:t>15</a:t>
              </a:r>
              <a:endParaRPr lang="en-US" dirty="0">
                <a:solidFill>
                  <a:schemeClr val="tx1"/>
                </a:solidFill>
              </a:endParaRPr>
            </a:p>
          </p:txBody>
        </p:sp>
        <p:sp>
          <p:nvSpPr>
            <p:cNvPr id="78" name="TextBox 77"/>
            <p:cNvSpPr txBox="1"/>
            <p:nvPr/>
          </p:nvSpPr>
          <p:spPr>
            <a:xfrm>
              <a:off x="116550" y="308530"/>
              <a:ext cx="416850" cy="369332"/>
            </a:xfrm>
            <a:prstGeom prst="rect">
              <a:avLst/>
            </a:prstGeom>
            <a:noFill/>
          </p:spPr>
          <p:txBody>
            <a:bodyPr wrap="square" rtlCol="0">
              <a:spAutoFit/>
            </a:bodyPr>
            <a:lstStyle/>
            <a:p>
              <a:pPr algn="r"/>
              <a:r>
                <a:rPr lang="en-US" dirty="0" smtClean="0">
                  <a:solidFill>
                    <a:schemeClr val="accent6">
                      <a:lumMod val="75000"/>
                    </a:schemeClr>
                  </a:solidFill>
                </a:rPr>
                <a:t>0</a:t>
              </a:r>
              <a:endParaRPr lang="en-US" dirty="0">
                <a:solidFill>
                  <a:schemeClr val="accent6">
                    <a:lumMod val="75000"/>
                  </a:schemeClr>
                </a:solidFill>
              </a:endParaRPr>
            </a:p>
          </p:txBody>
        </p:sp>
        <p:sp>
          <p:nvSpPr>
            <p:cNvPr id="3" name="TextBox 2"/>
            <p:cNvSpPr txBox="1"/>
            <p:nvPr/>
          </p:nvSpPr>
          <p:spPr>
            <a:xfrm>
              <a:off x="0" y="0"/>
              <a:ext cx="7543800" cy="369332"/>
            </a:xfrm>
            <a:prstGeom prst="rect">
              <a:avLst/>
            </a:prstGeom>
            <a:noFill/>
          </p:spPr>
          <p:txBody>
            <a:bodyPr wrap="square" rtlCol="0">
              <a:spAutoFit/>
            </a:bodyPr>
            <a:lstStyle/>
            <a:p>
              <a:r>
                <a:rPr lang="en-US" dirty="0" smtClean="0">
                  <a:solidFill>
                    <a:schemeClr val="accent6"/>
                  </a:solidFill>
                </a:rPr>
                <a:t>Decrease of fidelity = amount of simplifying/work performed by the model</a:t>
              </a:r>
              <a:endParaRPr lang="en-US" dirty="0">
                <a:solidFill>
                  <a:schemeClr val="accent6"/>
                </a:solidFill>
              </a:endParaRPr>
            </a:p>
          </p:txBody>
        </p:sp>
        <p:cxnSp>
          <p:nvCxnSpPr>
            <p:cNvPr id="14" name="Straight Arrow Connector 13"/>
            <p:cNvCxnSpPr/>
            <p:nvPr/>
          </p:nvCxnSpPr>
          <p:spPr>
            <a:xfrm>
              <a:off x="116550" y="677862"/>
              <a:ext cx="9027450" cy="0"/>
            </a:xfrm>
            <a:prstGeom prst="straightConnector1">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56" name="Straight Arrow Connector 55"/>
            <p:cNvCxnSpPr/>
            <p:nvPr/>
          </p:nvCxnSpPr>
          <p:spPr>
            <a:xfrm>
              <a:off x="116550" y="5943600"/>
              <a:ext cx="9027450" cy="0"/>
            </a:xfrm>
            <a:prstGeom prst="straightConnector1">
              <a:avLst/>
            </a:prstGeom>
            <a:ln>
              <a:tailEnd type="stealth" w="lg" len="lg"/>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57" name="TextBox 56"/>
            <p:cNvSpPr txBox="1"/>
            <p:nvPr/>
          </p:nvSpPr>
          <p:spPr>
            <a:xfrm>
              <a:off x="119725" y="6488668"/>
              <a:ext cx="7543800" cy="369332"/>
            </a:xfrm>
            <a:prstGeom prst="rect">
              <a:avLst/>
            </a:prstGeom>
            <a:noFill/>
          </p:spPr>
          <p:txBody>
            <a:bodyPr wrap="square" rtlCol="0">
              <a:spAutoFit/>
            </a:bodyPr>
            <a:lstStyle/>
            <a:p>
              <a:r>
                <a:rPr lang="en-US" dirty="0" smtClean="0">
                  <a:solidFill>
                    <a:srgbClr val="7030A0"/>
                  </a:solidFill>
                </a:rPr>
                <a:t>Complexity of the model = number of independent statements in description</a:t>
              </a:r>
              <a:endParaRPr lang="en-US" dirty="0">
                <a:solidFill>
                  <a:srgbClr val="7030A0"/>
                </a:solidFill>
              </a:endParaRPr>
            </a:p>
          </p:txBody>
        </p:sp>
      </p:grpSp>
      <p:sp>
        <p:nvSpPr>
          <p:cNvPr id="5" name="Freeform 4"/>
          <p:cNvSpPr/>
          <p:nvPr/>
        </p:nvSpPr>
        <p:spPr>
          <a:xfrm>
            <a:off x="358923" y="692209"/>
            <a:ext cx="8639798" cy="5247118"/>
          </a:xfrm>
          <a:custGeom>
            <a:avLst/>
            <a:gdLst>
              <a:gd name="connsiteX0" fmla="*/ 0 w 8639798"/>
              <a:gd name="connsiteY0" fmla="*/ 0 h 5247118"/>
              <a:gd name="connsiteX1" fmla="*/ 649481 w 8639798"/>
              <a:gd name="connsiteY1" fmla="*/ 572569 h 5247118"/>
              <a:gd name="connsiteX2" fmla="*/ 1187866 w 8639798"/>
              <a:gd name="connsiteY2" fmla="*/ 786213 h 5247118"/>
              <a:gd name="connsiteX3" fmla="*/ 1880075 w 8639798"/>
              <a:gd name="connsiteY3" fmla="*/ 991312 h 5247118"/>
              <a:gd name="connsiteX4" fmla="*/ 2495372 w 8639798"/>
              <a:gd name="connsiteY4" fmla="*/ 1153683 h 5247118"/>
              <a:gd name="connsiteX5" fmla="*/ 3025212 w 8639798"/>
              <a:gd name="connsiteY5" fmla="*/ 2008262 h 5247118"/>
              <a:gd name="connsiteX6" fmla="*/ 3700329 w 8639798"/>
              <a:gd name="connsiteY6" fmla="*/ 2238998 h 5247118"/>
              <a:gd name="connsiteX7" fmla="*/ 4247260 w 8639798"/>
              <a:gd name="connsiteY7" fmla="*/ 2546647 h 5247118"/>
              <a:gd name="connsiteX8" fmla="*/ 4862557 w 8639798"/>
              <a:gd name="connsiteY8" fmla="*/ 2580830 h 5247118"/>
              <a:gd name="connsiteX9" fmla="*/ 5554767 w 8639798"/>
              <a:gd name="connsiteY9" fmla="*/ 2683380 h 5247118"/>
              <a:gd name="connsiteX10" fmla="*/ 6076060 w 8639798"/>
              <a:gd name="connsiteY10" fmla="*/ 2760292 h 5247118"/>
              <a:gd name="connsiteX11" fmla="*/ 6691357 w 8639798"/>
              <a:gd name="connsiteY11" fmla="*/ 2760292 h 5247118"/>
              <a:gd name="connsiteX12" fmla="*/ 7400658 w 8639798"/>
              <a:gd name="connsiteY12" fmla="*/ 3555051 h 5247118"/>
              <a:gd name="connsiteX13" fmla="*/ 8033047 w 8639798"/>
              <a:gd name="connsiteY13" fmla="*/ 4298535 h 5247118"/>
              <a:gd name="connsiteX14" fmla="*/ 8639798 w 8639798"/>
              <a:gd name="connsiteY14" fmla="*/ 5247118 h 5247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639798" h="5247118">
                <a:moveTo>
                  <a:pt x="0" y="0"/>
                </a:moveTo>
                <a:lnTo>
                  <a:pt x="649481" y="572569"/>
                </a:lnTo>
                <a:lnTo>
                  <a:pt x="1187866" y="786213"/>
                </a:lnTo>
                <a:lnTo>
                  <a:pt x="1880075" y="991312"/>
                </a:lnTo>
                <a:lnTo>
                  <a:pt x="2495372" y="1153683"/>
                </a:lnTo>
                <a:lnTo>
                  <a:pt x="3025212" y="2008262"/>
                </a:lnTo>
                <a:lnTo>
                  <a:pt x="3700329" y="2238998"/>
                </a:lnTo>
                <a:lnTo>
                  <a:pt x="4247260" y="2546647"/>
                </a:lnTo>
                <a:lnTo>
                  <a:pt x="4862557" y="2580830"/>
                </a:lnTo>
                <a:lnTo>
                  <a:pt x="5554767" y="2683380"/>
                </a:lnTo>
                <a:lnTo>
                  <a:pt x="6076060" y="2760292"/>
                </a:lnTo>
                <a:lnTo>
                  <a:pt x="6691357" y="2760292"/>
                </a:lnTo>
                <a:lnTo>
                  <a:pt x="7400658" y="3555051"/>
                </a:lnTo>
                <a:lnTo>
                  <a:pt x="8033047" y="4298535"/>
                </a:lnTo>
                <a:lnTo>
                  <a:pt x="8639798" y="5247118"/>
                </a:lnTo>
              </a:path>
            </a:pathLst>
          </a:cu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4" name="Oval 3"/>
          <p:cNvSpPr/>
          <p:nvPr/>
        </p:nvSpPr>
        <p:spPr>
          <a:xfrm>
            <a:off x="277495" y="586422"/>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898775" y="114300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1452735" y="138684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Oval 43"/>
          <p:cNvSpPr/>
          <p:nvPr/>
        </p:nvSpPr>
        <p:spPr>
          <a:xfrm>
            <a:off x="2138535" y="156972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Oval 44"/>
          <p:cNvSpPr/>
          <p:nvPr/>
        </p:nvSpPr>
        <p:spPr>
          <a:xfrm>
            <a:off x="2734077" y="1746476"/>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Oval 47"/>
          <p:cNvSpPr/>
          <p:nvPr/>
        </p:nvSpPr>
        <p:spPr>
          <a:xfrm>
            <a:off x="3281535" y="259080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3967335" y="2857429"/>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2" name="Oval 51"/>
          <p:cNvSpPr/>
          <p:nvPr/>
        </p:nvSpPr>
        <p:spPr>
          <a:xfrm>
            <a:off x="4538835" y="316992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3" name="Oval 52"/>
          <p:cNvSpPr/>
          <p:nvPr/>
        </p:nvSpPr>
        <p:spPr>
          <a:xfrm>
            <a:off x="5110335" y="320040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8" name="Oval 57"/>
          <p:cNvSpPr/>
          <p:nvPr/>
        </p:nvSpPr>
        <p:spPr>
          <a:xfrm>
            <a:off x="5796135" y="327660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9" name="Oval 58"/>
          <p:cNvSpPr/>
          <p:nvPr/>
        </p:nvSpPr>
        <p:spPr>
          <a:xfrm>
            <a:off x="6329535" y="335280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Oval 59"/>
          <p:cNvSpPr/>
          <p:nvPr/>
        </p:nvSpPr>
        <p:spPr>
          <a:xfrm>
            <a:off x="6939135" y="335280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4" name="Oval 63"/>
          <p:cNvSpPr/>
          <p:nvPr/>
        </p:nvSpPr>
        <p:spPr>
          <a:xfrm>
            <a:off x="8264638" y="4876800"/>
            <a:ext cx="182880" cy="1828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Oval 66"/>
          <p:cNvSpPr/>
          <p:nvPr/>
        </p:nvSpPr>
        <p:spPr>
          <a:xfrm>
            <a:off x="8884920" y="5852160"/>
            <a:ext cx="182880" cy="18288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TextBox 5"/>
          <p:cNvSpPr txBox="1"/>
          <p:nvPr/>
        </p:nvSpPr>
        <p:spPr>
          <a:xfrm>
            <a:off x="4191000" y="1325880"/>
            <a:ext cx="4696677" cy="523220"/>
          </a:xfrm>
          <a:prstGeom prst="rect">
            <a:avLst/>
          </a:prstGeom>
          <a:noFill/>
        </p:spPr>
        <p:txBody>
          <a:bodyPr wrap="square" rtlCol="0">
            <a:spAutoFit/>
          </a:bodyPr>
          <a:lstStyle/>
          <a:p>
            <a:pPr algn="ctr"/>
            <a:r>
              <a:rPr lang="en-US" sz="2800" b="1" dirty="0" smtClean="0">
                <a:solidFill>
                  <a:schemeClr val="accent3">
                    <a:lumMod val="75000"/>
                  </a:schemeClr>
                </a:solidFill>
                <a:latin typeface="Century Schoolbook" pitchFamily="18" charset="0"/>
              </a:rPr>
              <a:t>Decrease of Accuracy</a:t>
            </a:r>
            <a:endParaRPr lang="en-US" sz="2800" b="1" dirty="0">
              <a:solidFill>
                <a:schemeClr val="accent3">
                  <a:lumMod val="75000"/>
                </a:schemeClr>
              </a:solidFill>
              <a:latin typeface="Century Schoolbook" pitchFamily="18" charset="0"/>
            </a:endParaRPr>
          </a:p>
        </p:txBody>
      </p:sp>
      <p:sp>
        <p:nvSpPr>
          <p:cNvPr id="113" name="Freeform 112"/>
          <p:cNvSpPr/>
          <p:nvPr/>
        </p:nvSpPr>
        <p:spPr>
          <a:xfrm>
            <a:off x="376015" y="683664"/>
            <a:ext cx="8605615" cy="5289846"/>
          </a:xfrm>
          <a:custGeom>
            <a:avLst/>
            <a:gdLst>
              <a:gd name="connsiteX0" fmla="*/ 0 w 8605615"/>
              <a:gd name="connsiteY0" fmla="*/ 0 h 5289846"/>
              <a:gd name="connsiteX1" fmla="*/ 8605615 w 8605615"/>
              <a:gd name="connsiteY1" fmla="*/ 5289846 h 5289846"/>
            </a:gdLst>
            <a:ahLst/>
            <a:cxnLst>
              <a:cxn ang="0">
                <a:pos x="connsiteX0" y="connsiteY0"/>
              </a:cxn>
              <a:cxn ang="0">
                <a:pos x="connsiteX1" y="connsiteY1"/>
              </a:cxn>
            </a:cxnLst>
            <a:rect l="l" t="t" r="r" b="b"/>
            <a:pathLst>
              <a:path w="8605615" h="5289846">
                <a:moveTo>
                  <a:pt x="0" y="0"/>
                </a:moveTo>
                <a:lnTo>
                  <a:pt x="8605615" y="5289846"/>
                </a:lnTo>
              </a:path>
            </a:pathLst>
          </a:custGeom>
          <a:noFill/>
          <a:ln>
            <a:solidFill>
              <a:schemeClr val="tx2">
                <a:lumMod val="60000"/>
                <a:lumOff val="40000"/>
                <a:alpha val="52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114" name="Freeform 113"/>
          <p:cNvSpPr/>
          <p:nvPr/>
        </p:nvSpPr>
        <p:spPr>
          <a:xfrm>
            <a:off x="376015" y="666572"/>
            <a:ext cx="8498599" cy="3981627"/>
          </a:xfrm>
          <a:custGeom>
            <a:avLst/>
            <a:gdLst>
              <a:gd name="connsiteX0" fmla="*/ 0 w 7357929"/>
              <a:gd name="connsiteY0" fmla="*/ 0 h 3537959"/>
              <a:gd name="connsiteX1" fmla="*/ 0 w 7357929"/>
              <a:gd name="connsiteY1" fmla="*/ 0 h 3537959"/>
              <a:gd name="connsiteX2" fmla="*/ 7357929 w 7357929"/>
              <a:gd name="connsiteY2" fmla="*/ 3537959 h 3537959"/>
            </a:gdLst>
            <a:ahLst/>
            <a:cxnLst>
              <a:cxn ang="0">
                <a:pos x="connsiteX0" y="connsiteY0"/>
              </a:cxn>
              <a:cxn ang="0">
                <a:pos x="connsiteX1" y="connsiteY1"/>
              </a:cxn>
              <a:cxn ang="0">
                <a:pos x="connsiteX2" y="connsiteY2"/>
              </a:cxn>
            </a:cxnLst>
            <a:rect l="l" t="t" r="r" b="b"/>
            <a:pathLst>
              <a:path w="7357929" h="3537959">
                <a:moveTo>
                  <a:pt x="0" y="0"/>
                </a:moveTo>
                <a:lnTo>
                  <a:pt x="0" y="0"/>
                </a:lnTo>
                <a:lnTo>
                  <a:pt x="7357929" y="3537959"/>
                </a:lnTo>
              </a:path>
            </a:pathLst>
          </a:custGeom>
          <a:noFill/>
          <a:ln>
            <a:solidFill>
              <a:srgbClr val="FF0000">
                <a:alpha val="37000"/>
              </a:srgb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115" name="Oval 114"/>
          <p:cNvSpPr/>
          <p:nvPr/>
        </p:nvSpPr>
        <p:spPr>
          <a:xfrm>
            <a:off x="7513320" y="5029200"/>
            <a:ext cx="182880" cy="182880"/>
          </a:xfrm>
          <a:prstGeom prst="ellipse">
            <a:avLst/>
          </a:prstGeom>
          <a:solidFill>
            <a:schemeClr val="bg1"/>
          </a:solidFill>
          <a:ln>
            <a:solidFill>
              <a:schemeClr val="accent3">
                <a:lumMod val="75000"/>
              </a:schemeClr>
            </a:solidFill>
            <a:prstDash val="sys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4</a:t>
            </a:r>
            <a:endParaRPr lang="en-US" dirty="0"/>
          </a:p>
        </p:txBody>
      </p:sp>
      <p:sp>
        <p:nvSpPr>
          <p:cNvPr id="116" name="Right Brace 115"/>
          <p:cNvSpPr/>
          <p:nvPr/>
        </p:nvSpPr>
        <p:spPr>
          <a:xfrm>
            <a:off x="7620000" y="683664"/>
            <a:ext cx="467975" cy="3370177"/>
          </a:xfrm>
          <a:prstGeom prst="rightBrace">
            <a:avLst/>
          </a:prstGeom>
          <a:ln>
            <a:solidFill>
              <a:srgbClr val="FF0000">
                <a:alpha val="41000"/>
              </a:srgbClr>
            </a:solidFill>
            <a:tailEnd type="none"/>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117" name="Right Brace 116"/>
          <p:cNvSpPr/>
          <p:nvPr/>
        </p:nvSpPr>
        <p:spPr>
          <a:xfrm flipH="1">
            <a:off x="7030575" y="4145280"/>
            <a:ext cx="610725" cy="1798320"/>
          </a:xfrm>
          <a:prstGeom prst="rightBrace">
            <a:avLst/>
          </a:prstGeom>
          <a:ln>
            <a:solidFill>
              <a:schemeClr val="tx2">
                <a:lumMod val="60000"/>
                <a:lumOff val="40000"/>
                <a:alpha val="41000"/>
              </a:schemeClr>
            </a:solidFill>
            <a:tailEnd type="none"/>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118" name="TextBox 117"/>
          <p:cNvSpPr txBox="1"/>
          <p:nvPr/>
        </p:nvSpPr>
        <p:spPr>
          <a:xfrm>
            <a:off x="8077200" y="2209800"/>
            <a:ext cx="1010775" cy="381000"/>
          </a:xfrm>
          <a:prstGeom prst="rect">
            <a:avLst/>
          </a:prstGeom>
          <a:noFill/>
        </p:spPr>
        <p:txBody>
          <a:bodyPr wrap="square" rtlCol="0">
            <a:spAutoFit/>
          </a:bodyPr>
          <a:lstStyle/>
          <a:p>
            <a:r>
              <a:rPr lang="en-US" dirty="0" smtClean="0">
                <a:solidFill>
                  <a:srgbClr val="FF0000"/>
                </a:solidFill>
              </a:rPr>
              <a:t>SSE</a:t>
            </a:r>
            <a:endParaRPr lang="en-US" dirty="0">
              <a:solidFill>
                <a:srgbClr val="FF0000"/>
              </a:solidFill>
            </a:endParaRPr>
          </a:p>
        </p:txBody>
      </p:sp>
      <p:sp>
        <p:nvSpPr>
          <p:cNvPr id="119" name="Oval 118"/>
          <p:cNvSpPr/>
          <p:nvPr/>
        </p:nvSpPr>
        <p:spPr>
          <a:xfrm>
            <a:off x="7513320" y="3962400"/>
            <a:ext cx="182880" cy="18288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180" name="Straight Connector 179"/>
          <p:cNvCxnSpPr>
            <a:endCxn id="115" idx="0"/>
          </p:cNvCxnSpPr>
          <p:nvPr/>
        </p:nvCxnSpPr>
        <p:spPr>
          <a:xfrm>
            <a:off x="7604760" y="4145280"/>
            <a:ext cx="0" cy="883920"/>
          </a:xfrm>
          <a:prstGeom prst="line">
            <a:avLst/>
          </a:prstGeom>
          <a:ln>
            <a:tailEnd type="none"/>
          </a:ln>
        </p:spPr>
        <p:style>
          <a:lnRef idx="3">
            <a:schemeClr val="dk1"/>
          </a:lnRef>
          <a:fillRef idx="0">
            <a:schemeClr val="dk1"/>
          </a:fillRef>
          <a:effectRef idx="2">
            <a:schemeClr val="dk1"/>
          </a:effectRef>
          <a:fontRef idx="minor">
            <a:schemeClr val="tx1"/>
          </a:fontRef>
        </p:style>
      </p:cxnSp>
      <p:sp>
        <p:nvSpPr>
          <p:cNvPr id="181" name="TextBox 180"/>
          <p:cNvSpPr txBox="1"/>
          <p:nvPr/>
        </p:nvSpPr>
        <p:spPr>
          <a:xfrm>
            <a:off x="5999625" y="4876800"/>
            <a:ext cx="1010775" cy="381000"/>
          </a:xfrm>
          <a:prstGeom prst="rect">
            <a:avLst/>
          </a:prstGeom>
          <a:noFill/>
        </p:spPr>
        <p:txBody>
          <a:bodyPr wrap="square" rtlCol="0">
            <a:spAutoFit/>
          </a:bodyPr>
          <a:lstStyle/>
          <a:p>
            <a:pPr algn="r"/>
            <a:r>
              <a:rPr lang="en-US" dirty="0">
                <a:solidFill>
                  <a:schemeClr val="tx2">
                    <a:lumMod val="60000"/>
                    <a:lumOff val="40000"/>
                  </a:schemeClr>
                </a:solidFill>
              </a:rPr>
              <a:t>S</a:t>
            </a:r>
            <a:r>
              <a:rPr lang="en-US" dirty="0" smtClean="0">
                <a:solidFill>
                  <a:schemeClr val="tx2">
                    <a:lumMod val="60000"/>
                    <a:lumOff val="40000"/>
                  </a:schemeClr>
                </a:solidFill>
              </a:rPr>
              <a:t>SR</a:t>
            </a:r>
            <a:endParaRPr lang="en-US" dirty="0">
              <a:solidFill>
                <a:schemeClr val="tx2">
                  <a:lumMod val="60000"/>
                  <a:lumOff val="40000"/>
                </a:schemeClr>
              </a:solidFill>
            </a:endParaRPr>
          </a:p>
        </p:txBody>
      </p:sp>
    </p:spTree>
    <p:extLst>
      <p:ext uri="{BB962C8B-B14F-4D97-AF65-F5344CB8AC3E}">
        <p14:creationId xmlns:p14="http://schemas.microsoft.com/office/powerpoint/2010/main" val="26977579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SST"/>
          <p:cNvSpPr/>
          <p:nvPr/>
        </p:nvSpPr>
        <p:spPr>
          <a:xfrm>
            <a:off x="3642963" y="980032"/>
            <a:ext cx="3225024" cy="3225024"/>
          </a:xfrm>
          <a:prstGeom prst="rect">
            <a:avLst/>
          </a:prstGeom>
          <a:solidFill>
            <a:schemeClr val="accent1">
              <a:lumMod val="40000"/>
              <a:lumOff val="60000"/>
              <a:alpha val="69000"/>
            </a:schemeClr>
          </a:solidFill>
          <a:ln>
            <a:solidFill>
              <a:srgbClr val="00B0F0"/>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130" name="TextBox 67"/>
          <p:cNvSpPr txBox="1"/>
          <p:nvPr/>
        </p:nvSpPr>
        <p:spPr>
          <a:xfrm>
            <a:off x="6214188" y="721407"/>
            <a:ext cx="691026" cy="2417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i="1" dirty="0" smtClean="0">
                <a:solidFill>
                  <a:srgbClr val="00B0F0"/>
                </a:solidFill>
              </a:rPr>
              <a:t>SST</a:t>
            </a:r>
            <a:endParaRPr lang="en-US" sz="1400" i="1" dirty="0">
              <a:solidFill>
                <a:srgbClr val="00B0F0"/>
              </a:solidFill>
            </a:endParaRPr>
          </a:p>
        </p:txBody>
      </p:sp>
      <p:sp>
        <p:nvSpPr>
          <p:cNvPr id="131" name="TextBox 71"/>
          <p:cNvSpPr txBox="1"/>
          <p:nvPr/>
        </p:nvSpPr>
        <p:spPr>
          <a:xfrm>
            <a:off x="6214187" y="3920438"/>
            <a:ext cx="662451"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i="1" dirty="0" err="1" smtClean="0">
                <a:solidFill>
                  <a:srgbClr val="00B0F0"/>
                </a:solidFill>
              </a:rPr>
              <a:t>df</a:t>
            </a:r>
            <a:r>
              <a:rPr lang="en-US" sz="1600" i="1" baseline="-25000" dirty="0" err="1" smtClean="0">
                <a:solidFill>
                  <a:srgbClr val="00B0F0"/>
                </a:solidFill>
              </a:rPr>
              <a:t>T</a:t>
            </a:r>
            <a:endParaRPr lang="en-US" sz="1600" baseline="-25000" dirty="0" smtClean="0">
              <a:solidFill>
                <a:srgbClr val="00B0F0"/>
              </a:solidFill>
            </a:endParaRPr>
          </a:p>
        </p:txBody>
      </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1" name="Group 110"/>
          <p:cNvGrpSpPr>
            <a:grpSpLocks noChangeAspect="1"/>
          </p:cNvGrpSpPr>
          <p:nvPr/>
        </p:nvGrpSpPr>
        <p:grpSpPr>
          <a:xfrm>
            <a:off x="1592260" y="663544"/>
            <a:ext cx="1634679" cy="1606701"/>
            <a:chOff x="2267458" y="1493588"/>
            <a:chExt cx="2554188" cy="2510470"/>
          </a:xfrm>
        </p:grpSpPr>
        <p:grpSp>
          <p:nvGrpSpPr>
            <p:cNvPr id="112" name="Group 111"/>
            <p:cNvGrpSpPr/>
            <p:nvPr/>
          </p:nvGrpSpPr>
          <p:grpSpPr>
            <a:xfrm>
              <a:off x="2267458" y="1493589"/>
              <a:ext cx="2183025" cy="2510469"/>
              <a:chOff x="1546717" y="587144"/>
              <a:chExt cx="2183025" cy="2510469"/>
            </a:xfrm>
          </p:grpSpPr>
          <p:grpSp>
            <p:nvGrpSpPr>
              <p:cNvPr id="114" name="Group 113"/>
              <p:cNvGrpSpPr/>
              <p:nvPr/>
            </p:nvGrpSpPr>
            <p:grpSpPr>
              <a:xfrm rot="16200000">
                <a:off x="335486" y="1798375"/>
                <a:ext cx="2510469" cy="88007"/>
                <a:chOff x="4640580" y="2620962"/>
                <a:chExt cx="2827020" cy="88006"/>
              </a:xfrm>
            </p:grpSpPr>
            <p:cxnSp>
              <p:nvCxnSpPr>
                <p:cNvPr id="151" name="Straight Arrow Connector 150"/>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52" name="Straight Connector 151"/>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3" name="Straight Connector 152"/>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4" name="Straight Connector 153"/>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Connector 154"/>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6" name="Straight Connector 155"/>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7" name="Straight Connector 156"/>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8" name="Straight Connector 157"/>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9" name="Straight Connector 158"/>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0" name="Straight Connector 159"/>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1" name="Straight Connector 160"/>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2" name="Straight Connector 161"/>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115" name="Group 114"/>
              <p:cNvGrpSpPr/>
              <p:nvPr/>
            </p:nvGrpSpPr>
            <p:grpSpPr>
              <a:xfrm>
                <a:off x="2038858" y="693755"/>
                <a:ext cx="243084" cy="1700482"/>
                <a:chOff x="6271009" y="892096"/>
                <a:chExt cx="243084" cy="1700482"/>
              </a:xfrm>
            </p:grpSpPr>
            <p:sp>
              <p:nvSpPr>
                <p:cNvPr id="128" name="Oval 127"/>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7" name="Oval 146"/>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Oval 147"/>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Oval 148"/>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Oval 149"/>
                <p:cNvSpPr/>
                <p:nvPr/>
              </p:nvSpPr>
              <p:spPr>
                <a:xfrm>
                  <a:off x="6285493" y="8920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6" name="Group 115"/>
              <p:cNvGrpSpPr/>
              <p:nvPr/>
            </p:nvGrpSpPr>
            <p:grpSpPr>
              <a:xfrm>
                <a:off x="2739142" y="944659"/>
                <a:ext cx="228600" cy="1645411"/>
                <a:chOff x="7500754" y="1185164"/>
                <a:chExt cx="228600" cy="1645411"/>
              </a:xfrm>
            </p:grpSpPr>
            <p:sp>
              <p:nvSpPr>
                <p:cNvPr id="123" name="Oval 122"/>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Oval 123"/>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Oval 124"/>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Oval 125"/>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Oval 126"/>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7" name="Group 116"/>
              <p:cNvGrpSpPr/>
              <p:nvPr/>
            </p:nvGrpSpPr>
            <p:grpSpPr>
              <a:xfrm>
                <a:off x="3492312" y="1352523"/>
                <a:ext cx="237430" cy="1446618"/>
                <a:chOff x="8168628" y="1550864"/>
                <a:chExt cx="237430" cy="1446618"/>
              </a:xfrm>
            </p:grpSpPr>
            <p:sp>
              <p:nvSpPr>
                <p:cNvPr id="118" name="Oval 117"/>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Oval 118"/>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Oval 119"/>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Oval 120"/>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2" name="Oval 121"/>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13" name="Rectangle 112"/>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shapeSSE"/>
          <p:cNvSpPr/>
          <p:nvPr/>
        </p:nvSpPr>
        <p:spPr>
          <a:xfrm>
            <a:off x="2209800" y="2743200"/>
            <a:ext cx="2885861" cy="2885861"/>
          </a:xfrm>
          <a:prstGeom prst="rect">
            <a:avLst/>
          </a:prstGeom>
          <a:solidFill>
            <a:srgbClr val="FF0000">
              <a:alpha val="23000"/>
            </a:srgbClr>
          </a:solid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nvGrpSpPr>
          <p:cNvPr id="3" name="Group 2"/>
          <p:cNvGrpSpPr>
            <a:grpSpLocks noChangeAspect="1"/>
          </p:cNvGrpSpPr>
          <p:nvPr/>
        </p:nvGrpSpPr>
        <p:grpSpPr>
          <a:xfrm>
            <a:off x="5198235" y="5495049"/>
            <a:ext cx="1222740" cy="1201812"/>
            <a:chOff x="5233308" y="5157703"/>
            <a:chExt cx="1634679" cy="1606701"/>
          </a:xfrm>
        </p:grpSpPr>
        <p:grpSp>
          <p:nvGrpSpPr>
            <p:cNvPr id="163" name="Group 162"/>
            <p:cNvGrpSpPr>
              <a:grpSpLocks noChangeAspect="1"/>
            </p:cNvGrpSpPr>
            <p:nvPr/>
          </p:nvGrpSpPr>
          <p:grpSpPr>
            <a:xfrm>
              <a:off x="5233308" y="5157703"/>
              <a:ext cx="1634679" cy="1606701"/>
              <a:chOff x="2267458" y="1493588"/>
              <a:chExt cx="2554188" cy="2510470"/>
            </a:xfrm>
          </p:grpSpPr>
          <p:grpSp>
            <p:nvGrpSpPr>
              <p:cNvPr id="164" name="Group 163"/>
              <p:cNvGrpSpPr/>
              <p:nvPr/>
            </p:nvGrpSpPr>
            <p:grpSpPr>
              <a:xfrm>
                <a:off x="2267458" y="1493589"/>
                <a:ext cx="1421025" cy="2510469"/>
                <a:chOff x="1546717" y="587144"/>
                <a:chExt cx="1421025" cy="2510469"/>
              </a:xfrm>
            </p:grpSpPr>
            <p:grpSp>
              <p:nvGrpSpPr>
                <p:cNvPr id="166" name="Group 165"/>
                <p:cNvGrpSpPr/>
                <p:nvPr/>
              </p:nvGrpSpPr>
              <p:grpSpPr>
                <a:xfrm rot="16200000">
                  <a:off x="335486" y="1798375"/>
                  <a:ext cx="2510469" cy="88007"/>
                  <a:chOff x="4640580" y="2620962"/>
                  <a:chExt cx="2827020" cy="88006"/>
                </a:xfrm>
              </p:grpSpPr>
              <p:cxnSp>
                <p:nvCxnSpPr>
                  <p:cNvPr id="168" name="Straight Arrow Connector 167"/>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69" name="Straight Connector 168"/>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0" name="Straight Connector 169"/>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4" name="Straight Connector 173"/>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5" name="Straight Connector 174"/>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6" name="Straight Connector 175"/>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7" name="Straight Connector 176"/>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8" name="Straight Connector 177"/>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9" name="Straight Connector 178"/>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67" name="Oval 166"/>
                <p:cNvSpPr/>
                <p:nvPr/>
              </p:nvSpPr>
              <p:spPr>
                <a:xfrm>
                  <a:off x="2739142" y="1765218"/>
                  <a:ext cx="228600" cy="228600"/>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65" name="Rectangle 164"/>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6" name="Oval 135"/>
            <p:cNvSpPr/>
            <p:nvPr/>
          </p:nvSpPr>
          <p:spPr>
            <a:xfrm>
              <a:off x="5636319" y="5577400"/>
              <a:ext cx="146304" cy="146304"/>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Oval 136"/>
            <p:cNvSpPr/>
            <p:nvPr/>
          </p:nvSpPr>
          <p:spPr>
            <a:xfrm>
              <a:off x="6404415" y="6034600"/>
              <a:ext cx="146304" cy="146304"/>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8" name="TextBox 137"/>
          <p:cNvSpPr txBox="1"/>
          <p:nvPr/>
        </p:nvSpPr>
        <p:spPr>
          <a:xfrm>
            <a:off x="4501786" y="5334267"/>
            <a:ext cx="61418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dirty="0" err="1" smtClean="0">
                <a:solidFill>
                  <a:srgbClr val="FF0000"/>
                </a:solidFill>
              </a:rPr>
              <a:t>df</a:t>
            </a:r>
            <a:r>
              <a:rPr lang="en-US" sz="1600" baseline="-25000" dirty="0" err="1" smtClean="0">
                <a:solidFill>
                  <a:srgbClr val="FF0000"/>
                </a:solidFill>
              </a:rPr>
              <a:t>E</a:t>
            </a:r>
            <a:endParaRPr lang="en-US" sz="1600" baseline="-25000" dirty="0">
              <a:solidFill>
                <a:srgbClr val="FF0000"/>
              </a:solidFill>
            </a:endParaRPr>
          </a:p>
        </p:txBody>
      </p:sp>
      <p:sp>
        <p:nvSpPr>
          <p:cNvPr id="139" name="TextBox 74"/>
          <p:cNvSpPr txBox="1"/>
          <p:nvPr/>
        </p:nvSpPr>
        <p:spPr>
          <a:xfrm>
            <a:off x="2127613" y="2418140"/>
            <a:ext cx="133383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dirty="0" smtClean="0">
                <a:solidFill>
                  <a:srgbClr val="FF0000"/>
                </a:solidFill>
              </a:rPr>
              <a:t>Full, H</a:t>
            </a:r>
            <a:r>
              <a:rPr lang="en-US" sz="2000" baseline="-25000" dirty="0" smtClean="0">
                <a:solidFill>
                  <a:srgbClr val="FF0000"/>
                </a:solidFill>
              </a:rPr>
              <a:t>1</a:t>
            </a:r>
            <a:endParaRPr lang="en-US" sz="2000" baseline="-25000" dirty="0">
              <a:solidFill>
                <a:srgbClr val="FF0000"/>
              </a:solidFill>
            </a:endParaRPr>
          </a:p>
        </p:txBody>
      </p:sp>
      <p:sp>
        <p:nvSpPr>
          <p:cNvPr id="142" name="TextBox 78"/>
          <p:cNvSpPr txBox="1"/>
          <p:nvPr/>
        </p:nvSpPr>
        <p:spPr>
          <a:xfrm>
            <a:off x="2203814" y="5618540"/>
            <a:ext cx="577768"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i="1" dirty="0" smtClean="0">
                <a:solidFill>
                  <a:srgbClr val="FF0000"/>
                </a:solidFill>
              </a:rPr>
              <a:t>SSE</a:t>
            </a:r>
            <a:endParaRPr lang="en-US" sz="1050" i="1" dirty="0">
              <a:solidFill>
                <a:srgbClr val="FF0000"/>
              </a:solidFill>
            </a:endParaRPr>
          </a:p>
        </p:txBody>
      </p:sp>
      <p:grpSp>
        <p:nvGrpSpPr>
          <p:cNvPr id="132" name="Group 131"/>
          <p:cNvGrpSpPr>
            <a:grpSpLocks noChangeAspect="1"/>
          </p:cNvGrpSpPr>
          <p:nvPr/>
        </p:nvGrpSpPr>
        <p:grpSpPr>
          <a:xfrm>
            <a:off x="6943862" y="4084711"/>
            <a:ext cx="1222740" cy="1201812"/>
            <a:chOff x="7123375" y="4304703"/>
            <a:chExt cx="1634679" cy="1606701"/>
          </a:xfrm>
        </p:grpSpPr>
        <p:grpSp>
          <p:nvGrpSpPr>
            <p:cNvPr id="133" name="Group 132"/>
            <p:cNvGrpSpPr/>
            <p:nvPr/>
          </p:nvGrpSpPr>
          <p:grpSpPr>
            <a:xfrm>
              <a:off x="7123375" y="4304704"/>
              <a:ext cx="909455" cy="1606700"/>
              <a:chOff x="1546717" y="587144"/>
              <a:chExt cx="1421025" cy="2510469"/>
            </a:xfrm>
          </p:grpSpPr>
          <p:grpSp>
            <p:nvGrpSpPr>
              <p:cNvPr id="180" name="Group 179"/>
              <p:cNvGrpSpPr/>
              <p:nvPr/>
            </p:nvGrpSpPr>
            <p:grpSpPr>
              <a:xfrm rot="16200000">
                <a:off x="335486" y="1798375"/>
                <a:ext cx="2510469" cy="88007"/>
                <a:chOff x="4640580" y="2620962"/>
                <a:chExt cx="2827020" cy="88006"/>
              </a:xfrm>
            </p:grpSpPr>
            <p:cxnSp>
              <p:nvCxnSpPr>
                <p:cNvPr id="183" name="Straight Arrow Connector 182"/>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84" name="Straight Connector 183"/>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5" name="Straight Connector 184"/>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6" name="Straight Connector 185"/>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7" name="Straight Connector 186"/>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8" name="Straight Connector 187"/>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9" name="Straight Connector 188"/>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0" name="Straight Connector 189"/>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1" name="Straight Connector 190"/>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2" name="Straight Connector 191"/>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3" name="Straight Connector 192"/>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4" name="Straight Connector 193"/>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82" name="Oval 181"/>
              <p:cNvSpPr/>
              <p:nvPr/>
            </p:nvSpPr>
            <p:spPr>
              <a:xfrm>
                <a:off x="2739142" y="1765218"/>
                <a:ext cx="228600" cy="228600"/>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5" name="Rectangle 134"/>
            <p:cNvSpPr/>
            <p:nvPr/>
          </p:nvSpPr>
          <p:spPr>
            <a:xfrm>
              <a:off x="7148711" y="4304703"/>
              <a:ext cx="1609343" cy="1606701"/>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TextBox 76"/>
          <p:cNvSpPr txBox="1"/>
          <p:nvPr/>
        </p:nvSpPr>
        <p:spPr>
          <a:xfrm>
            <a:off x="3581400" y="627747"/>
            <a:ext cx="1524000" cy="43905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800" dirty="0" smtClean="0">
                <a:solidFill>
                  <a:srgbClr val="00B0F0"/>
                </a:solidFill>
              </a:rPr>
              <a:t>Reduced, H</a:t>
            </a:r>
            <a:r>
              <a:rPr lang="en-US" sz="1800" baseline="-25000" dirty="0" smtClean="0">
                <a:solidFill>
                  <a:srgbClr val="00B0F0"/>
                </a:solidFill>
              </a:rPr>
              <a:t>0</a:t>
            </a:r>
            <a:endParaRPr lang="en-US" sz="1800" baseline="-25000" dirty="0">
              <a:solidFill>
                <a:srgbClr val="00B0F0"/>
              </a:solidFill>
            </a:endParaRPr>
          </a:p>
        </p:txBody>
      </p:sp>
      <p:sp>
        <p:nvSpPr>
          <p:cNvPr id="101" name="TextBox 66"/>
          <p:cNvSpPr txBox="1"/>
          <p:nvPr/>
        </p:nvSpPr>
        <p:spPr>
          <a:xfrm>
            <a:off x="4477009" y="2455688"/>
            <a:ext cx="698605" cy="2417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en-US" sz="1600" dirty="0" smtClean="0">
                <a:solidFill>
                  <a:schemeClr val="tx1"/>
                </a:solidFill>
              </a:rPr>
              <a:t>SSR</a:t>
            </a:r>
            <a:endParaRPr lang="en-US" sz="1200" dirty="0">
              <a:solidFill>
                <a:schemeClr val="tx1"/>
              </a:solidFill>
            </a:endParaRPr>
          </a:p>
        </p:txBody>
      </p:sp>
      <p:sp useBgFill="1">
        <p:nvSpPr>
          <p:cNvPr id="102" name="shapeSSR"/>
          <p:cNvSpPr>
            <a:spLocks noChangeAspect="1"/>
          </p:cNvSpPr>
          <p:nvPr/>
        </p:nvSpPr>
        <p:spPr>
          <a:xfrm>
            <a:off x="3651614" y="2746770"/>
            <a:ext cx="1454430" cy="1458286"/>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dirty="0"/>
          </a:p>
        </p:txBody>
      </p:sp>
      <p:sp>
        <p:nvSpPr>
          <p:cNvPr id="103" name="shapeSST"/>
          <p:cNvSpPr/>
          <p:nvPr/>
        </p:nvSpPr>
        <p:spPr>
          <a:xfrm>
            <a:off x="3641765" y="2743199"/>
            <a:ext cx="1453896" cy="1461857"/>
          </a:xfrm>
          <a:prstGeom prst="rect">
            <a:avLst/>
          </a:prstGeom>
          <a:noFill/>
          <a:ln w="31750">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87" name="TextBox 7"/>
          <p:cNvSpPr txBox="1"/>
          <p:nvPr/>
        </p:nvSpPr>
        <p:spPr>
          <a:xfrm>
            <a:off x="5141198" y="2756436"/>
            <a:ext cx="573286"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600" dirty="0" smtClean="0">
                <a:solidFill>
                  <a:srgbClr val="00B0F0"/>
                </a:solidFill>
              </a:rPr>
              <a:t>PRE</a:t>
            </a:r>
            <a:endParaRPr lang="en-US" sz="1600" baseline="30000" dirty="0">
              <a:solidFill>
                <a:srgbClr val="00B0F0"/>
              </a:solidFill>
            </a:endParaRPr>
          </a:p>
          <a:p>
            <a:pPr algn="l"/>
            <a:endParaRPr lang="en-US" sz="1600" dirty="0">
              <a:solidFill>
                <a:srgbClr val="00B0F0"/>
              </a:solidFill>
            </a:endParaRPr>
          </a:p>
        </p:txBody>
      </p:sp>
      <p:cxnSp>
        <p:nvCxnSpPr>
          <p:cNvPr id="88" name="Straight Arrow Connector 87"/>
          <p:cNvCxnSpPr/>
          <p:nvPr/>
        </p:nvCxnSpPr>
        <p:spPr>
          <a:xfrm flipH="1">
            <a:off x="5443785" y="2913807"/>
            <a:ext cx="303691" cy="228600"/>
          </a:xfrm>
          <a:prstGeom prst="straightConnector1">
            <a:avLst/>
          </a:prstGeom>
          <a:ln>
            <a:solidFill>
              <a:srgbClr val="00B0F0"/>
            </a:solidFill>
            <a:tailEnd type="stealth" w="med" len="lg"/>
          </a:ln>
        </p:spPr>
        <p:style>
          <a:lnRef idx="2">
            <a:schemeClr val="accent1"/>
          </a:lnRef>
          <a:fillRef idx="0">
            <a:schemeClr val="accent1"/>
          </a:fillRef>
          <a:effectRef idx="1">
            <a:schemeClr val="accent1"/>
          </a:effectRef>
          <a:fontRef idx="minor">
            <a:schemeClr val="tx1"/>
          </a:fontRef>
        </p:style>
      </p:cxnSp>
      <p:sp>
        <p:nvSpPr>
          <p:cNvPr id="89" name="TextBox 78"/>
          <p:cNvSpPr txBox="1"/>
          <p:nvPr/>
        </p:nvSpPr>
        <p:spPr>
          <a:xfrm>
            <a:off x="3135673" y="2805952"/>
            <a:ext cx="577768"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600" dirty="0" smtClean="0">
                <a:solidFill>
                  <a:srgbClr val="FF0000"/>
                </a:solidFill>
              </a:rPr>
              <a:t>PIE</a:t>
            </a:r>
            <a:endParaRPr lang="en-US" sz="1600" dirty="0">
              <a:solidFill>
                <a:srgbClr val="FF0000"/>
              </a:solidFill>
            </a:endParaRPr>
          </a:p>
          <a:p>
            <a:pPr algn="ctr"/>
            <a:endParaRPr lang="en-US" sz="1600" dirty="0">
              <a:solidFill>
                <a:srgbClr val="FF0000"/>
              </a:solidFill>
            </a:endParaRPr>
          </a:p>
        </p:txBody>
      </p:sp>
      <p:cxnSp>
        <p:nvCxnSpPr>
          <p:cNvPr id="90" name="Straight Arrow Connector 89"/>
          <p:cNvCxnSpPr/>
          <p:nvPr/>
        </p:nvCxnSpPr>
        <p:spPr>
          <a:xfrm flipV="1">
            <a:off x="2959597" y="2805952"/>
            <a:ext cx="352153" cy="215710"/>
          </a:xfrm>
          <a:prstGeom prst="straightConnector1">
            <a:avLst/>
          </a:prstGeom>
          <a:ln>
            <a:solidFill>
              <a:srgbClr val="FF0000"/>
            </a:solidFill>
            <a:tailEnd type="stealth" w="med" len="lg"/>
          </a:ln>
        </p:spPr>
        <p:style>
          <a:lnRef idx="2">
            <a:schemeClr val="accent2"/>
          </a:lnRef>
          <a:fillRef idx="0">
            <a:schemeClr val="accent2"/>
          </a:fillRef>
          <a:effectRef idx="1">
            <a:schemeClr val="accent2"/>
          </a:effectRef>
          <a:fontRef idx="minor">
            <a:schemeClr val="tx1"/>
          </a:fontRef>
        </p:style>
      </p:cxnSp>
      <p:sp>
        <p:nvSpPr>
          <p:cNvPr id="91" name="TextBox 73"/>
          <p:cNvSpPr txBox="1"/>
          <p:nvPr/>
        </p:nvSpPr>
        <p:spPr>
          <a:xfrm>
            <a:off x="5059092" y="4206765"/>
            <a:ext cx="762000"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dirty="0" smtClean="0">
                <a:solidFill>
                  <a:schemeClr val="tx1"/>
                </a:solidFill>
              </a:rPr>
              <a:t>DF</a:t>
            </a:r>
            <a:endParaRPr lang="en-US" sz="1600" dirty="0">
              <a:solidFill>
                <a:schemeClr val="tx1"/>
              </a:solidFill>
            </a:endParaRPr>
          </a:p>
        </p:txBody>
      </p:sp>
      <p:sp>
        <p:nvSpPr>
          <p:cNvPr id="92" name="TextBox 71"/>
          <p:cNvSpPr txBox="1"/>
          <p:nvPr/>
        </p:nvSpPr>
        <p:spPr>
          <a:xfrm>
            <a:off x="3001692" y="2457008"/>
            <a:ext cx="662451"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mn-lt"/>
                <a:ea typeface="+mn-ea"/>
                <a:cs typeface="+mn-cs"/>
              </a:rPr>
              <a:t>IC</a:t>
            </a:r>
          </a:p>
        </p:txBody>
      </p:sp>
      <p:grpSp>
        <p:nvGrpSpPr>
          <p:cNvPr id="93" name="Group 92"/>
          <p:cNvGrpSpPr/>
          <p:nvPr/>
        </p:nvGrpSpPr>
        <p:grpSpPr>
          <a:xfrm>
            <a:off x="3461453" y="3377986"/>
            <a:ext cx="1017488" cy="1017491"/>
            <a:chOff x="4847413" y="6094290"/>
            <a:chExt cx="740827" cy="738109"/>
          </a:xfrm>
          <a:solidFill>
            <a:schemeClr val="bg1"/>
          </a:solidFill>
        </p:grpSpPr>
        <p:sp>
          <p:nvSpPr>
            <p:cNvPr id="94" name="shapeMSR"/>
            <p:cNvSpPr/>
            <p:nvPr/>
          </p:nvSpPr>
          <p:spPr>
            <a:xfrm>
              <a:off x="4847413" y="6094290"/>
              <a:ext cx="740827" cy="738107"/>
            </a:xfrm>
            <a:prstGeom prst="rect">
              <a:avLst/>
            </a:prstGeom>
            <a:grpFill/>
            <a:ln>
              <a:solidFill>
                <a:schemeClr val="bg1"/>
              </a:solidFill>
              <a:prstDash val="solid"/>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95" name="shapeMSR"/>
            <p:cNvSpPr/>
            <p:nvPr/>
          </p:nvSpPr>
          <p:spPr>
            <a:xfrm>
              <a:off x="4847413" y="6094292"/>
              <a:ext cx="740827" cy="738107"/>
            </a:xfrm>
            <a:prstGeom prst="rect">
              <a:avLst/>
            </a:prstGeom>
            <a:grpFill/>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sp>
        <p:nvSpPr>
          <p:cNvPr id="96" name="TextBox 80"/>
          <p:cNvSpPr txBox="1"/>
          <p:nvPr/>
        </p:nvSpPr>
        <p:spPr>
          <a:xfrm>
            <a:off x="2971800" y="3048000"/>
            <a:ext cx="618893" cy="34027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en-US" sz="1400" dirty="0" smtClean="0">
                <a:solidFill>
                  <a:schemeClr val="tx1"/>
                </a:solidFill>
              </a:rPr>
              <a:t>MSR</a:t>
            </a:r>
            <a:endParaRPr lang="en-US" sz="1400" dirty="0">
              <a:solidFill>
                <a:schemeClr val="tx1"/>
              </a:solidFill>
            </a:endParaRPr>
          </a:p>
        </p:txBody>
      </p:sp>
      <p:sp>
        <p:nvSpPr>
          <p:cNvPr id="97" name="TextBox 79"/>
          <p:cNvSpPr txBox="1"/>
          <p:nvPr/>
        </p:nvSpPr>
        <p:spPr>
          <a:xfrm>
            <a:off x="3651614" y="3068468"/>
            <a:ext cx="629767" cy="34027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400" dirty="0" smtClean="0">
                <a:solidFill>
                  <a:srgbClr val="FF0000"/>
                </a:solidFill>
              </a:rPr>
              <a:t>MSE</a:t>
            </a:r>
            <a:endParaRPr lang="en-US" sz="1400" dirty="0">
              <a:solidFill>
                <a:srgbClr val="FF0000"/>
              </a:solidFill>
            </a:endParaRPr>
          </a:p>
        </p:txBody>
      </p:sp>
      <p:grpSp>
        <p:nvGrpSpPr>
          <p:cNvPr id="98" name="Group 97"/>
          <p:cNvGrpSpPr/>
          <p:nvPr/>
        </p:nvGrpSpPr>
        <p:grpSpPr>
          <a:xfrm>
            <a:off x="3645909" y="3377986"/>
            <a:ext cx="833032" cy="833032"/>
            <a:chOff x="0" y="0"/>
            <a:chExt cx="397770" cy="397770"/>
          </a:xfrm>
          <a:noFill/>
        </p:grpSpPr>
        <p:sp>
          <p:nvSpPr>
            <p:cNvPr id="99" name="shapeMSE"/>
            <p:cNvSpPr/>
            <p:nvPr/>
          </p:nvSpPr>
          <p:spPr>
            <a:xfrm>
              <a:off x="0" y="0"/>
              <a:ext cx="397766" cy="397767"/>
            </a:xfrm>
            <a:prstGeom prst="rect">
              <a:avLst/>
            </a:prstGeom>
            <a:grpFill/>
            <a:ln>
              <a:solidFill>
                <a:srgbClr val="FF0000"/>
              </a:solidFill>
              <a:prstDash val="solid"/>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100" name="shapeMSE"/>
            <p:cNvSpPr/>
            <p:nvPr/>
          </p:nvSpPr>
          <p:spPr>
            <a:xfrm>
              <a:off x="4" y="4"/>
              <a:ext cx="397766" cy="397766"/>
            </a:xfrm>
            <a:prstGeom prst="rect">
              <a:avLst/>
            </a:prstGeom>
            <a:grpFill/>
            <a:ln>
              <a:solidFill>
                <a:srgbClr val="FF0000"/>
              </a:solidFill>
              <a:prstDash val="sysDash"/>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spTree>
    <p:extLst>
      <p:ext uri="{BB962C8B-B14F-4D97-AF65-F5344CB8AC3E}">
        <p14:creationId xmlns:p14="http://schemas.microsoft.com/office/powerpoint/2010/main" val="14053153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SST"/>
          <p:cNvSpPr/>
          <p:nvPr/>
        </p:nvSpPr>
        <p:spPr>
          <a:xfrm>
            <a:off x="3642963" y="980032"/>
            <a:ext cx="3225024" cy="3225024"/>
          </a:xfrm>
          <a:prstGeom prst="rect">
            <a:avLst/>
          </a:prstGeom>
          <a:solidFill>
            <a:schemeClr val="accent1">
              <a:lumMod val="40000"/>
              <a:lumOff val="60000"/>
              <a:alpha val="69000"/>
            </a:schemeClr>
          </a:solidFill>
          <a:ln>
            <a:solidFill>
              <a:srgbClr val="00B0F0"/>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130" name="TextBox 67"/>
          <p:cNvSpPr txBox="1"/>
          <p:nvPr/>
        </p:nvSpPr>
        <p:spPr>
          <a:xfrm>
            <a:off x="6214188" y="721407"/>
            <a:ext cx="691026" cy="2417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i="1" dirty="0" smtClean="0">
                <a:solidFill>
                  <a:srgbClr val="00B0F0"/>
                </a:solidFill>
              </a:rPr>
              <a:t>117.3</a:t>
            </a:r>
            <a:endParaRPr lang="en-US" sz="1400" i="1" dirty="0">
              <a:solidFill>
                <a:srgbClr val="00B0F0"/>
              </a:solidFill>
            </a:endParaRPr>
          </a:p>
        </p:txBody>
      </p:sp>
      <p:sp>
        <p:nvSpPr>
          <p:cNvPr id="131" name="TextBox 71"/>
          <p:cNvSpPr txBox="1"/>
          <p:nvPr/>
        </p:nvSpPr>
        <p:spPr>
          <a:xfrm>
            <a:off x="6214187" y="3920438"/>
            <a:ext cx="662451"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i="1" dirty="0" smtClean="0">
                <a:solidFill>
                  <a:srgbClr val="00B0F0"/>
                </a:solidFill>
              </a:rPr>
              <a:t>14</a:t>
            </a:r>
            <a:endParaRPr lang="en-US" sz="1600" baseline="-25000" dirty="0" smtClean="0">
              <a:solidFill>
                <a:srgbClr val="00B0F0"/>
              </a:solidFill>
            </a:endParaRPr>
          </a:p>
        </p:txBody>
      </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1" name="Group 110"/>
          <p:cNvGrpSpPr>
            <a:grpSpLocks noChangeAspect="1"/>
          </p:cNvGrpSpPr>
          <p:nvPr/>
        </p:nvGrpSpPr>
        <p:grpSpPr>
          <a:xfrm>
            <a:off x="1592260" y="663544"/>
            <a:ext cx="1634679" cy="1606701"/>
            <a:chOff x="2267458" y="1493588"/>
            <a:chExt cx="2554188" cy="2510470"/>
          </a:xfrm>
        </p:grpSpPr>
        <p:grpSp>
          <p:nvGrpSpPr>
            <p:cNvPr id="112" name="Group 111"/>
            <p:cNvGrpSpPr/>
            <p:nvPr/>
          </p:nvGrpSpPr>
          <p:grpSpPr>
            <a:xfrm>
              <a:off x="2267458" y="1493589"/>
              <a:ext cx="2183025" cy="2510469"/>
              <a:chOff x="1546717" y="587144"/>
              <a:chExt cx="2183025" cy="2510469"/>
            </a:xfrm>
          </p:grpSpPr>
          <p:grpSp>
            <p:nvGrpSpPr>
              <p:cNvPr id="114" name="Group 113"/>
              <p:cNvGrpSpPr/>
              <p:nvPr/>
            </p:nvGrpSpPr>
            <p:grpSpPr>
              <a:xfrm rot="16200000">
                <a:off x="335486" y="1798375"/>
                <a:ext cx="2510469" cy="88007"/>
                <a:chOff x="4640580" y="2620962"/>
                <a:chExt cx="2827020" cy="88006"/>
              </a:xfrm>
            </p:grpSpPr>
            <p:cxnSp>
              <p:nvCxnSpPr>
                <p:cNvPr id="151" name="Straight Arrow Connector 150"/>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52" name="Straight Connector 151"/>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3" name="Straight Connector 152"/>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4" name="Straight Connector 153"/>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Connector 154"/>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6" name="Straight Connector 155"/>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7" name="Straight Connector 156"/>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8" name="Straight Connector 157"/>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9" name="Straight Connector 158"/>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0" name="Straight Connector 159"/>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1" name="Straight Connector 160"/>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2" name="Straight Connector 161"/>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115" name="Group 114"/>
              <p:cNvGrpSpPr/>
              <p:nvPr/>
            </p:nvGrpSpPr>
            <p:grpSpPr>
              <a:xfrm>
                <a:off x="2038858" y="693755"/>
                <a:ext cx="243084" cy="1700482"/>
                <a:chOff x="6271009" y="892096"/>
                <a:chExt cx="243084" cy="1700482"/>
              </a:xfrm>
            </p:grpSpPr>
            <p:sp>
              <p:nvSpPr>
                <p:cNvPr id="128" name="Oval 127"/>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7" name="Oval 146"/>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Oval 147"/>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Oval 148"/>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Oval 149"/>
                <p:cNvSpPr/>
                <p:nvPr/>
              </p:nvSpPr>
              <p:spPr>
                <a:xfrm>
                  <a:off x="6285493" y="8920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6" name="Group 115"/>
              <p:cNvGrpSpPr/>
              <p:nvPr/>
            </p:nvGrpSpPr>
            <p:grpSpPr>
              <a:xfrm>
                <a:off x="2739142" y="944659"/>
                <a:ext cx="228600" cy="1645411"/>
                <a:chOff x="7500754" y="1185164"/>
                <a:chExt cx="228600" cy="1645411"/>
              </a:xfrm>
            </p:grpSpPr>
            <p:sp>
              <p:nvSpPr>
                <p:cNvPr id="123" name="Oval 122"/>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Oval 123"/>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Oval 124"/>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Oval 125"/>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Oval 126"/>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7" name="Group 116"/>
              <p:cNvGrpSpPr/>
              <p:nvPr/>
            </p:nvGrpSpPr>
            <p:grpSpPr>
              <a:xfrm>
                <a:off x="3492312" y="1352523"/>
                <a:ext cx="237430" cy="1446618"/>
                <a:chOff x="8168628" y="1550864"/>
                <a:chExt cx="237430" cy="1446618"/>
              </a:xfrm>
            </p:grpSpPr>
            <p:sp>
              <p:nvSpPr>
                <p:cNvPr id="118" name="Oval 117"/>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Oval 118"/>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Oval 119"/>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Oval 120"/>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2" name="Oval 121"/>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13" name="Rectangle 112"/>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shapeSSE"/>
          <p:cNvSpPr/>
          <p:nvPr/>
        </p:nvSpPr>
        <p:spPr>
          <a:xfrm>
            <a:off x="2209800" y="2743200"/>
            <a:ext cx="2885861" cy="2885861"/>
          </a:xfrm>
          <a:prstGeom prst="rect">
            <a:avLst/>
          </a:prstGeom>
          <a:solidFill>
            <a:srgbClr val="FF0000">
              <a:alpha val="23000"/>
            </a:srgbClr>
          </a:solid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nvGrpSpPr>
          <p:cNvPr id="3" name="Group 2"/>
          <p:cNvGrpSpPr>
            <a:grpSpLocks noChangeAspect="1"/>
          </p:cNvGrpSpPr>
          <p:nvPr/>
        </p:nvGrpSpPr>
        <p:grpSpPr>
          <a:xfrm>
            <a:off x="5198235" y="5495049"/>
            <a:ext cx="1222740" cy="1201812"/>
            <a:chOff x="5233308" y="5157703"/>
            <a:chExt cx="1634679" cy="1606701"/>
          </a:xfrm>
        </p:grpSpPr>
        <p:grpSp>
          <p:nvGrpSpPr>
            <p:cNvPr id="163" name="Group 162"/>
            <p:cNvGrpSpPr>
              <a:grpSpLocks noChangeAspect="1"/>
            </p:cNvGrpSpPr>
            <p:nvPr/>
          </p:nvGrpSpPr>
          <p:grpSpPr>
            <a:xfrm>
              <a:off x="5233308" y="5157703"/>
              <a:ext cx="1634679" cy="1606701"/>
              <a:chOff x="2267458" y="1493588"/>
              <a:chExt cx="2554188" cy="2510470"/>
            </a:xfrm>
          </p:grpSpPr>
          <p:grpSp>
            <p:nvGrpSpPr>
              <p:cNvPr id="164" name="Group 163"/>
              <p:cNvGrpSpPr/>
              <p:nvPr/>
            </p:nvGrpSpPr>
            <p:grpSpPr>
              <a:xfrm>
                <a:off x="2267458" y="1493589"/>
                <a:ext cx="1421025" cy="2510469"/>
                <a:chOff x="1546717" y="587144"/>
                <a:chExt cx="1421025" cy="2510469"/>
              </a:xfrm>
            </p:grpSpPr>
            <p:grpSp>
              <p:nvGrpSpPr>
                <p:cNvPr id="166" name="Group 165"/>
                <p:cNvGrpSpPr/>
                <p:nvPr/>
              </p:nvGrpSpPr>
              <p:grpSpPr>
                <a:xfrm rot="16200000">
                  <a:off x="335486" y="1798375"/>
                  <a:ext cx="2510469" cy="88007"/>
                  <a:chOff x="4640580" y="2620962"/>
                  <a:chExt cx="2827020" cy="88006"/>
                </a:xfrm>
              </p:grpSpPr>
              <p:cxnSp>
                <p:nvCxnSpPr>
                  <p:cNvPr id="168" name="Straight Arrow Connector 167"/>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69" name="Straight Connector 168"/>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0" name="Straight Connector 169"/>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4" name="Straight Connector 173"/>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5" name="Straight Connector 174"/>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6" name="Straight Connector 175"/>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7" name="Straight Connector 176"/>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8" name="Straight Connector 177"/>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9" name="Straight Connector 178"/>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67" name="Oval 166"/>
                <p:cNvSpPr/>
                <p:nvPr/>
              </p:nvSpPr>
              <p:spPr>
                <a:xfrm>
                  <a:off x="2739142" y="1765218"/>
                  <a:ext cx="228600" cy="228600"/>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65" name="Rectangle 164"/>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6" name="Oval 135"/>
            <p:cNvSpPr/>
            <p:nvPr/>
          </p:nvSpPr>
          <p:spPr>
            <a:xfrm>
              <a:off x="5636319" y="5577400"/>
              <a:ext cx="146304" cy="146304"/>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Oval 136"/>
            <p:cNvSpPr/>
            <p:nvPr/>
          </p:nvSpPr>
          <p:spPr>
            <a:xfrm>
              <a:off x="6404415" y="6034600"/>
              <a:ext cx="146304" cy="146304"/>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8" name="TextBox 137"/>
          <p:cNvSpPr txBox="1"/>
          <p:nvPr/>
        </p:nvSpPr>
        <p:spPr>
          <a:xfrm>
            <a:off x="4501786" y="5334267"/>
            <a:ext cx="61418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12</a:t>
            </a:r>
            <a:endParaRPr lang="en-US" sz="1600" baseline="-25000" dirty="0">
              <a:solidFill>
                <a:srgbClr val="FF0000"/>
              </a:solidFill>
            </a:endParaRPr>
          </a:p>
        </p:txBody>
      </p:sp>
      <p:sp>
        <p:nvSpPr>
          <p:cNvPr id="139" name="TextBox 74"/>
          <p:cNvSpPr txBox="1"/>
          <p:nvPr/>
        </p:nvSpPr>
        <p:spPr>
          <a:xfrm>
            <a:off x="2127613" y="2418140"/>
            <a:ext cx="133383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dirty="0">
                <a:solidFill>
                  <a:srgbClr val="FF0000"/>
                </a:solidFill>
              </a:rPr>
              <a:t>3</a:t>
            </a:r>
            <a:endParaRPr lang="en-US" sz="2000" baseline="-25000" dirty="0">
              <a:solidFill>
                <a:srgbClr val="FF0000"/>
              </a:solidFill>
            </a:endParaRPr>
          </a:p>
        </p:txBody>
      </p:sp>
      <p:sp>
        <p:nvSpPr>
          <p:cNvPr id="142" name="TextBox 78"/>
          <p:cNvSpPr txBox="1"/>
          <p:nvPr/>
        </p:nvSpPr>
        <p:spPr>
          <a:xfrm>
            <a:off x="2203814" y="5618540"/>
            <a:ext cx="577768"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i="1" dirty="0" smtClean="0">
                <a:solidFill>
                  <a:srgbClr val="FF0000"/>
                </a:solidFill>
              </a:rPr>
              <a:t>94.0</a:t>
            </a:r>
            <a:endParaRPr lang="en-US" sz="1050" i="1" dirty="0">
              <a:solidFill>
                <a:srgbClr val="FF0000"/>
              </a:solidFill>
            </a:endParaRPr>
          </a:p>
        </p:txBody>
      </p:sp>
      <p:grpSp>
        <p:nvGrpSpPr>
          <p:cNvPr id="132" name="Group 131"/>
          <p:cNvGrpSpPr>
            <a:grpSpLocks noChangeAspect="1"/>
          </p:cNvGrpSpPr>
          <p:nvPr/>
        </p:nvGrpSpPr>
        <p:grpSpPr>
          <a:xfrm>
            <a:off x="6943862" y="4084711"/>
            <a:ext cx="1222740" cy="1201812"/>
            <a:chOff x="7123375" y="4304703"/>
            <a:chExt cx="1634679" cy="1606701"/>
          </a:xfrm>
        </p:grpSpPr>
        <p:grpSp>
          <p:nvGrpSpPr>
            <p:cNvPr id="133" name="Group 132"/>
            <p:cNvGrpSpPr/>
            <p:nvPr/>
          </p:nvGrpSpPr>
          <p:grpSpPr>
            <a:xfrm>
              <a:off x="7123375" y="4304704"/>
              <a:ext cx="909455" cy="1606700"/>
              <a:chOff x="1546717" y="587144"/>
              <a:chExt cx="1421025" cy="2510469"/>
            </a:xfrm>
          </p:grpSpPr>
          <p:grpSp>
            <p:nvGrpSpPr>
              <p:cNvPr id="180" name="Group 179"/>
              <p:cNvGrpSpPr/>
              <p:nvPr/>
            </p:nvGrpSpPr>
            <p:grpSpPr>
              <a:xfrm rot="16200000">
                <a:off x="335486" y="1798375"/>
                <a:ext cx="2510469" cy="88007"/>
                <a:chOff x="4640580" y="2620962"/>
                <a:chExt cx="2827020" cy="88006"/>
              </a:xfrm>
            </p:grpSpPr>
            <p:cxnSp>
              <p:nvCxnSpPr>
                <p:cNvPr id="183" name="Straight Arrow Connector 182"/>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84" name="Straight Connector 183"/>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5" name="Straight Connector 184"/>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6" name="Straight Connector 185"/>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7" name="Straight Connector 186"/>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8" name="Straight Connector 187"/>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9" name="Straight Connector 188"/>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0" name="Straight Connector 189"/>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1" name="Straight Connector 190"/>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2" name="Straight Connector 191"/>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3" name="Straight Connector 192"/>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4" name="Straight Connector 193"/>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82" name="Oval 181"/>
              <p:cNvSpPr/>
              <p:nvPr/>
            </p:nvSpPr>
            <p:spPr>
              <a:xfrm>
                <a:off x="2739142" y="1765218"/>
                <a:ext cx="228600" cy="228600"/>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5" name="Rectangle 134"/>
            <p:cNvSpPr/>
            <p:nvPr/>
          </p:nvSpPr>
          <p:spPr>
            <a:xfrm>
              <a:off x="7148711" y="4304703"/>
              <a:ext cx="1609343" cy="1606701"/>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TextBox 76"/>
          <p:cNvSpPr txBox="1"/>
          <p:nvPr/>
        </p:nvSpPr>
        <p:spPr>
          <a:xfrm>
            <a:off x="3581400" y="627747"/>
            <a:ext cx="1524000" cy="43905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800" dirty="0">
                <a:solidFill>
                  <a:srgbClr val="00B0F0"/>
                </a:solidFill>
              </a:rPr>
              <a:t>1</a:t>
            </a:r>
            <a:endParaRPr lang="en-US" sz="1800" baseline="-25000" dirty="0">
              <a:solidFill>
                <a:srgbClr val="00B0F0"/>
              </a:solidFill>
            </a:endParaRPr>
          </a:p>
        </p:txBody>
      </p:sp>
      <p:sp>
        <p:nvSpPr>
          <p:cNvPr id="101" name="TextBox 66"/>
          <p:cNvSpPr txBox="1"/>
          <p:nvPr/>
        </p:nvSpPr>
        <p:spPr>
          <a:xfrm>
            <a:off x="4477009" y="2455688"/>
            <a:ext cx="698605" cy="2417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en-US" sz="1600" dirty="0" smtClean="0">
                <a:solidFill>
                  <a:schemeClr val="tx1"/>
                </a:solidFill>
              </a:rPr>
              <a:t>23.3</a:t>
            </a:r>
            <a:endParaRPr lang="en-US" sz="1200" dirty="0">
              <a:solidFill>
                <a:schemeClr val="tx1"/>
              </a:solidFill>
            </a:endParaRPr>
          </a:p>
        </p:txBody>
      </p:sp>
      <p:sp useBgFill="1">
        <p:nvSpPr>
          <p:cNvPr id="102" name="shapeSSR"/>
          <p:cNvSpPr>
            <a:spLocks noChangeAspect="1"/>
          </p:cNvSpPr>
          <p:nvPr/>
        </p:nvSpPr>
        <p:spPr>
          <a:xfrm>
            <a:off x="3651614" y="2746770"/>
            <a:ext cx="1454430" cy="1458286"/>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dirty="0"/>
          </a:p>
        </p:txBody>
      </p:sp>
      <p:sp>
        <p:nvSpPr>
          <p:cNvPr id="103" name="shapeSST"/>
          <p:cNvSpPr/>
          <p:nvPr/>
        </p:nvSpPr>
        <p:spPr>
          <a:xfrm>
            <a:off x="3641765" y="2743199"/>
            <a:ext cx="1453896" cy="1461857"/>
          </a:xfrm>
          <a:prstGeom prst="rect">
            <a:avLst/>
          </a:prstGeom>
          <a:noFill/>
          <a:ln w="31750">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87" name="TextBox 7"/>
          <p:cNvSpPr txBox="1"/>
          <p:nvPr/>
        </p:nvSpPr>
        <p:spPr>
          <a:xfrm>
            <a:off x="5141198" y="2756436"/>
            <a:ext cx="573286"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600" dirty="0" smtClean="0">
                <a:solidFill>
                  <a:srgbClr val="00B0F0"/>
                </a:solidFill>
              </a:rPr>
              <a:t>20%</a:t>
            </a:r>
            <a:endParaRPr lang="en-US" sz="1600" baseline="30000" dirty="0">
              <a:solidFill>
                <a:srgbClr val="00B0F0"/>
              </a:solidFill>
            </a:endParaRPr>
          </a:p>
          <a:p>
            <a:pPr algn="l"/>
            <a:endParaRPr lang="en-US" sz="1600" dirty="0">
              <a:solidFill>
                <a:srgbClr val="00B0F0"/>
              </a:solidFill>
            </a:endParaRPr>
          </a:p>
        </p:txBody>
      </p:sp>
      <p:cxnSp>
        <p:nvCxnSpPr>
          <p:cNvPr id="88" name="Straight Arrow Connector 87"/>
          <p:cNvCxnSpPr/>
          <p:nvPr/>
        </p:nvCxnSpPr>
        <p:spPr>
          <a:xfrm flipH="1">
            <a:off x="5443785" y="2913807"/>
            <a:ext cx="303691" cy="228600"/>
          </a:xfrm>
          <a:prstGeom prst="straightConnector1">
            <a:avLst/>
          </a:prstGeom>
          <a:ln>
            <a:solidFill>
              <a:srgbClr val="00B0F0"/>
            </a:solidFill>
            <a:tailEnd type="stealth" w="med" len="lg"/>
          </a:ln>
        </p:spPr>
        <p:style>
          <a:lnRef idx="2">
            <a:schemeClr val="accent1"/>
          </a:lnRef>
          <a:fillRef idx="0">
            <a:schemeClr val="accent1"/>
          </a:fillRef>
          <a:effectRef idx="1">
            <a:schemeClr val="accent1"/>
          </a:effectRef>
          <a:fontRef idx="minor">
            <a:schemeClr val="tx1"/>
          </a:fontRef>
        </p:style>
      </p:cxnSp>
      <p:sp>
        <p:nvSpPr>
          <p:cNvPr id="89" name="TextBox 78"/>
          <p:cNvSpPr txBox="1"/>
          <p:nvPr/>
        </p:nvSpPr>
        <p:spPr>
          <a:xfrm>
            <a:off x="3135673" y="2805952"/>
            <a:ext cx="577768"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600" dirty="0" smtClean="0">
                <a:solidFill>
                  <a:srgbClr val="FF0000"/>
                </a:solidFill>
              </a:rPr>
              <a:t>25%</a:t>
            </a:r>
            <a:endParaRPr lang="en-US" sz="1600" dirty="0">
              <a:solidFill>
                <a:srgbClr val="FF0000"/>
              </a:solidFill>
            </a:endParaRPr>
          </a:p>
          <a:p>
            <a:pPr algn="ctr"/>
            <a:endParaRPr lang="en-US" sz="1600" dirty="0">
              <a:solidFill>
                <a:srgbClr val="FF0000"/>
              </a:solidFill>
            </a:endParaRPr>
          </a:p>
        </p:txBody>
      </p:sp>
      <p:cxnSp>
        <p:nvCxnSpPr>
          <p:cNvPr id="90" name="Straight Arrow Connector 89"/>
          <p:cNvCxnSpPr/>
          <p:nvPr/>
        </p:nvCxnSpPr>
        <p:spPr>
          <a:xfrm flipV="1">
            <a:off x="2959597" y="2805952"/>
            <a:ext cx="352153" cy="215710"/>
          </a:xfrm>
          <a:prstGeom prst="straightConnector1">
            <a:avLst/>
          </a:prstGeom>
          <a:ln>
            <a:solidFill>
              <a:srgbClr val="FF0000"/>
            </a:solidFill>
            <a:tailEnd type="stealth" w="med" len="lg"/>
          </a:ln>
        </p:spPr>
        <p:style>
          <a:lnRef idx="2">
            <a:schemeClr val="accent2"/>
          </a:lnRef>
          <a:fillRef idx="0">
            <a:schemeClr val="accent2"/>
          </a:fillRef>
          <a:effectRef idx="1">
            <a:schemeClr val="accent2"/>
          </a:effectRef>
          <a:fontRef idx="minor">
            <a:schemeClr val="tx1"/>
          </a:fontRef>
        </p:style>
      </p:cxnSp>
      <p:sp>
        <p:nvSpPr>
          <p:cNvPr id="91" name="TextBox 73"/>
          <p:cNvSpPr txBox="1"/>
          <p:nvPr/>
        </p:nvSpPr>
        <p:spPr>
          <a:xfrm>
            <a:off x="5059092" y="4206765"/>
            <a:ext cx="762000"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i="1" dirty="0" smtClean="0">
                <a:solidFill>
                  <a:schemeClr val="tx1"/>
                </a:solidFill>
              </a:rPr>
              <a:t>2</a:t>
            </a:r>
            <a:endParaRPr lang="en-US" sz="1600" i="1" dirty="0">
              <a:solidFill>
                <a:schemeClr val="tx1"/>
              </a:solidFill>
            </a:endParaRPr>
          </a:p>
        </p:txBody>
      </p:sp>
      <p:sp>
        <p:nvSpPr>
          <p:cNvPr id="92" name="TextBox 71"/>
          <p:cNvSpPr txBox="1"/>
          <p:nvPr/>
        </p:nvSpPr>
        <p:spPr>
          <a:xfrm>
            <a:off x="3001692" y="2457008"/>
            <a:ext cx="662451"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mn-lt"/>
                <a:ea typeface="+mn-ea"/>
                <a:cs typeface="+mn-cs"/>
              </a:rPr>
              <a:t>2</a:t>
            </a:r>
          </a:p>
        </p:txBody>
      </p:sp>
      <p:grpSp>
        <p:nvGrpSpPr>
          <p:cNvPr id="93" name="Group 92"/>
          <p:cNvGrpSpPr/>
          <p:nvPr/>
        </p:nvGrpSpPr>
        <p:grpSpPr>
          <a:xfrm>
            <a:off x="3461453" y="3377986"/>
            <a:ext cx="1017488" cy="1017491"/>
            <a:chOff x="4847413" y="6094290"/>
            <a:chExt cx="740827" cy="738109"/>
          </a:xfrm>
          <a:solidFill>
            <a:schemeClr val="bg1"/>
          </a:solidFill>
        </p:grpSpPr>
        <p:sp>
          <p:nvSpPr>
            <p:cNvPr id="94" name="shapeMSR"/>
            <p:cNvSpPr/>
            <p:nvPr/>
          </p:nvSpPr>
          <p:spPr>
            <a:xfrm>
              <a:off x="4847413" y="6094290"/>
              <a:ext cx="740827" cy="738107"/>
            </a:xfrm>
            <a:prstGeom prst="rect">
              <a:avLst/>
            </a:prstGeom>
            <a:grpFill/>
            <a:ln>
              <a:solidFill>
                <a:schemeClr val="bg1"/>
              </a:solidFill>
              <a:prstDash val="solid"/>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95" name="shapeMSR"/>
            <p:cNvSpPr/>
            <p:nvPr/>
          </p:nvSpPr>
          <p:spPr>
            <a:xfrm>
              <a:off x="4847413" y="6094292"/>
              <a:ext cx="740827" cy="738107"/>
            </a:xfrm>
            <a:prstGeom prst="rect">
              <a:avLst/>
            </a:prstGeom>
            <a:grpFill/>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sp>
        <p:nvSpPr>
          <p:cNvPr id="100" name="TextBox 80"/>
          <p:cNvSpPr txBox="1"/>
          <p:nvPr/>
        </p:nvSpPr>
        <p:spPr>
          <a:xfrm>
            <a:off x="2971800" y="3048000"/>
            <a:ext cx="618893" cy="34027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en-US" sz="1400" dirty="0" smtClean="0">
                <a:solidFill>
                  <a:schemeClr val="tx1"/>
                </a:solidFill>
              </a:rPr>
              <a:t>11.7</a:t>
            </a:r>
            <a:endParaRPr lang="en-US" sz="1400" dirty="0">
              <a:solidFill>
                <a:schemeClr val="tx1"/>
              </a:solidFill>
            </a:endParaRPr>
          </a:p>
        </p:txBody>
      </p:sp>
      <p:grpSp>
        <p:nvGrpSpPr>
          <p:cNvPr id="98" name="Group 97"/>
          <p:cNvGrpSpPr/>
          <p:nvPr/>
        </p:nvGrpSpPr>
        <p:grpSpPr>
          <a:xfrm>
            <a:off x="3645909" y="3377986"/>
            <a:ext cx="833032" cy="833032"/>
            <a:chOff x="0" y="0"/>
            <a:chExt cx="397770" cy="397770"/>
          </a:xfrm>
          <a:noFill/>
        </p:grpSpPr>
        <p:sp>
          <p:nvSpPr>
            <p:cNvPr id="99" name="shapeMSE"/>
            <p:cNvSpPr/>
            <p:nvPr/>
          </p:nvSpPr>
          <p:spPr>
            <a:xfrm>
              <a:off x="0" y="0"/>
              <a:ext cx="397766" cy="397767"/>
            </a:xfrm>
            <a:prstGeom prst="rect">
              <a:avLst/>
            </a:prstGeom>
            <a:grpFill/>
            <a:ln>
              <a:solidFill>
                <a:srgbClr val="FF0000"/>
              </a:solidFill>
              <a:prstDash val="solid"/>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104" name="shapeMSE"/>
            <p:cNvSpPr/>
            <p:nvPr/>
          </p:nvSpPr>
          <p:spPr>
            <a:xfrm>
              <a:off x="4" y="4"/>
              <a:ext cx="397766" cy="397766"/>
            </a:xfrm>
            <a:prstGeom prst="rect">
              <a:avLst/>
            </a:prstGeom>
            <a:grpFill/>
            <a:ln>
              <a:solidFill>
                <a:srgbClr val="FF0000"/>
              </a:solidFill>
              <a:prstDash val="sysDash"/>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sp>
        <p:nvSpPr>
          <p:cNvPr id="105" name="TextBox 79"/>
          <p:cNvSpPr txBox="1"/>
          <p:nvPr/>
        </p:nvSpPr>
        <p:spPr>
          <a:xfrm>
            <a:off x="3651614" y="3068468"/>
            <a:ext cx="629767" cy="34027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400" dirty="0" smtClean="0">
                <a:solidFill>
                  <a:srgbClr val="FF0000"/>
                </a:solidFill>
              </a:rPr>
              <a:t>7.8</a:t>
            </a:r>
            <a:endParaRPr lang="en-US" sz="1400" dirty="0">
              <a:solidFill>
                <a:srgbClr val="FF0000"/>
              </a:solidFill>
            </a:endParaRPr>
          </a:p>
        </p:txBody>
      </p:sp>
    </p:spTree>
    <p:extLst>
      <p:ext uri="{BB962C8B-B14F-4D97-AF65-F5344CB8AC3E}">
        <p14:creationId xmlns:p14="http://schemas.microsoft.com/office/powerpoint/2010/main" val="31339359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SST"/>
          <p:cNvSpPr/>
          <p:nvPr/>
        </p:nvSpPr>
        <p:spPr>
          <a:xfrm>
            <a:off x="3642963" y="980032"/>
            <a:ext cx="3225024" cy="3225024"/>
          </a:xfrm>
          <a:prstGeom prst="rect">
            <a:avLst/>
          </a:prstGeom>
          <a:solidFill>
            <a:schemeClr val="accent1">
              <a:lumMod val="40000"/>
              <a:lumOff val="60000"/>
              <a:alpha val="69000"/>
            </a:schemeClr>
          </a:solidFill>
          <a:ln>
            <a:solidFill>
              <a:srgbClr val="00B0F0"/>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130" name="TextBox 67"/>
          <p:cNvSpPr txBox="1"/>
          <p:nvPr/>
        </p:nvSpPr>
        <p:spPr>
          <a:xfrm>
            <a:off x="6214188" y="721407"/>
            <a:ext cx="691026" cy="2417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i="1" dirty="0" smtClean="0">
                <a:solidFill>
                  <a:srgbClr val="00B0F0"/>
                </a:solidFill>
              </a:rPr>
              <a:t>117.3</a:t>
            </a:r>
            <a:endParaRPr lang="en-US" sz="1400" i="1" dirty="0">
              <a:solidFill>
                <a:srgbClr val="00B0F0"/>
              </a:solidFill>
            </a:endParaRPr>
          </a:p>
        </p:txBody>
      </p:sp>
      <p:sp>
        <p:nvSpPr>
          <p:cNvPr id="131" name="TextBox 71"/>
          <p:cNvSpPr txBox="1"/>
          <p:nvPr/>
        </p:nvSpPr>
        <p:spPr>
          <a:xfrm>
            <a:off x="6214187" y="3920438"/>
            <a:ext cx="662451"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i="1" dirty="0" smtClean="0">
                <a:solidFill>
                  <a:srgbClr val="00B0F0"/>
                </a:solidFill>
              </a:rPr>
              <a:t>14</a:t>
            </a:r>
            <a:endParaRPr lang="en-US" sz="1600" baseline="-25000" dirty="0" smtClean="0">
              <a:solidFill>
                <a:srgbClr val="00B0F0"/>
              </a:solidFill>
            </a:endParaRPr>
          </a:p>
        </p:txBody>
      </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1" name="Group 110"/>
          <p:cNvGrpSpPr>
            <a:grpSpLocks noChangeAspect="1"/>
          </p:cNvGrpSpPr>
          <p:nvPr/>
        </p:nvGrpSpPr>
        <p:grpSpPr>
          <a:xfrm>
            <a:off x="1592260" y="663544"/>
            <a:ext cx="1634679" cy="1606701"/>
            <a:chOff x="2267458" y="1493588"/>
            <a:chExt cx="2554188" cy="2510470"/>
          </a:xfrm>
        </p:grpSpPr>
        <p:grpSp>
          <p:nvGrpSpPr>
            <p:cNvPr id="112" name="Group 111"/>
            <p:cNvGrpSpPr/>
            <p:nvPr/>
          </p:nvGrpSpPr>
          <p:grpSpPr>
            <a:xfrm>
              <a:off x="2267458" y="1493589"/>
              <a:ext cx="2183025" cy="2510469"/>
              <a:chOff x="1546717" y="587144"/>
              <a:chExt cx="2183025" cy="2510469"/>
            </a:xfrm>
          </p:grpSpPr>
          <p:grpSp>
            <p:nvGrpSpPr>
              <p:cNvPr id="114" name="Group 113"/>
              <p:cNvGrpSpPr/>
              <p:nvPr/>
            </p:nvGrpSpPr>
            <p:grpSpPr>
              <a:xfrm rot="16200000">
                <a:off x="335486" y="1798375"/>
                <a:ext cx="2510469" cy="88007"/>
                <a:chOff x="4640580" y="2620962"/>
                <a:chExt cx="2827020" cy="88006"/>
              </a:xfrm>
            </p:grpSpPr>
            <p:cxnSp>
              <p:nvCxnSpPr>
                <p:cNvPr id="151" name="Straight Arrow Connector 150"/>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52" name="Straight Connector 151"/>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3" name="Straight Connector 152"/>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4" name="Straight Connector 153"/>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Connector 154"/>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6" name="Straight Connector 155"/>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7" name="Straight Connector 156"/>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8" name="Straight Connector 157"/>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9" name="Straight Connector 158"/>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0" name="Straight Connector 159"/>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1" name="Straight Connector 160"/>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2" name="Straight Connector 161"/>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115" name="Group 114"/>
              <p:cNvGrpSpPr/>
              <p:nvPr/>
            </p:nvGrpSpPr>
            <p:grpSpPr>
              <a:xfrm>
                <a:off x="2038858" y="693755"/>
                <a:ext cx="243084" cy="1700482"/>
                <a:chOff x="6271009" y="892096"/>
                <a:chExt cx="243084" cy="1700482"/>
              </a:xfrm>
            </p:grpSpPr>
            <p:sp>
              <p:nvSpPr>
                <p:cNvPr id="128" name="Oval 127"/>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7" name="Oval 146"/>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Oval 147"/>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Oval 148"/>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Oval 149"/>
                <p:cNvSpPr/>
                <p:nvPr/>
              </p:nvSpPr>
              <p:spPr>
                <a:xfrm>
                  <a:off x="6285493" y="8920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6" name="Group 115"/>
              <p:cNvGrpSpPr/>
              <p:nvPr/>
            </p:nvGrpSpPr>
            <p:grpSpPr>
              <a:xfrm>
                <a:off x="2739142" y="944659"/>
                <a:ext cx="228600" cy="1645411"/>
                <a:chOff x="7500754" y="1185164"/>
                <a:chExt cx="228600" cy="1645411"/>
              </a:xfrm>
            </p:grpSpPr>
            <p:sp>
              <p:nvSpPr>
                <p:cNvPr id="123" name="Oval 122"/>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Oval 123"/>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Oval 124"/>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Oval 125"/>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Oval 126"/>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7" name="Group 116"/>
              <p:cNvGrpSpPr/>
              <p:nvPr/>
            </p:nvGrpSpPr>
            <p:grpSpPr>
              <a:xfrm>
                <a:off x="3492312" y="1352523"/>
                <a:ext cx="237430" cy="1446618"/>
                <a:chOff x="8168628" y="1550864"/>
                <a:chExt cx="237430" cy="1446618"/>
              </a:xfrm>
            </p:grpSpPr>
            <p:sp>
              <p:nvSpPr>
                <p:cNvPr id="118" name="Oval 117"/>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Oval 118"/>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Oval 119"/>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Oval 120"/>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2" name="Oval 121"/>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13" name="Rectangle 112"/>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shapeSSE"/>
          <p:cNvSpPr/>
          <p:nvPr/>
        </p:nvSpPr>
        <p:spPr>
          <a:xfrm>
            <a:off x="2209800" y="2743200"/>
            <a:ext cx="2885861" cy="2885861"/>
          </a:xfrm>
          <a:prstGeom prst="rect">
            <a:avLst/>
          </a:prstGeom>
          <a:solidFill>
            <a:srgbClr val="FF0000">
              <a:alpha val="23000"/>
            </a:srgbClr>
          </a:solid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nvGrpSpPr>
          <p:cNvPr id="3" name="Group 2"/>
          <p:cNvGrpSpPr>
            <a:grpSpLocks noChangeAspect="1"/>
          </p:cNvGrpSpPr>
          <p:nvPr/>
        </p:nvGrpSpPr>
        <p:grpSpPr>
          <a:xfrm>
            <a:off x="5198235" y="5495049"/>
            <a:ext cx="1222740" cy="1201812"/>
            <a:chOff x="5233308" y="5157703"/>
            <a:chExt cx="1634679" cy="1606701"/>
          </a:xfrm>
        </p:grpSpPr>
        <p:grpSp>
          <p:nvGrpSpPr>
            <p:cNvPr id="163" name="Group 162"/>
            <p:cNvGrpSpPr>
              <a:grpSpLocks noChangeAspect="1"/>
            </p:cNvGrpSpPr>
            <p:nvPr/>
          </p:nvGrpSpPr>
          <p:grpSpPr>
            <a:xfrm>
              <a:off x="5233308" y="5157703"/>
              <a:ext cx="1634679" cy="1606701"/>
              <a:chOff x="2267458" y="1493588"/>
              <a:chExt cx="2554188" cy="2510470"/>
            </a:xfrm>
          </p:grpSpPr>
          <p:grpSp>
            <p:nvGrpSpPr>
              <p:cNvPr id="164" name="Group 163"/>
              <p:cNvGrpSpPr/>
              <p:nvPr/>
            </p:nvGrpSpPr>
            <p:grpSpPr>
              <a:xfrm>
                <a:off x="2267458" y="1493589"/>
                <a:ext cx="1421025" cy="2510469"/>
                <a:chOff x="1546717" y="587144"/>
                <a:chExt cx="1421025" cy="2510469"/>
              </a:xfrm>
            </p:grpSpPr>
            <p:grpSp>
              <p:nvGrpSpPr>
                <p:cNvPr id="166" name="Group 165"/>
                <p:cNvGrpSpPr/>
                <p:nvPr/>
              </p:nvGrpSpPr>
              <p:grpSpPr>
                <a:xfrm rot="16200000">
                  <a:off x="335486" y="1798375"/>
                  <a:ext cx="2510469" cy="88007"/>
                  <a:chOff x="4640580" y="2620962"/>
                  <a:chExt cx="2827020" cy="88006"/>
                </a:xfrm>
              </p:grpSpPr>
              <p:cxnSp>
                <p:nvCxnSpPr>
                  <p:cNvPr id="168" name="Straight Arrow Connector 167"/>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69" name="Straight Connector 168"/>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0" name="Straight Connector 169"/>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4" name="Straight Connector 173"/>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5" name="Straight Connector 174"/>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6" name="Straight Connector 175"/>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7" name="Straight Connector 176"/>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8" name="Straight Connector 177"/>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9" name="Straight Connector 178"/>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67" name="Oval 166"/>
                <p:cNvSpPr/>
                <p:nvPr/>
              </p:nvSpPr>
              <p:spPr>
                <a:xfrm>
                  <a:off x="2739142" y="1765218"/>
                  <a:ext cx="228600" cy="228600"/>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65" name="Rectangle 164"/>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6" name="Oval 135"/>
            <p:cNvSpPr/>
            <p:nvPr/>
          </p:nvSpPr>
          <p:spPr>
            <a:xfrm>
              <a:off x="5636319" y="5577400"/>
              <a:ext cx="146304" cy="146304"/>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Oval 136"/>
            <p:cNvSpPr/>
            <p:nvPr/>
          </p:nvSpPr>
          <p:spPr>
            <a:xfrm>
              <a:off x="6404415" y="6034600"/>
              <a:ext cx="146304" cy="146304"/>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8" name="TextBox 137"/>
          <p:cNvSpPr txBox="1"/>
          <p:nvPr/>
        </p:nvSpPr>
        <p:spPr>
          <a:xfrm>
            <a:off x="4501786" y="5334267"/>
            <a:ext cx="61418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12</a:t>
            </a:r>
            <a:endParaRPr lang="en-US" sz="1600" baseline="-25000" dirty="0">
              <a:solidFill>
                <a:srgbClr val="FF0000"/>
              </a:solidFill>
            </a:endParaRPr>
          </a:p>
        </p:txBody>
      </p:sp>
      <p:sp>
        <p:nvSpPr>
          <p:cNvPr id="139" name="TextBox 74"/>
          <p:cNvSpPr txBox="1"/>
          <p:nvPr/>
        </p:nvSpPr>
        <p:spPr>
          <a:xfrm>
            <a:off x="2127613" y="2418140"/>
            <a:ext cx="133383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dirty="0">
                <a:solidFill>
                  <a:srgbClr val="FF0000"/>
                </a:solidFill>
              </a:rPr>
              <a:t>3</a:t>
            </a:r>
            <a:endParaRPr lang="en-US" sz="2000" baseline="-25000" dirty="0">
              <a:solidFill>
                <a:srgbClr val="FF0000"/>
              </a:solidFill>
            </a:endParaRPr>
          </a:p>
        </p:txBody>
      </p:sp>
      <p:sp>
        <p:nvSpPr>
          <p:cNvPr id="142" name="TextBox 78"/>
          <p:cNvSpPr txBox="1"/>
          <p:nvPr/>
        </p:nvSpPr>
        <p:spPr>
          <a:xfrm>
            <a:off x="2203814" y="5618540"/>
            <a:ext cx="577768"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i="1" dirty="0" smtClean="0">
                <a:solidFill>
                  <a:srgbClr val="FF0000"/>
                </a:solidFill>
              </a:rPr>
              <a:t>94.0</a:t>
            </a:r>
            <a:endParaRPr lang="en-US" sz="1050" i="1" dirty="0">
              <a:solidFill>
                <a:srgbClr val="FF0000"/>
              </a:solidFill>
            </a:endParaRPr>
          </a:p>
        </p:txBody>
      </p:sp>
      <p:grpSp>
        <p:nvGrpSpPr>
          <p:cNvPr id="132" name="Group 131"/>
          <p:cNvGrpSpPr>
            <a:grpSpLocks noChangeAspect="1"/>
          </p:cNvGrpSpPr>
          <p:nvPr/>
        </p:nvGrpSpPr>
        <p:grpSpPr>
          <a:xfrm>
            <a:off x="6943862" y="4084711"/>
            <a:ext cx="1222740" cy="1201812"/>
            <a:chOff x="7123375" y="4304703"/>
            <a:chExt cx="1634679" cy="1606701"/>
          </a:xfrm>
        </p:grpSpPr>
        <p:grpSp>
          <p:nvGrpSpPr>
            <p:cNvPr id="133" name="Group 132"/>
            <p:cNvGrpSpPr/>
            <p:nvPr/>
          </p:nvGrpSpPr>
          <p:grpSpPr>
            <a:xfrm>
              <a:off x="7123375" y="4304704"/>
              <a:ext cx="909455" cy="1606700"/>
              <a:chOff x="1546717" y="587144"/>
              <a:chExt cx="1421025" cy="2510469"/>
            </a:xfrm>
          </p:grpSpPr>
          <p:grpSp>
            <p:nvGrpSpPr>
              <p:cNvPr id="180" name="Group 179"/>
              <p:cNvGrpSpPr/>
              <p:nvPr/>
            </p:nvGrpSpPr>
            <p:grpSpPr>
              <a:xfrm rot="16200000">
                <a:off x="335486" y="1798375"/>
                <a:ext cx="2510469" cy="88007"/>
                <a:chOff x="4640580" y="2620962"/>
                <a:chExt cx="2827020" cy="88006"/>
              </a:xfrm>
            </p:grpSpPr>
            <p:cxnSp>
              <p:nvCxnSpPr>
                <p:cNvPr id="183" name="Straight Arrow Connector 182"/>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84" name="Straight Connector 183"/>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5" name="Straight Connector 184"/>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6" name="Straight Connector 185"/>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7" name="Straight Connector 186"/>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8" name="Straight Connector 187"/>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9" name="Straight Connector 188"/>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0" name="Straight Connector 189"/>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1" name="Straight Connector 190"/>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2" name="Straight Connector 191"/>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3" name="Straight Connector 192"/>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4" name="Straight Connector 193"/>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82" name="Oval 181"/>
              <p:cNvSpPr/>
              <p:nvPr/>
            </p:nvSpPr>
            <p:spPr>
              <a:xfrm>
                <a:off x="2739142" y="1765218"/>
                <a:ext cx="228600" cy="228600"/>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5" name="Rectangle 134"/>
            <p:cNvSpPr/>
            <p:nvPr/>
          </p:nvSpPr>
          <p:spPr>
            <a:xfrm>
              <a:off x="7148711" y="4304703"/>
              <a:ext cx="1609343" cy="1606701"/>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TextBox 76"/>
          <p:cNvSpPr txBox="1"/>
          <p:nvPr/>
        </p:nvSpPr>
        <p:spPr>
          <a:xfrm>
            <a:off x="3581400" y="627747"/>
            <a:ext cx="1524000" cy="43905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800" dirty="0">
                <a:solidFill>
                  <a:srgbClr val="00B0F0"/>
                </a:solidFill>
              </a:rPr>
              <a:t>1</a:t>
            </a:r>
            <a:endParaRPr lang="en-US" sz="1800" baseline="-25000" dirty="0">
              <a:solidFill>
                <a:srgbClr val="00B0F0"/>
              </a:solidFill>
            </a:endParaRPr>
          </a:p>
        </p:txBody>
      </p:sp>
      <p:sp>
        <p:nvSpPr>
          <p:cNvPr id="101" name="TextBox 66"/>
          <p:cNvSpPr txBox="1"/>
          <p:nvPr/>
        </p:nvSpPr>
        <p:spPr>
          <a:xfrm>
            <a:off x="4477009" y="2455688"/>
            <a:ext cx="698605" cy="2417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en-US" sz="1600" dirty="0" smtClean="0">
                <a:solidFill>
                  <a:schemeClr val="tx1"/>
                </a:solidFill>
              </a:rPr>
              <a:t>23.3</a:t>
            </a:r>
            <a:endParaRPr lang="en-US" sz="1200" dirty="0">
              <a:solidFill>
                <a:schemeClr val="tx1"/>
              </a:solidFill>
            </a:endParaRPr>
          </a:p>
        </p:txBody>
      </p:sp>
      <p:sp useBgFill="1">
        <p:nvSpPr>
          <p:cNvPr id="102" name="shapeSSR"/>
          <p:cNvSpPr>
            <a:spLocks noChangeAspect="1"/>
          </p:cNvSpPr>
          <p:nvPr/>
        </p:nvSpPr>
        <p:spPr>
          <a:xfrm>
            <a:off x="3651614" y="2746770"/>
            <a:ext cx="1454430" cy="1458286"/>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dirty="0"/>
          </a:p>
        </p:txBody>
      </p:sp>
      <p:sp>
        <p:nvSpPr>
          <p:cNvPr id="103" name="shapeSST"/>
          <p:cNvSpPr/>
          <p:nvPr/>
        </p:nvSpPr>
        <p:spPr>
          <a:xfrm>
            <a:off x="3641765" y="2743199"/>
            <a:ext cx="1453896" cy="1461857"/>
          </a:xfrm>
          <a:prstGeom prst="rect">
            <a:avLst/>
          </a:prstGeom>
          <a:noFill/>
          <a:ln w="31750">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87" name="TextBox 7"/>
          <p:cNvSpPr txBox="1"/>
          <p:nvPr/>
        </p:nvSpPr>
        <p:spPr>
          <a:xfrm>
            <a:off x="5141198" y="2756436"/>
            <a:ext cx="573286"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600" dirty="0" smtClean="0">
                <a:solidFill>
                  <a:srgbClr val="00B0F0"/>
                </a:solidFill>
              </a:rPr>
              <a:t>20%</a:t>
            </a:r>
            <a:endParaRPr lang="en-US" sz="1600" baseline="30000" dirty="0">
              <a:solidFill>
                <a:srgbClr val="00B0F0"/>
              </a:solidFill>
            </a:endParaRPr>
          </a:p>
          <a:p>
            <a:pPr algn="l"/>
            <a:endParaRPr lang="en-US" sz="1600" dirty="0">
              <a:solidFill>
                <a:srgbClr val="00B0F0"/>
              </a:solidFill>
            </a:endParaRPr>
          </a:p>
        </p:txBody>
      </p:sp>
      <p:cxnSp>
        <p:nvCxnSpPr>
          <p:cNvPr id="88" name="Straight Arrow Connector 87"/>
          <p:cNvCxnSpPr/>
          <p:nvPr/>
        </p:nvCxnSpPr>
        <p:spPr>
          <a:xfrm flipH="1">
            <a:off x="5443785" y="2913807"/>
            <a:ext cx="303691" cy="228600"/>
          </a:xfrm>
          <a:prstGeom prst="straightConnector1">
            <a:avLst/>
          </a:prstGeom>
          <a:ln>
            <a:solidFill>
              <a:srgbClr val="00B0F0"/>
            </a:solidFill>
            <a:tailEnd type="stealth" w="med" len="lg"/>
          </a:ln>
        </p:spPr>
        <p:style>
          <a:lnRef idx="2">
            <a:schemeClr val="accent1"/>
          </a:lnRef>
          <a:fillRef idx="0">
            <a:schemeClr val="accent1"/>
          </a:fillRef>
          <a:effectRef idx="1">
            <a:schemeClr val="accent1"/>
          </a:effectRef>
          <a:fontRef idx="minor">
            <a:schemeClr val="tx1"/>
          </a:fontRef>
        </p:style>
      </p:cxnSp>
      <p:sp>
        <p:nvSpPr>
          <p:cNvPr id="89" name="TextBox 78"/>
          <p:cNvSpPr txBox="1"/>
          <p:nvPr/>
        </p:nvSpPr>
        <p:spPr>
          <a:xfrm>
            <a:off x="3135673" y="2805952"/>
            <a:ext cx="577768"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600" dirty="0" smtClean="0">
                <a:solidFill>
                  <a:srgbClr val="FF0000"/>
                </a:solidFill>
              </a:rPr>
              <a:t>25%</a:t>
            </a:r>
            <a:endParaRPr lang="en-US" sz="1600" dirty="0">
              <a:solidFill>
                <a:srgbClr val="FF0000"/>
              </a:solidFill>
            </a:endParaRPr>
          </a:p>
          <a:p>
            <a:pPr algn="ctr"/>
            <a:endParaRPr lang="en-US" sz="1600" dirty="0">
              <a:solidFill>
                <a:srgbClr val="FF0000"/>
              </a:solidFill>
            </a:endParaRPr>
          </a:p>
        </p:txBody>
      </p:sp>
      <p:cxnSp>
        <p:nvCxnSpPr>
          <p:cNvPr id="90" name="Straight Arrow Connector 89"/>
          <p:cNvCxnSpPr/>
          <p:nvPr/>
        </p:nvCxnSpPr>
        <p:spPr>
          <a:xfrm flipV="1">
            <a:off x="2959597" y="2805952"/>
            <a:ext cx="352153" cy="215710"/>
          </a:xfrm>
          <a:prstGeom prst="straightConnector1">
            <a:avLst/>
          </a:prstGeom>
          <a:ln>
            <a:solidFill>
              <a:srgbClr val="FF0000"/>
            </a:solidFill>
            <a:tailEnd type="stealth" w="med" len="lg"/>
          </a:ln>
        </p:spPr>
        <p:style>
          <a:lnRef idx="2">
            <a:schemeClr val="accent2"/>
          </a:lnRef>
          <a:fillRef idx="0">
            <a:schemeClr val="accent2"/>
          </a:fillRef>
          <a:effectRef idx="1">
            <a:schemeClr val="accent2"/>
          </a:effectRef>
          <a:fontRef idx="minor">
            <a:schemeClr val="tx1"/>
          </a:fontRef>
        </p:style>
      </p:cxnSp>
      <p:sp>
        <p:nvSpPr>
          <p:cNvPr id="91" name="TextBox 73"/>
          <p:cNvSpPr txBox="1"/>
          <p:nvPr/>
        </p:nvSpPr>
        <p:spPr>
          <a:xfrm>
            <a:off x="5059092" y="4206765"/>
            <a:ext cx="762000"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i="1" dirty="0" smtClean="0">
                <a:solidFill>
                  <a:schemeClr val="tx1"/>
                </a:solidFill>
              </a:rPr>
              <a:t>2</a:t>
            </a:r>
            <a:endParaRPr lang="en-US" sz="1600" i="1" dirty="0">
              <a:solidFill>
                <a:schemeClr val="tx1"/>
              </a:solidFill>
            </a:endParaRPr>
          </a:p>
        </p:txBody>
      </p:sp>
      <p:sp>
        <p:nvSpPr>
          <p:cNvPr id="92" name="TextBox 71"/>
          <p:cNvSpPr txBox="1"/>
          <p:nvPr/>
        </p:nvSpPr>
        <p:spPr>
          <a:xfrm>
            <a:off x="3001692" y="2457008"/>
            <a:ext cx="662451"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mn-lt"/>
                <a:ea typeface="+mn-ea"/>
                <a:cs typeface="+mn-cs"/>
              </a:rPr>
              <a:t>2</a:t>
            </a:r>
          </a:p>
        </p:txBody>
      </p:sp>
      <p:grpSp>
        <p:nvGrpSpPr>
          <p:cNvPr id="93" name="Group 92"/>
          <p:cNvGrpSpPr/>
          <p:nvPr/>
        </p:nvGrpSpPr>
        <p:grpSpPr>
          <a:xfrm>
            <a:off x="3461453" y="3377986"/>
            <a:ext cx="1017488" cy="1017491"/>
            <a:chOff x="4847413" y="6094290"/>
            <a:chExt cx="740827" cy="738109"/>
          </a:xfrm>
          <a:solidFill>
            <a:schemeClr val="bg1"/>
          </a:solidFill>
        </p:grpSpPr>
        <p:sp>
          <p:nvSpPr>
            <p:cNvPr id="94" name="shapeMSR"/>
            <p:cNvSpPr/>
            <p:nvPr/>
          </p:nvSpPr>
          <p:spPr>
            <a:xfrm>
              <a:off x="4847413" y="6094290"/>
              <a:ext cx="740827" cy="738107"/>
            </a:xfrm>
            <a:prstGeom prst="rect">
              <a:avLst/>
            </a:prstGeom>
            <a:grpFill/>
            <a:ln>
              <a:solidFill>
                <a:schemeClr val="bg1"/>
              </a:solidFill>
              <a:prstDash val="solid"/>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95" name="shapeMSR"/>
            <p:cNvSpPr/>
            <p:nvPr/>
          </p:nvSpPr>
          <p:spPr>
            <a:xfrm>
              <a:off x="4847413" y="6094292"/>
              <a:ext cx="740827" cy="738107"/>
            </a:xfrm>
            <a:prstGeom prst="rect">
              <a:avLst/>
            </a:prstGeom>
            <a:grpFill/>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sp>
        <p:nvSpPr>
          <p:cNvPr id="100" name="TextBox 80"/>
          <p:cNvSpPr txBox="1"/>
          <p:nvPr/>
        </p:nvSpPr>
        <p:spPr>
          <a:xfrm>
            <a:off x="2971800" y="3048000"/>
            <a:ext cx="618893" cy="34027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en-US" sz="1400" dirty="0" smtClean="0">
                <a:solidFill>
                  <a:schemeClr val="tx1"/>
                </a:solidFill>
              </a:rPr>
              <a:t>11.7</a:t>
            </a:r>
            <a:endParaRPr lang="en-US" sz="1400" dirty="0">
              <a:solidFill>
                <a:schemeClr val="tx1"/>
              </a:solidFill>
            </a:endParaRPr>
          </a:p>
        </p:txBody>
      </p:sp>
      <p:grpSp>
        <p:nvGrpSpPr>
          <p:cNvPr id="98" name="Group 97"/>
          <p:cNvGrpSpPr/>
          <p:nvPr/>
        </p:nvGrpSpPr>
        <p:grpSpPr>
          <a:xfrm>
            <a:off x="3645909" y="3377986"/>
            <a:ext cx="833032" cy="833032"/>
            <a:chOff x="0" y="0"/>
            <a:chExt cx="397770" cy="397770"/>
          </a:xfrm>
          <a:noFill/>
        </p:grpSpPr>
        <p:sp>
          <p:nvSpPr>
            <p:cNvPr id="99" name="shapeMSE"/>
            <p:cNvSpPr/>
            <p:nvPr/>
          </p:nvSpPr>
          <p:spPr>
            <a:xfrm>
              <a:off x="0" y="0"/>
              <a:ext cx="397766" cy="397767"/>
            </a:xfrm>
            <a:prstGeom prst="rect">
              <a:avLst/>
            </a:prstGeom>
            <a:grpFill/>
            <a:ln>
              <a:solidFill>
                <a:srgbClr val="FF0000"/>
              </a:solidFill>
              <a:prstDash val="solid"/>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104" name="shapeMSE"/>
            <p:cNvSpPr/>
            <p:nvPr/>
          </p:nvSpPr>
          <p:spPr>
            <a:xfrm>
              <a:off x="4" y="4"/>
              <a:ext cx="397766" cy="397766"/>
            </a:xfrm>
            <a:prstGeom prst="rect">
              <a:avLst/>
            </a:prstGeom>
            <a:grpFill/>
            <a:ln>
              <a:solidFill>
                <a:srgbClr val="FF0000"/>
              </a:solidFill>
              <a:prstDash val="sysDash"/>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sp>
        <p:nvSpPr>
          <p:cNvPr id="105" name="TextBox 79"/>
          <p:cNvSpPr txBox="1"/>
          <p:nvPr/>
        </p:nvSpPr>
        <p:spPr>
          <a:xfrm>
            <a:off x="3651614" y="3068468"/>
            <a:ext cx="629767" cy="34027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400" dirty="0" smtClean="0">
                <a:solidFill>
                  <a:srgbClr val="FF0000"/>
                </a:solidFill>
              </a:rPr>
              <a:t>7.8</a:t>
            </a:r>
            <a:endParaRPr lang="en-US" sz="1400" dirty="0">
              <a:solidFill>
                <a:srgbClr val="FF0000"/>
              </a:solidFill>
            </a:endParaRPr>
          </a:p>
        </p:txBody>
      </p:sp>
      <p:sp>
        <p:nvSpPr>
          <p:cNvPr id="106" name="TextBox 70"/>
          <p:cNvSpPr txBox="1"/>
          <p:nvPr/>
        </p:nvSpPr>
        <p:spPr>
          <a:xfrm>
            <a:off x="4441954" y="4150313"/>
            <a:ext cx="1071806" cy="2864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i="1" dirty="0">
                <a:solidFill>
                  <a:srgbClr val="7030A0"/>
                </a:solidFill>
              </a:rPr>
              <a:t>p</a:t>
            </a:r>
            <a:r>
              <a:rPr lang="en-US" sz="1400" i="1" dirty="0" smtClean="0">
                <a:solidFill>
                  <a:srgbClr val="7030A0"/>
                </a:solidFill>
              </a:rPr>
              <a:t> = .21</a:t>
            </a:r>
            <a:endParaRPr lang="en-US" sz="1400" i="1" dirty="0">
              <a:solidFill>
                <a:srgbClr val="7030A0"/>
              </a:solidFill>
            </a:endParaRPr>
          </a:p>
        </p:txBody>
      </p:sp>
      <p:sp>
        <p:nvSpPr>
          <p:cNvPr id="107" name="TextBox 69"/>
          <p:cNvSpPr txBox="1"/>
          <p:nvPr/>
        </p:nvSpPr>
        <p:spPr>
          <a:xfrm>
            <a:off x="4419600" y="3657600"/>
            <a:ext cx="1012954" cy="41030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400" b="1" dirty="0" smtClean="0">
                <a:solidFill>
                  <a:srgbClr val="7030A0"/>
                </a:solidFill>
              </a:rPr>
              <a:t>1.49</a:t>
            </a:r>
            <a:endParaRPr lang="en-US" sz="2400" b="1" dirty="0">
              <a:solidFill>
                <a:srgbClr val="7030A0"/>
              </a:solidFill>
            </a:endParaRPr>
          </a:p>
        </p:txBody>
      </p:sp>
    </p:spTree>
    <p:extLst>
      <p:ext uri="{BB962C8B-B14F-4D97-AF65-F5344CB8AC3E}">
        <p14:creationId xmlns:p14="http://schemas.microsoft.com/office/powerpoint/2010/main" val="34843162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SST"/>
          <p:cNvSpPr/>
          <p:nvPr/>
        </p:nvSpPr>
        <p:spPr>
          <a:xfrm>
            <a:off x="3642963" y="980032"/>
            <a:ext cx="3225024" cy="3225024"/>
          </a:xfrm>
          <a:prstGeom prst="rect">
            <a:avLst/>
          </a:prstGeom>
          <a:solidFill>
            <a:schemeClr val="accent1">
              <a:lumMod val="40000"/>
              <a:lumOff val="60000"/>
              <a:alpha val="69000"/>
            </a:schemeClr>
          </a:solidFill>
          <a:ln>
            <a:solidFill>
              <a:srgbClr val="00B0F0"/>
            </a:solidFill>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130" name="TextBox 67"/>
          <p:cNvSpPr txBox="1"/>
          <p:nvPr/>
        </p:nvSpPr>
        <p:spPr>
          <a:xfrm>
            <a:off x="6214188" y="721407"/>
            <a:ext cx="691026" cy="2417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i="1" dirty="0" smtClean="0">
                <a:solidFill>
                  <a:srgbClr val="00B0F0"/>
                </a:solidFill>
              </a:rPr>
              <a:t>SST</a:t>
            </a:r>
            <a:endParaRPr lang="en-US" sz="1400" i="1" dirty="0">
              <a:solidFill>
                <a:srgbClr val="00B0F0"/>
              </a:solidFill>
            </a:endParaRPr>
          </a:p>
        </p:txBody>
      </p:sp>
      <p:sp>
        <p:nvSpPr>
          <p:cNvPr id="131" name="TextBox 71"/>
          <p:cNvSpPr txBox="1"/>
          <p:nvPr/>
        </p:nvSpPr>
        <p:spPr>
          <a:xfrm>
            <a:off x="6214187" y="3920438"/>
            <a:ext cx="662451"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i="1" dirty="0" err="1" smtClean="0">
                <a:solidFill>
                  <a:srgbClr val="00B0F0"/>
                </a:solidFill>
              </a:rPr>
              <a:t>df</a:t>
            </a:r>
            <a:r>
              <a:rPr lang="en-US" sz="1600" i="1" baseline="-25000" dirty="0" err="1" smtClean="0">
                <a:solidFill>
                  <a:srgbClr val="00B0F0"/>
                </a:solidFill>
              </a:rPr>
              <a:t>T</a:t>
            </a:r>
            <a:endParaRPr lang="en-US" sz="1600" baseline="-25000" dirty="0" smtClean="0">
              <a:solidFill>
                <a:srgbClr val="00B0F0"/>
              </a:solidFill>
            </a:endParaRPr>
          </a:p>
        </p:txBody>
      </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1" name="Group 110"/>
          <p:cNvGrpSpPr>
            <a:grpSpLocks noChangeAspect="1"/>
          </p:cNvGrpSpPr>
          <p:nvPr/>
        </p:nvGrpSpPr>
        <p:grpSpPr>
          <a:xfrm>
            <a:off x="1592260" y="663544"/>
            <a:ext cx="1634679" cy="1606701"/>
            <a:chOff x="2267458" y="1493588"/>
            <a:chExt cx="2554188" cy="2510470"/>
          </a:xfrm>
        </p:grpSpPr>
        <p:grpSp>
          <p:nvGrpSpPr>
            <p:cNvPr id="112" name="Group 111"/>
            <p:cNvGrpSpPr/>
            <p:nvPr/>
          </p:nvGrpSpPr>
          <p:grpSpPr>
            <a:xfrm>
              <a:off x="2267458" y="1493589"/>
              <a:ext cx="2183025" cy="2510469"/>
              <a:chOff x="1546717" y="587144"/>
              <a:chExt cx="2183025" cy="2510469"/>
            </a:xfrm>
          </p:grpSpPr>
          <p:grpSp>
            <p:nvGrpSpPr>
              <p:cNvPr id="114" name="Group 113"/>
              <p:cNvGrpSpPr/>
              <p:nvPr/>
            </p:nvGrpSpPr>
            <p:grpSpPr>
              <a:xfrm rot="16200000">
                <a:off x="335486" y="1798375"/>
                <a:ext cx="2510469" cy="88007"/>
                <a:chOff x="4640580" y="2620962"/>
                <a:chExt cx="2827020" cy="88006"/>
              </a:xfrm>
            </p:grpSpPr>
            <p:cxnSp>
              <p:nvCxnSpPr>
                <p:cNvPr id="151" name="Straight Arrow Connector 150"/>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52" name="Straight Connector 151"/>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3" name="Straight Connector 152"/>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4" name="Straight Connector 153"/>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Connector 154"/>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6" name="Straight Connector 155"/>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7" name="Straight Connector 156"/>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8" name="Straight Connector 157"/>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59" name="Straight Connector 158"/>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0" name="Straight Connector 159"/>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1" name="Straight Connector 160"/>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62" name="Straight Connector 161"/>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grpSp>
            <p:nvGrpSpPr>
              <p:cNvPr id="115" name="Group 114"/>
              <p:cNvGrpSpPr/>
              <p:nvPr/>
            </p:nvGrpSpPr>
            <p:grpSpPr>
              <a:xfrm>
                <a:off x="2038858" y="693755"/>
                <a:ext cx="243084" cy="1700482"/>
                <a:chOff x="6271009" y="892096"/>
                <a:chExt cx="243084" cy="1700482"/>
              </a:xfrm>
            </p:grpSpPr>
            <p:sp>
              <p:nvSpPr>
                <p:cNvPr id="128" name="Oval 127"/>
                <p:cNvSpPr/>
                <p:nvPr/>
              </p:nvSpPr>
              <p:spPr>
                <a:xfrm>
                  <a:off x="6271009" y="23639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7" name="Oval 146"/>
                <p:cNvSpPr/>
                <p:nvPr/>
              </p:nvSpPr>
              <p:spPr>
                <a:xfrm>
                  <a:off x="6272123" y="1559378"/>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Oval 147"/>
                <p:cNvSpPr/>
                <p:nvPr/>
              </p:nvSpPr>
              <p:spPr>
                <a:xfrm>
                  <a:off x="6271009" y="13563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Oval 148"/>
                <p:cNvSpPr/>
                <p:nvPr/>
              </p:nvSpPr>
              <p:spPr>
                <a:xfrm>
                  <a:off x="6272123" y="176238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Oval 149"/>
                <p:cNvSpPr/>
                <p:nvPr/>
              </p:nvSpPr>
              <p:spPr>
                <a:xfrm>
                  <a:off x="6285493" y="892096"/>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6" name="Group 115"/>
              <p:cNvGrpSpPr/>
              <p:nvPr/>
            </p:nvGrpSpPr>
            <p:grpSpPr>
              <a:xfrm>
                <a:off x="2739142" y="944659"/>
                <a:ext cx="228600" cy="1645411"/>
                <a:chOff x="7500754" y="1185164"/>
                <a:chExt cx="228600" cy="1645411"/>
              </a:xfrm>
            </p:grpSpPr>
            <p:sp>
              <p:nvSpPr>
                <p:cNvPr id="123" name="Oval 122"/>
                <p:cNvSpPr/>
                <p:nvPr/>
              </p:nvSpPr>
              <p:spPr>
                <a:xfrm>
                  <a:off x="7500754" y="2601975"/>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Oval 123"/>
                <p:cNvSpPr/>
                <p:nvPr/>
              </p:nvSpPr>
              <p:spPr>
                <a:xfrm>
                  <a:off x="7500754" y="2393420"/>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Oval 124"/>
                <p:cNvSpPr/>
                <p:nvPr/>
              </p:nvSpPr>
              <p:spPr>
                <a:xfrm>
                  <a:off x="7500754" y="1576461"/>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Oval 125"/>
                <p:cNvSpPr/>
                <p:nvPr/>
              </p:nvSpPr>
              <p:spPr>
                <a:xfrm>
                  <a:off x="7500754" y="11851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Oval 126"/>
                <p:cNvSpPr/>
                <p:nvPr/>
              </p:nvSpPr>
              <p:spPr>
                <a:xfrm>
                  <a:off x="7500754" y="219041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7" name="Group 116"/>
              <p:cNvGrpSpPr/>
              <p:nvPr/>
            </p:nvGrpSpPr>
            <p:grpSpPr>
              <a:xfrm>
                <a:off x="3492312" y="1352523"/>
                <a:ext cx="237430" cy="1446618"/>
                <a:chOff x="8168628" y="1550864"/>
                <a:chExt cx="237430" cy="1446618"/>
              </a:xfrm>
            </p:grpSpPr>
            <p:sp>
              <p:nvSpPr>
                <p:cNvPr id="118" name="Oval 117"/>
                <p:cNvSpPr/>
                <p:nvPr/>
              </p:nvSpPr>
              <p:spPr>
                <a:xfrm>
                  <a:off x="8168629" y="214676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Oval 118"/>
                <p:cNvSpPr/>
                <p:nvPr/>
              </p:nvSpPr>
              <p:spPr>
                <a:xfrm>
                  <a:off x="8177458" y="1550864"/>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Oval 119"/>
                <p:cNvSpPr/>
                <p:nvPr/>
              </p:nvSpPr>
              <p:spPr>
                <a:xfrm>
                  <a:off x="8168629" y="2565879"/>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Oval 120"/>
                <p:cNvSpPr/>
                <p:nvPr/>
              </p:nvSpPr>
              <p:spPr>
                <a:xfrm>
                  <a:off x="8177458" y="1753867"/>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2" name="Oval 121"/>
                <p:cNvSpPr/>
                <p:nvPr/>
              </p:nvSpPr>
              <p:spPr>
                <a:xfrm>
                  <a:off x="8168628" y="2768882"/>
                  <a:ext cx="228600" cy="228600"/>
                </a:xfrm>
                <a:prstGeom prst="ellipse">
                  <a:avLst/>
                </a:prstGeom>
                <a:no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13" name="Rectangle 112"/>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shapeSSE"/>
          <p:cNvSpPr/>
          <p:nvPr/>
        </p:nvSpPr>
        <p:spPr>
          <a:xfrm>
            <a:off x="2209800" y="2743200"/>
            <a:ext cx="2885861" cy="2885861"/>
          </a:xfrm>
          <a:prstGeom prst="rect">
            <a:avLst/>
          </a:prstGeom>
          <a:solidFill>
            <a:srgbClr val="FF0000">
              <a:alpha val="23000"/>
            </a:srgbClr>
          </a:solid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nvGrpSpPr>
          <p:cNvPr id="3" name="Group 2"/>
          <p:cNvGrpSpPr>
            <a:grpSpLocks noChangeAspect="1"/>
          </p:cNvGrpSpPr>
          <p:nvPr/>
        </p:nvGrpSpPr>
        <p:grpSpPr>
          <a:xfrm>
            <a:off x="5198235" y="5495049"/>
            <a:ext cx="1222740" cy="1201812"/>
            <a:chOff x="5233308" y="5157703"/>
            <a:chExt cx="1634679" cy="1606701"/>
          </a:xfrm>
        </p:grpSpPr>
        <p:grpSp>
          <p:nvGrpSpPr>
            <p:cNvPr id="163" name="Group 162"/>
            <p:cNvGrpSpPr>
              <a:grpSpLocks noChangeAspect="1"/>
            </p:cNvGrpSpPr>
            <p:nvPr/>
          </p:nvGrpSpPr>
          <p:grpSpPr>
            <a:xfrm>
              <a:off x="5233308" y="5157703"/>
              <a:ext cx="1634679" cy="1606701"/>
              <a:chOff x="2267458" y="1493588"/>
              <a:chExt cx="2554188" cy="2510470"/>
            </a:xfrm>
          </p:grpSpPr>
          <p:grpSp>
            <p:nvGrpSpPr>
              <p:cNvPr id="164" name="Group 163"/>
              <p:cNvGrpSpPr/>
              <p:nvPr/>
            </p:nvGrpSpPr>
            <p:grpSpPr>
              <a:xfrm>
                <a:off x="2267458" y="1493589"/>
                <a:ext cx="1421025" cy="2510469"/>
                <a:chOff x="1546717" y="587144"/>
                <a:chExt cx="1421025" cy="2510469"/>
              </a:xfrm>
            </p:grpSpPr>
            <p:grpSp>
              <p:nvGrpSpPr>
                <p:cNvPr id="166" name="Group 165"/>
                <p:cNvGrpSpPr/>
                <p:nvPr/>
              </p:nvGrpSpPr>
              <p:grpSpPr>
                <a:xfrm rot="16200000">
                  <a:off x="335486" y="1798375"/>
                  <a:ext cx="2510469" cy="88007"/>
                  <a:chOff x="4640580" y="2620962"/>
                  <a:chExt cx="2827020" cy="88006"/>
                </a:xfrm>
              </p:grpSpPr>
              <p:cxnSp>
                <p:nvCxnSpPr>
                  <p:cNvPr id="168" name="Straight Arrow Connector 167"/>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69" name="Straight Connector 168"/>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0" name="Straight Connector 169"/>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4" name="Straight Connector 173"/>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5" name="Straight Connector 174"/>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6" name="Straight Connector 175"/>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7" name="Straight Connector 176"/>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8" name="Straight Connector 177"/>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79" name="Straight Connector 178"/>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67" name="Oval 166"/>
                <p:cNvSpPr/>
                <p:nvPr/>
              </p:nvSpPr>
              <p:spPr>
                <a:xfrm>
                  <a:off x="2739142" y="1765218"/>
                  <a:ext cx="228600" cy="228600"/>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65" name="Rectangle 164"/>
              <p:cNvSpPr/>
              <p:nvPr/>
            </p:nvSpPr>
            <p:spPr>
              <a:xfrm>
                <a:off x="2307046" y="1493588"/>
                <a:ext cx="2514600" cy="2510470"/>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6" name="Oval 135"/>
            <p:cNvSpPr/>
            <p:nvPr/>
          </p:nvSpPr>
          <p:spPr>
            <a:xfrm>
              <a:off x="5636319" y="5577400"/>
              <a:ext cx="146304" cy="146304"/>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Oval 136"/>
            <p:cNvSpPr/>
            <p:nvPr/>
          </p:nvSpPr>
          <p:spPr>
            <a:xfrm>
              <a:off x="6404415" y="6034600"/>
              <a:ext cx="146304" cy="146304"/>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8" name="TextBox 137"/>
          <p:cNvSpPr txBox="1"/>
          <p:nvPr/>
        </p:nvSpPr>
        <p:spPr>
          <a:xfrm>
            <a:off x="4501786" y="5334267"/>
            <a:ext cx="61418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dirty="0" err="1" smtClean="0">
                <a:solidFill>
                  <a:srgbClr val="FF0000"/>
                </a:solidFill>
              </a:rPr>
              <a:t>df</a:t>
            </a:r>
            <a:r>
              <a:rPr lang="en-US" sz="1600" baseline="-25000" dirty="0" err="1" smtClean="0">
                <a:solidFill>
                  <a:srgbClr val="FF0000"/>
                </a:solidFill>
              </a:rPr>
              <a:t>E</a:t>
            </a:r>
            <a:endParaRPr lang="en-US" sz="1600" baseline="-25000" dirty="0">
              <a:solidFill>
                <a:srgbClr val="FF0000"/>
              </a:solidFill>
            </a:endParaRPr>
          </a:p>
        </p:txBody>
      </p:sp>
      <p:sp>
        <p:nvSpPr>
          <p:cNvPr id="139" name="TextBox 74"/>
          <p:cNvSpPr txBox="1"/>
          <p:nvPr/>
        </p:nvSpPr>
        <p:spPr>
          <a:xfrm>
            <a:off x="2127613" y="2418140"/>
            <a:ext cx="133383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dirty="0" smtClean="0">
                <a:solidFill>
                  <a:srgbClr val="FF0000"/>
                </a:solidFill>
              </a:rPr>
              <a:t>Full, H</a:t>
            </a:r>
            <a:r>
              <a:rPr lang="en-US" sz="2000" baseline="-25000" dirty="0" smtClean="0">
                <a:solidFill>
                  <a:srgbClr val="FF0000"/>
                </a:solidFill>
              </a:rPr>
              <a:t>1</a:t>
            </a:r>
            <a:endParaRPr lang="en-US" sz="2000" baseline="-25000" dirty="0">
              <a:solidFill>
                <a:srgbClr val="FF0000"/>
              </a:solidFill>
            </a:endParaRPr>
          </a:p>
        </p:txBody>
      </p:sp>
      <p:sp>
        <p:nvSpPr>
          <p:cNvPr id="142" name="TextBox 78"/>
          <p:cNvSpPr txBox="1"/>
          <p:nvPr/>
        </p:nvSpPr>
        <p:spPr>
          <a:xfrm>
            <a:off x="2203814" y="5618540"/>
            <a:ext cx="577768"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i="1" dirty="0" smtClean="0">
                <a:solidFill>
                  <a:srgbClr val="FF0000"/>
                </a:solidFill>
              </a:rPr>
              <a:t>SSE</a:t>
            </a:r>
            <a:endParaRPr lang="en-US" sz="1050" i="1" dirty="0">
              <a:solidFill>
                <a:srgbClr val="FF0000"/>
              </a:solidFill>
            </a:endParaRPr>
          </a:p>
        </p:txBody>
      </p:sp>
      <p:grpSp>
        <p:nvGrpSpPr>
          <p:cNvPr id="132" name="Group 131"/>
          <p:cNvGrpSpPr>
            <a:grpSpLocks noChangeAspect="1"/>
          </p:cNvGrpSpPr>
          <p:nvPr/>
        </p:nvGrpSpPr>
        <p:grpSpPr>
          <a:xfrm>
            <a:off x="6943862" y="4084711"/>
            <a:ext cx="1222740" cy="1201812"/>
            <a:chOff x="7123375" y="4304703"/>
            <a:chExt cx="1634679" cy="1606701"/>
          </a:xfrm>
        </p:grpSpPr>
        <p:grpSp>
          <p:nvGrpSpPr>
            <p:cNvPr id="133" name="Group 132"/>
            <p:cNvGrpSpPr/>
            <p:nvPr/>
          </p:nvGrpSpPr>
          <p:grpSpPr>
            <a:xfrm>
              <a:off x="7123375" y="4304704"/>
              <a:ext cx="909455" cy="1606700"/>
              <a:chOff x="1546717" y="587144"/>
              <a:chExt cx="1421025" cy="2510469"/>
            </a:xfrm>
          </p:grpSpPr>
          <p:grpSp>
            <p:nvGrpSpPr>
              <p:cNvPr id="180" name="Group 179"/>
              <p:cNvGrpSpPr/>
              <p:nvPr/>
            </p:nvGrpSpPr>
            <p:grpSpPr>
              <a:xfrm rot="16200000">
                <a:off x="335486" y="1798375"/>
                <a:ext cx="2510469" cy="88007"/>
                <a:chOff x="4640580" y="2620962"/>
                <a:chExt cx="2827020" cy="88006"/>
              </a:xfrm>
            </p:grpSpPr>
            <p:cxnSp>
              <p:nvCxnSpPr>
                <p:cNvPr id="183" name="Straight Arrow Connector 182"/>
                <p:cNvCxnSpPr/>
                <p:nvPr/>
              </p:nvCxnSpPr>
              <p:spPr>
                <a:xfrm flipV="1">
                  <a:off x="4640580" y="2660550"/>
                  <a:ext cx="2827020" cy="6450"/>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184" name="Straight Connector 183"/>
                <p:cNvCxnSpPr/>
                <p:nvPr/>
              </p:nvCxnSpPr>
              <p:spPr>
                <a:xfrm>
                  <a:off x="48768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5" name="Straight Connector 184"/>
                <p:cNvCxnSpPr/>
                <p:nvPr/>
              </p:nvCxnSpPr>
              <p:spPr>
                <a:xfrm>
                  <a:off x="51054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6" name="Straight Connector 185"/>
                <p:cNvCxnSpPr/>
                <p:nvPr/>
              </p:nvCxnSpPr>
              <p:spPr>
                <a:xfrm>
                  <a:off x="5334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7" name="Straight Connector 186"/>
                <p:cNvCxnSpPr/>
                <p:nvPr/>
              </p:nvCxnSpPr>
              <p:spPr>
                <a:xfrm>
                  <a:off x="5562600" y="2626415"/>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8" name="Straight Connector 187"/>
                <p:cNvCxnSpPr/>
                <p:nvPr/>
              </p:nvCxnSpPr>
              <p:spPr>
                <a:xfrm>
                  <a:off x="5791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89" name="Straight Connector 188"/>
                <p:cNvCxnSpPr/>
                <p:nvPr/>
              </p:nvCxnSpPr>
              <p:spPr>
                <a:xfrm>
                  <a:off x="60198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0" name="Straight Connector 189"/>
                <p:cNvCxnSpPr/>
                <p:nvPr/>
              </p:nvCxnSpPr>
              <p:spPr>
                <a:xfrm>
                  <a:off x="6248400" y="262979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1" name="Straight Connector 190"/>
                <p:cNvCxnSpPr/>
                <p:nvPr/>
              </p:nvCxnSpPr>
              <p:spPr>
                <a:xfrm>
                  <a:off x="64770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2" name="Straight Connector 191"/>
                <p:cNvCxnSpPr/>
                <p:nvPr/>
              </p:nvCxnSpPr>
              <p:spPr>
                <a:xfrm>
                  <a:off x="67056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3" name="Straight Connector 192"/>
                <p:cNvCxnSpPr/>
                <p:nvPr/>
              </p:nvCxnSpPr>
              <p:spPr>
                <a:xfrm>
                  <a:off x="6934200" y="2627411"/>
                  <a:ext cx="0" cy="79177"/>
                </a:xfrm>
                <a:prstGeom prst="line">
                  <a:avLst/>
                </a:prstGeom>
              </p:spPr>
              <p:style>
                <a:lnRef idx="2">
                  <a:schemeClr val="dk1"/>
                </a:lnRef>
                <a:fillRef idx="0">
                  <a:schemeClr val="dk1"/>
                </a:fillRef>
                <a:effectRef idx="1">
                  <a:schemeClr val="dk1"/>
                </a:effectRef>
                <a:fontRef idx="minor">
                  <a:schemeClr val="tx1"/>
                </a:fontRef>
              </p:style>
            </p:cxnSp>
            <p:cxnSp>
              <p:nvCxnSpPr>
                <p:cNvPr id="194" name="Straight Connector 193"/>
                <p:cNvCxnSpPr/>
                <p:nvPr/>
              </p:nvCxnSpPr>
              <p:spPr>
                <a:xfrm>
                  <a:off x="7162800" y="2620962"/>
                  <a:ext cx="0" cy="79177"/>
                </a:xfrm>
                <a:prstGeom prst="line">
                  <a:avLst/>
                </a:prstGeom>
              </p:spPr>
              <p:style>
                <a:lnRef idx="2">
                  <a:schemeClr val="dk1"/>
                </a:lnRef>
                <a:fillRef idx="0">
                  <a:schemeClr val="dk1"/>
                </a:fillRef>
                <a:effectRef idx="1">
                  <a:schemeClr val="dk1"/>
                </a:effectRef>
                <a:fontRef idx="minor">
                  <a:schemeClr val="tx1"/>
                </a:fontRef>
              </p:style>
            </p:cxnSp>
          </p:grpSp>
          <p:sp>
            <p:nvSpPr>
              <p:cNvPr id="182" name="Oval 181"/>
              <p:cNvSpPr/>
              <p:nvPr/>
            </p:nvSpPr>
            <p:spPr>
              <a:xfrm>
                <a:off x="2739142" y="1765218"/>
                <a:ext cx="228600" cy="228600"/>
              </a:xfrm>
              <a:prstGeom prst="ellipse">
                <a:avLst/>
              </a:prstGeom>
              <a:solidFill>
                <a:schemeClr val="accent2">
                  <a:lumMod val="60000"/>
                  <a:lumOff val="40000"/>
                </a:schemeClr>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5" name="Rectangle 134"/>
            <p:cNvSpPr/>
            <p:nvPr/>
          </p:nvSpPr>
          <p:spPr>
            <a:xfrm>
              <a:off x="7148711" y="4304703"/>
              <a:ext cx="1609343" cy="1606701"/>
            </a:xfrm>
            <a:prstGeom prst="rect">
              <a:avLst/>
            </a:prstGeom>
            <a:noFill/>
            <a:ln w="9525">
              <a:solidFill>
                <a:schemeClr val="tx1"/>
              </a:soli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TextBox 76"/>
          <p:cNvSpPr txBox="1"/>
          <p:nvPr/>
        </p:nvSpPr>
        <p:spPr>
          <a:xfrm>
            <a:off x="3581400" y="627747"/>
            <a:ext cx="1524000" cy="43905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800" dirty="0" smtClean="0">
                <a:solidFill>
                  <a:srgbClr val="00B0F0"/>
                </a:solidFill>
              </a:rPr>
              <a:t>Reduced, H</a:t>
            </a:r>
            <a:r>
              <a:rPr lang="en-US" sz="1800" baseline="-25000" dirty="0" smtClean="0">
                <a:solidFill>
                  <a:srgbClr val="00B0F0"/>
                </a:solidFill>
              </a:rPr>
              <a:t>0</a:t>
            </a:r>
            <a:endParaRPr lang="en-US" sz="1800" baseline="-25000" dirty="0">
              <a:solidFill>
                <a:srgbClr val="00B0F0"/>
              </a:solidFill>
            </a:endParaRPr>
          </a:p>
        </p:txBody>
      </p:sp>
      <p:sp>
        <p:nvSpPr>
          <p:cNvPr id="101" name="TextBox 66"/>
          <p:cNvSpPr txBox="1"/>
          <p:nvPr/>
        </p:nvSpPr>
        <p:spPr>
          <a:xfrm>
            <a:off x="4477009" y="2455688"/>
            <a:ext cx="698605" cy="2417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en-US" sz="1600" dirty="0" smtClean="0">
                <a:solidFill>
                  <a:schemeClr val="tx1"/>
                </a:solidFill>
              </a:rPr>
              <a:t>SSR</a:t>
            </a:r>
            <a:endParaRPr lang="en-US" sz="1200" dirty="0">
              <a:solidFill>
                <a:schemeClr val="tx1"/>
              </a:solidFill>
            </a:endParaRPr>
          </a:p>
        </p:txBody>
      </p:sp>
      <p:sp useBgFill="1">
        <p:nvSpPr>
          <p:cNvPr id="102" name="shapeSSR"/>
          <p:cNvSpPr>
            <a:spLocks noChangeAspect="1"/>
          </p:cNvSpPr>
          <p:nvPr/>
        </p:nvSpPr>
        <p:spPr>
          <a:xfrm>
            <a:off x="3651614" y="2746770"/>
            <a:ext cx="1454430" cy="1458286"/>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dirty="0"/>
          </a:p>
        </p:txBody>
      </p:sp>
      <p:sp>
        <p:nvSpPr>
          <p:cNvPr id="103" name="shapeSST"/>
          <p:cNvSpPr/>
          <p:nvPr/>
        </p:nvSpPr>
        <p:spPr>
          <a:xfrm>
            <a:off x="3641765" y="2743199"/>
            <a:ext cx="1453896" cy="1461857"/>
          </a:xfrm>
          <a:prstGeom prst="rect">
            <a:avLst/>
          </a:prstGeom>
          <a:noFill/>
          <a:ln w="31750">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87" name="TextBox 7"/>
          <p:cNvSpPr txBox="1"/>
          <p:nvPr/>
        </p:nvSpPr>
        <p:spPr>
          <a:xfrm>
            <a:off x="5141198" y="2756436"/>
            <a:ext cx="573286"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600" dirty="0" smtClean="0">
                <a:solidFill>
                  <a:srgbClr val="00B0F0"/>
                </a:solidFill>
              </a:rPr>
              <a:t>PRE</a:t>
            </a:r>
            <a:endParaRPr lang="en-US" sz="1600" baseline="30000" dirty="0">
              <a:solidFill>
                <a:srgbClr val="00B0F0"/>
              </a:solidFill>
            </a:endParaRPr>
          </a:p>
          <a:p>
            <a:pPr algn="l"/>
            <a:endParaRPr lang="en-US" sz="1600" dirty="0">
              <a:solidFill>
                <a:srgbClr val="00B0F0"/>
              </a:solidFill>
            </a:endParaRPr>
          </a:p>
        </p:txBody>
      </p:sp>
      <p:cxnSp>
        <p:nvCxnSpPr>
          <p:cNvPr id="88" name="Straight Arrow Connector 87"/>
          <p:cNvCxnSpPr/>
          <p:nvPr/>
        </p:nvCxnSpPr>
        <p:spPr>
          <a:xfrm flipH="1">
            <a:off x="5443785" y="2913807"/>
            <a:ext cx="303691" cy="228600"/>
          </a:xfrm>
          <a:prstGeom prst="straightConnector1">
            <a:avLst/>
          </a:prstGeom>
          <a:ln>
            <a:solidFill>
              <a:srgbClr val="00B0F0"/>
            </a:solidFill>
            <a:tailEnd type="stealth" w="med" len="lg"/>
          </a:ln>
        </p:spPr>
        <p:style>
          <a:lnRef idx="2">
            <a:schemeClr val="accent1"/>
          </a:lnRef>
          <a:fillRef idx="0">
            <a:schemeClr val="accent1"/>
          </a:fillRef>
          <a:effectRef idx="1">
            <a:schemeClr val="accent1"/>
          </a:effectRef>
          <a:fontRef idx="minor">
            <a:schemeClr val="tx1"/>
          </a:fontRef>
        </p:style>
      </p:cxnSp>
      <p:sp>
        <p:nvSpPr>
          <p:cNvPr id="89" name="TextBox 78"/>
          <p:cNvSpPr txBox="1"/>
          <p:nvPr/>
        </p:nvSpPr>
        <p:spPr>
          <a:xfrm>
            <a:off x="3135673" y="2805952"/>
            <a:ext cx="577768"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600" dirty="0" smtClean="0">
                <a:solidFill>
                  <a:srgbClr val="FF0000"/>
                </a:solidFill>
              </a:rPr>
              <a:t>PIE</a:t>
            </a:r>
            <a:endParaRPr lang="en-US" sz="1600" dirty="0">
              <a:solidFill>
                <a:srgbClr val="FF0000"/>
              </a:solidFill>
            </a:endParaRPr>
          </a:p>
          <a:p>
            <a:pPr algn="ctr"/>
            <a:endParaRPr lang="en-US" sz="1600" dirty="0">
              <a:solidFill>
                <a:srgbClr val="FF0000"/>
              </a:solidFill>
            </a:endParaRPr>
          </a:p>
        </p:txBody>
      </p:sp>
      <p:cxnSp>
        <p:nvCxnSpPr>
          <p:cNvPr id="90" name="Straight Arrow Connector 89"/>
          <p:cNvCxnSpPr/>
          <p:nvPr/>
        </p:nvCxnSpPr>
        <p:spPr>
          <a:xfrm flipV="1">
            <a:off x="2959597" y="2805952"/>
            <a:ext cx="352153" cy="215710"/>
          </a:xfrm>
          <a:prstGeom prst="straightConnector1">
            <a:avLst/>
          </a:prstGeom>
          <a:ln>
            <a:solidFill>
              <a:srgbClr val="FF0000"/>
            </a:solidFill>
            <a:tailEnd type="stealth" w="med" len="lg"/>
          </a:ln>
        </p:spPr>
        <p:style>
          <a:lnRef idx="2">
            <a:schemeClr val="accent2"/>
          </a:lnRef>
          <a:fillRef idx="0">
            <a:schemeClr val="accent2"/>
          </a:fillRef>
          <a:effectRef idx="1">
            <a:schemeClr val="accent2"/>
          </a:effectRef>
          <a:fontRef idx="minor">
            <a:schemeClr val="tx1"/>
          </a:fontRef>
        </p:style>
      </p:cxnSp>
      <p:sp>
        <p:nvSpPr>
          <p:cNvPr id="91" name="TextBox 73"/>
          <p:cNvSpPr txBox="1"/>
          <p:nvPr/>
        </p:nvSpPr>
        <p:spPr>
          <a:xfrm>
            <a:off x="5059092" y="4206765"/>
            <a:ext cx="762000"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dirty="0" smtClean="0">
                <a:solidFill>
                  <a:schemeClr val="tx1"/>
                </a:solidFill>
              </a:rPr>
              <a:t>DF</a:t>
            </a:r>
            <a:endParaRPr lang="en-US" sz="1600" dirty="0">
              <a:solidFill>
                <a:schemeClr val="tx1"/>
              </a:solidFill>
            </a:endParaRPr>
          </a:p>
        </p:txBody>
      </p:sp>
      <p:sp>
        <p:nvSpPr>
          <p:cNvPr id="92" name="TextBox 71"/>
          <p:cNvSpPr txBox="1"/>
          <p:nvPr/>
        </p:nvSpPr>
        <p:spPr>
          <a:xfrm>
            <a:off x="3001692" y="2457008"/>
            <a:ext cx="662451"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mn-lt"/>
                <a:ea typeface="+mn-ea"/>
                <a:cs typeface="+mn-cs"/>
              </a:rPr>
              <a:t>IC</a:t>
            </a:r>
          </a:p>
        </p:txBody>
      </p:sp>
      <p:grpSp>
        <p:nvGrpSpPr>
          <p:cNvPr id="93" name="Group 92"/>
          <p:cNvGrpSpPr/>
          <p:nvPr/>
        </p:nvGrpSpPr>
        <p:grpSpPr>
          <a:xfrm>
            <a:off x="3461453" y="3377986"/>
            <a:ext cx="1017488" cy="1017491"/>
            <a:chOff x="4847413" y="6094290"/>
            <a:chExt cx="740827" cy="738109"/>
          </a:xfrm>
          <a:solidFill>
            <a:schemeClr val="bg1"/>
          </a:solidFill>
        </p:grpSpPr>
        <p:sp>
          <p:nvSpPr>
            <p:cNvPr id="94" name="shapeMSR"/>
            <p:cNvSpPr/>
            <p:nvPr/>
          </p:nvSpPr>
          <p:spPr>
            <a:xfrm>
              <a:off x="4847413" y="6094290"/>
              <a:ext cx="740827" cy="738107"/>
            </a:xfrm>
            <a:prstGeom prst="rect">
              <a:avLst/>
            </a:prstGeom>
            <a:grpFill/>
            <a:ln>
              <a:solidFill>
                <a:schemeClr val="bg1"/>
              </a:solidFill>
              <a:prstDash val="solid"/>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95" name="shapeMSR"/>
            <p:cNvSpPr/>
            <p:nvPr/>
          </p:nvSpPr>
          <p:spPr>
            <a:xfrm>
              <a:off x="4847413" y="6094292"/>
              <a:ext cx="740827" cy="738107"/>
            </a:xfrm>
            <a:prstGeom prst="rect">
              <a:avLst/>
            </a:prstGeom>
            <a:grpFill/>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sp>
        <p:nvSpPr>
          <p:cNvPr id="96" name="TextBox 80"/>
          <p:cNvSpPr txBox="1"/>
          <p:nvPr/>
        </p:nvSpPr>
        <p:spPr>
          <a:xfrm>
            <a:off x="2971800" y="3048000"/>
            <a:ext cx="618893" cy="34027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en-US" sz="1400" dirty="0" smtClean="0">
                <a:solidFill>
                  <a:schemeClr val="tx1"/>
                </a:solidFill>
              </a:rPr>
              <a:t>MSR</a:t>
            </a:r>
            <a:endParaRPr lang="en-US" sz="1400" dirty="0">
              <a:solidFill>
                <a:schemeClr val="tx1"/>
              </a:solidFill>
            </a:endParaRPr>
          </a:p>
        </p:txBody>
      </p:sp>
      <p:sp>
        <p:nvSpPr>
          <p:cNvPr id="97" name="TextBox 79"/>
          <p:cNvSpPr txBox="1"/>
          <p:nvPr/>
        </p:nvSpPr>
        <p:spPr>
          <a:xfrm>
            <a:off x="3651614" y="3068468"/>
            <a:ext cx="629767" cy="34027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400" dirty="0" smtClean="0">
                <a:solidFill>
                  <a:srgbClr val="FF0000"/>
                </a:solidFill>
              </a:rPr>
              <a:t>MSE</a:t>
            </a:r>
            <a:endParaRPr lang="en-US" sz="1400" dirty="0">
              <a:solidFill>
                <a:srgbClr val="FF0000"/>
              </a:solidFill>
            </a:endParaRPr>
          </a:p>
        </p:txBody>
      </p:sp>
      <p:grpSp>
        <p:nvGrpSpPr>
          <p:cNvPr id="98" name="Group 97"/>
          <p:cNvGrpSpPr/>
          <p:nvPr/>
        </p:nvGrpSpPr>
        <p:grpSpPr>
          <a:xfrm>
            <a:off x="3645909" y="3377986"/>
            <a:ext cx="833032" cy="833032"/>
            <a:chOff x="0" y="0"/>
            <a:chExt cx="397770" cy="397770"/>
          </a:xfrm>
          <a:noFill/>
        </p:grpSpPr>
        <p:sp>
          <p:nvSpPr>
            <p:cNvPr id="99" name="shapeMSE"/>
            <p:cNvSpPr/>
            <p:nvPr/>
          </p:nvSpPr>
          <p:spPr>
            <a:xfrm>
              <a:off x="0" y="0"/>
              <a:ext cx="397766" cy="397767"/>
            </a:xfrm>
            <a:prstGeom prst="rect">
              <a:avLst/>
            </a:prstGeom>
            <a:grpFill/>
            <a:ln>
              <a:solidFill>
                <a:srgbClr val="FF0000"/>
              </a:solidFill>
              <a:prstDash val="solid"/>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sp>
          <p:nvSpPr>
            <p:cNvPr id="100" name="shapeMSE"/>
            <p:cNvSpPr/>
            <p:nvPr/>
          </p:nvSpPr>
          <p:spPr>
            <a:xfrm>
              <a:off x="4" y="4"/>
              <a:ext cx="397766" cy="397766"/>
            </a:xfrm>
            <a:prstGeom prst="rect">
              <a:avLst/>
            </a:prstGeom>
            <a:grpFill/>
            <a:ln>
              <a:solidFill>
                <a:srgbClr val="FF0000"/>
              </a:solidFill>
              <a:prstDash val="sysDash"/>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pSp>
      <p:sp>
        <p:nvSpPr>
          <p:cNvPr id="104" name="TextBox 70"/>
          <p:cNvSpPr txBox="1"/>
          <p:nvPr/>
        </p:nvSpPr>
        <p:spPr>
          <a:xfrm>
            <a:off x="4449492" y="4200048"/>
            <a:ext cx="656552" cy="2864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i="1" dirty="0" smtClean="0">
                <a:solidFill>
                  <a:srgbClr val="7030A0"/>
                </a:solidFill>
              </a:rPr>
              <a:t>p</a:t>
            </a:r>
            <a:endParaRPr lang="en-US" sz="1400" i="1" dirty="0">
              <a:solidFill>
                <a:srgbClr val="7030A0"/>
              </a:solidFill>
            </a:endParaRPr>
          </a:p>
        </p:txBody>
      </p:sp>
      <p:sp>
        <p:nvSpPr>
          <p:cNvPr id="105" name="TextBox 69"/>
          <p:cNvSpPr txBox="1"/>
          <p:nvPr/>
        </p:nvSpPr>
        <p:spPr>
          <a:xfrm>
            <a:off x="4427138" y="3707335"/>
            <a:ext cx="748476" cy="41030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400" b="1" dirty="0" smtClean="0">
                <a:solidFill>
                  <a:srgbClr val="7030A0"/>
                </a:solidFill>
              </a:rPr>
              <a:t>F</a:t>
            </a:r>
            <a:endParaRPr lang="en-US" sz="2400" b="1" dirty="0">
              <a:solidFill>
                <a:srgbClr val="7030A0"/>
              </a:solidFill>
            </a:endParaRPr>
          </a:p>
        </p:txBody>
      </p:sp>
    </p:spTree>
    <p:extLst>
      <p:ext uri="{BB962C8B-B14F-4D97-AF65-F5344CB8AC3E}">
        <p14:creationId xmlns:p14="http://schemas.microsoft.com/office/powerpoint/2010/main" val="8203177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2" descr="http://psycnet.apa.org/journals/met/2/2/images/met_2_2_200_tbl1a.gif"/>
          <p:cNvPicPr>
            <a:picLocks noChangeAspect="1" noChangeArrowheads="1"/>
          </p:cNvPicPr>
          <p:nvPr/>
        </p:nvPicPr>
        <p:blipFill>
          <a:blip r:embed="rId3" cstate="print"/>
          <a:srcRect/>
          <a:stretch>
            <a:fillRect/>
          </a:stretch>
        </p:blipFill>
        <p:spPr bwMode="auto">
          <a:xfrm>
            <a:off x="0" y="-77962"/>
            <a:ext cx="4267200" cy="3354562"/>
          </a:xfrm>
          <a:prstGeom prst="rect">
            <a:avLst/>
          </a:prstGeom>
          <a:noFill/>
        </p:spPr>
      </p:pic>
      <p:sp>
        <p:nvSpPr>
          <p:cNvPr id="129" name="shapeSST"/>
          <p:cNvSpPr/>
          <p:nvPr/>
        </p:nvSpPr>
        <p:spPr>
          <a:xfrm>
            <a:off x="5576949" y="1800085"/>
            <a:ext cx="3225024" cy="3225024"/>
          </a:xfrm>
          <a:prstGeom prst="rect">
            <a:avLst/>
          </a:prstGeom>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solidFill>
                <a:schemeClr val="tx1"/>
              </a:solidFill>
            </a:endParaRPr>
          </a:p>
        </p:txBody>
      </p:sp>
      <p:sp>
        <p:nvSpPr>
          <p:cNvPr id="130" name="TextBox 67"/>
          <p:cNvSpPr txBox="1"/>
          <p:nvPr/>
        </p:nvSpPr>
        <p:spPr>
          <a:xfrm>
            <a:off x="8148174" y="1541460"/>
            <a:ext cx="691026" cy="2417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i="1" dirty="0" smtClean="0">
                <a:solidFill>
                  <a:schemeClr val="tx1"/>
                </a:solidFill>
              </a:rPr>
              <a:t>SST</a:t>
            </a:r>
            <a:endParaRPr lang="en-US" sz="1400" i="1" dirty="0">
              <a:solidFill>
                <a:schemeClr val="tx1"/>
              </a:solidFill>
            </a:endParaRPr>
          </a:p>
        </p:txBody>
      </p:sp>
      <p:sp>
        <p:nvSpPr>
          <p:cNvPr id="131" name="TextBox 71"/>
          <p:cNvSpPr txBox="1"/>
          <p:nvPr/>
        </p:nvSpPr>
        <p:spPr>
          <a:xfrm>
            <a:off x="8148173" y="4740491"/>
            <a:ext cx="662451"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i="1" dirty="0" err="1" smtClean="0">
                <a:solidFill>
                  <a:schemeClr val="tx1"/>
                </a:solidFill>
              </a:rPr>
              <a:t>df</a:t>
            </a:r>
            <a:r>
              <a:rPr lang="en-US" sz="1600" i="1" baseline="-25000" dirty="0" err="1" smtClean="0">
                <a:solidFill>
                  <a:schemeClr val="tx1"/>
                </a:solidFill>
              </a:rPr>
              <a:t>T</a:t>
            </a:r>
            <a:endParaRPr lang="en-US" sz="1600" baseline="-25000" dirty="0" smtClean="0">
              <a:solidFill>
                <a:schemeClr val="tx1"/>
              </a:solidFill>
            </a:endParaRPr>
          </a:p>
        </p:txBody>
      </p:sp>
      <p:sp>
        <p:nvSpPr>
          <p:cNvPr id="7" name="AutoShape 1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2"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4" descr="data:image/jpeg;base64,/9j/4AAQSkZJRgABAQAAAQABAAD/2wCEAAkGBhEQERUUExEVEhQUFhQSFxUXFBcTFBoVFBQWFRQVHBIZHSYeFxkjGRUUHzAgIyc1LCwsFSAyOjAqNSYrLCkBCQoKDgwOFw8PGiofHyIpLCwyMjAsKTQsKSwsLCkwLSwwNS8qKSwwKSwyLC0sKiwpLCwqKSwsLCkpLSwsLCwsKf/AABEIAOEA4QMBIgACEQEDEQH/xAAcAAEAAgIDAQAAAAAAAAAAAAAABQYEBwECAwj/xABIEAACAQIEAggCBgUKBAcAAAABAgADEQQFEiExQQYHEyJRYXGRgaEjMkJScrEUksHR8DNDRFOCk7LC0uEXYmODFRY0VHOUov/EABkBAQADAQEAAAAAAAAAAAAAAAABAgMEBf/EACsRAQACAgAEBAUFAQAAAAAAAAABAgMRBBIhMRNBUYEiMmGhsRQzQnHwkf/aAAwDAQACEQMRAD8A3jERAREQEREBERAREQEREBERAREQEREBERAREQEREBERAREQEREBERAREQEREBERAREQEREBERAREQEREBERAREQEREBERAREQEREBERAREQEREBERAREQEREBERAREQEREBERAREQEREBERAREQEREBERAREQEREBERARE4JgcxIun0joMrspdxTtq003c2PMKoJbgTsL7TNwWOp1kWpTcOjC6spuCPX12+EmYmJ1KItFo3D3iIkJIiICIiAiIgIiICIiAiIgIiICIiAiIgIieWIxCU11OwRRxLEAe5g3p6xIQdMsGW09sL/ha3vaS9GsrgMpDA7gg3B+Mtalq940pXJW/yzEvSIiVXJg53X0Yeq3hTf3IsPmZnSA6bVrYRlHGo1OmPVmB/ZNMcbvWPqyzW5cdp+jE6NYfThlJ4vd/gdl+QHvKfnfSXEZfmgGHplqNWmtSuliaZcs47S4+pUIUC/wBqwuDLwWsRST7IC+gAA97fxuLxecZPhnamlWjUr9qxUsrOFSyk6mIYaRtYGXtMWtNrKVrauOK08oTnRnpPTx1MuivTIJUpU0B9gN9KsdtyL+UmprfD9XVGhXSrh8TWw9jcrr16hzUF7kE+NyPIyd/890Vxf6KWvVsCVI03B4aWNg58hfn4GZ2iv8WlOf8Alr2WuJ0pVQwBBuDO8o0IiICIiAiIgIiICIiAiIgIiICIiAkVmdUMQLX0m4PMNa1x8Db3ntnmbphKDVnvZbbDizMbKo8ySBNW510txLUqlXV2SqCwRN2ZiQEU1ONyxAsLcZetd9ZnSlra6RG1zzPKqeJQq43+y4FqinxDc/ThK3kGd1suxPYVj9GSNX3bHYVl8vH94lFTOcZhKprU8e2LrUr/AKVh2LmmFBs2i50uqnYsoGk77rczZtIYbOMKlWmwDfZbiyP9qmw8L2uPQjlN8WWI+C/Ws/Zy8Rgm0xkx9LR9/pK+U6gYAgggi4I3BB3BB8J3vKBkeb1su+hxNNzSv3HXvqPGzc152NiJlZt1s5fh1BZnLNuqabE72v6eflKXwWrPTrHqvj4mlo69J9PNdbzXvWp0to4anTXVeqriqFB4FQdNzy3N/hKd0i696tS6YWkKYO2s7vv4DlIPKugWMxz9ti2amrb2b+VYeSn6g829jIrrHPN3la8Tljl7R907k/XCgoBBhatXEm9wttDG5OvVuwuSLjSfymHn3SzOuyaqUTCIDYIArVWvzCvqJA8bCSq/ouAHZYWmrVfvDvWI4nUd3bz4DlbjIrEK1YguTUZ7Wtve520Dm4PETow8NbL8VukMM3E1wxyV6z+GT1ZdYeIr4kYbEsKmsMUchVIZQWKkAAHuhuV9vOWHrhytDge10gVKVSmVcbMAzaSAeXEH1AM19gssbCZxg1JXWz03KqdwGLAg22DWBuBtvNsdYOBqYjL6yU11OQjBRxOh1cgedlPynLeIiZiJ266Wm1YmY0lur7MalbA4d6uz1KSu3K5Hd1W/5gFb4mWefOub9ZWKp4fD4elTfCtRCqzstiRTXQqhWFrG1zcb+95roT13OtTRjwDTawFWmttPm1MXuPNeHh4UaN4RPHCYynWRalN1qI41K6kMpB4EMNiJ7SAiIgIiICIiAiIgIiICIiAiIMCkdZmJVqIQMC1N6VWovMI4qIjH1YH9UzXWdVdC0l0375xDDxFCxQf2qzUV+Mzcb02w6Y7NkxTNpcrTpaVLE9gGp6R4G5DbkDjIjKqNfE4mgjg9pVei7IL/AEWFpMKgDeDOe+b+CfeAl51qPVSN80+ifqdTmikHo4h1xigOXY3pM5vqHDYcdwTx3BlGyzpBi8qxblaXZG4WthyToNhvYcuJKkXsDzHH6NKG3EjzHGU7rJ6G0sZh3qBdNejTZkfYatILdm3ipsfwk3HEgxpZW+kXXZSFADBqTXcbmotlpeo4VG42A25k8pqilQxOPxGxevXqm5YnUx8Tc8FHsJ4YHL3qutKmNTuQPVj5+59BNz5BlGFyajqP0mIcXd+Z8FUfZQH+CdoiN9IVmYjrLp0U6DYfLE7auVasBcu26oTyQePnxPlwnjnHSZ691pXSnvdvtsBxt42uDpB9TMLNczqYl9VQmw3CDku4LCx35XHH04TIy3JGdQ7ns6dwAQO8zDYdko4kjYjgJ6WPhq4458v/AB5uXirZJ8PCwsJgWc6UF+ZN7C3FK3acFtzHsJMGmmFovWL6VAJevbSWv9ikh+qCefFvkJqlltOlSL1QtCggL6CRbx11H4MfLhvzmn+nPTBsxqhKYIoIbItt2PAMR+Q5epMwz8VOT4a9Ib4OEri+K3WUTh+kbpjVxagakqa1VrkWG2kkb7rtebOwnXrhz/K4erTPMqUqj56TIzo31HVqqh8XV7EGx7NRqqW82PdU+W/wljq9UGXUUJKVKh4C9Qgk8h3bD5ePhOR2dUhgOsnK8QLGsgvtpqoae/mWGnmeczMf0MyzGJc0KY1bipSshueYZNj8bzWucdDMMumlQWzITrqFmIZ2/mluSot77H44OV9GMxoHtsLUKEGwFypc7dzRuH+It57zW2G9ac89mNc9LX5I7rhlOAxWQYymFqNUy/EVFpsT/Nu50q5HBTci5Asw2IBtNgZ51lYLA1FpYhnDMuq6IXAFyASFNxuDy5Sn5Z1hIqihmuHfDOw0kvSJoPy477e485lZv0Ay7M/pqOIa9gAyVBWSw4KUa+3kCJi3W3LusjK65ATGUwTwD3on0tUCyyKwIuNwefKa/p9X2D0BXwWDY8Cwp9mD56QCV9NXxnXCdEMLgKgrU8VUwigG9MVtNAjzWqWB58Le8aS2HEoh6x8vpP8A+u17W0KrVAT4gqnHlsZaMBmzVUD9m6Ai+l10VAOV0ubeh3jQk4lXx/TvDpVFFHWtXY2FGkRUqXsTubhE2BPeI4SPxPTPEmo1OnRBdbFgA1YrqF1DaQtMEje3aRoXiJRcPm+bVCLUdIvuXNGjceGlWrMB85Y8vx1ZVtXNNn3NqYZQFJsNmJJ4Hfb0kCXidUcMARwO87QEREBODOZwYHz1k+RVsbiqlTDUtReozHE1QDSQ3uTTS1qj35kGx5C2qba6L9EaOBUkE1Kr71Kr7ux47nkL7297nee+DYJ3QNIUlbehtM5a8tCGRIrpMrfomI07t2NYD1NJrD3tJBXJ4CcVQbb+8kfOPQfMKVB6lSxatYLTBHdAN9Tnx2Ci3nv4Gy08Q1V7sxeoT9b6xBNgGXbcXFj68BMTpT1VYyliXfBU+0pG9RQrorJfjT0sQWA3AI4i3A3mHlmHzzDFtGCqayCA5oFmS/Eo3AE+M6+HzUxRMzG5cPEYMmW0RE6qvWAyEIQHUPVvfsr9xCeJduO/HQJ75r0qwWX96vW7WvawpoAXA5KqDakvrbjKXhuinSHFLoYtQQ8dTpSvfjqFO7t8RLF0e6jqFMhsVVNc8dC3p0/ib6291nPky2yTuzpxYq4o1WFC6SdK8bm7MFpv2Kd7saSs9gODOVG59dhyleyzGihXpVbahTqI5HjpYG3ytPqTAZbRw6CnSppTQcFVQo9bDn5ysdK+q/B48l7GhWP84gHePi6cH9dj5zNotGCzSlWorWRgabqHDcBpIvz4eEqPSTPyWCp9drhBe2lftOb/AGiOA9PjSn6vc7y+4wtXtad76UqAKd770KhAv7yOGIzOkzdvgK1Qv9f6JyGA4bgECx32M2w8nNu/Zlnm/JqkdVqwGB7Q6FPd+2x+79rXTYH6Q22PpL3keUgAOV0qBpppbgvj6nj8fMzWmV9MqtMKEy3F1juzgqwLPy72k90cPGTOK6eZ26nscoNMAcagqM1vJO7qPkLy/EZvEtqO0M+Gw+HXc95bDx+EovTZaqo6W7wcBlsOZB2+M+bc3xaYbHVnwFVqdNXtTZHI5DUA3NQbgX5Tt0g6Y47GXXEYhmXgaS/RU/ii8fjL70L6oaRRK2NJZmAYUFOlVB3GphuTbkDYXPGczqVRenGcVqZ04isyAhGdURbMwJUGqqjSSFJ3PAEzEy3ozjcfUN27xR6gaq7EsVF9Aaxux8Lzd2YZPQpUGSjTSkNOkBVCi43pmw5hv8RmvEzfsXFRbBlIqDYKLj6wLsxY33vb0nVgw1yxb1cnEZrYrV9JYmC6osxstRXoqdmU9swYcwQQmx87ztnvRHP2Uio9XEL91cSXH6jML+02hkueo6kA7bOnH+TqLrT2uV/syTONXxnK6+75exVKth201Kb0WXcBlKMPMXHzEvHQ7rLdXCYmpubKtcjVsL2WsONRNz3h3lueIuJsHp3i8EcLU/StJUA6b/W127ukjfVccvjtefPODBd1VQSWIAHiSbAW8zb3hD6iyfEiq1UsX191KlJn101ut1KD6pR1N9Q487EECUNMKgVQFVQAFAsAALAADYC0pvQnHazVdTemvY4Sm33xhaZV6nmC7tY+Cy2HEAiEmRZmTXq0CdkVKibb2a+vf10/rSflM6Ls1TH4hwLIiLSO3FtQA3/sP7iXOWyV5Z19I/CmO3NG/rP5IiJm0JiZhi+zA2J1XFwL2mXI/NSpsurS3Eb8uBiBhjFL4Ef2T+6c/pq8lJ9F/wBo7Nx4H+PKdhW8RaXQ8jjH5UzbzP7J2Wtr4bHwnc1/Afl8Z4sobcXUwDUWHIkeXEftnYM33Sfhv7TgY2ouxUN5g2/OdxjnPCn7tIHKhjyt6zt2J8Z5HE1eagDyO87NUgdjSPjOoJHnMKvjgvM38tzPJc3v9lj8LfOEpNa87Bh4D2mJSxJPEA/x4zKRvKSh7LbwHtOxW44TC/8AEDwVCbbX4Tg4yp935wNYdaPVg7u2KwqF2a7VaSi5J51EHMnmvE8RuSJXck63MThlWniKPbKoCBr9nVAAt3gQQxHw4bzdj5i44ofeebZlq+sp+IDCQaaurddGEcEGjXB/DTP+f+LSi5j0tR3LJSZdzxK34kj02tt6z6HfC4Wp9ejRa/3qKH81nQdHsBywmF/+vS/0y9L2pO6qZMdckas0RlPWS2HUKKGvSCoJqW7pYsAe6eBZv1vKSq9Ns4xndwuDYX+0lJ6h9QxGkcec3bQwGHp/UpUU/DTRfyEyziR96/zlZnc7laI5Y1DSWF6nM0xhFTGYhaZP9YxrVAPJF7q+mqTuF6isOli2NrFhvdESn7X1ETZpqX2H8DxM66lHK/nw+QkJRmW5LQwtJKVPZKahRc7+ZJ5km5PrIfpd03oZfSGn6SrUuEUEciAzE+psBzPoZL5jn9GndAprVCCBSp7uxsTpBvYE2PORHV51ZvQqtjcce0xL/UpMRUWiuq6gtazONh3QAN7eMmYmutoiYt0hYer7DVlwxetSNF6rmoFY3qBCFCax9lrAnTyvvvcS0REra02nclaxWNQRESFiaw6x8wenjFW9wKKsADYi7uDvyJI8LbcrXmz5Q+sfq9qY9kxGFqiliqS6O9slRLlgjEXsQSbGxHeIPIjbBkjHeLTG2GfHOSk1rOpQGU9N3TbVqHCzfsYftvLPg+mNCoO/3fM8P1xt7zUOa1cXgu7jsE9Pe3aAfRn0dbofg3wmLS6YURbTUIsLWsQePip3+N532jhsnWJ08+tuKxdJjcf73b9pim4uj/P9onLYW/8AOf8A6mkMP08RbfSW33NiDb1UD5iZi9Zqffb+8f8AbOeeHr5Xh0xxVvOktxLl6fev85yaHZi43HlNUYXrYRD9cnyY6x+VxLFhut/Lja9YqTxU06hF/C4W0xyY+Tzif6dGPLGTymP7hd9V55PTPC+3zlbynpOtStVpgg017yPcWtYXG/gT8pMLm1L+sT9YfvmTVkHDC0icwrrSI8DJFccjcGB9CDOtXoYuJ71d6ig8EQhbD/mJB38uUJcZfUVwCDcSUXaYmC6DUKBvSqVlP/yagfVSJ5dI80TAU+1rauyFgaioXAvsNQG67m1+EbEiGsbzh8QeNz8JRf8Aixlx4VnP/ae35SK/4wYMVL9sdPAjs6l/UG3GENlHHDz+IHl+/wCU4/TUPIHa/wBX/eUdOtbL3+rWufNSn+O08q3WRRuAvZ942Gqqo9wt7fEzSuO1+0M75aU7yv8ArQ/ZHwnDNT+785r9unn/AFMOvl2gPy1CetHOMZXF6Wp1va9Ogzi/hqsRNf01/OYj3ZfqqeUTPsvQan4fl+6eeIzGjTHeKr+JrfLnKtTyHNKw+0t/6xxSXjzCAtw8pJ4bq4JINWuRY3IQAk+Rdwdvhyjw6V+a8e3U8W9vlpPu88b0ypjampf4aF9zufaY2FwGOx5N9VCne1ypRSLA3C3DVBv4gS5Zd0cw1DdKQ1febvN7nh8JJiV8Wlf2495T4V7/ALk+0IzJOj1HCLZF7x+s5+sf3DyElJxec3nPNptO5dFaxWNQRESEkREBERA4K3kXiuiuCqkmpg8O5PEtQpsfcrJWIFYxPVjlNTjl+HH4U7P/AAWkbX6lMmb+iFfw1qw+WuXmIGvz1GZP/UVB/wB+r/qnmeofKOVOsPSu37ZsSIFDwnUrlVM37Oo34qzn8rSSTqvysf0UH1eof80tUS8XtHaWc46TO5iERlPRPB4Ri1DDpTYjTqAJa3MaiSQNh7SW0zmJWZme68REdIcaZ1ekGFiLg7EHcW8LTvEhKEx/QrL66lamDoMD/wBJFN/EMoBB9DIc9T2TH+gp/eVh/nlziBTB1PZN/wCxT+8rH/PJDA9XOV0QwTA0LNYHVTFS4BuBd78/yljiBh4PJsPR2pUKVP8ABTRP8IEytM7RA40xpnMQONMaZzEDjTGmcxA4tOYiAiIgIiICIiAiIgIiICIiAiIgIiICIiAiIgIiICIiAiIgIiICIiAiIgIiICIiAiIgIiICIiAiIgIiICIiAiIgIiICIiAiIgIiICIiAiIgIiICIiAiIgIiICIiAiIgIiICIiAiIgIiICIiAiIgIiICIiAiIgIiICIiAiIgIiICIiAiIgIiICIiAiIgIiICIiAiIgIiICIiAiIgf//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shapeSSE"/>
          <p:cNvSpPr/>
          <p:nvPr/>
        </p:nvSpPr>
        <p:spPr>
          <a:xfrm>
            <a:off x="4143786" y="3563253"/>
            <a:ext cx="2885861" cy="2885861"/>
          </a:xfrm>
          <a:prstGeom prst="rect">
            <a:avLst/>
          </a:prstGeom>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solidFill>
                <a:schemeClr val="tx1"/>
              </a:solidFill>
            </a:endParaRPr>
          </a:p>
        </p:txBody>
      </p:sp>
      <p:sp>
        <p:nvSpPr>
          <p:cNvPr id="138" name="TextBox 137"/>
          <p:cNvSpPr txBox="1"/>
          <p:nvPr/>
        </p:nvSpPr>
        <p:spPr>
          <a:xfrm>
            <a:off x="6435772" y="6154320"/>
            <a:ext cx="61418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df</a:t>
            </a:r>
            <a:r>
              <a:rPr lang="en-US" sz="1600" baseline="-25000" dirty="0" err="1" smtClean="0">
                <a:solidFill>
                  <a:schemeClr val="tx1"/>
                </a:solidFill>
              </a:rPr>
              <a:t>E</a:t>
            </a:r>
            <a:endParaRPr lang="en-US" sz="1600" baseline="-25000" dirty="0">
              <a:solidFill>
                <a:schemeClr val="tx1"/>
              </a:solidFill>
            </a:endParaRPr>
          </a:p>
        </p:txBody>
      </p:sp>
      <p:sp>
        <p:nvSpPr>
          <p:cNvPr id="139" name="TextBox 74"/>
          <p:cNvSpPr txBox="1"/>
          <p:nvPr/>
        </p:nvSpPr>
        <p:spPr>
          <a:xfrm>
            <a:off x="4061599" y="3238193"/>
            <a:ext cx="1333839"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dirty="0" smtClean="0">
                <a:solidFill>
                  <a:schemeClr val="tx1"/>
                </a:solidFill>
              </a:rPr>
              <a:t>Full, H</a:t>
            </a:r>
            <a:r>
              <a:rPr lang="en-US" sz="2000" baseline="-25000" dirty="0" smtClean="0">
                <a:solidFill>
                  <a:schemeClr val="tx1"/>
                </a:solidFill>
              </a:rPr>
              <a:t>1</a:t>
            </a:r>
            <a:endParaRPr lang="en-US" sz="2000" baseline="-25000" dirty="0">
              <a:solidFill>
                <a:schemeClr val="tx1"/>
              </a:solidFill>
            </a:endParaRPr>
          </a:p>
        </p:txBody>
      </p:sp>
      <p:sp>
        <p:nvSpPr>
          <p:cNvPr id="142" name="TextBox 78"/>
          <p:cNvSpPr txBox="1"/>
          <p:nvPr/>
        </p:nvSpPr>
        <p:spPr>
          <a:xfrm>
            <a:off x="4137800" y="6438593"/>
            <a:ext cx="577768"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i="1" dirty="0" smtClean="0">
                <a:solidFill>
                  <a:schemeClr val="tx1"/>
                </a:solidFill>
              </a:rPr>
              <a:t>SSE</a:t>
            </a:r>
            <a:endParaRPr lang="en-US" sz="1050" i="1" dirty="0">
              <a:solidFill>
                <a:schemeClr val="tx1"/>
              </a:solidFill>
            </a:endParaRPr>
          </a:p>
        </p:txBody>
      </p:sp>
      <p:sp>
        <p:nvSpPr>
          <p:cNvPr id="195" name="TextBox 76"/>
          <p:cNvSpPr txBox="1"/>
          <p:nvPr/>
        </p:nvSpPr>
        <p:spPr>
          <a:xfrm>
            <a:off x="5515386" y="1447800"/>
            <a:ext cx="1524000" cy="43905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800" dirty="0" smtClean="0">
                <a:solidFill>
                  <a:schemeClr val="tx1"/>
                </a:solidFill>
              </a:rPr>
              <a:t>Reduced, H</a:t>
            </a:r>
            <a:r>
              <a:rPr lang="en-US" sz="1800" baseline="-25000" dirty="0" smtClean="0">
                <a:solidFill>
                  <a:schemeClr val="tx1"/>
                </a:solidFill>
              </a:rPr>
              <a:t>0</a:t>
            </a:r>
            <a:endParaRPr lang="en-US" sz="1800" baseline="-25000" dirty="0">
              <a:solidFill>
                <a:schemeClr val="tx1"/>
              </a:solidFill>
            </a:endParaRPr>
          </a:p>
        </p:txBody>
      </p:sp>
      <p:sp>
        <p:nvSpPr>
          <p:cNvPr id="101" name="TextBox 66"/>
          <p:cNvSpPr txBox="1"/>
          <p:nvPr/>
        </p:nvSpPr>
        <p:spPr>
          <a:xfrm>
            <a:off x="6410995" y="3275741"/>
            <a:ext cx="698605" cy="2417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en-US" sz="1600" dirty="0" smtClean="0">
                <a:solidFill>
                  <a:schemeClr val="tx1"/>
                </a:solidFill>
              </a:rPr>
              <a:t>SSR</a:t>
            </a:r>
            <a:endParaRPr lang="en-US" sz="1200" dirty="0">
              <a:solidFill>
                <a:schemeClr val="tx1"/>
              </a:solidFill>
            </a:endParaRPr>
          </a:p>
        </p:txBody>
      </p:sp>
      <p:sp>
        <p:nvSpPr>
          <p:cNvPr id="102" name="shapeSSR"/>
          <p:cNvSpPr>
            <a:spLocks noChangeAspect="1"/>
          </p:cNvSpPr>
          <p:nvPr/>
        </p:nvSpPr>
        <p:spPr>
          <a:xfrm>
            <a:off x="5585600" y="3566823"/>
            <a:ext cx="1454430" cy="1458286"/>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dirty="0">
              <a:solidFill>
                <a:schemeClr val="tx1"/>
              </a:solidFill>
            </a:endParaRPr>
          </a:p>
        </p:txBody>
      </p:sp>
      <p:sp>
        <p:nvSpPr>
          <p:cNvPr id="103" name="shapeSST"/>
          <p:cNvSpPr/>
          <p:nvPr/>
        </p:nvSpPr>
        <p:spPr>
          <a:xfrm>
            <a:off x="5575751" y="3563252"/>
            <a:ext cx="1453896" cy="1461857"/>
          </a:xfrm>
          <a:prstGeom prst="rect">
            <a:avLst/>
          </a:prstGeom>
          <a:noFill/>
          <a:ln w="31750">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solidFill>
                <a:schemeClr val="tx1"/>
              </a:solidFill>
            </a:endParaRPr>
          </a:p>
        </p:txBody>
      </p:sp>
      <p:sp>
        <p:nvSpPr>
          <p:cNvPr id="87" name="TextBox 7"/>
          <p:cNvSpPr txBox="1"/>
          <p:nvPr/>
        </p:nvSpPr>
        <p:spPr>
          <a:xfrm>
            <a:off x="7075184" y="3576489"/>
            <a:ext cx="573286"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600" dirty="0" smtClean="0">
                <a:solidFill>
                  <a:schemeClr val="tx1"/>
                </a:solidFill>
              </a:rPr>
              <a:t>PRE</a:t>
            </a:r>
            <a:endParaRPr lang="en-US" sz="1600" baseline="30000" dirty="0">
              <a:solidFill>
                <a:schemeClr val="tx1"/>
              </a:solidFill>
            </a:endParaRPr>
          </a:p>
          <a:p>
            <a:pPr algn="l"/>
            <a:endParaRPr lang="en-US" sz="1600" dirty="0">
              <a:solidFill>
                <a:schemeClr val="tx1"/>
              </a:solidFill>
            </a:endParaRPr>
          </a:p>
        </p:txBody>
      </p:sp>
      <p:cxnSp>
        <p:nvCxnSpPr>
          <p:cNvPr id="88" name="Straight Arrow Connector 87"/>
          <p:cNvCxnSpPr/>
          <p:nvPr/>
        </p:nvCxnSpPr>
        <p:spPr>
          <a:xfrm flipH="1">
            <a:off x="7377771" y="3733860"/>
            <a:ext cx="303691" cy="228600"/>
          </a:xfrm>
          <a:prstGeom prst="straightConnector1">
            <a:avLst/>
          </a:prstGeom>
          <a:ln>
            <a:tailEnd type="stealth" w="med" len="lg"/>
          </a:ln>
        </p:spPr>
        <p:style>
          <a:lnRef idx="1">
            <a:schemeClr val="dk1"/>
          </a:lnRef>
          <a:fillRef idx="0">
            <a:schemeClr val="dk1"/>
          </a:fillRef>
          <a:effectRef idx="0">
            <a:schemeClr val="dk1"/>
          </a:effectRef>
          <a:fontRef idx="minor">
            <a:schemeClr val="tx1"/>
          </a:fontRef>
        </p:style>
      </p:cxnSp>
      <p:sp>
        <p:nvSpPr>
          <p:cNvPr id="89" name="TextBox 78"/>
          <p:cNvSpPr txBox="1"/>
          <p:nvPr/>
        </p:nvSpPr>
        <p:spPr>
          <a:xfrm>
            <a:off x="5069659" y="3626005"/>
            <a:ext cx="577768" cy="29286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600" dirty="0" smtClean="0">
                <a:solidFill>
                  <a:schemeClr val="tx1"/>
                </a:solidFill>
              </a:rPr>
              <a:t>PIE</a:t>
            </a:r>
            <a:endParaRPr lang="en-US" sz="1600" dirty="0">
              <a:solidFill>
                <a:schemeClr val="tx1"/>
              </a:solidFill>
            </a:endParaRPr>
          </a:p>
          <a:p>
            <a:pPr algn="ctr"/>
            <a:endParaRPr lang="en-US" sz="1600" dirty="0">
              <a:solidFill>
                <a:schemeClr val="tx1"/>
              </a:solidFill>
            </a:endParaRPr>
          </a:p>
        </p:txBody>
      </p:sp>
      <p:cxnSp>
        <p:nvCxnSpPr>
          <p:cNvPr id="90" name="Straight Arrow Connector 89"/>
          <p:cNvCxnSpPr/>
          <p:nvPr/>
        </p:nvCxnSpPr>
        <p:spPr>
          <a:xfrm flipV="1">
            <a:off x="4893583" y="3626005"/>
            <a:ext cx="352153" cy="215710"/>
          </a:xfrm>
          <a:prstGeom prst="straightConnector1">
            <a:avLst/>
          </a:prstGeom>
          <a:ln>
            <a:tailEnd type="stealth" w="med" len="lg"/>
          </a:ln>
        </p:spPr>
        <p:style>
          <a:lnRef idx="1">
            <a:schemeClr val="dk1"/>
          </a:lnRef>
          <a:fillRef idx="0">
            <a:schemeClr val="dk1"/>
          </a:fillRef>
          <a:effectRef idx="0">
            <a:schemeClr val="dk1"/>
          </a:effectRef>
          <a:fontRef idx="minor">
            <a:schemeClr val="tx1"/>
          </a:fontRef>
        </p:style>
      </p:cxnSp>
      <p:sp>
        <p:nvSpPr>
          <p:cNvPr id="91" name="TextBox 73"/>
          <p:cNvSpPr txBox="1"/>
          <p:nvPr/>
        </p:nvSpPr>
        <p:spPr>
          <a:xfrm>
            <a:off x="6993078" y="5026818"/>
            <a:ext cx="762000"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dirty="0" smtClean="0">
                <a:solidFill>
                  <a:schemeClr val="tx1"/>
                </a:solidFill>
              </a:rPr>
              <a:t>DF</a:t>
            </a:r>
            <a:endParaRPr lang="en-US" sz="1600" dirty="0">
              <a:solidFill>
                <a:schemeClr val="tx1"/>
              </a:solidFill>
            </a:endParaRPr>
          </a:p>
        </p:txBody>
      </p:sp>
      <p:sp>
        <p:nvSpPr>
          <p:cNvPr id="92" name="TextBox 71"/>
          <p:cNvSpPr txBox="1"/>
          <p:nvPr/>
        </p:nvSpPr>
        <p:spPr>
          <a:xfrm>
            <a:off x="4935678" y="3277061"/>
            <a:ext cx="662451" cy="28903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r" defTabSz="91440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mn-lt"/>
                <a:ea typeface="+mn-ea"/>
                <a:cs typeface="+mn-cs"/>
              </a:rPr>
              <a:t>IC</a:t>
            </a:r>
          </a:p>
        </p:txBody>
      </p:sp>
      <p:grpSp>
        <p:nvGrpSpPr>
          <p:cNvPr id="93" name="Group 92"/>
          <p:cNvGrpSpPr/>
          <p:nvPr/>
        </p:nvGrpSpPr>
        <p:grpSpPr>
          <a:xfrm>
            <a:off x="5395439" y="4198039"/>
            <a:ext cx="1017488" cy="1017491"/>
            <a:chOff x="4847413" y="6094290"/>
            <a:chExt cx="740827" cy="738109"/>
          </a:xfrm>
          <a:solidFill>
            <a:schemeClr val="bg1"/>
          </a:solidFill>
        </p:grpSpPr>
        <p:sp>
          <p:nvSpPr>
            <p:cNvPr id="94" name="shapeMSR"/>
            <p:cNvSpPr/>
            <p:nvPr/>
          </p:nvSpPr>
          <p:spPr>
            <a:xfrm>
              <a:off x="4847413" y="6094290"/>
              <a:ext cx="740827" cy="738107"/>
            </a:xfrm>
            <a:prstGeom prst="rect">
              <a:avLst/>
            </a:prstGeom>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solidFill>
                  <a:schemeClr val="tx1"/>
                </a:solidFill>
              </a:endParaRPr>
            </a:p>
          </p:txBody>
        </p:sp>
        <p:sp>
          <p:nvSpPr>
            <p:cNvPr id="95" name="shapeMSR"/>
            <p:cNvSpPr/>
            <p:nvPr/>
          </p:nvSpPr>
          <p:spPr>
            <a:xfrm>
              <a:off x="4847413" y="6094292"/>
              <a:ext cx="740827" cy="738107"/>
            </a:xfrm>
            <a:prstGeom prst="rect">
              <a:avLst/>
            </a:prstGeom>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solidFill>
                  <a:schemeClr val="tx1"/>
                </a:solidFill>
              </a:endParaRPr>
            </a:p>
          </p:txBody>
        </p:sp>
      </p:grpSp>
      <p:sp>
        <p:nvSpPr>
          <p:cNvPr id="96" name="TextBox 80"/>
          <p:cNvSpPr txBox="1"/>
          <p:nvPr/>
        </p:nvSpPr>
        <p:spPr>
          <a:xfrm>
            <a:off x="4905786" y="3868053"/>
            <a:ext cx="618893" cy="34027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en-US" sz="1400" dirty="0" smtClean="0">
                <a:solidFill>
                  <a:schemeClr val="tx1"/>
                </a:solidFill>
              </a:rPr>
              <a:t>MSR</a:t>
            </a:r>
            <a:endParaRPr lang="en-US" sz="1400" dirty="0">
              <a:solidFill>
                <a:schemeClr val="tx1"/>
              </a:solidFill>
            </a:endParaRPr>
          </a:p>
        </p:txBody>
      </p:sp>
      <p:sp>
        <p:nvSpPr>
          <p:cNvPr id="97" name="TextBox 79"/>
          <p:cNvSpPr txBox="1"/>
          <p:nvPr/>
        </p:nvSpPr>
        <p:spPr>
          <a:xfrm>
            <a:off x="5585600" y="3888521"/>
            <a:ext cx="629767" cy="34027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400" dirty="0" smtClean="0">
                <a:solidFill>
                  <a:schemeClr val="tx1"/>
                </a:solidFill>
              </a:rPr>
              <a:t>MSE</a:t>
            </a:r>
            <a:endParaRPr lang="en-US" sz="1400" dirty="0">
              <a:solidFill>
                <a:schemeClr val="tx1"/>
              </a:solidFill>
            </a:endParaRPr>
          </a:p>
        </p:txBody>
      </p:sp>
      <p:grpSp>
        <p:nvGrpSpPr>
          <p:cNvPr id="98" name="Group 97"/>
          <p:cNvGrpSpPr/>
          <p:nvPr/>
        </p:nvGrpSpPr>
        <p:grpSpPr>
          <a:xfrm>
            <a:off x="5579895" y="4198039"/>
            <a:ext cx="833032" cy="833032"/>
            <a:chOff x="0" y="0"/>
            <a:chExt cx="397770" cy="397770"/>
          </a:xfrm>
          <a:noFill/>
        </p:grpSpPr>
        <p:sp>
          <p:nvSpPr>
            <p:cNvPr id="99" name="shapeMSE"/>
            <p:cNvSpPr/>
            <p:nvPr/>
          </p:nvSpPr>
          <p:spPr>
            <a:xfrm>
              <a:off x="0" y="0"/>
              <a:ext cx="397766" cy="397767"/>
            </a:xfrm>
            <a:prstGeom prst="rect">
              <a:avLst/>
            </a:prstGeom>
            <a:grpFill/>
            <a:ln>
              <a:solidFill>
                <a:srgbClr val="FF0000"/>
              </a:solidFill>
              <a:prstDash val="solid"/>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solidFill>
                  <a:schemeClr val="tx1"/>
                </a:solidFill>
              </a:endParaRPr>
            </a:p>
          </p:txBody>
        </p:sp>
        <p:sp>
          <p:nvSpPr>
            <p:cNvPr id="100" name="shapeMSE"/>
            <p:cNvSpPr/>
            <p:nvPr/>
          </p:nvSpPr>
          <p:spPr>
            <a:xfrm>
              <a:off x="4" y="4"/>
              <a:ext cx="397766" cy="397766"/>
            </a:xfrm>
            <a:prstGeom prst="rect">
              <a:avLst/>
            </a:prstGeom>
            <a:ln/>
          </p:spPr>
          <p:style>
            <a:lnRef idx="2">
              <a:schemeClr val="dk1"/>
            </a:lnRef>
            <a:fillRef idx="1">
              <a:schemeClr val="lt1"/>
            </a:fillRef>
            <a:effectRef idx="0">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solidFill>
                  <a:schemeClr val="tx1"/>
                </a:solidFill>
              </a:endParaRPr>
            </a:p>
          </p:txBody>
        </p:sp>
      </p:grpSp>
      <p:sp>
        <p:nvSpPr>
          <p:cNvPr id="104" name="TextBox 70"/>
          <p:cNvSpPr txBox="1"/>
          <p:nvPr/>
        </p:nvSpPr>
        <p:spPr>
          <a:xfrm>
            <a:off x="6383478" y="5020101"/>
            <a:ext cx="656552" cy="2864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i="1" dirty="0" smtClean="0">
                <a:solidFill>
                  <a:schemeClr val="tx1"/>
                </a:solidFill>
              </a:rPr>
              <a:t>p</a:t>
            </a:r>
            <a:endParaRPr lang="en-US" sz="1400" i="1" dirty="0">
              <a:solidFill>
                <a:schemeClr val="tx1"/>
              </a:solidFill>
            </a:endParaRPr>
          </a:p>
        </p:txBody>
      </p:sp>
      <p:sp>
        <p:nvSpPr>
          <p:cNvPr id="105" name="TextBox 69"/>
          <p:cNvSpPr txBox="1"/>
          <p:nvPr/>
        </p:nvSpPr>
        <p:spPr>
          <a:xfrm>
            <a:off x="6361124" y="4527388"/>
            <a:ext cx="748476" cy="41030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b"/>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400" b="1" dirty="0" smtClean="0">
                <a:solidFill>
                  <a:schemeClr val="tx1"/>
                </a:solidFill>
              </a:rPr>
              <a:t>F</a:t>
            </a:r>
            <a:endParaRPr lang="en-US" sz="2400" b="1" dirty="0">
              <a:solidFill>
                <a:schemeClr val="tx1"/>
              </a:solidFill>
            </a:endParaRPr>
          </a:p>
        </p:txBody>
      </p:sp>
    </p:spTree>
    <p:extLst>
      <p:ext uri="{BB962C8B-B14F-4D97-AF65-F5344CB8AC3E}">
        <p14:creationId xmlns:p14="http://schemas.microsoft.com/office/powerpoint/2010/main" val="31520831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DF</a:t>
            </a:r>
            <a:endParaRPr lang="en-US" dirty="0"/>
          </a:p>
        </p:txBody>
      </p:sp>
      <p:sp>
        <p:nvSpPr>
          <p:cNvPr id="3" name="Content Placeholder 2"/>
          <p:cNvSpPr>
            <a:spLocks noGrp="1"/>
          </p:cNvSpPr>
          <p:nvPr>
            <p:ph idx="1"/>
          </p:nvPr>
        </p:nvSpPr>
        <p:spPr/>
        <p:txBody>
          <a:bodyPr/>
          <a:lstStyle/>
          <a:p>
            <a:pPr marL="0" indent="0">
              <a:buNone/>
            </a:pPr>
            <a:r>
              <a:rPr lang="en-US" i="1" dirty="0" smtClean="0"/>
              <a:t>Perspective: </a:t>
            </a:r>
            <a:r>
              <a:rPr lang="en-US" dirty="0" smtClean="0"/>
              <a:t>DF talks about some completed process. </a:t>
            </a:r>
          </a:p>
          <a:p>
            <a:r>
              <a:rPr lang="en-US" dirty="0" smtClean="0"/>
              <a:t>Therefore, meaningless outside the context of this process.</a:t>
            </a:r>
          </a:p>
          <a:p>
            <a:pPr marL="0" indent="0">
              <a:buNone/>
            </a:pPr>
            <a:r>
              <a:rPr lang="en-US" dirty="0" smtClean="0"/>
              <a:t>Consider:</a:t>
            </a:r>
          </a:p>
          <a:p>
            <a:pPr marL="457200" lvl="1"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07583846"/>
              </p:ext>
            </p:extLst>
          </p:nvPr>
        </p:nvGraphicFramePr>
        <p:xfrm>
          <a:off x="1676400" y="4439920"/>
          <a:ext cx="6096000" cy="15798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dirty="0" smtClean="0"/>
                        <a:t>Study</a:t>
                      </a:r>
                      <a:endParaRPr lang="en-US" dirty="0"/>
                    </a:p>
                  </a:txBody>
                  <a:tcPr/>
                </a:tc>
                <a:tc>
                  <a:txBody>
                    <a:bodyPr/>
                    <a:lstStyle/>
                    <a:p>
                      <a:pPr algn="ctr"/>
                      <a:r>
                        <a:rPr lang="en-US" dirty="0" smtClean="0"/>
                        <a:t>DF</a:t>
                      </a:r>
                      <a:endParaRPr lang="en-US" dirty="0"/>
                    </a:p>
                  </a:txBody>
                  <a:tcPr/>
                </a:tc>
                <a:tc>
                  <a:txBody>
                    <a:bodyPr/>
                    <a:lstStyle/>
                    <a:p>
                      <a:pPr algn="ctr"/>
                      <a:r>
                        <a:rPr lang="en-US" dirty="0" smtClean="0"/>
                        <a:t>N</a:t>
                      </a:r>
                      <a:endParaRPr lang="en-US" dirty="0"/>
                    </a:p>
                  </a:txBody>
                  <a:tcPr/>
                </a:tc>
                <a:tc>
                  <a:txBody>
                    <a:bodyPr/>
                    <a:lstStyle/>
                    <a:p>
                      <a:pPr algn="ctr"/>
                      <a:r>
                        <a:rPr lang="en-US" dirty="0" smtClean="0"/>
                        <a:t>Par</a:t>
                      </a:r>
                      <a:endParaRPr lang="en-US" dirty="0"/>
                    </a:p>
                  </a:txBody>
                  <a:tcPr/>
                </a:tc>
              </a:tr>
              <a:tr h="467360">
                <a:tc>
                  <a:txBody>
                    <a:bodyPr/>
                    <a:lstStyle/>
                    <a:p>
                      <a:pPr algn="ctr"/>
                      <a:r>
                        <a:rPr lang="en-US" dirty="0" smtClean="0"/>
                        <a:t>A</a:t>
                      </a:r>
                      <a:endParaRPr lang="en-US" dirty="0"/>
                    </a:p>
                  </a:txBody>
                  <a:tcPr/>
                </a:tc>
                <a:tc>
                  <a:txBody>
                    <a:bodyPr/>
                    <a:lstStyle/>
                    <a:p>
                      <a:pPr algn="ctr"/>
                      <a:r>
                        <a:rPr lang="en-US" dirty="0" smtClean="0"/>
                        <a:t>40</a:t>
                      </a:r>
                      <a:endParaRPr lang="en-US" dirty="0"/>
                    </a:p>
                  </a:txBody>
                  <a:tcPr/>
                </a:tc>
                <a:tc>
                  <a:txBody>
                    <a:bodyPr/>
                    <a:lstStyle/>
                    <a:p>
                      <a:pPr algn="ctr"/>
                      <a:r>
                        <a:rPr lang="en-US" dirty="0" smtClean="0"/>
                        <a:t>42</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40</a:t>
                      </a:r>
                      <a:endParaRPr lang="en-US" dirty="0"/>
                    </a:p>
                  </a:txBody>
                  <a:tcPr/>
                </a:tc>
                <a:tc>
                  <a:txBody>
                    <a:bodyPr/>
                    <a:lstStyle/>
                    <a:p>
                      <a:pPr algn="ctr"/>
                      <a:r>
                        <a:rPr lang="en-US" dirty="0" smtClean="0"/>
                        <a:t>50</a:t>
                      </a:r>
                      <a:endParaRPr lang="en-US" dirty="0"/>
                    </a:p>
                  </a:txBody>
                  <a:tcPr/>
                </a:tc>
                <a:tc>
                  <a:txBody>
                    <a:bodyPr/>
                    <a:lstStyle/>
                    <a:p>
                      <a:pPr algn="ctr"/>
                      <a:r>
                        <a:rPr lang="en-US" dirty="0" smtClean="0"/>
                        <a:t>10</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40</a:t>
                      </a:r>
                      <a:endParaRPr lang="en-US" dirty="0"/>
                    </a:p>
                  </a:txBody>
                  <a:tcPr/>
                </a:tc>
                <a:tc>
                  <a:txBody>
                    <a:bodyPr/>
                    <a:lstStyle/>
                    <a:p>
                      <a:pPr algn="ctr"/>
                      <a:r>
                        <a:rPr lang="en-US" dirty="0" smtClean="0"/>
                        <a:t>80</a:t>
                      </a:r>
                      <a:endParaRPr lang="en-US" dirty="0"/>
                    </a:p>
                  </a:txBody>
                  <a:tcPr/>
                </a:tc>
                <a:tc>
                  <a:txBody>
                    <a:bodyPr/>
                    <a:lstStyle/>
                    <a:p>
                      <a:pPr algn="ctr"/>
                      <a:r>
                        <a:rPr lang="en-US" dirty="0" smtClean="0"/>
                        <a:t>40</a:t>
                      </a:r>
                      <a:endParaRPr lang="en-US" dirty="0"/>
                    </a:p>
                  </a:txBody>
                  <a:tcPr/>
                </a:tc>
              </a:tr>
            </a:tbl>
          </a:graphicData>
        </a:graphic>
      </p:graphicFrame>
    </p:spTree>
    <p:extLst>
      <p:ext uri="{BB962C8B-B14F-4D97-AF65-F5344CB8AC3E}">
        <p14:creationId xmlns:p14="http://schemas.microsoft.com/office/powerpoint/2010/main" val="329320804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DF = Decrease of Fidelity</a:t>
            </a:r>
          </a:p>
          <a:p>
            <a:pPr marL="0" indent="0">
              <a:buNone/>
            </a:pPr>
            <a:endParaRPr lang="en-US" dirty="0" smtClean="0"/>
          </a:p>
          <a:p>
            <a:r>
              <a:rPr lang="en-US" dirty="0" smtClean="0"/>
              <a:t>Vocabulary  of Fidelity and Accuracy</a:t>
            </a:r>
          </a:p>
          <a:p>
            <a:pPr marL="0" indent="0">
              <a:buNone/>
            </a:pPr>
            <a:endParaRPr lang="en-US" dirty="0" smtClean="0"/>
          </a:p>
          <a:p>
            <a:r>
              <a:rPr lang="en-US" dirty="0" smtClean="0"/>
              <a:t>Visual accounting system</a:t>
            </a:r>
          </a:p>
          <a:p>
            <a:endParaRPr lang="en-US" dirty="0"/>
          </a:p>
        </p:txBody>
      </p:sp>
    </p:spTree>
    <p:extLst>
      <p:ext uri="{BB962C8B-B14F-4D97-AF65-F5344CB8AC3E}">
        <p14:creationId xmlns:p14="http://schemas.microsoft.com/office/powerpoint/2010/main" val="15086186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If DF=Decrease of Fidelity (in degrees)</a:t>
            </a:r>
          </a:p>
          <a:p>
            <a:pPr lvl="1"/>
            <a:r>
              <a:rPr lang="en-US" dirty="0" smtClean="0"/>
              <a:t>Invokes the analogy</a:t>
            </a:r>
          </a:p>
          <a:p>
            <a:pPr lvl="1"/>
            <a:r>
              <a:rPr lang="en-US" dirty="0" smtClean="0"/>
              <a:t>Need to explain the analogy</a:t>
            </a:r>
          </a:p>
          <a:p>
            <a:pPr lvl="1"/>
            <a:r>
              <a:rPr lang="en-US" dirty="0" smtClean="0"/>
              <a:t>Explaining = model comparison</a:t>
            </a:r>
            <a:endParaRPr lang="en-US" dirty="0"/>
          </a:p>
          <a:p>
            <a:r>
              <a:rPr lang="en-US" dirty="0" smtClean="0"/>
              <a:t>Model properties</a:t>
            </a:r>
          </a:p>
          <a:p>
            <a:pPr lvl="1"/>
            <a:r>
              <a:rPr lang="en-US" dirty="0" smtClean="0"/>
              <a:t>Accuracy			 a.k.a.         Fit</a:t>
            </a:r>
          </a:p>
          <a:p>
            <a:pPr lvl="1"/>
            <a:r>
              <a:rPr lang="en-US" i="1" dirty="0" smtClean="0"/>
              <a:t>Complexity, Fidelity</a:t>
            </a:r>
            <a:endParaRPr lang="en-US" dirty="0" smtClean="0"/>
          </a:p>
          <a:p>
            <a:pPr lvl="1"/>
            <a:r>
              <a:rPr lang="en-US" dirty="0" smtClean="0">
                <a:solidFill>
                  <a:srgbClr val="FF0000"/>
                </a:solidFill>
              </a:rPr>
              <a:t>Decrease of Fidelity             </a:t>
            </a:r>
            <a:r>
              <a:rPr lang="en-US" dirty="0" smtClean="0"/>
              <a:t>a.k.a</a:t>
            </a:r>
            <a:r>
              <a:rPr lang="en-US" dirty="0"/>
              <a:t>.    Parsimony</a:t>
            </a:r>
            <a:endParaRPr lang="en-US" dirty="0" smtClean="0">
              <a:solidFill>
                <a:srgbClr val="FF0000"/>
              </a:solidFill>
            </a:endParaRPr>
          </a:p>
        </p:txBody>
      </p:sp>
    </p:spTree>
    <p:extLst>
      <p:ext uri="{BB962C8B-B14F-4D97-AF65-F5344CB8AC3E}">
        <p14:creationId xmlns:p14="http://schemas.microsoft.com/office/powerpoint/2010/main" val="2309059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behind DF</a:t>
            </a:r>
            <a:endParaRPr lang="en-US" dirty="0"/>
          </a:p>
        </p:txBody>
      </p:sp>
      <p:sp>
        <p:nvSpPr>
          <p:cNvPr id="3" name="Content Placeholder 2"/>
          <p:cNvSpPr>
            <a:spLocks noGrp="1"/>
          </p:cNvSpPr>
          <p:nvPr>
            <p:ph idx="1"/>
          </p:nvPr>
        </p:nvSpPr>
        <p:spPr/>
        <p:txBody>
          <a:bodyPr/>
          <a:lstStyle/>
          <a:p>
            <a:r>
              <a:rPr lang="en-US" dirty="0" smtClean="0"/>
              <a:t>What change are we talking about?</a:t>
            </a:r>
          </a:p>
          <a:p>
            <a:pPr lvl="1"/>
            <a:r>
              <a:rPr lang="en-US" dirty="0" smtClean="0"/>
              <a:t>What process/event does DF evaluate?</a:t>
            </a:r>
          </a:p>
          <a:p>
            <a:endParaRPr lang="en-US" dirty="0"/>
          </a:p>
          <a:p>
            <a:r>
              <a:rPr lang="en-US" dirty="0" smtClean="0"/>
              <a:t>Simplification of Reality</a:t>
            </a:r>
          </a:p>
          <a:p>
            <a:endParaRPr lang="en-US" dirty="0" smtClean="0"/>
          </a:p>
          <a:p>
            <a:r>
              <a:rPr lang="en-US" dirty="0" smtClean="0"/>
              <a:t>Specifically:</a:t>
            </a:r>
            <a:endParaRPr lang="en-US" dirty="0"/>
          </a:p>
          <a:p>
            <a:pPr marL="0" indent="0">
              <a:buNone/>
            </a:pPr>
            <a:r>
              <a:rPr lang="en-US" dirty="0"/>
              <a:t>	 </a:t>
            </a:r>
            <a:r>
              <a:rPr lang="en-US" dirty="0" smtClean="0"/>
              <a:t> Si</a:t>
            </a:r>
            <a:r>
              <a:rPr lang="en-US" dirty="0" smtClean="0">
                <a:solidFill>
                  <a:srgbClr val="FF0000"/>
                </a:solidFill>
              </a:rPr>
              <a:t>m</a:t>
            </a:r>
            <a:r>
              <a:rPr lang="en-US" dirty="0" smtClean="0"/>
              <a:t>plificati</a:t>
            </a:r>
            <a:r>
              <a:rPr lang="en-US" dirty="0" smtClean="0">
                <a:solidFill>
                  <a:srgbClr val="FF0000"/>
                </a:solidFill>
              </a:rPr>
              <a:t>o</a:t>
            </a:r>
            <a:r>
              <a:rPr lang="en-US" dirty="0" smtClean="0"/>
              <a:t>n of the </a:t>
            </a:r>
            <a:r>
              <a:rPr lang="en-US" b="1" i="1" dirty="0" smtClean="0">
                <a:solidFill>
                  <a:srgbClr val="FF0000"/>
                </a:solidFill>
              </a:rPr>
              <a:t>de</a:t>
            </a:r>
            <a:r>
              <a:rPr lang="en-US" b="1" i="1" dirty="0" smtClean="0"/>
              <a:t>scription</a:t>
            </a:r>
            <a:r>
              <a:rPr lang="en-US" dirty="0" smtClean="0"/>
              <a:t> of Rea</a:t>
            </a:r>
            <a:r>
              <a:rPr lang="en-US" dirty="0" smtClean="0">
                <a:solidFill>
                  <a:srgbClr val="FF0000"/>
                </a:solidFill>
              </a:rPr>
              <a:t>l</a:t>
            </a:r>
            <a:r>
              <a:rPr lang="en-US" dirty="0" smtClean="0"/>
              <a:t>ity</a:t>
            </a:r>
            <a:endParaRPr lang="en-US" dirty="0"/>
          </a:p>
        </p:txBody>
      </p:sp>
    </p:spTree>
    <p:extLst>
      <p:ext uri="{BB962C8B-B14F-4D97-AF65-F5344CB8AC3E}">
        <p14:creationId xmlns:p14="http://schemas.microsoft.com/office/powerpoint/2010/main" val="619617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1143000"/>
          </a:xfrm>
        </p:spPr>
        <p:txBody>
          <a:bodyPr>
            <a:normAutofit/>
          </a:bodyPr>
          <a:lstStyle/>
          <a:p>
            <a:r>
              <a:rPr lang="en-US" sz="4000" dirty="0" smtClean="0"/>
              <a:t>Model = simplifies description of reality</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What model </a:t>
                </a:r>
                <a:r>
                  <a:rPr lang="en-US" b="1" dirty="0" smtClean="0">
                    <a:solidFill>
                      <a:srgbClr val="FF0000"/>
                    </a:solidFill>
                  </a:rPr>
                  <a:t>IS</a:t>
                </a:r>
              </a:p>
              <a:p>
                <a:pPr lvl="1"/>
                <a:r>
                  <a:rPr lang="en-US" dirty="0" smtClean="0"/>
                  <a:t>Complexity 			 (#pars, # statements)</a:t>
                </a:r>
              </a:p>
              <a:p>
                <a:pPr lvl="1"/>
                <a:r>
                  <a:rPr lang="en-US" dirty="0" smtClean="0"/>
                  <a:t>Form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𝑌</m:t>
                        </m:r>
                      </m:e>
                    </m:acc>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1</m:t>
                        </m:r>
                      </m:sub>
                    </m:sSub>
                    <m:r>
                      <a:rPr lang="en-US" b="0" i="1" smtClean="0">
                        <a:latin typeface="Cambria Math"/>
                      </a:rPr>
                      <m:t>)</m:t>
                    </m:r>
                  </m:oMath>
                </a14:m>
                <a:endParaRPr lang="en-US" dirty="0" smtClean="0"/>
              </a:p>
              <a:p>
                <a:r>
                  <a:rPr lang="en-US" dirty="0" smtClean="0"/>
                  <a:t>What model </a:t>
                </a:r>
                <a:r>
                  <a:rPr lang="en-US" b="1" dirty="0" smtClean="0">
                    <a:solidFill>
                      <a:srgbClr val="FF0000"/>
                    </a:solidFill>
                  </a:rPr>
                  <a:t>DOES</a:t>
                </a:r>
                <a:r>
                  <a:rPr lang="en-US" dirty="0" smtClean="0"/>
                  <a:t> to description</a:t>
                </a:r>
              </a:p>
              <a:p>
                <a:pPr lvl="1"/>
                <a:r>
                  <a:rPr lang="en-US" dirty="0"/>
                  <a:t>Decreases </a:t>
                </a:r>
                <a:r>
                  <a:rPr lang="en-US" b="1" dirty="0"/>
                  <a:t>fidelity</a:t>
                </a:r>
              </a:p>
              <a:p>
                <a:pPr lvl="1"/>
                <a:r>
                  <a:rPr lang="en-US" dirty="0" smtClean="0"/>
                  <a:t>Decreases </a:t>
                </a:r>
                <a:r>
                  <a:rPr lang="en-US" b="1" dirty="0" smtClean="0"/>
                  <a:t>accuracy</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sp>
        <p:nvSpPr>
          <p:cNvPr id="4" name="Title 1"/>
          <p:cNvSpPr txBox="1">
            <a:spLocks/>
          </p:cNvSpPr>
          <p:nvPr/>
        </p:nvSpPr>
        <p:spPr>
          <a:xfrm>
            <a:off x="-76200" y="5257800"/>
            <a:ext cx="96012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t>Model takes a simplified copy of the description. </a:t>
            </a:r>
            <a:endParaRPr lang="en-US" sz="3200" dirty="0"/>
          </a:p>
        </p:txBody>
      </p:sp>
    </p:spTree>
    <p:extLst>
      <p:ext uri="{BB962C8B-B14F-4D97-AF65-F5344CB8AC3E}">
        <p14:creationId xmlns:p14="http://schemas.microsoft.com/office/powerpoint/2010/main" val="974822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3">
          <a:schemeClr val="accent3"/>
        </a:lnRef>
        <a:fillRef idx="0">
          <a:schemeClr val="accent3"/>
        </a:fillRef>
        <a:effectRef idx="2">
          <a:schemeClr val="accent3"/>
        </a:effectRef>
        <a:fontRef idx="minor">
          <a:schemeClr val="tx1"/>
        </a:fontRef>
      </a:style>
    </a:spDef>
    <a:lnDef>
      <a:spPr>
        <a:ln>
          <a:tailEnd type="none"/>
        </a:ln>
      </a:spPr>
      <a:bodyPr/>
      <a:lstStyle/>
      <a:style>
        <a:lnRef idx="2">
          <a:schemeClr val="accent4"/>
        </a:lnRef>
        <a:fillRef idx="0">
          <a:schemeClr val="accent4"/>
        </a:fillRef>
        <a:effectRef idx="1">
          <a:schemeClr val="accent4"/>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15642</TotalTime>
  <Words>8965</Words>
  <Application>Microsoft Office PowerPoint</Application>
  <PresentationFormat>On-screen Show (4:3)</PresentationFormat>
  <Paragraphs>2125</Paragraphs>
  <Slides>71</Slides>
  <Notes>71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80" baseType="lpstr">
      <vt:lpstr>Arial Unicode MS</vt:lpstr>
      <vt:lpstr>Arial</vt:lpstr>
      <vt:lpstr>Bodoni MT</vt:lpstr>
      <vt:lpstr>Calibri</vt:lpstr>
      <vt:lpstr>Cambria Math</vt:lpstr>
      <vt:lpstr>Century Schoolbook</vt:lpstr>
      <vt:lpstr>Wingdings</vt:lpstr>
      <vt:lpstr>Office Theme</vt:lpstr>
      <vt:lpstr>Document</vt:lpstr>
      <vt:lpstr>PowerPoint Presentation</vt:lpstr>
      <vt:lpstr>Degrees of Freedom  =  Decrease of Fidelity</vt:lpstr>
      <vt:lpstr>previously…</vt:lpstr>
      <vt:lpstr>PowerPoint Presentation</vt:lpstr>
      <vt:lpstr>Understanding DF</vt:lpstr>
      <vt:lpstr>Understanding DF</vt:lpstr>
      <vt:lpstr>Understanding DF</vt:lpstr>
      <vt:lpstr>The Process behind DF</vt:lpstr>
      <vt:lpstr>Model = simplifies description of reality</vt:lpstr>
      <vt:lpstr>PowerPoint Presentation</vt:lpstr>
      <vt:lpstr>Decrease of Fidelity</vt:lpstr>
      <vt:lpstr>Fidelity vs. Accuracy</vt:lpstr>
      <vt:lpstr>Fidelity vs. Accuracy</vt:lpstr>
      <vt:lpstr>Fidelity vs. Accuracy</vt:lpstr>
      <vt:lpstr>Model Comparison</vt:lpstr>
      <vt:lpstr>PowerPoint Presentation</vt:lpstr>
      <vt:lpstr>Today</vt:lpstr>
      <vt:lpstr>The Process Behind DF</vt:lpstr>
      <vt:lpstr>PowerPoint Presentation</vt:lpstr>
      <vt:lpstr>Triathlon Study</vt:lpstr>
      <vt:lpstr>Hypothetical Study</vt:lpstr>
      <vt:lpstr>Hypothetical Study</vt:lpstr>
      <vt:lpstr>Hypothetical Study</vt:lpstr>
      <vt:lpstr>Hypothetical Study</vt:lpstr>
      <vt:lpstr>Hypothetical Study</vt:lpstr>
      <vt:lpstr>Hypothetical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Conclusions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805b</dc:creator>
  <cp:lastModifiedBy>Andrey Koval</cp:lastModifiedBy>
  <cp:revision>233</cp:revision>
  <dcterms:created xsi:type="dcterms:W3CDTF">2011-11-18T20:14:02Z</dcterms:created>
  <dcterms:modified xsi:type="dcterms:W3CDTF">2015-11-16T21:55:09Z</dcterms:modified>
</cp:coreProperties>
</file>