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Cabin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italic.fntdata"/><Relationship Id="rId10" Type="http://schemas.openxmlformats.org/officeDocument/2006/relationships/slide" Target="slides/slide6.xml"/><Relationship Id="rId32" Type="http://schemas.openxmlformats.org/officeDocument/2006/relationships/font" Target="fonts/Roboto-bold.fntdata"/><Relationship Id="rId13" Type="http://schemas.openxmlformats.org/officeDocument/2006/relationships/slide" Target="slides/slide9.xml"/><Relationship Id="rId35" Type="http://schemas.openxmlformats.org/officeDocument/2006/relationships/font" Target="fonts/Cabin-regular.fntdata"/><Relationship Id="rId12" Type="http://schemas.openxmlformats.org/officeDocument/2006/relationships/slide" Target="slides/slide8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1.xml"/><Relationship Id="rId37" Type="http://schemas.openxmlformats.org/officeDocument/2006/relationships/font" Target="fonts/Cabin-italic.fntdata"/><Relationship Id="rId14" Type="http://schemas.openxmlformats.org/officeDocument/2006/relationships/slide" Target="slides/slide10.xml"/><Relationship Id="rId36" Type="http://schemas.openxmlformats.org/officeDocument/2006/relationships/font" Target="fonts/Cabin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Cabin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3478668cc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3478668c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3477e00c6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3477e00c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3477e00c6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3477e00c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3477e00c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3477e00c6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3482803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234828035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6.jpg"/><Relationship Id="rId5" Type="http://schemas.openxmlformats.org/officeDocument/2006/relationships/image" Target="../media/image9.png"/><Relationship Id="rId6" Type="http://schemas.openxmlformats.org/officeDocument/2006/relationships/image" Target="../media/image21.png"/><Relationship Id="rId7" Type="http://schemas.openxmlformats.org/officeDocument/2006/relationships/image" Target="../media/image10.png"/><Relationship Id="rId8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hyperlink" Target="https://rawgit.com/IHACRU/ihacru-ehr-simulation/20b8e891e108b0e6909930274e79a441296ca1b8/reports/ehr-simulation-2/ehr-simulation-2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hyperlink" Target="https://rawgit.com/IHACRU/ihacru-ehr-simulation/b8ca199630d9bd04c24da257143131471ec1ff7b/data-public/raw/fictional-prototype.csv" TargetMode="External"/><Relationship Id="rId5" Type="http://schemas.openxmlformats.org/officeDocument/2006/relationships/hyperlink" Target="https://rawgit.com/IHACRU/ihacru-ehr-simulation/b8ca199630d9bd04c24da257143131471ec1ff7b/data-public/derived/simulation-results-2.csv" TargetMode="External"/><Relationship Id="rId6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gif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gif"/><Relationship Id="rId4" Type="http://schemas.openxmlformats.org/officeDocument/2006/relationships/image" Target="../media/image20.png"/><Relationship Id="rId5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22.png"/><Relationship Id="rId6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6.jpg"/><Relationship Id="rId5" Type="http://schemas.openxmlformats.org/officeDocument/2006/relationships/image" Target="../media/image9.png"/><Relationship Id="rId6" Type="http://schemas.openxmlformats.org/officeDocument/2006/relationships/image" Target="../media/image21.png"/><Relationship Id="rId7" Type="http://schemas.openxmlformats.org/officeDocument/2006/relationships/image" Target="../media/image10.png"/><Relationship Id="rId8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453342" y="31547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Simulating realistic </a:t>
            </a:r>
            <a:br>
              <a:rPr b="0" i="0" lang="en-US" sz="5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5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Electronic Health Records</a:t>
            </a:r>
            <a:br>
              <a:rPr b="0" i="0" lang="en-US" sz="5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5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using BayesDB</a:t>
            </a:r>
            <a:endParaRPr b="0" i="0" sz="5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82104" y="3084297"/>
            <a:ext cx="5253990" cy="948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Andriy V. Koval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(Vancouver Island Health Authority)</a:t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6970586" y="3028791"/>
            <a:ext cx="5120640" cy="10035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Veronica Sara Weiner 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(MIT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Probabilistic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Computing Project) </a:t>
            </a:r>
            <a:endParaRPr b="0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0556" y="5921830"/>
            <a:ext cx="1949054" cy="752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8073" y="4079863"/>
            <a:ext cx="2954021" cy="1335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7999" y="4154897"/>
            <a:ext cx="2180308" cy="1335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27645" y="4079863"/>
            <a:ext cx="1440934" cy="1440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944672" y="6063925"/>
            <a:ext cx="2527269" cy="468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15304" y="4623522"/>
            <a:ext cx="3089485" cy="1583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787945"/>
            <a:ext cx="12192000" cy="307005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/>
        </p:nvSpPr>
        <p:spPr>
          <a:xfrm>
            <a:off x="3243299" y="1305580"/>
            <a:ext cx="68758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Relative dates of the encounter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2"/>
          <p:cNvSpPr/>
          <p:nvPr/>
        </p:nvSpPr>
        <p:spPr>
          <a:xfrm>
            <a:off x="9239002" y="3543300"/>
            <a:ext cx="1082288" cy="3314700"/>
          </a:xfrm>
          <a:prstGeom prst="rect">
            <a:avLst/>
          </a:prstGeom>
          <a:solidFill>
            <a:srgbClr val="FF0000">
              <a:alpha val="12941"/>
            </a:srgbClr>
          </a:solidFill>
          <a:ln cap="flat" cmpd="sng" w="9525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3" name="Google Shape;173;p22"/>
          <p:cNvGrpSpPr/>
          <p:nvPr/>
        </p:nvGrpSpPr>
        <p:grpSpPr>
          <a:xfrm>
            <a:off x="102870" y="114300"/>
            <a:ext cx="8347710" cy="707886"/>
            <a:chOff x="102870" y="114300"/>
            <a:chExt cx="8347710" cy="707886"/>
          </a:xfrm>
        </p:grpSpPr>
        <p:sp>
          <p:nvSpPr>
            <p:cNvPr id="174" name="Google Shape;174;p22"/>
            <p:cNvSpPr txBox="1"/>
            <p:nvPr/>
          </p:nvSpPr>
          <p:spPr>
            <a:xfrm>
              <a:off x="102870" y="114300"/>
              <a:ext cx="433197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Patient Event Table:</a:t>
              </a:r>
              <a:endPara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2"/>
            <p:cNvSpPr txBox="1"/>
            <p:nvPr/>
          </p:nvSpPr>
          <p:spPr>
            <a:xfrm>
              <a:off x="4347210" y="114300"/>
              <a:ext cx="410337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start_day, end_day</a:t>
              </a:r>
              <a:endParaRPr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787945"/>
            <a:ext cx="12192000" cy="307005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/>
        </p:nvSpPr>
        <p:spPr>
          <a:xfrm>
            <a:off x="3243299" y="1305580"/>
            <a:ext cx="68758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 of the clinical event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10336282" y="3543300"/>
            <a:ext cx="830828" cy="3314700"/>
          </a:xfrm>
          <a:prstGeom prst="rect">
            <a:avLst/>
          </a:prstGeom>
          <a:solidFill>
            <a:srgbClr val="FF0000">
              <a:alpha val="12941"/>
            </a:srgbClr>
          </a:solidFill>
          <a:ln cap="flat" cmpd="sng" w="9525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3" name="Google Shape;183;p23"/>
          <p:cNvGrpSpPr/>
          <p:nvPr/>
        </p:nvGrpSpPr>
        <p:grpSpPr>
          <a:xfrm>
            <a:off x="102870" y="114300"/>
            <a:ext cx="8347710" cy="707886"/>
            <a:chOff x="102870" y="114300"/>
            <a:chExt cx="8347710" cy="707886"/>
          </a:xfrm>
        </p:grpSpPr>
        <p:sp>
          <p:nvSpPr>
            <p:cNvPr id="184" name="Google Shape;184;p23"/>
            <p:cNvSpPr txBox="1"/>
            <p:nvPr/>
          </p:nvSpPr>
          <p:spPr>
            <a:xfrm>
              <a:off x="102870" y="114300"/>
              <a:ext cx="433197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Patient Event Table:</a:t>
              </a:r>
              <a:endPara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3"/>
            <p:cNvSpPr txBox="1"/>
            <p:nvPr/>
          </p:nvSpPr>
          <p:spPr>
            <a:xfrm>
              <a:off x="4347210" y="114300"/>
              <a:ext cx="410337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duration_days</a:t>
              </a:r>
              <a:endParaRPr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787945"/>
            <a:ext cx="12192000" cy="307005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 txBox="1"/>
          <p:nvPr/>
        </p:nvSpPr>
        <p:spPr>
          <a:xfrm>
            <a:off x="3243299" y="1305580"/>
            <a:ext cx="687581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Foreign key to the external table with descriptive labels of the service programs (“semantic layer”)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11170672" y="3543300"/>
            <a:ext cx="1021328" cy="3314700"/>
          </a:xfrm>
          <a:prstGeom prst="rect">
            <a:avLst/>
          </a:prstGeom>
          <a:solidFill>
            <a:srgbClr val="FF0000">
              <a:alpha val="12941"/>
            </a:srgbClr>
          </a:solidFill>
          <a:ln cap="flat" cmpd="sng" w="9525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3" name="Google Shape;193;p24"/>
          <p:cNvGrpSpPr/>
          <p:nvPr/>
        </p:nvGrpSpPr>
        <p:grpSpPr>
          <a:xfrm>
            <a:off x="102870" y="114300"/>
            <a:ext cx="8347710" cy="707886"/>
            <a:chOff x="102870" y="114300"/>
            <a:chExt cx="8347710" cy="707886"/>
          </a:xfrm>
        </p:grpSpPr>
        <p:sp>
          <p:nvSpPr>
            <p:cNvPr id="194" name="Google Shape;194;p24"/>
            <p:cNvSpPr txBox="1"/>
            <p:nvPr/>
          </p:nvSpPr>
          <p:spPr>
            <a:xfrm>
              <a:off x="102870" y="114300"/>
              <a:ext cx="433197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Patient Event Table:</a:t>
              </a:r>
              <a:endPara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 txBox="1"/>
            <p:nvPr/>
          </p:nvSpPr>
          <p:spPr>
            <a:xfrm>
              <a:off x="4347210" y="114300"/>
              <a:ext cx="410337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location_map_id</a:t>
              </a:r>
              <a:endParaRPr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and CrossCat model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763" y="3139768"/>
            <a:ext cx="11498473" cy="362140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5"/>
          <p:cNvSpPr txBox="1"/>
          <p:nvPr/>
        </p:nvSpPr>
        <p:spPr>
          <a:xfrm>
            <a:off x="9395591" y="2594196"/>
            <a:ext cx="244964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</a:t>
            </a: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full report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838200" y="1556714"/>
            <a:ext cx="816102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fictional data of 10 persons (325 records total) we train the model using BayesDB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6237" y="509915"/>
            <a:ext cx="7739100" cy="63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/>
          <p:nvPr>
            <p:ph type="title"/>
          </p:nvPr>
        </p:nvSpPr>
        <p:spPr>
          <a:xfrm>
            <a:off x="285750" y="341640"/>
            <a:ext cx="3505200" cy="14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Dependency </a:t>
            </a:r>
            <a:b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heat map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680085" y="2184856"/>
            <a:ext cx="253365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Picks up a person cluster</a:t>
            </a:r>
            <a:endParaRPr/>
          </a:p>
        </p:txBody>
      </p:sp>
      <p:sp>
        <p:nvSpPr>
          <p:cNvPr id="211" name="Google Shape;211;p26"/>
          <p:cNvSpPr txBox="1"/>
          <p:nvPr/>
        </p:nvSpPr>
        <p:spPr>
          <a:xfrm>
            <a:off x="634365" y="4763303"/>
            <a:ext cx="281178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Picks up an encounter cluster</a:t>
            </a: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4434840" y="2686050"/>
            <a:ext cx="285900" cy="800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26"/>
          <p:cNvCxnSpPr/>
          <p:nvPr/>
        </p:nvCxnSpPr>
        <p:spPr>
          <a:xfrm>
            <a:off x="2434590" y="2914650"/>
            <a:ext cx="1874520" cy="1714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214" name="Google Shape;214;p26"/>
          <p:cNvSpPr/>
          <p:nvPr/>
        </p:nvSpPr>
        <p:spPr>
          <a:xfrm>
            <a:off x="3900487" y="3569850"/>
            <a:ext cx="285750" cy="164223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5" name="Google Shape;215;p26"/>
          <p:cNvCxnSpPr/>
          <p:nvPr/>
        </p:nvCxnSpPr>
        <p:spPr>
          <a:xfrm flipH="1" rot="10800000">
            <a:off x="2788920" y="4464427"/>
            <a:ext cx="942975" cy="72277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Simulating realistic EHR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3870" y="4235518"/>
            <a:ext cx="11612880" cy="40392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7"/>
          <p:cNvSpPr txBox="1"/>
          <p:nvPr/>
        </p:nvSpPr>
        <p:spPr>
          <a:xfrm>
            <a:off x="483870" y="3691554"/>
            <a:ext cx="49428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All code that is needed to carry out the simulation: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2449830" y="5438391"/>
            <a:ext cx="67061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the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raw fictional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to the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simulated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7441" y="1785434"/>
            <a:ext cx="10857117" cy="1651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rison-01-more-iter.gif" id="229" name="Google Shape;22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9174" y="0"/>
            <a:ext cx="81168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8"/>
          <p:cNvSpPr/>
          <p:nvPr/>
        </p:nvSpPr>
        <p:spPr>
          <a:xfrm>
            <a:off x="7142798" y="5239"/>
            <a:ext cx="1555432" cy="1160621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1" name="Google Shape;231;p28"/>
          <p:cNvGrpSpPr/>
          <p:nvPr/>
        </p:nvGrpSpPr>
        <p:grpSpPr>
          <a:xfrm>
            <a:off x="95129" y="737378"/>
            <a:ext cx="3607238" cy="2691622"/>
            <a:chOff x="130372" y="124405"/>
            <a:chExt cx="3607238" cy="2691622"/>
          </a:xfrm>
        </p:grpSpPr>
        <p:pic>
          <p:nvPicPr>
            <p:cNvPr id="232" name="Google Shape;232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1937" y="147638"/>
              <a:ext cx="3475673" cy="227477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3" name="Google Shape;233;p28"/>
            <p:cNvCxnSpPr/>
            <p:nvPr/>
          </p:nvCxnSpPr>
          <p:spPr>
            <a:xfrm rot="10800000">
              <a:off x="1303020" y="628650"/>
              <a:ext cx="525780" cy="28575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med" w="med" type="triangle"/>
            </a:ln>
          </p:spPr>
        </p:cxnSp>
        <p:sp>
          <p:nvSpPr>
            <p:cNvPr id="234" name="Google Shape;234;p28"/>
            <p:cNvSpPr/>
            <p:nvPr/>
          </p:nvSpPr>
          <p:spPr>
            <a:xfrm>
              <a:off x="130372" y="124405"/>
              <a:ext cx="3607237" cy="269162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28"/>
          <p:cNvSpPr txBox="1"/>
          <p:nvPr/>
        </p:nvSpPr>
        <p:spPr>
          <a:xfrm>
            <a:off x="266619" y="45720"/>
            <a:ext cx="355290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Viewing deviations from expected</a:t>
            </a:r>
            <a:endParaRPr/>
          </a:p>
        </p:txBody>
      </p:sp>
      <p:sp>
        <p:nvSpPr>
          <p:cNvPr id="236" name="Google Shape;236;p28"/>
          <p:cNvSpPr txBox="1"/>
          <p:nvPr/>
        </p:nvSpPr>
        <p:spPr>
          <a:xfrm>
            <a:off x="122294" y="3586846"/>
            <a:ext cx="355290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Excellent reconstruction of univariate distributions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Acceptable reconstruction of second order relationships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arison-02-more-iter.gif" id="241" name="Google Shape;24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135" y="0"/>
            <a:ext cx="81168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9"/>
          <p:cNvSpPr txBox="1"/>
          <p:nvPr/>
        </p:nvSpPr>
        <p:spPr>
          <a:xfrm>
            <a:off x="266619" y="45720"/>
            <a:ext cx="355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Deviation from expected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0"/>
          <p:cNvPicPr preferRelativeResize="0"/>
          <p:nvPr/>
        </p:nvPicPr>
        <p:blipFill rotWithShape="1">
          <a:blip r:embed="rId3">
            <a:alphaModFix/>
          </a:blip>
          <a:srcRect b="6774" l="21369" r="31331" t="19912"/>
          <a:stretch/>
        </p:blipFill>
        <p:spPr>
          <a:xfrm>
            <a:off x="2667350" y="1106325"/>
            <a:ext cx="5546300" cy="491627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0"/>
          <p:cNvSpPr txBox="1"/>
          <p:nvPr/>
        </p:nvSpPr>
        <p:spPr>
          <a:xfrm>
            <a:off x="266625" y="45725"/>
            <a:ext cx="101445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selecting data from the original data set, it is clear that for the vast majority of records, start day = end day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1"/>
          <p:cNvPicPr preferRelativeResize="0"/>
          <p:nvPr/>
        </p:nvPicPr>
        <p:blipFill rotWithShape="1">
          <a:blip r:embed="rId3">
            <a:alphaModFix/>
          </a:blip>
          <a:srcRect b="7376" l="20875" r="31670" t="19880"/>
          <a:stretch/>
        </p:blipFill>
        <p:spPr>
          <a:xfrm>
            <a:off x="23300" y="1435675"/>
            <a:ext cx="5690899" cy="498857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1"/>
          <p:cNvSpPr txBox="1"/>
          <p:nvPr/>
        </p:nvSpPr>
        <p:spPr>
          <a:xfrm>
            <a:off x="266625" y="45725"/>
            <a:ext cx="115905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CrossCat learns an approximate of this relationship between start date and end date.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31"/>
          <p:cNvPicPr preferRelativeResize="0"/>
          <p:nvPr/>
        </p:nvPicPr>
        <p:blipFill rotWithShape="1">
          <a:blip r:embed="rId4">
            <a:alphaModFix/>
          </a:blip>
          <a:srcRect b="8234" l="20570" r="28145" t="18633"/>
          <a:stretch/>
        </p:blipFill>
        <p:spPr>
          <a:xfrm>
            <a:off x="5554450" y="1234850"/>
            <a:ext cx="6236233" cy="5085424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1"/>
          <p:cNvSpPr txBox="1"/>
          <p:nvPr/>
        </p:nvSpPr>
        <p:spPr>
          <a:xfrm>
            <a:off x="2450700" y="816125"/>
            <a:ext cx="13440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OBSERVED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7839613" y="816125"/>
            <a:ext cx="16659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Roboto"/>
                <a:ea typeface="Roboto"/>
                <a:cs typeface="Roboto"/>
                <a:sym typeface="Roboto"/>
              </a:rPr>
              <a:t>SIMULATED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31"/>
          <p:cNvSpPr txBox="1"/>
          <p:nvPr/>
        </p:nvSpPr>
        <p:spPr>
          <a:xfrm>
            <a:off x="587225" y="645675"/>
            <a:ext cx="16659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Records with this start date</a:t>
            </a:r>
            <a:endParaRPr/>
          </a:p>
        </p:txBody>
      </p:sp>
      <p:cxnSp>
        <p:nvCxnSpPr>
          <p:cNvPr id="259" name="Google Shape;259;p31"/>
          <p:cNvCxnSpPr>
            <a:stCxn id="258" idx="2"/>
          </p:cNvCxnSpPr>
          <p:nvPr/>
        </p:nvCxnSpPr>
        <p:spPr>
          <a:xfrm>
            <a:off x="1420175" y="1013775"/>
            <a:ext cx="62100" cy="11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31"/>
          <p:cNvSpPr txBox="1"/>
          <p:nvPr/>
        </p:nvSpPr>
        <p:spPr>
          <a:xfrm>
            <a:off x="2450700" y="6320275"/>
            <a:ext cx="16659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have these values of end date</a:t>
            </a:r>
            <a:endParaRPr/>
          </a:p>
        </p:txBody>
      </p:sp>
      <p:cxnSp>
        <p:nvCxnSpPr>
          <p:cNvPr id="261" name="Google Shape;261;p31"/>
          <p:cNvCxnSpPr>
            <a:stCxn id="260" idx="0"/>
          </p:cNvCxnSpPr>
          <p:nvPr/>
        </p:nvCxnSpPr>
        <p:spPr>
          <a:xfrm rot="10800000">
            <a:off x="3122550" y="4424275"/>
            <a:ext cx="161100" cy="189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VIHA - ACRU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838200" y="1825625"/>
            <a:ext cx="108882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Vancouver Island Health Authority (aka Island Health)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of 5 regional health authorities of British Columbia, Canada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health services to ~ 750,000 residents of Vancouver Island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Comprised of ~ 1,700 health service programs; ~18,</a:t>
            </a:r>
            <a:r>
              <a:rPr lang="en-US"/>
              <a:t>000 providers &amp; employees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EHR implementation dating back to 2001</a:t>
            </a:r>
            <a:endParaRPr/>
          </a:p>
          <a:p>
            <a:pPr indent="-762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Applied Clinical Research Unit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Director: Kenneth Moselle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Bridge between Enterprise Data Warehouse and research community</a:t>
            </a:r>
            <a:endParaRPr/>
          </a:p>
          <a:p>
            <a:pPr indent="-2286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Develops and maintains “semantic layer” translating ~ 1,700 uninterpretable administrative entities into ~150 meaningful classes of health programs</a:t>
            </a:r>
            <a:endParaRPr/>
          </a:p>
          <a:p>
            <a:pPr indent="0" lvl="1" marL="4572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2"/>
          <p:cNvPicPr preferRelativeResize="0"/>
          <p:nvPr/>
        </p:nvPicPr>
        <p:blipFill rotWithShape="1">
          <a:blip r:embed="rId3">
            <a:alphaModFix/>
          </a:blip>
          <a:srcRect b="7376" l="20875" r="31670" t="19880"/>
          <a:stretch/>
        </p:blipFill>
        <p:spPr>
          <a:xfrm>
            <a:off x="23300" y="1435675"/>
            <a:ext cx="5690899" cy="498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2"/>
          <p:cNvPicPr preferRelativeResize="0"/>
          <p:nvPr/>
        </p:nvPicPr>
        <p:blipFill rotWithShape="1">
          <a:blip r:embed="rId4">
            <a:alphaModFix/>
          </a:blip>
          <a:srcRect b="7943" l="22337" r="32104" t="19582"/>
          <a:stretch/>
        </p:blipFill>
        <p:spPr>
          <a:xfrm>
            <a:off x="6355925" y="1444725"/>
            <a:ext cx="5463699" cy="497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2"/>
          <p:cNvSpPr txBox="1"/>
          <p:nvPr/>
        </p:nvSpPr>
        <p:spPr>
          <a:xfrm>
            <a:off x="266625" y="45725"/>
            <a:ext cx="115905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more iterations, the quality of CrossCat’s model of probability densities and complex joint probability distributions gets better and better, including this relationship between start date and end date.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simulation is after 5500 iterations of analysis on a separate population of just these three variables).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9525" y="45720"/>
            <a:ext cx="8324849" cy="676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068" y="1353218"/>
            <a:ext cx="3304222" cy="272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6619" y="4077856"/>
            <a:ext cx="3196671" cy="273061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3"/>
          <p:cNvSpPr txBox="1"/>
          <p:nvPr/>
        </p:nvSpPr>
        <p:spPr>
          <a:xfrm>
            <a:off x="266619" y="45720"/>
            <a:ext cx="355290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Captures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duration_days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simulated directly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order relationship preserved (in probability)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3"/>
          <p:cNvSpPr txBox="1"/>
          <p:nvPr/>
        </p:nvSpPr>
        <p:spPr>
          <a:xfrm>
            <a:off x="3719431" y="6439138"/>
            <a:ext cx="27660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Computed after simulation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33"/>
          <p:cNvCxnSpPr/>
          <p:nvPr/>
        </p:nvCxnSpPr>
        <p:spPr>
          <a:xfrm rot="10800000">
            <a:off x="3463290" y="5806440"/>
            <a:ext cx="994410" cy="63269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068" y="1353218"/>
            <a:ext cx="3304200" cy="27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619" y="4077856"/>
            <a:ext cx="3196800" cy="27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4"/>
          <p:cNvSpPr txBox="1"/>
          <p:nvPr/>
        </p:nvSpPr>
        <p:spPr>
          <a:xfrm>
            <a:off x="266619" y="45720"/>
            <a:ext cx="35529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result after 5500 CrossCat iterations of just these three variables (improved)</a:t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4"/>
          <p:cNvSpPr txBox="1"/>
          <p:nvPr/>
        </p:nvSpPr>
        <p:spPr>
          <a:xfrm>
            <a:off x="3719431" y="6439138"/>
            <a:ext cx="276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Computed after simulation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7" name="Google Shape;287;p34"/>
          <p:cNvCxnSpPr/>
          <p:nvPr/>
        </p:nvCxnSpPr>
        <p:spPr>
          <a:xfrm rot="10800000">
            <a:off x="3463200" y="5806438"/>
            <a:ext cx="994500" cy="63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med" w="med" type="triangle"/>
          </a:ln>
        </p:spPr>
      </p:cxnSp>
      <p:pic>
        <p:nvPicPr>
          <p:cNvPr id="288" name="Google Shape;28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9225" y="4606475"/>
            <a:ext cx="3241475" cy="21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4"/>
          <p:cNvPicPr preferRelativeResize="0"/>
          <p:nvPr/>
        </p:nvPicPr>
        <p:blipFill rotWithShape="1">
          <a:blip r:embed="rId6">
            <a:alphaModFix/>
          </a:blip>
          <a:srcRect b="7943" l="22337" r="32104" t="19582"/>
          <a:stretch/>
        </p:blipFill>
        <p:spPr>
          <a:xfrm>
            <a:off x="4677475" y="271275"/>
            <a:ext cx="6837350" cy="622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Simulation of realistic EHR with BayesDB is possible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Appears to preserve observed frequency distributions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order (univariate) = very well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order (bivariate) = OK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learning, simulation is easy = 1 line of code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BayesDB is ideally suited to mimic realistic features of clinical data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Force certain variable relationships to take specific functional forms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single patient ID can only have one gender and one age group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Venture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Longer running time may enhance accuracy of reconstructed features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→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Tradeoff may be made precise with a runtime-accuracy analysis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Ready to be applied against the real data in VIHA’s environment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Can be installed 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multi-core </a:t>
            </a:r>
            <a:r>
              <a:rPr lang="en-US"/>
              <a:t>machine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(e.g. AWS, Azure) for speed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7"/>
          <p:cNvSpPr txBox="1"/>
          <p:nvPr>
            <p:ph type="ctrTitle"/>
          </p:nvPr>
        </p:nvSpPr>
        <p:spPr>
          <a:xfrm>
            <a:off x="1453342" y="31547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bin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Simulating realistic </a:t>
            </a:r>
            <a:br>
              <a:rPr b="0" i="0" lang="en-US" sz="5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5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Electronic Health Records</a:t>
            </a:r>
            <a:br>
              <a:rPr b="0" i="0" lang="en-US" sz="5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b="0" i="0" lang="en-US" sz="5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using BayesDB</a:t>
            </a:r>
            <a:endParaRPr b="0" i="0" sz="5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7" name="Google Shape;307;p37"/>
          <p:cNvSpPr txBox="1"/>
          <p:nvPr>
            <p:ph idx="1" type="subTitle"/>
          </p:nvPr>
        </p:nvSpPr>
        <p:spPr>
          <a:xfrm>
            <a:off x="82104" y="3084297"/>
            <a:ext cx="52539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Andriy V. Koval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(Vancouver Island Health Authority)</a:t>
            </a:r>
            <a:endParaRPr b="0" i="0" sz="24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08" name="Google Shape;308;p37"/>
          <p:cNvSpPr txBox="1"/>
          <p:nvPr/>
        </p:nvSpPr>
        <p:spPr>
          <a:xfrm>
            <a:off x="6970586" y="3028791"/>
            <a:ext cx="5120700" cy="1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Veronica Sara Weiner 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(MIT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Probabilistic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Computing Project) </a:t>
            </a:r>
            <a:endParaRPr b="0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9" name="Google Shape;30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0556" y="5921830"/>
            <a:ext cx="1949100" cy="7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8073" y="4079863"/>
            <a:ext cx="2954100" cy="13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7999" y="4154897"/>
            <a:ext cx="2180400" cy="133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27645" y="4079863"/>
            <a:ext cx="1440900" cy="14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944672" y="6063925"/>
            <a:ext cx="2527200" cy="4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15304" y="4623522"/>
            <a:ext cx="3089400" cy="15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5587" y="0"/>
            <a:ext cx="781280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8"/>
          <p:cNvSpPr txBox="1"/>
          <p:nvPr/>
        </p:nvSpPr>
        <p:spPr>
          <a:xfrm>
            <a:off x="354330" y="262890"/>
            <a:ext cx="277749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Reconstructs temporal information well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787945"/>
            <a:ext cx="12192000" cy="307005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102870" y="114300"/>
            <a:ext cx="452628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Patient Event Table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1531620" y="1085850"/>
            <a:ext cx="90297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data product of ACRU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Universe of records for any given cohort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Fictional data for 10 individuals (325 records total) used to train the model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787945"/>
            <a:ext cx="12192000" cy="307005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3277589" y="1811641"/>
            <a:ext cx="68758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 identifier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239139" y="3543301"/>
            <a:ext cx="583821" cy="3314700"/>
          </a:xfrm>
          <a:prstGeom prst="rect">
            <a:avLst/>
          </a:prstGeom>
          <a:solidFill>
            <a:srgbClr val="FF0000">
              <a:alpha val="12941"/>
            </a:srgbClr>
          </a:solidFill>
          <a:ln cap="flat" cmpd="sng" w="9525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" name="Google Shape;113;p16"/>
          <p:cNvGrpSpPr/>
          <p:nvPr/>
        </p:nvGrpSpPr>
        <p:grpSpPr>
          <a:xfrm>
            <a:off x="102870" y="114300"/>
            <a:ext cx="8347710" cy="707886"/>
            <a:chOff x="102870" y="114300"/>
            <a:chExt cx="8347710" cy="707886"/>
          </a:xfrm>
        </p:grpSpPr>
        <p:sp>
          <p:nvSpPr>
            <p:cNvPr id="114" name="Google Shape;114;p16"/>
            <p:cNvSpPr txBox="1"/>
            <p:nvPr/>
          </p:nvSpPr>
          <p:spPr>
            <a:xfrm>
              <a:off x="102870" y="114300"/>
              <a:ext cx="433197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Patient Event Table:</a:t>
              </a:r>
              <a:endPara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4347210" y="114300"/>
              <a:ext cx="410337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id</a:t>
              </a:r>
              <a:endParaRPr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787945"/>
            <a:ext cx="12192000" cy="307005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3277589" y="1811641"/>
            <a:ext cx="68758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demographics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833499" y="3543300"/>
            <a:ext cx="1063881" cy="3314700"/>
          </a:xfrm>
          <a:prstGeom prst="rect">
            <a:avLst/>
          </a:prstGeom>
          <a:solidFill>
            <a:srgbClr val="FF0000">
              <a:alpha val="12941"/>
            </a:srgbClr>
          </a:solidFill>
          <a:ln cap="flat" cmpd="sng" w="9525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" name="Google Shape;123;p17"/>
          <p:cNvGrpSpPr/>
          <p:nvPr/>
        </p:nvGrpSpPr>
        <p:grpSpPr>
          <a:xfrm>
            <a:off x="102870" y="114300"/>
            <a:ext cx="9224010" cy="707886"/>
            <a:chOff x="102870" y="114300"/>
            <a:chExt cx="9224010" cy="707886"/>
          </a:xfrm>
        </p:grpSpPr>
        <p:sp>
          <p:nvSpPr>
            <p:cNvPr id="124" name="Google Shape;124;p17"/>
            <p:cNvSpPr txBox="1"/>
            <p:nvPr/>
          </p:nvSpPr>
          <p:spPr>
            <a:xfrm>
              <a:off x="102870" y="114300"/>
              <a:ext cx="433197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Patient Event Table:</a:t>
              </a:r>
              <a:endPara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7"/>
            <p:cNvSpPr txBox="1"/>
            <p:nvPr/>
          </p:nvSpPr>
          <p:spPr>
            <a:xfrm>
              <a:off x="4347210" y="114300"/>
              <a:ext cx="497967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gender, age_group</a:t>
              </a:r>
              <a:endParaRPr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787945"/>
            <a:ext cx="12192000" cy="307005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8"/>
          <p:cNvSpPr txBox="1"/>
          <p:nvPr/>
        </p:nvSpPr>
        <p:spPr>
          <a:xfrm>
            <a:off x="3277589" y="1811641"/>
            <a:ext cx="687581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identifier of an encounter with a health service program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1890775" y="3543300"/>
            <a:ext cx="772416" cy="3314700"/>
          </a:xfrm>
          <a:prstGeom prst="rect">
            <a:avLst/>
          </a:prstGeom>
          <a:solidFill>
            <a:srgbClr val="FF0000">
              <a:alpha val="12941"/>
            </a:srgbClr>
          </a:solidFill>
          <a:ln cap="flat" cmpd="sng" w="9525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18"/>
          <p:cNvGrpSpPr/>
          <p:nvPr/>
        </p:nvGrpSpPr>
        <p:grpSpPr>
          <a:xfrm>
            <a:off x="102870" y="114300"/>
            <a:ext cx="8347710" cy="707886"/>
            <a:chOff x="102870" y="114300"/>
            <a:chExt cx="8347710" cy="707886"/>
          </a:xfrm>
        </p:grpSpPr>
        <p:sp>
          <p:nvSpPr>
            <p:cNvPr id="134" name="Google Shape;134;p18"/>
            <p:cNvSpPr txBox="1"/>
            <p:nvPr/>
          </p:nvSpPr>
          <p:spPr>
            <a:xfrm>
              <a:off x="102870" y="114300"/>
              <a:ext cx="433197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Patient Event Table:</a:t>
              </a:r>
              <a:endPara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8"/>
            <p:cNvSpPr txBox="1"/>
            <p:nvPr/>
          </p:nvSpPr>
          <p:spPr>
            <a:xfrm>
              <a:off x="4347210" y="114300"/>
              <a:ext cx="410337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encounter_id</a:t>
              </a:r>
              <a:endParaRPr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787945"/>
            <a:ext cx="12192000" cy="307005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3277589" y="1811641"/>
            <a:ext cx="687581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Warehouse tags describing the features of clinical encounter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2656584" y="3543300"/>
            <a:ext cx="1983995" cy="3314700"/>
          </a:xfrm>
          <a:prstGeom prst="rect">
            <a:avLst/>
          </a:prstGeom>
          <a:solidFill>
            <a:srgbClr val="FF0000">
              <a:alpha val="12941"/>
            </a:srgbClr>
          </a:solidFill>
          <a:ln cap="flat" cmpd="sng" w="9525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102870" y="114300"/>
            <a:ext cx="11567160" cy="707886"/>
            <a:chOff x="102870" y="114300"/>
            <a:chExt cx="11567160" cy="707886"/>
          </a:xfrm>
        </p:grpSpPr>
        <p:sp>
          <p:nvSpPr>
            <p:cNvPr id="144" name="Google Shape;144;p19"/>
            <p:cNvSpPr txBox="1"/>
            <p:nvPr/>
          </p:nvSpPr>
          <p:spPr>
            <a:xfrm>
              <a:off x="102870" y="114300"/>
              <a:ext cx="433197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Patient Event Table:</a:t>
              </a:r>
              <a:endPara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9"/>
            <p:cNvSpPr txBox="1"/>
            <p:nvPr/>
          </p:nvSpPr>
          <p:spPr>
            <a:xfrm>
              <a:off x="4347210" y="114300"/>
              <a:ext cx="732282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encounter_class, encounter_type</a:t>
              </a:r>
              <a:endParaRPr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787945"/>
            <a:ext cx="12192000" cy="307005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0"/>
          <p:cNvSpPr txBox="1"/>
          <p:nvPr/>
        </p:nvSpPr>
        <p:spPr>
          <a:xfrm>
            <a:off x="3243299" y="1305580"/>
            <a:ext cx="687581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clinical encounter may contain a more granular detail (e.g. procedure, diagnosis, prescription)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4663440" y="3543300"/>
            <a:ext cx="3131820" cy="3314700"/>
          </a:xfrm>
          <a:prstGeom prst="rect">
            <a:avLst/>
          </a:prstGeom>
          <a:solidFill>
            <a:srgbClr val="FF0000">
              <a:alpha val="12941"/>
            </a:srgbClr>
          </a:solidFill>
          <a:ln cap="flat" cmpd="sng" w="9525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" name="Google Shape;153;p20"/>
          <p:cNvGrpSpPr/>
          <p:nvPr/>
        </p:nvGrpSpPr>
        <p:grpSpPr>
          <a:xfrm>
            <a:off x="102870" y="114300"/>
            <a:ext cx="12089130" cy="707886"/>
            <a:chOff x="102870" y="114300"/>
            <a:chExt cx="12089130" cy="707886"/>
          </a:xfrm>
        </p:grpSpPr>
        <p:sp>
          <p:nvSpPr>
            <p:cNvPr id="154" name="Google Shape;154;p20"/>
            <p:cNvSpPr txBox="1"/>
            <p:nvPr/>
          </p:nvSpPr>
          <p:spPr>
            <a:xfrm>
              <a:off x="102870" y="114300"/>
              <a:ext cx="433197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Patient Event Table:</a:t>
              </a:r>
              <a:endPara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0"/>
            <p:cNvSpPr txBox="1"/>
            <p:nvPr/>
          </p:nvSpPr>
          <p:spPr>
            <a:xfrm>
              <a:off x="4347210" y="114300"/>
              <a:ext cx="784479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event_type, event_title, event_detail</a:t>
              </a:r>
              <a:endParaRPr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787945"/>
            <a:ext cx="12192000" cy="307005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3243299" y="1305580"/>
            <a:ext cx="687581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Absolute dates of the encounter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7806690" y="3543300"/>
            <a:ext cx="1440180" cy="3314700"/>
          </a:xfrm>
          <a:prstGeom prst="rect">
            <a:avLst/>
          </a:prstGeom>
          <a:solidFill>
            <a:srgbClr val="FF0000">
              <a:alpha val="12941"/>
            </a:srgbClr>
          </a:solidFill>
          <a:ln cap="flat" cmpd="sng" w="9525">
            <a:solidFill>
              <a:schemeClr val="accent2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" name="Google Shape;163;p21"/>
          <p:cNvGrpSpPr/>
          <p:nvPr/>
        </p:nvGrpSpPr>
        <p:grpSpPr>
          <a:xfrm>
            <a:off x="102870" y="114300"/>
            <a:ext cx="11238064" cy="707886"/>
            <a:chOff x="102870" y="114300"/>
            <a:chExt cx="11238064" cy="707886"/>
          </a:xfrm>
        </p:grpSpPr>
        <p:sp>
          <p:nvSpPr>
            <p:cNvPr id="164" name="Google Shape;164;p21"/>
            <p:cNvSpPr txBox="1"/>
            <p:nvPr/>
          </p:nvSpPr>
          <p:spPr>
            <a:xfrm>
              <a:off x="102870" y="114300"/>
              <a:ext cx="433197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Patient Event Table:</a:t>
              </a:r>
              <a:endPara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1"/>
            <p:cNvSpPr txBox="1"/>
            <p:nvPr/>
          </p:nvSpPr>
          <p:spPr>
            <a:xfrm>
              <a:off x="4347209" y="114300"/>
              <a:ext cx="6993725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event_year, event_month</a:t>
              </a:r>
              <a:endParaRPr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