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Cab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Cabin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Cabin-italic.fntdata"/><Relationship Id="rId14" Type="http://schemas.openxmlformats.org/officeDocument/2006/relationships/slide" Target="slides/slide10.xml"/><Relationship Id="rId36" Type="http://schemas.openxmlformats.org/officeDocument/2006/relationships/font" Target="fonts/Cabin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478668c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478668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477e00c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477e00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477e00c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477e00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477e00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477e00c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482803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4828035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rawgit.com/IHACRU/ihacru-ehr-simulation/20b8e891e108b0e6909930274e79a441296ca1b8/reports/ehr-simulation-2/ehr-simulation-2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rawgit.com/IHACRU/ihacru-ehr-simulation/b8ca199630d9bd04c24da257143131471ec1ff7b/data-public/raw/fictional-prototype.csv" TargetMode="External"/><Relationship Id="rId5" Type="http://schemas.openxmlformats.org/officeDocument/2006/relationships/hyperlink" Target="https://rawgit.com/IHACRU/ihacru-ehr-simulation/b8ca199630d9bd04c24da257143131471ec1ff7b/data-public/derived/simulation-results-2.csv" TargetMode="External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gif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8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53342" y="3154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Simulating realistic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Health Records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BayesDB</a:t>
            </a:r>
            <a:endParaRPr b="0" i="0" sz="5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82104" y="3084297"/>
            <a:ext cx="5253990" cy="948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Andriy V. Koval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(Vancouver Island Health Authority)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970586" y="3028791"/>
            <a:ext cx="5120640" cy="100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Sara Weiner 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Probabilistic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Computing Project) 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56" y="5921830"/>
            <a:ext cx="1949054" cy="75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073" y="4079863"/>
            <a:ext cx="2954021" cy="133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999" y="4154897"/>
            <a:ext cx="2180308" cy="133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7645" y="4079863"/>
            <a:ext cx="1440934" cy="144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4672" y="6063925"/>
            <a:ext cx="2527269" cy="46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5304" y="4623522"/>
            <a:ext cx="3089485" cy="158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dates of the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239002" y="3543300"/>
            <a:ext cx="108228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start_day, end_day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the clinical event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0336282" y="3543300"/>
            <a:ext cx="83082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84" name="Google Shape;184;p23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duration_days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243299" y="1305580"/>
            <a:ext cx="68758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to the external table with descriptive labels of the service programs (“semantic layer”)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1170672" y="3543300"/>
            <a:ext cx="102132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location_map_id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and CrossCat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63" y="3139768"/>
            <a:ext cx="11498473" cy="36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9395591" y="2594196"/>
            <a:ext cx="2449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full report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38200" y="1556714"/>
            <a:ext cx="81610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fictional data of 10 persons (325 records total) we train the model using BayesDB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237" y="509915"/>
            <a:ext cx="7739100" cy="6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title"/>
          </p:nvPr>
        </p:nvSpPr>
        <p:spPr>
          <a:xfrm>
            <a:off x="285750" y="341640"/>
            <a:ext cx="3505200" cy="14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map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80085" y="2184856"/>
            <a:ext cx="25336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up a person cluster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34365" y="4763303"/>
            <a:ext cx="28117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up an encounter cluster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4434840" y="2686050"/>
            <a:ext cx="285900" cy="80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2434590" y="2914650"/>
            <a:ext cx="187452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4" name="Google Shape;214;p26"/>
          <p:cNvSpPr/>
          <p:nvPr/>
        </p:nvSpPr>
        <p:spPr>
          <a:xfrm>
            <a:off x="3900487" y="3569850"/>
            <a:ext cx="285750" cy="164223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6"/>
          <p:cNvCxnSpPr/>
          <p:nvPr/>
        </p:nvCxnSpPr>
        <p:spPr>
          <a:xfrm flipH="1" rot="10800000">
            <a:off x="2788920" y="4464427"/>
            <a:ext cx="942975" cy="7227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realistic EHR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70" y="4235518"/>
            <a:ext cx="11612880" cy="403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483870" y="3691554"/>
            <a:ext cx="4942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code that is needed to carry out the simulation: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2449830" y="5438391"/>
            <a:ext cx="6706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raw fictional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to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simulated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441" y="1785434"/>
            <a:ext cx="10857117" cy="16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-01-more-iter.gif"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174" y="0"/>
            <a:ext cx="8116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7142798" y="5239"/>
            <a:ext cx="1555432" cy="116062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95129" y="737378"/>
            <a:ext cx="3607238" cy="2691622"/>
            <a:chOff x="130372" y="124405"/>
            <a:chExt cx="3607238" cy="2691622"/>
          </a:xfrm>
        </p:grpSpPr>
        <p:pic>
          <p:nvPicPr>
            <p:cNvPr id="232" name="Google Shape;23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937" y="147638"/>
              <a:ext cx="3475673" cy="22747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28"/>
            <p:cNvCxnSpPr/>
            <p:nvPr/>
          </p:nvCxnSpPr>
          <p:spPr>
            <a:xfrm rot="10800000">
              <a:off x="1303020" y="628650"/>
              <a:ext cx="52578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34" name="Google Shape;234;p28"/>
            <p:cNvSpPr/>
            <p:nvPr/>
          </p:nvSpPr>
          <p:spPr>
            <a:xfrm>
              <a:off x="130372" y="124405"/>
              <a:ext cx="3607237" cy="269162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266619" y="45720"/>
            <a:ext cx="3552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deviations from expected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22294" y="3586846"/>
            <a:ext cx="35529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reconstruction of univariate distributions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Acceptable reconstruction of second order relationships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-02-more-iter.gif"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135" y="0"/>
            <a:ext cx="8116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66619" y="45720"/>
            <a:ext cx="355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 from expected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6774" l="21369" r="31331" t="19912"/>
          <a:stretch/>
        </p:blipFill>
        <p:spPr>
          <a:xfrm>
            <a:off x="2667350" y="1106325"/>
            <a:ext cx="5546300" cy="49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266625" y="45725"/>
            <a:ext cx="10144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selecting data from the original data set, it is clear that for the vast majority of records, start day = end day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7376" l="20875" r="31670" t="19880"/>
          <a:stretch/>
        </p:blipFill>
        <p:spPr>
          <a:xfrm>
            <a:off x="23300" y="1435675"/>
            <a:ext cx="5690899" cy="49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266625" y="45725"/>
            <a:ext cx="1159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CrossCat learns an approximate of this relationship between start date and end date.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8234" l="20570" r="28145" t="18633"/>
          <a:stretch/>
        </p:blipFill>
        <p:spPr>
          <a:xfrm>
            <a:off x="5554450" y="1234850"/>
            <a:ext cx="6236233" cy="50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2450700" y="816125"/>
            <a:ext cx="134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OBSERVED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7839613" y="816125"/>
            <a:ext cx="1665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SIMULATED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87225" y="645675"/>
            <a:ext cx="1665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 with this start date</a:t>
            </a:r>
            <a:endParaRPr/>
          </a:p>
        </p:txBody>
      </p:sp>
      <p:cxnSp>
        <p:nvCxnSpPr>
          <p:cNvPr id="259" name="Google Shape;259;p31"/>
          <p:cNvCxnSpPr>
            <a:stCxn id="258" idx="2"/>
          </p:cNvCxnSpPr>
          <p:nvPr/>
        </p:nvCxnSpPr>
        <p:spPr>
          <a:xfrm>
            <a:off x="1420175" y="1013775"/>
            <a:ext cx="621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 txBox="1"/>
          <p:nvPr/>
        </p:nvSpPr>
        <p:spPr>
          <a:xfrm>
            <a:off x="2450700" y="6320275"/>
            <a:ext cx="1665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these values of end date</a:t>
            </a:r>
            <a:endParaRPr/>
          </a:p>
        </p:txBody>
      </p:sp>
      <p:cxnSp>
        <p:nvCxnSpPr>
          <p:cNvPr id="261" name="Google Shape;261;p31"/>
          <p:cNvCxnSpPr>
            <a:stCxn id="260" idx="0"/>
          </p:cNvCxnSpPr>
          <p:nvPr/>
        </p:nvCxnSpPr>
        <p:spPr>
          <a:xfrm rot="10800000">
            <a:off x="3122550" y="4424275"/>
            <a:ext cx="161100" cy="18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VIHA - ACRU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888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Vancouver Island Health Authority (aka Island Health)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5 regional health authorities of British Columbia, Canada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health services to ~ 750,000 residents of Vancouver Island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~ 1,700 health service programs; ~18,</a:t>
            </a:r>
            <a:r>
              <a:rPr lang="en-US"/>
              <a:t>000 providers &amp; employees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EHR implementation dating back to 2001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Clinical Research Unit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Director: Kenneth Moselle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between Enterprise Data Warehouse and research community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Develops and maintains “semantic layer” translating ~ 1,700 uninterpretable administrative entities into ~150 meaningful classes of health programs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7376" l="20875" r="31670" t="19880"/>
          <a:stretch/>
        </p:blipFill>
        <p:spPr>
          <a:xfrm>
            <a:off x="23300" y="1435675"/>
            <a:ext cx="5690899" cy="4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7943" l="22337" r="32104" t="19582"/>
          <a:stretch/>
        </p:blipFill>
        <p:spPr>
          <a:xfrm>
            <a:off x="6355925" y="1444725"/>
            <a:ext cx="5463699" cy="49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266625" y="45725"/>
            <a:ext cx="1159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iterations, the quality of CrossCat’s model of probability densities and complex joint probability distributions gets better and better, including this relationship between start date and end date.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simulation is after 5500 iterations of analysis on a separate population of just these three variables).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525" y="45720"/>
            <a:ext cx="8324849" cy="6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68" y="1353218"/>
            <a:ext cx="3304222" cy="272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619" y="4077856"/>
            <a:ext cx="3196671" cy="273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266619" y="45720"/>
            <a:ext cx="35529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duration_days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simulated directly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relationship preserved (in probability)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719431" y="6439138"/>
            <a:ext cx="2766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after simulation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3"/>
          <p:cNvCxnSpPr/>
          <p:nvPr/>
        </p:nvCxnSpPr>
        <p:spPr>
          <a:xfrm rot="10800000">
            <a:off x="3463290" y="5806440"/>
            <a:ext cx="994410" cy="6326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8" y="1353218"/>
            <a:ext cx="3304200" cy="27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619" y="4077856"/>
            <a:ext cx="3196800" cy="2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266619" y="45720"/>
            <a:ext cx="3552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result after 5500 CrossCat iterations of just these three variables (improved)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3719431" y="6439138"/>
            <a:ext cx="276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after simulation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3463200" y="5806438"/>
            <a:ext cx="994500" cy="6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25" y="4606475"/>
            <a:ext cx="3241475" cy="21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6">
            <a:alphaModFix/>
          </a:blip>
          <a:srcRect b="7943" l="22337" r="32104" t="19582"/>
          <a:stretch/>
        </p:blipFill>
        <p:spPr>
          <a:xfrm>
            <a:off x="4677475" y="271275"/>
            <a:ext cx="6837350" cy="62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realistic EHR with BayesDB is possible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to preserve observed frequency distributions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order (univariate) = very well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(bivariate) = OK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learning, simulation is easy = 1 line of code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BayesDB is ideally suited to mimic realistic features of clinical data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certain variable relationships to take specific functional forms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single patient ID can only have one gender and one age group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Venture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running time may enhance accuracy of reconstructed features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→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Tradeoff may be made precise with a runtime-accuracy analysis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be applied against the real data in VIHA’s environment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Can be installed 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multi-core </a:t>
            </a:r>
            <a:r>
              <a:rPr lang="en-US"/>
              <a:t>machine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AWS, Azure) for speed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ctrTitle"/>
          </p:nvPr>
        </p:nvSpPr>
        <p:spPr>
          <a:xfrm>
            <a:off x="1453342" y="31547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Simulating realistic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Health Records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BayesDB</a:t>
            </a:r>
            <a:endParaRPr b="0" i="0" sz="5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82104" y="3084297"/>
            <a:ext cx="52539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Andriy V. Koval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(Vancouver Island Health Authority)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6970586" y="3028791"/>
            <a:ext cx="512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Sara Weiner 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Probabilistic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Computing Project) 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56" y="5921830"/>
            <a:ext cx="1949100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073" y="4079863"/>
            <a:ext cx="2954100" cy="1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999" y="4154897"/>
            <a:ext cx="2180400" cy="1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7645" y="4079863"/>
            <a:ext cx="1440900" cy="1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4672" y="6063925"/>
            <a:ext cx="25272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5304" y="4623522"/>
            <a:ext cx="3089400" cy="15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587" y="0"/>
            <a:ext cx="78128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354330" y="262890"/>
            <a:ext cx="27774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Reconstructs temporal information well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02870" y="114300"/>
            <a:ext cx="45262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Event Table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531620" y="1085850"/>
            <a:ext cx="90297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data product of ACRU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Universe of records for any given cohort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Fictional data for 10 individuals (325 records total) used to train the model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277589" y="1811641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identifier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39139" y="3543301"/>
            <a:ext cx="583821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277589" y="1811641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demographics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33499" y="3543300"/>
            <a:ext cx="1063881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102870" y="114300"/>
            <a:ext cx="9224010" cy="707886"/>
            <a:chOff x="102870" y="114300"/>
            <a:chExt cx="9224010" cy="707886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347210" y="114300"/>
              <a:ext cx="49796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gender, age_group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3277589" y="1811641"/>
            <a:ext cx="68758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identifier of an encounter with a health service program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890775" y="3543300"/>
            <a:ext cx="772416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encounter_id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277589" y="1811641"/>
            <a:ext cx="68758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Warehouse tags describing the features of clinical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656584" y="3543300"/>
            <a:ext cx="1983995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102870" y="114300"/>
            <a:ext cx="11567160" cy="707886"/>
            <a:chOff x="102870" y="114300"/>
            <a:chExt cx="11567160" cy="707886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4347210" y="114300"/>
              <a:ext cx="73228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encounter_class, encounter_type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3243299" y="1305580"/>
            <a:ext cx="68758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clinical encounter may contain a more granular detail (e.g. procedure, diagnosis, prescription)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663440" y="3543300"/>
            <a:ext cx="3131820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02870" y="114300"/>
            <a:ext cx="12089130" cy="707886"/>
            <a:chOff x="102870" y="114300"/>
            <a:chExt cx="12089130" cy="707886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347210" y="114300"/>
              <a:ext cx="784479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event_type, event_title, event_detail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dates of the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806690" y="3543300"/>
            <a:ext cx="1440180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102870" y="114300"/>
            <a:ext cx="11238064" cy="707886"/>
            <a:chOff x="102870" y="114300"/>
            <a:chExt cx="11238064" cy="707886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4347209" y="114300"/>
              <a:ext cx="69937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event_year, event_month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