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77" r:id="rId4"/>
    <p:sldId id="278" r:id="rId5"/>
    <p:sldId id="281" r:id="rId6"/>
    <p:sldId id="307" r:id="rId7"/>
    <p:sldId id="282" r:id="rId8"/>
    <p:sldId id="283" r:id="rId9"/>
    <p:sldId id="284" r:id="rId10"/>
    <p:sldId id="262" r:id="rId11"/>
    <p:sldId id="279" r:id="rId12"/>
    <p:sldId id="285" r:id="rId13"/>
    <p:sldId id="286" r:id="rId14"/>
    <p:sldId id="290" r:id="rId15"/>
    <p:sldId id="288" r:id="rId16"/>
    <p:sldId id="292" r:id="rId17"/>
    <p:sldId id="295" r:id="rId18"/>
    <p:sldId id="293" r:id="rId19"/>
    <p:sldId id="294" r:id="rId20"/>
    <p:sldId id="291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6" r:id="rId3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5" autoAdjust="0"/>
    <p:restoredTop sz="81659" autoAdjust="0"/>
  </p:normalViewPr>
  <p:slideViewPr>
    <p:cSldViewPr>
      <p:cViewPr varScale="1">
        <p:scale>
          <a:sx n="91" d="100"/>
          <a:sy n="91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25" d="100"/>
          <a:sy n="125" d="100"/>
        </p:scale>
        <p:origin x="-1086" y="61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9F0843D-7D83-47A7-90B0-9EEFD9413C3C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AF8C7AE-5033-405A-B617-E0A9B6D89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C7AE-5033-405A-B617-E0A9B6D898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5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we don’t know the population mean of TREATED mice. </a:t>
            </a:r>
          </a:p>
          <a:p>
            <a:endParaRPr lang="en-US" dirty="0"/>
          </a:p>
          <a:p>
            <a:r>
              <a:rPr lang="en-US" dirty="0" smtClean="0"/>
              <a:t>How</a:t>
            </a:r>
            <a:r>
              <a:rPr lang="en-US" baseline="0" dirty="0" smtClean="0"/>
              <a:t> can we find out? How can we ESTIMATE it?  Sample the population of TREATED mice!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According to this sample, the population’s mean is 419. It this right? How can we verify? Take another sample!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Sample error : </a:t>
            </a:r>
            <a:r>
              <a:rPr lang="en-US" baseline="0" dirty="0" err="1" smtClean="0"/>
              <a:t>discrepancey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amont</a:t>
            </a:r>
            <a:r>
              <a:rPr lang="en-US" baseline="0" dirty="0" smtClean="0"/>
              <a:t> of error b/w sample </a:t>
            </a:r>
            <a:r>
              <a:rPr lang="en-US" baseline="0" dirty="0" err="1" smtClean="0"/>
              <a:t>st.</a:t>
            </a:r>
            <a:r>
              <a:rPr lang="en-US" baseline="0" dirty="0" smtClean="0"/>
              <a:t> and corresponding pop. parameter.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Looking ahead: How well does this sample mean estimate the population mean? Any way to know specifically the probability? What is the probability that this sample mean would lie</a:t>
            </a:r>
            <a:r>
              <a:rPr lang="en-US" dirty="0" smtClean="0"/>
              <a:t> within 1 SD from the population mean, 2 SD? Within the middle 95%? You see where I am going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52475-8AEB-42A4-A2BB-4D51576F185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34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sample gives us a different value.  It’s not</a:t>
            </a:r>
            <a:r>
              <a:rPr lang="en-US" baseline="0" dirty="0" smtClean="0"/>
              <a:t> exactly the same as the previous sample, but it’s closer to the TREATED sample value than to the UNTREATED mean. Let’s take another one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52475-8AEB-42A4-A2BB-4D51576F185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34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</a:t>
            </a:r>
            <a:r>
              <a:rPr lang="en-US" baseline="0" dirty="0" smtClean="0"/>
              <a:t> times in a row we get extreme values.  Three times in a row we get VARIOUS, DIFFERNET values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Samples vary. Even thought we observe the same population (TREATED MICE) each time we observe a slightly different part of it. Different samples would have different means, this is NATURAL VARIABILITY or SAMPLING VARIABILITY.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keep sampling and obtain many sample means, we can put them into a DISTRIBUTION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DEFINITION: The tendency for the statistics to vary from sample to sample.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52475-8AEB-42A4-A2BB-4D51576F185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3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more generally, SAMPLING DISTRIBUTION ( of some statistic)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DEFINITION</a:t>
            </a:r>
            <a:r>
              <a:rPr lang="en-US" baseline="0" dirty="0" smtClean="0"/>
              <a:t> : collection of means of all possible random samples (of a given size </a:t>
            </a:r>
            <a:r>
              <a:rPr lang="en-US" i="1" baseline="0" dirty="0" smtClean="0"/>
              <a:t>n</a:t>
            </a:r>
            <a:r>
              <a:rPr lang="en-US" baseline="0" dirty="0" smtClean="0"/>
              <a:t>)  obtained from the population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DEFINITION: Sampling distribution: distribution of some statistics obtained from all possible random samples (of a given size n) from a population.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distributions are HYPOTHETICAL! We can take ALL possible samples from the population in reality.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we can take a simplified case and study the properties of the SAMPLING DISTRIBUTIONS.</a:t>
            </a: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52475-8AEB-42A4-A2BB-4D51576F185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3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list some properties that we are beginning to suspect the DSM has.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see if we can verify these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C7AE-5033-405A-B617-E0A9B6D898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6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r>
              <a:rPr lang="en-US" baseline="0" dirty="0" smtClean="0"/>
              <a:t> sampling requires sampling with replacement!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C7AE-5033-405A-B617-E0A9B6D898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77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intuitive, but let’s check this intuition and make sense of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C7AE-5033-405A-B617-E0A9B6D898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1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better evidence that the treatment</a:t>
            </a:r>
            <a:r>
              <a:rPr lang="en-US" baseline="0" dirty="0" smtClean="0"/>
              <a:t>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7D2D5-11AA-4039-B67C-61F43F6E3B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n-US" dirty="0" smtClean="0"/>
              <a:t>What is a better evidence that the treatment</a:t>
            </a:r>
            <a:r>
              <a:rPr lang="en-US" baseline="0" dirty="0" smtClean="0"/>
              <a:t> works?</a:t>
            </a:r>
          </a:p>
          <a:p>
            <a:pPr defTabSz="924458">
              <a:defRPr/>
            </a:pPr>
            <a:endParaRPr lang="en-US" baseline="0" dirty="0" smtClean="0"/>
          </a:p>
          <a:p>
            <a:pPr defTabSz="924458">
              <a:defRPr/>
            </a:pPr>
            <a:r>
              <a:rPr lang="en-US" baseline="0" dirty="0" smtClean="0"/>
              <a:t>The mean of which is a better approximation of the TREATED population mean?</a:t>
            </a:r>
          </a:p>
          <a:p>
            <a:pPr defTabSz="924458">
              <a:defRPr/>
            </a:pPr>
            <a:endParaRPr lang="en-US" baseline="0" dirty="0" smtClean="0"/>
          </a:p>
          <a:p>
            <a:pPr defTabSz="924458">
              <a:defRPr/>
            </a:pPr>
            <a:r>
              <a:rPr lang="en-US" baseline="0" dirty="0" smtClean="0"/>
              <a:t>What is the error between the sample mean and population mean we can expect on average in both samples? Which one is bigger?</a:t>
            </a:r>
          </a:p>
          <a:p>
            <a:pPr defTabSz="924458"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7D2D5-11AA-4039-B67C-61F43F6E3B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law</a:t>
            </a:r>
            <a:r>
              <a:rPr lang="en-US" baseline="0" dirty="0" smtClean="0"/>
              <a:t> refers to the size of ONE sample. The larger the sample, the better our guess of what the population mean is ( our sample mean)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C7AE-5033-405A-B617-E0A9B6D8981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r>
              <a:rPr lang="en-US" baseline="0" dirty="0" smtClean="0"/>
              <a:t> we learned some mathematical definition of “normality”. Z=0.9 is considered normal because within middle 95% .</a:t>
            </a:r>
          </a:p>
          <a:p>
            <a:r>
              <a:rPr lang="en-US" baseline="0" dirty="0" smtClean="0"/>
              <a:t>Whereas z=2.5 is in the critical region and thus “abnormal’, “extreme”. Which mouse helps to answer the question?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7D2D5-11AA-4039-B67C-61F43F6E3B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n-US" dirty="0" smtClean="0"/>
              <a:t>If we know the SD of this distribution we would be able to make probabilistic statements about the likelihood of observing a particular sample mean.</a:t>
            </a:r>
          </a:p>
          <a:p>
            <a:pPr defTabSz="924458">
              <a:defRPr/>
            </a:pPr>
            <a:endParaRPr lang="en-US" dirty="0" smtClean="0"/>
          </a:p>
          <a:p>
            <a:pPr defTabSz="924458"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other words, “Is 427 a normal score for this distribution? Does it fall into the “middle 95 %”? </a:t>
            </a:r>
          </a:p>
          <a:p>
            <a:pPr defTabSz="924458">
              <a:defRPr/>
            </a:pPr>
            <a:endParaRPr lang="en-US" baseline="0" dirty="0" smtClean="0"/>
          </a:p>
          <a:p>
            <a:pPr defTabSz="924458">
              <a:defRPr/>
            </a:pPr>
            <a:r>
              <a:rPr lang="en-US" baseline="0" dirty="0" smtClean="0"/>
              <a:t>How would we answer that question?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C7AE-5033-405A-B617-E0A9B6D898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9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C7AE-5033-405A-B617-E0A9B6D8981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5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n-US" dirty="0" smtClean="0"/>
              <a:t>If we know the SD of this distribution we would be able to make probabilistic statements about the likelihood of observing a particular sample mean.</a:t>
            </a:r>
          </a:p>
          <a:p>
            <a:pPr defTabSz="924458">
              <a:defRPr/>
            </a:pPr>
            <a:endParaRPr lang="en-US" dirty="0" smtClean="0"/>
          </a:p>
          <a:p>
            <a:pPr defTabSz="924458"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other words, “Is 427 a normal score for this distribution? Does it fall into the “middle 95 %”? </a:t>
            </a:r>
          </a:p>
          <a:p>
            <a:pPr defTabSz="924458">
              <a:defRPr/>
            </a:pPr>
            <a:endParaRPr lang="en-US" baseline="0" dirty="0" smtClean="0"/>
          </a:p>
          <a:p>
            <a:pPr defTabSz="924458">
              <a:defRPr/>
            </a:pPr>
            <a:r>
              <a:rPr lang="en-US" baseline="0" dirty="0" smtClean="0"/>
              <a:t>How would we answer that question?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C7AE-5033-405A-B617-E0A9B6D8981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9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C7AE-5033-405A-B617-E0A9B6D898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9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n-US" dirty="0" smtClean="0"/>
              <a:t>Based on the value of standard error,</a:t>
            </a:r>
            <a:r>
              <a:rPr lang="en-US" baseline="0" dirty="0" smtClean="0"/>
              <a:t> the mean of what sample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7D2D5-11AA-4039-B67C-61F43F6E3B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n-US" dirty="0" smtClean="0"/>
              <a:t>Based on the value of standard error,</a:t>
            </a:r>
            <a:r>
              <a:rPr lang="en-US" baseline="0" dirty="0" smtClean="0"/>
              <a:t> the mean of what sample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7D2D5-11AA-4039-B67C-61F43F6E3B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</a:t>
            </a:r>
            <a:r>
              <a:rPr lang="en-US" baseline="0" dirty="0" smtClean="0"/>
              <a:t> if the population from which the sample is taken is NOT NORMAL, if the sample size is larger than 30, the distribution of  SAMPLE MEANS will be normal.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C7AE-5033-405A-B617-E0A9B6D8981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(sigma) = How</a:t>
            </a:r>
            <a:r>
              <a:rPr lang="en-US" baseline="0" dirty="0" smtClean="0"/>
              <a:t> much EVERY element in population is expected to differ from (mu)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Error – responsibility for accuracy. When (n=1) one element (mouse) is fully responsible to provide accurate measure of sample mean. But it won’t do it perfectly, on </a:t>
            </a:r>
            <a:r>
              <a:rPr lang="en-US" baseline="0" dirty="0" err="1" smtClean="0"/>
              <a:t>avarage</a:t>
            </a:r>
            <a:r>
              <a:rPr lang="en-US" baseline="0" dirty="0" smtClean="0"/>
              <a:t> it will deviate from (mu) by (sigma).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</a:t>
            </a:r>
            <a:r>
              <a:rPr lang="en-US" baseline="0" dirty="0" err="1" smtClean="0"/>
              <a:t>devide</a:t>
            </a:r>
            <a:r>
              <a:rPr lang="en-US" baseline="0" dirty="0" smtClean="0"/>
              <a:t> responsibility to provide the accurate measure! The more (n) the less responsibility falls on shoulders of a particular individual!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C7AE-5033-405A-B617-E0A9B6D8981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5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Do:</a:t>
            </a:r>
            <a:endParaRPr lang="en-US" dirty="0" smtClean="0"/>
          </a:p>
          <a:p>
            <a:r>
              <a:rPr lang="en-US" dirty="0" smtClean="0"/>
              <a:t>Example 7.2</a:t>
            </a:r>
          </a:p>
          <a:p>
            <a:r>
              <a:rPr lang="en-US" dirty="0" smtClean="0"/>
              <a:t>Example 7.3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C7AE-5033-405A-B617-E0A9B6D8981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at this mouse on its own, the treatment doesn’t seem to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7D2D5-11AA-4039-B67C-61F43F6E3B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mouse,</a:t>
            </a:r>
            <a:r>
              <a:rPr lang="en-US" baseline="0" dirty="0" smtClean="0"/>
              <a:t> however, is a rather a rare occurrence among normal mice, but still not improbable.  There ARE mice, who without any hormones have this extreme weight. However, at this point we might start to wonder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7D2D5-11AA-4039-B67C-61F43F6E3B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Obviously, by</a:t>
            </a:r>
            <a:r>
              <a:rPr lang="en-US" baseline="0" dirty="0" smtClean="0"/>
              <a:t> observing both mice we have even better idea of what the treatment does to weight, then any individual mice.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7D2D5-11AA-4039-B67C-61F43F6E3B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What would you say if we conduct</a:t>
            </a:r>
            <a:r>
              <a:rPr lang="en-US" baseline="0" dirty="0" smtClean="0"/>
              <a:t> the experiment on the third mouse? Does it help to answer our question?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Notice that we haven’t  seen any mice that would have a weight lower than normal (negative z-score), although there SHOULD be plenty of them. As many as mice ABOVE normal weight. I’m starting to get suspicious…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7D2D5-11AA-4039-B67C-61F43F6E3B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There is definitely something</a:t>
            </a:r>
            <a:r>
              <a:rPr lang="en-US" baseline="0" dirty="0" smtClean="0"/>
              <a:t> going on! The forth mice had even more extreme weight than any mouse before and we still haven’t seen any mice below normal weight.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7D2D5-11AA-4039-B67C-61F43F6E3B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The fifth mouse has a below average</a:t>
            </a:r>
            <a:r>
              <a:rPr lang="en-US" baseline="0" dirty="0" smtClean="0"/>
              <a:t> weight, but still we see how the higher weights occur more frequently than we expect from the normal curve.  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If treatment has NO EFFECT, where should they cluster around? – 400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Instead they cluster around some higher value. 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The sample of 5 TREATED mice represents the POPULATION OF treated mice, which we know is distributed normally and has a SD=20 (same as the untreated, one of the assumptions).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7D2D5-11AA-4039-B67C-61F43F6E3B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have access to both populations, what would you conclude? Does treatment have effect?</a:t>
            </a:r>
          </a:p>
          <a:p>
            <a:r>
              <a:rPr lang="en-US" baseline="0" dirty="0" smtClean="0"/>
              <a:t>You should. If we knew</a:t>
            </a:r>
            <a:r>
              <a:rPr lang="en-US" dirty="0" smtClean="0"/>
              <a:t> the </a:t>
            </a:r>
            <a:r>
              <a:rPr lang="en-US" dirty="0" err="1" smtClean="0"/>
              <a:t>pop.mean</a:t>
            </a:r>
            <a:r>
              <a:rPr lang="en-US" dirty="0" smtClean="0"/>
              <a:t> for sure.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conclude that “the treatment increases the adult weight by 25 </a:t>
            </a:r>
            <a:r>
              <a:rPr lang="en-US" baseline="0" dirty="0" err="1" smtClean="0"/>
              <a:t>gramms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what it takes to make such conclusion : comparison of two populations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52475-8AEB-42A4-A2BB-4D51576F185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3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0182-41BF-4791-97CF-BC50E21FC2AA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EA53-A674-41BD-8895-E327B023AED3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4F34-4D5C-4E4D-9970-65B0A228D8BE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41EC-D9EF-4181-B98D-75795258C5A6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4868-62E5-409B-8279-31268A363431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D1E8-F962-46A5-93B4-4476BF9F9F06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5257-92D6-496C-B128-8312701599C6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F308-F994-453F-ACCD-7FCFC830800B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B4E4-03D9-40DB-9A87-9E625BB90027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E591-DC66-434E-BAAE-52247CDDD770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C21B-2F6D-4450-ABE4-50213946F2B7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80F3-0262-4FC6-ADD7-A30787DC2902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76200" y="19050"/>
            <a:ext cx="2514600" cy="1600200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Population of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UNTREATED </a:t>
            </a:r>
            <a:r>
              <a:rPr lang="en-US" sz="2000" dirty="0" smtClean="0"/>
              <a:t>mice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2362200"/>
            <a:ext cx="151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951817" y="76200"/>
            <a:ext cx="3820583" cy="3733800"/>
            <a:chOff x="1361017" y="1676587"/>
            <a:chExt cx="5954183" cy="5333664"/>
          </a:xfrm>
        </p:grpSpPr>
        <p:grpSp>
          <p:nvGrpSpPr>
            <p:cNvPr id="19" name="Group 18"/>
            <p:cNvGrpSpPr/>
            <p:nvPr/>
          </p:nvGrpSpPr>
          <p:grpSpPr>
            <a:xfrm>
              <a:off x="1361017" y="1676587"/>
              <a:ext cx="5954183" cy="3262126"/>
              <a:chOff x="1361017" y="1676587"/>
              <a:chExt cx="5954183" cy="3262126"/>
            </a:xfrm>
          </p:grpSpPr>
          <p:sp>
            <p:nvSpPr>
              <p:cNvPr id="8" name="Freeform 7"/>
              <p:cNvSpPr/>
              <p:nvPr/>
            </p:nvSpPr>
            <p:spPr>
              <a:xfrm flipH="1">
                <a:off x="1361017" y="4257571"/>
                <a:ext cx="1108197" cy="676275"/>
              </a:xfrm>
              <a:custGeom>
                <a:avLst/>
                <a:gdLst>
                  <a:gd name="connsiteX0" fmla="*/ 4763 w 1071563"/>
                  <a:gd name="connsiteY0" fmla="*/ 676275 h 676275"/>
                  <a:gd name="connsiteX1" fmla="*/ 0 w 1071563"/>
                  <a:gd name="connsiteY1" fmla="*/ 0 h 676275"/>
                  <a:gd name="connsiteX2" fmla="*/ 223838 w 1071563"/>
                  <a:gd name="connsiteY2" fmla="*/ 176212 h 676275"/>
                  <a:gd name="connsiteX3" fmla="*/ 385763 w 1071563"/>
                  <a:gd name="connsiteY3" fmla="*/ 271462 h 676275"/>
                  <a:gd name="connsiteX4" fmla="*/ 571500 w 1071563"/>
                  <a:gd name="connsiteY4" fmla="*/ 366712 h 676275"/>
                  <a:gd name="connsiteX5" fmla="*/ 766763 w 1071563"/>
                  <a:gd name="connsiteY5" fmla="*/ 447675 h 676275"/>
                  <a:gd name="connsiteX6" fmla="*/ 962025 w 1071563"/>
                  <a:gd name="connsiteY6" fmla="*/ 523875 h 676275"/>
                  <a:gd name="connsiteX7" fmla="*/ 1062038 w 1071563"/>
                  <a:gd name="connsiteY7" fmla="*/ 552450 h 676275"/>
                  <a:gd name="connsiteX8" fmla="*/ 1071563 w 1071563"/>
                  <a:gd name="connsiteY8" fmla="*/ 661987 h 676275"/>
                  <a:gd name="connsiteX9" fmla="*/ 4763 w 1071563"/>
                  <a:gd name="connsiteY9" fmla="*/ 676275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1563" h="676275">
                    <a:moveTo>
                      <a:pt x="4763" y="676275"/>
                    </a:moveTo>
                    <a:cubicBezTo>
                      <a:pt x="3175" y="450850"/>
                      <a:pt x="1588" y="225425"/>
                      <a:pt x="0" y="0"/>
                    </a:cubicBezTo>
                    <a:lnTo>
                      <a:pt x="223838" y="176212"/>
                    </a:lnTo>
                    <a:lnTo>
                      <a:pt x="385763" y="271462"/>
                    </a:lnTo>
                    <a:lnTo>
                      <a:pt x="571500" y="366712"/>
                    </a:lnTo>
                    <a:lnTo>
                      <a:pt x="766763" y="447675"/>
                    </a:lnTo>
                    <a:lnTo>
                      <a:pt x="962025" y="523875"/>
                    </a:lnTo>
                    <a:lnTo>
                      <a:pt x="1062038" y="552450"/>
                    </a:lnTo>
                    <a:lnTo>
                      <a:pt x="1071563" y="661987"/>
                    </a:lnTo>
                    <a:lnTo>
                      <a:pt x="4763" y="676275"/>
                    </a:lnTo>
                    <a:close/>
                  </a:path>
                </a:pathLst>
              </a:custGeom>
              <a:solidFill>
                <a:srgbClr val="FF0000">
                  <a:alpha val="34000"/>
                </a:srgbClr>
              </a:solidFill>
              <a:ln w="63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 smtClean="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6238875" y="4262438"/>
                <a:ext cx="1071563" cy="676275"/>
              </a:xfrm>
              <a:custGeom>
                <a:avLst/>
                <a:gdLst>
                  <a:gd name="connsiteX0" fmla="*/ 4763 w 1071563"/>
                  <a:gd name="connsiteY0" fmla="*/ 676275 h 676275"/>
                  <a:gd name="connsiteX1" fmla="*/ 0 w 1071563"/>
                  <a:gd name="connsiteY1" fmla="*/ 0 h 676275"/>
                  <a:gd name="connsiteX2" fmla="*/ 223838 w 1071563"/>
                  <a:gd name="connsiteY2" fmla="*/ 176212 h 676275"/>
                  <a:gd name="connsiteX3" fmla="*/ 385763 w 1071563"/>
                  <a:gd name="connsiteY3" fmla="*/ 271462 h 676275"/>
                  <a:gd name="connsiteX4" fmla="*/ 571500 w 1071563"/>
                  <a:gd name="connsiteY4" fmla="*/ 366712 h 676275"/>
                  <a:gd name="connsiteX5" fmla="*/ 766763 w 1071563"/>
                  <a:gd name="connsiteY5" fmla="*/ 447675 h 676275"/>
                  <a:gd name="connsiteX6" fmla="*/ 962025 w 1071563"/>
                  <a:gd name="connsiteY6" fmla="*/ 523875 h 676275"/>
                  <a:gd name="connsiteX7" fmla="*/ 1062038 w 1071563"/>
                  <a:gd name="connsiteY7" fmla="*/ 552450 h 676275"/>
                  <a:gd name="connsiteX8" fmla="*/ 1071563 w 1071563"/>
                  <a:gd name="connsiteY8" fmla="*/ 661987 h 676275"/>
                  <a:gd name="connsiteX9" fmla="*/ 4763 w 1071563"/>
                  <a:gd name="connsiteY9" fmla="*/ 676275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1563" h="676275">
                    <a:moveTo>
                      <a:pt x="4763" y="676275"/>
                    </a:moveTo>
                    <a:cubicBezTo>
                      <a:pt x="3175" y="450850"/>
                      <a:pt x="1588" y="225425"/>
                      <a:pt x="0" y="0"/>
                    </a:cubicBezTo>
                    <a:lnTo>
                      <a:pt x="223838" y="176212"/>
                    </a:lnTo>
                    <a:lnTo>
                      <a:pt x="385763" y="271462"/>
                    </a:lnTo>
                    <a:lnTo>
                      <a:pt x="571500" y="366712"/>
                    </a:lnTo>
                    <a:lnTo>
                      <a:pt x="766763" y="447675"/>
                    </a:lnTo>
                    <a:lnTo>
                      <a:pt x="962025" y="523875"/>
                    </a:lnTo>
                    <a:lnTo>
                      <a:pt x="1062038" y="552450"/>
                    </a:lnTo>
                    <a:lnTo>
                      <a:pt x="1071563" y="661987"/>
                    </a:lnTo>
                    <a:lnTo>
                      <a:pt x="4763" y="676275"/>
                    </a:lnTo>
                    <a:close/>
                  </a:path>
                </a:pathLst>
              </a:custGeom>
              <a:solidFill>
                <a:srgbClr val="FF0000">
                  <a:alpha val="34000"/>
                </a:srgbClr>
              </a:solidFill>
              <a:ln w="63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 smtClean="0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361017" y="1676587"/>
                <a:ext cx="5954183" cy="3257259"/>
                <a:chOff x="2667000" y="1219200"/>
                <a:chExt cx="2965450" cy="13716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2667000" y="1219200"/>
                  <a:ext cx="2965450" cy="1314450"/>
                </a:xfrm>
                <a:custGeom>
                  <a:avLst/>
                  <a:gdLst>
                    <a:gd name="connsiteX0" fmla="*/ 0 w 2965450"/>
                    <a:gd name="connsiteY0" fmla="*/ 1308100 h 1314450"/>
                    <a:gd name="connsiteX1" fmla="*/ 660400 w 2965450"/>
                    <a:gd name="connsiteY1" fmla="*/ 993775 h 1314450"/>
                    <a:gd name="connsiteX2" fmla="*/ 1492250 w 2965450"/>
                    <a:gd name="connsiteY2" fmla="*/ 0 h 1314450"/>
                    <a:gd name="connsiteX3" fmla="*/ 2311400 w 2965450"/>
                    <a:gd name="connsiteY3" fmla="*/ 990600 h 1314450"/>
                    <a:gd name="connsiteX4" fmla="*/ 2965450 w 2965450"/>
                    <a:gd name="connsiteY4" fmla="*/ 1314450 h 131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5450" h="1314450">
                      <a:moveTo>
                        <a:pt x="0" y="1308100"/>
                      </a:moveTo>
                      <a:cubicBezTo>
                        <a:pt x="205846" y="1259946"/>
                        <a:pt x="411692" y="1211792"/>
                        <a:pt x="660400" y="993775"/>
                      </a:cubicBezTo>
                      <a:cubicBezTo>
                        <a:pt x="909108" y="775758"/>
                        <a:pt x="1217083" y="529"/>
                        <a:pt x="1492250" y="0"/>
                      </a:cubicBezTo>
                      <a:cubicBezTo>
                        <a:pt x="1767417" y="-529"/>
                        <a:pt x="2065867" y="771525"/>
                        <a:pt x="2311400" y="990600"/>
                      </a:cubicBezTo>
                      <a:cubicBezTo>
                        <a:pt x="2556933" y="1209675"/>
                        <a:pt x="2761191" y="1262062"/>
                        <a:pt x="2965450" y="1314450"/>
                      </a:cubicBezTo>
                    </a:path>
                  </a:pathLst>
                </a:cu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667000" y="2590800"/>
                  <a:ext cx="2965450" cy="0"/>
                </a:xfrm>
                <a:prstGeom prst="line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17"/>
            <p:cNvCxnSpPr/>
            <p:nvPr/>
          </p:nvCxnSpPr>
          <p:spPr>
            <a:xfrm>
              <a:off x="4338108" y="1676587"/>
              <a:ext cx="0" cy="533366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Cloud 20"/>
          <p:cNvSpPr/>
          <p:nvPr/>
        </p:nvSpPr>
        <p:spPr>
          <a:xfrm>
            <a:off x="85725" y="5181600"/>
            <a:ext cx="2514600" cy="1600200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Population of </a:t>
            </a:r>
            <a:r>
              <a:rPr lang="en-US" sz="2000" b="1" dirty="0" smtClean="0">
                <a:solidFill>
                  <a:srgbClr val="92D050"/>
                </a:solidFill>
              </a:rPr>
              <a:t>TREATED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mice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477000" y="62116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425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876800" y="3276600"/>
            <a:ext cx="3820583" cy="2928035"/>
            <a:chOff x="1361017" y="759452"/>
            <a:chExt cx="5954183" cy="4182644"/>
          </a:xfrm>
        </p:grpSpPr>
        <p:grpSp>
          <p:nvGrpSpPr>
            <p:cNvPr id="95" name="Group 94"/>
            <p:cNvGrpSpPr/>
            <p:nvPr/>
          </p:nvGrpSpPr>
          <p:grpSpPr>
            <a:xfrm>
              <a:off x="1361017" y="1676587"/>
              <a:ext cx="5954183" cy="3262126"/>
              <a:chOff x="1361017" y="1676587"/>
              <a:chExt cx="5954183" cy="3262126"/>
            </a:xfrm>
          </p:grpSpPr>
          <p:sp>
            <p:nvSpPr>
              <p:cNvPr id="97" name="Freeform 96"/>
              <p:cNvSpPr/>
              <p:nvPr/>
            </p:nvSpPr>
            <p:spPr>
              <a:xfrm flipH="1">
                <a:off x="1361017" y="4257571"/>
                <a:ext cx="1108197" cy="676275"/>
              </a:xfrm>
              <a:custGeom>
                <a:avLst/>
                <a:gdLst>
                  <a:gd name="connsiteX0" fmla="*/ 4763 w 1071563"/>
                  <a:gd name="connsiteY0" fmla="*/ 676275 h 676275"/>
                  <a:gd name="connsiteX1" fmla="*/ 0 w 1071563"/>
                  <a:gd name="connsiteY1" fmla="*/ 0 h 676275"/>
                  <a:gd name="connsiteX2" fmla="*/ 223838 w 1071563"/>
                  <a:gd name="connsiteY2" fmla="*/ 176212 h 676275"/>
                  <a:gd name="connsiteX3" fmla="*/ 385763 w 1071563"/>
                  <a:gd name="connsiteY3" fmla="*/ 271462 h 676275"/>
                  <a:gd name="connsiteX4" fmla="*/ 571500 w 1071563"/>
                  <a:gd name="connsiteY4" fmla="*/ 366712 h 676275"/>
                  <a:gd name="connsiteX5" fmla="*/ 766763 w 1071563"/>
                  <a:gd name="connsiteY5" fmla="*/ 447675 h 676275"/>
                  <a:gd name="connsiteX6" fmla="*/ 962025 w 1071563"/>
                  <a:gd name="connsiteY6" fmla="*/ 523875 h 676275"/>
                  <a:gd name="connsiteX7" fmla="*/ 1062038 w 1071563"/>
                  <a:gd name="connsiteY7" fmla="*/ 552450 h 676275"/>
                  <a:gd name="connsiteX8" fmla="*/ 1071563 w 1071563"/>
                  <a:gd name="connsiteY8" fmla="*/ 661987 h 676275"/>
                  <a:gd name="connsiteX9" fmla="*/ 4763 w 1071563"/>
                  <a:gd name="connsiteY9" fmla="*/ 676275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1563" h="676275">
                    <a:moveTo>
                      <a:pt x="4763" y="676275"/>
                    </a:moveTo>
                    <a:cubicBezTo>
                      <a:pt x="3175" y="450850"/>
                      <a:pt x="1588" y="225425"/>
                      <a:pt x="0" y="0"/>
                    </a:cubicBezTo>
                    <a:lnTo>
                      <a:pt x="223838" y="176212"/>
                    </a:lnTo>
                    <a:lnTo>
                      <a:pt x="385763" y="271462"/>
                    </a:lnTo>
                    <a:lnTo>
                      <a:pt x="571500" y="366712"/>
                    </a:lnTo>
                    <a:lnTo>
                      <a:pt x="766763" y="447675"/>
                    </a:lnTo>
                    <a:lnTo>
                      <a:pt x="962025" y="523875"/>
                    </a:lnTo>
                    <a:lnTo>
                      <a:pt x="1062038" y="552450"/>
                    </a:lnTo>
                    <a:lnTo>
                      <a:pt x="1071563" y="661987"/>
                    </a:lnTo>
                    <a:lnTo>
                      <a:pt x="4763" y="676275"/>
                    </a:lnTo>
                    <a:close/>
                  </a:path>
                </a:pathLst>
              </a:custGeom>
              <a:solidFill>
                <a:srgbClr val="FF0000">
                  <a:alpha val="34000"/>
                </a:srgbClr>
              </a:solidFill>
              <a:ln w="6350"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 smtClean="0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6238875" y="4262438"/>
                <a:ext cx="1071563" cy="676275"/>
              </a:xfrm>
              <a:custGeom>
                <a:avLst/>
                <a:gdLst>
                  <a:gd name="connsiteX0" fmla="*/ 4763 w 1071563"/>
                  <a:gd name="connsiteY0" fmla="*/ 676275 h 676275"/>
                  <a:gd name="connsiteX1" fmla="*/ 0 w 1071563"/>
                  <a:gd name="connsiteY1" fmla="*/ 0 h 676275"/>
                  <a:gd name="connsiteX2" fmla="*/ 223838 w 1071563"/>
                  <a:gd name="connsiteY2" fmla="*/ 176212 h 676275"/>
                  <a:gd name="connsiteX3" fmla="*/ 385763 w 1071563"/>
                  <a:gd name="connsiteY3" fmla="*/ 271462 h 676275"/>
                  <a:gd name="connsiteX4" fmla="*/ 571500 w 1071563"/>
                  <a:gd name="connsiteY4" fmla="*/ 366712 h 676275"/>
                  <a:gd name="connsiteX5" fmla="*/ 766763 w 1071563"/>
                  <a:gd name="connsiteY5" fmla="*/ 447675 h 676275"/>
                  <a:gd name="connsiteX6" fmla="*/ 962025 w 1071563"/>
                  <a:gd name="connsiteY6" fmla="*/ 523875 h 676275"/>
                  <a:gd name="connsiteX7" fmla="*/ 1062038 w 1071563"/>
                  <a:gd name="connsiteY7" fmla="*/ 552450 h 676275"/>
                  <a:gd name="connsiteX8" fmla="*/ 1071563 w 1071563"/>
                  <a:gd name="connsiteY8" fmla="*/ 661987 h 676275"/>
                  <a:gd name="connsiteX9" fmla="*/ 4763 w 1071563"/>
                  <a:gd name="connsiteY9" fmla="*/ 676275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1563" h="676275">
                    <a:moveTo>
                      <a:pt x="4763" y="676275"/>
                    </a:moveTo>
                    <a:cubicBezTo>
                      <a:pt x="3175" y="450850"/>
                      <a:pt x="1588" y="225425"/>
                      <a:pt x="0" y="0"/>
                    </a:cubicBezTo>
                    <a:lnTo>
                      <a:pt x="223838" y="176212"/>
                    </a:lnTo>
                    <a:lnTo>
                      <a:pt x="385763" y="271462"/>
                    </a:lnTo>
                    <a:lnTo>
                      <a:pt x="571500" y="366712"/>
                    </a:lnTo>
                    <a:lnTo>
                      <a:pt x="766763" y="447675"/>
                    </a:lnTo>
                    <a:lnTo>
                      <a:pt x="962025" y="523875"/>
                    </a:lnTo>
                    <a:lnTo>
                      <a:pt x="1062038" y="552450"/>
                    </a:lnTo>
                    <a:lnTo>
                      <a:pt x="1071563" y="661987"/>
                    </a:lnTo>
                    <a:lnTo>
                      <a:pt x="4763" y="676275"/>
                    </a:lnTo>
                    <a:close/>
                  </a:path>
                </a:pathLst>
              </a:custGeom>
              <a:solidFill>
                <a:srgbClr val="FF0000">
                  <a:alpha val="34000"/>
                </a:srgbClr>
              </a:solidFill>
              <a:ln w="6350"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 smtClean="0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61017" y="1676587"/>
                <a:ext cx="5954183" cy="3257259"/>
                <a:chOff x="2667000" y="1219200"/>
                <a:chExt cx="2965450" cy="13716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0" name="Freeform 99"/>
                <p:cNvSpPr/>
                <p:nvPr/>
              </p:nvSpPr>
              <p:spPr>
                <a:xfrm>
                  <a:off x="2667000" y="1219200"/>
                  <a:ext cx="2965450" cy="1314450"/>
                </a:xfrm>
                <a:custGeom>
                  <a:avLst/>
                  <a:gdLst>
                    <a:gd name="connsiteX0" fmla="*/ 0 w 2965450"/>
                    <a:gd name="connsiteY0" fmla="*/ 1308100 h 1314450"/>
                    <a:gd name="connsiteX1" fmla="*/ 660400 w 2965450"/>
                    <a:gd name="connsiteY1" fmla="*/ 993775 h 1314450"/>
                    <a:gd name="connsiteX2" fmla="*/ 1492250 w 2965450"/>
                    <a:gd name="connsiteY2" fmla="*/ 0 h 1314450"/>
                    <a:gd name="connsiteX3" fmla="*/ 2311400 w 2965450"/>
                    <a:gd name="connsiteY3" fmla="*/ 990600 h 1314450"/>
                    <a:gd name="connsiteX4" fmla="*/ 2965450 w 2965450"/>
                    <a:gd name="connsiteY4" fmla="*/ 1314450 h 131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5450" h="1314450">
                      <a:moveTo>
                        <a:pt x="0" y="1308100"/>
                      </a:moveTo>
                      <a:cubicBezTo>
                        <a:pt x="205846" y="1259946"/>
                        <a:pt x="411692" y="1211792"/>
                        <a:pt x="660400" y="993775"/>
                      </a:cubicBezTo>
                      <a:cubicBezTo>
                        <a:pt x="909108" y="775758"/>
                        <a:pt x="1217083" y="529"/>
                        <a:pt x="1492250" y="0"/>
                      </a:cubicBezTo>
                      <a:cubicBezTo>
                        <a:pt x="1767417" y="-529"/>
                        <a:pt x="2065867" y="771525"/>
                        <a:pt x="2311400" y="990600"/>
                      </a:cubicBezTo>
                      <a:cubicBezTo>
                        <a:pt x="2556933" y="1209675"/>
                        <a:pt x="2761191" y="1262062"/>
                        <a:pt x="2965450" y="1314450"/>
                      </a:cubicBezTo>
                    </a:path>
                  </a:pathLst>
                </a:custGeom>
                <a:ln>
                  <a:solidFill>
                    <a:srgbClr val="92D050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2667000" y="2590800"/>
                  <a:ext cx="2965450" cy="0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Straight Connector 95"/>
            <p:cNvCxnSpPr/>
            <p:nvPr/>
          </p:nvCxnSpPr>
          <p:spPr>
            <a:xfrm>
              <a:off x="4338108" y="759452"/>
              <a:ext cx="0" cy="418264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>
            <a:off x="5862108" y="3657600"/>
            <a:ext cx="924983" cy="0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96000" y="3276600"/>
            <a:ext cx="6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76200" y="19050"/>
            <a:ext cx="2514600" cy="1600200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Population of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UNTREATED </a:t>
            </a:r>
            <a:r>
              <a:rPr lang="en-US" sz="2000" dirty="0" smtClean="0"/>
              <a:t>mice</a:t>
            </a:r>
          </a:p>
        </p:txBody>
      </p:sp>
      <p:sp>
        <p:nvSpPr>
          <p:cNvPr id="21" name="Cloud 20"/>
          <p:cNvSpPr/>
          <p:nvPr/>
        </p:nvSpPr>
        <p:spPr>
          <a:xfrm>
            <a:off x="142240" y="1988617"/>
            <a:ext cx="2514600" cy="1600200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Population of </a:t>
            </a:r>
            <a:r>
              <a:rPr lang="en-US" sz="2000" b="1" dirty="0" smtClean="0">
                <a:solidFill>
                  <a:srgbClr val="92D050"/>
                </a:solidFill>
              </a:rPr>
              <a:t>TREATED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mice</a:t>
            </a:r>
          </a:p>
        </p:txBody>
      </p:sp>
      <p:sp>
        <p:nvSpPr>
          <p:cNvPr id="22" name="Oval 21"/>
          <p:cNvSpPr/>
          <p:nvPr/>
        </p:nvSpPr>
        <p:spPr>
          <a:xfrm>
            <a:off x="2514600" y="3352800"/>
            <a:ext cx="1970617" cy="1981200"/>
          </a:xfrm>
          <a:prstGeom prst="ellipse">
            <a:avLst/>
          </a:prstGeom>
          <a:noFill/>
          <a:ln w="4445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2727023" y="4330497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3261873" y="4330497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174823" y="4330497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676027" y="4330497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2965783" y="4330497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982226" y="4569663"/>
            <a:ext cx="126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 </a:t>
            </a:r>
            <a:r>
              <a:rPr lang="en-US" dirty="0" smtClean="0"/>
              <a:t>= 419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5875694"/>
            <a:ext cx="609600" cy="32316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419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86400" y="2362200"/>
            <a:ext cx="151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951817" y="76200"/>
            <a:ext cx="3820583" cy="3733800"/>
            <a:chOff x="1361017" y="1676587"/>
            <a:chExt cx="5954183" cy="5333664"/>
          </a:xfrm>
        </p:grpSpPr>
        <p:grpSp>
          <p:nvGrpSpPr>
            <p:cNvPr id="46" name="Group 45"/>
            <p:cNvGrpSpPr/>
            <p:nvPr/>
          </p:nvGrpSpPr>
          <p:grpSpPr>
            <a:xfrm>
              <a:off x="1361017" y="1676587"/>
              <a:ext cx="5954183" cy="3262126"/>
              <a:chOff x="1361017" y="1676587"/>
              <a:chExt cx="5954183" cy="3262126"/>
            </a:xfrm>
          </p:grpSpPr>
          <p:sp>
            <p:nvSpPr>
              <p:cNvPr id="56" name="Freeform 55"/>
              <p:cNvSpPr/>
              <p:nvPr/>
            </p:nvSpPr>
            <p:spPr>
              <a:xfrm flipH="1">
                <a:off x="1361017" y="4257571"/>
                <a:ext cx="1108197" cy="676275"/>
              </a:xfrm>
              <a:custGeom>
                <a:avLst/>
                <a:gdLst>
                  <a:gd name="connsiteX0" fmla="*/ 4763 w 1071563"/>
                  <a:gd name="connsiteY0" fmla="*/ 676275 h 676275"/>
                  <a:gd name="connsiteX1" fmla="*/ 0 w 1071563"/>
                  <a:gd name="connsiteY1" fmla="*/ 0 h 676275"/>
                  <a:gd name="connsiteX2" fmla="*/ 223838 w 1071563"/>
                  <a:gd name="connsiteY2" fmla="*/ 176212 h 676275"/>
                  <a:gd name="connsiteX3" fmla="*/ 385763 w 1071563"/>
                  <a:gd name="connsiteY3" fmla="*/ 271462 h 676275"/>
                  <a:gd name="connsiteX4" fmla="*/ 571500 w 1071563"/>
                  <a:gd name="connsiteY4" fmla="*/ 366712 h 676275"/>
                  <a:gd name="connsiteX5" fmla="*/ 766763 w 1071563"/>
                  <a:gd name="connsiteY5" fmla="*/ 447675 h 676275"/>
                  <a:gd name="connsiteX6" fmla="*/ 962025 w 1071563"/>
                  <a:gd name="connsiteY6" fmla="*/ 523875 h 676275"/>
                  <a:gd name="connsiteX7" fmla="*/ 1062038 w 1071563"/>
                  <a:gd name="connsiteY7" fmla="*/ 552450 h 676275"/>
                  <a:gd name="connsiteX8" fmla="*/ 1071563 w 1071563"/>
                  <a:gd name="connsiteY8" fmla="*/ 661987 h 676275"/>
                  <a:gd name="connsiteX9" fmla="*/ 4763 w 1071563"/>
                  <a:gd name="connsiteY9" fmla="*/ 676275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1563" h="676275">
                    <a:moveTo>
                      <a:pt x="4763" y="676275"/>
                    </a:moveTo>
                    <a:cubicBezTo>
                      <a:pt x="3175" y="450850"/>
                      <a:pt x="1588" y="225425"/>
                      <a:pt x="0" y="0"/>
                    </a:cubicBezTo>
                    <a:lnTo>
                      <a:pt x="223838" y="176212"/>
                    </a:lnTo>
                    <a:lnTo>
                      <a:pt x="385763" y="271462"/>
                    </a:lnTo>
                    <a:lnTo>
                      <a:pt x="571500" y="366712"/>
                    </a:lnTo>
                    <a:lnTo>
                      <a:pt x="766763" y="447675"/>
                    </a:lnTo>
                    <a:lnTo>
                      <a:pt x="962025" y="523875"/>
                    </a:lnTo>
                    <a:lnTo>
                      <a:pt x="1062038" y="552450"/>
                    </a:lnTo>
                    <a:lnTo>
                      <a:pt x="1071563" y="661987"/>
                    </a:lnTo>
                    <a:lnTo>
                      <a:pt x="4763" y="676275"/>
                    </a:lnTo>
                    <a:close/>
                  </a:path>
                </a:pathLst>
              </a:custGeom>
              <a:solidFill>
                <a:srgbClr val="FF0000">
                  <a:alpha val="34000"/>
                </a:srgbClr>
              </a:solidFill>
              <a:ln w="63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 smtClean="0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6238875" y="4262438"/>
                <a:ext cx="1071563" cy="676275"/>
              </a:xfrm>
              <a:custGeom>
                <a:avLst/>
                <a:gdLst>
                  <a:gd name="connsiteX0" fmla="*/ 4763 w 1071563"/>
                  <a:gd name="connsiteY0" fmla="*/ 676275 h 676275"/>
                  <a:gd name="connsiteX1" fmla="*/ 0 w 1071563"/>
                  <a:gd name="connsiteY1" fmla="*/ 0 h 676275"/>
                  <a:gd name="connsiteX2" fmla="*/ 223838 w 1071563"/>
                  <a:gd name="connsiteY2" fmla="*/ 176212 h 676275"/>
                  <a:gd name="connsiteX3" fmla="*/ 385763 w 1071563"/>
                  <a:gd name="connsiteY3" fmla="*/ 271462 h 676275"/>
                  <a:gd name="connsiteX4" fmla="*/ 571500 w 1071563"/>
                  <a:gd name="connsiteY4" fmla="*/ 366712 h 676275"/>
                  <a:gd name="connsiteX5" fmla="*/ 766763 w 1071563"/>
                  <a:gd name="connsiteY5" fmla="*/ 447675 h 676275"/>
                  <a:gd name="connsiteX6" fmla="*/ 962025 w 1071563"/>
                  <a:gd name="connsiteY6" fmla="*/ 523875 h 676275"/>
                  <a:gd name="connsiteX7" fmla="*/ 1062038 w 1071563"/>
                  <a:gd name="connsiteY7" fmla="*/ 552450 h 676275"/>
                  <a:gd name="connsiteX8" fmla="*/ 1071563 w 1071563"/>
                  <a:gd name="connsiteY8" fmla="*/ 661987 h 676275"/>
                  <a:gd name="connsiteX9" fmla="*/ 4763 w 1071563"/>
                  <a:gd name="connsiteY9" fmla="*/ 676275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1563" h="676275">
                    <a:moveTo>
                      <a:pt x="4763" y="676275"/>
                    </a:moveTo>
                    <a:cubicBezTo>
                      <a:pt x="3175" y="450850"/>
                      <a:pt x="1588" y="225425"/>
                      <a:pt x="0" y="0"/>
                    </a:cubicBezTo>
                    <a:lnTo>
                      <a:pt x="223838" y="176212"/>
                    </a:lnTo>
                    <a:lnTo>
                      <a:pt x="385763" y="271462"/>
                    </a:lnTo>
                    <a:lnTo>
                      <a:pt x="571500" y="366712"/>
                    </a:lnTo>
                    <a:lnTo>
                      <a:pt x="766763" y="447675"/>
                    </a:lnTo>
                    <a:lnTo>
                      <a:pt x="962025" y="523875"/>
                    </a:lnTo>
                    <a:lnTo>
                      <a:pt x="1062038" y="552450"/>
                    </a:lnTo>
                    <a:lnTo>
                      <a:pt x="1071563" y="661987"/>
                    </a:lnTo>
                    <a:lnTo>
                      <a:pt x="4763" y="676275"/>
                    </a:lnTo>
                    <a:close/>
                  </a:path>
                </a:pathLst>
              </a:custGeom>
              <a:solidFill>
                <a:srgbClr val="FF0000">
                  <a:alpha val="34000"/>
                </a:srgbClr>
              </a:solidFill>
              <a:ln w="63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 smtClean="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1361017" y="1676587"/>
                <a:ext cx="5954183" cy="3257259"/>
                <a:chOff x="2667000" y="1219200"/>
                <a:chExt cx="2965450" cy="13716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9" name="Freeform 58"/>
                <p:cNvSpPr/>
                <p:nvPr/>
              </p:nvSpPr>
              <p:spPr>
                <a:xfrm>
                  <a:off x="2667000" y="1219200"/>
                  <a:ext cx="2965450" cy="1314450"/>
                </a:xfrm>
                <a:custGeom>
                  <a:avLst/>
                  <a:gdLst>
                    <a:gd name="connsiteX0" fmla="*/ 0 w 2965450"/>
                    <a:gd name="connsiteY0" fmla="*/ 1308100 h 1314450"/>
                    <a:gd name="connsiteX1" fmla="*/ 660400 w 2965450"/>
                    <a:gd name="connsiteY1" fmla="*/ 993775 h 1314450"/>
                    <a:gd name="connsiteX2" fmla="*/ 1492250 w 2965450"/>
                    <a:gd name="connsiteY2" fmla="*/ 0 h 1314450"/>
                    <a:gd name="connsiteX3" fmla="*/ 2311400 w 2965450"/>
                    <a:gd name="connsiteY3" fmla="*/ 990600 h 1314450"/>
                    <a:gd name="connsiteX4" fmla="*/ 2965450 w 2965450"/>
                    <a:gd name="connsiteY4" fmla="*/ 1314450 h 131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5450" h="1314450">
                      <a:moveTo>
                        <a:pt x="0" y="1308100"/>
                      </a:moveTo>
                      <a:cubicBezTo>
                        <a:pt x="205846" y="1259946"/>
                        <a:pt x="411692" y="1211792"/>
                        <a:pt x="660400" y="993775"/>
                      </a:cubicBezTo>
                      <a:cubicBezTo>
                        <a:pt x="909108" y="775758"/>
                        <a:pt x="1217083" y="529"/>
                        <a:pt x="1492250" y="0"/>
                      </a:cubicBezTo>
                      <a:cubicBezTo>
                        <a:pt x="1767417" y="-529"/>
                        <a:pt x="2065867" y="771525"/>
                        <a:pt x="2311400" y="990600"/>
                      </a:cubicBezTo>
                      <a:cubicBezTo>
                        <a:pt x="2556933" y="1209675"/>
                        <a:pt x="2761191" y="1262062"/>
                        <a:pt x="2965450" y="1314450"/>
                      </a:cubicBezTo>
                    </a:path>
                  </a:pathLst>
                </a:cu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667000" y="2590800"/>
                  <a:ext cx="2965450" cy="0"/>
                </a:xfrm>
                <a:prstGeom prst="line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Straight Connector 54"/>
            <p:cNvCxnSpPr/>
            <p:nvPr/>
          </p:nvCxnSpPr>
          <p:spPr>
            <a:xfrm>
              <a:off x="4338108" y="1676587"/>
              <a:ext cx="0" cy="533366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477000" y="62116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</a:t>
            </a:r>
            <a:r>
              <a:rPr lang="en-US" dirty="0"/>
              <a:t>= </a:t>
            </a:r>
            <a:r>
              <a:rPr lang="en-US" dirty="0" smtClean="0"/>
              <a:t>?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4876800" y="3276600"/>
            <a:ext cx="3820583" cy="2928035"/>
            <a:chOff x="1361017" y="759452"/>
            <a:chExt cx="5954183" cy="4182644"/>
          </a:xfrm>
        </p:grpSpPr>
        <p:grpSp>
          <p:nvGrpSpPr>
            <p:cNvPr id="63" name="Group 62"/>
            <p:cNvGrpSpPr/>
            <p:nvPr/>
          </p:nvGrpSpPr>
          <p:grpSpPr>
            <a:xfrm>
              <a:off x="1361017" y="1676587"/>
              <a:ext cx="5954183" cy="3262126"/>
              <a:chOff x="1361017" y="1676587"/>
              <a:chExt cx="5954183" cy="3262126"/>
            </a:xfrm>
          </p:grpSpPr>
          <p:sp>
            <p:nvSpPr>
              <p:cNvPr id="65" name="Freeform 64"/>
              <p:cNvSpPr/>
              <p:nvPr/>
            </p:nvSpPr>
            <p:spPr>
              <a:xfrm flipH="1">
                <a:off x="1361017" y="4257571"/>
                <a:ext cx="1108197" cy="676275"/>
              </a:xfrm>
              <a:custGeom>
                <a:avLst/>
                <a:gdLst>
                  <a:gd name="connsiteX0" fmla="*/ 4763 w 1071563"/>
                  <a:gd name="connsiteY0" fmla="*/ 676275 h 676275"/>
                  <a:gd name="connsiteX1" fmla="*/ 0 w 1071563"/>
                  <a:gd name="connsiteY1" fmla="*/ 0 h 676275"/>
                  <a:gd name="connsiteX2" fmla="*/ 223838 w 1071563"/>
                  <a:gd name="connsiteY2" fmla="*/ 176212 h 676275"/>
                  <a:gd name="connsiteX3" fmla="*/ 385763 w 1071563"/>
                  <a:gd name="connsiteY3" fmla="*/ 271462 h 676275"/>
                  <a:gd name="connsiteX4" fmla="*/ 571500 w 1071563"/>
                  <a:gd name="connsiteY4" fmla="*/ 366712 h 676275"/>
                  <a:gd name="connsiteX5" fmla="*/ 766763 w 1071563"/>
                  <a:gd name="connsiteY5" fmla="*/ 447675 h 676275"/>
                  <a:gd name="connsiteX6" fmla="*/ 962025 w 1071563"/>
                  <a:gd name="connsiteY6" fmla="*/ 523875 h 676275"/>
                  <a:gd name="connsiteX7" fmla="*/ 1062038 w 1071563"/>
                  <a:gd name="connsiteY7" fmla="*/ 552450 h 676275"/>
                  <a:gd name="connsiteX8" fmla="*/ 1071563 w 1071563"/>
                  <a:gd name="connsiteY8" fmla="*/ 661987 h 676275"/>
                  <a:gd name="connsiteX9" fmla="*/ 4763 w 1071563"/>
                  <a:gd name="connsiteY9" fmla="*/ 676275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1563" h="676275">
                    <a:moveTo>
                      <a:pt x="4763" y="676275"/>
                    </a:moveTo>
                    <a:cubicBezTo>
                      <a:pt x="3175" y="450850"/>
                      <a:pt x="1588" y="225425"/>
                      <a:pt x="0" y="0"/>
                    </a:cubicBezTo>
                    <a:lnTo>
                      <a:pt x="223838" y="176212"/>
                    </a:lnTo>
                    <a:lnTo>
                      <a:pt x="385763" y="271462"/>
                    </a:lnTo>
                    <a:lnTo>
                      <a:pt x="571500" y="366712"/>
                    </a:lnTo>
                    <a:lnTo>
                      <a:pt x="766763" y="447675"/>
                    </a:lnTo>
                    <a:lnTo>
                      <a:pt x="962025" y="523875"/>
                    </a:lnTo>
                    <a:lnTo>
                      <a:pt x="1062038" y="552450"/>
                    </a:lnTo>
                    <a:lnTo>
                      <a:pt x="1071563" y="661987"/>
                    </a:lnTo>
                    <a:lnTo>
                      <a:pt x="4763" y="676275"/>
                    </a:lnTo>
                    <a:close/>
                  </a:path>
                </a:pathLst>
              </a:custGeom>
              <a:solidFill>
                <a:srgbClr val="FF0000">
                  <a:alpha val="34000"/>
                </a:srgbClr>
              </a:solidFill>
              <a:ln w="6350"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 smtClean="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6238875" y="4262438"/>
                <a:ext cx="1071563" cy="676275"/>
              </a:xfrm>
              <a:custGeom>
                <a:avLst/>
                <a:gdLst>
                  <a:gd name="connsiteX0" fmla="*/ 4763 w 1071563"/>
                  <a:gd name="connsiteY0" fmla="*/ 676275 h 676275"/>
                  <a:gd name="connsiteX1" fmla="*/ 0 w 1071563"/>
                  <a:gd name="connsiteY1" fmla="*/ 0 h 676275"/>
                  <a:gd name="connsiteX2" fmla="*/ 223838 w 1071563"/>
                  <a:gd name="connsiteY2" fmla="*/ 176212 h 676275"/>
                  <a:gd name="connsiteX3" fmla="*/ 385763 w 1071563"/>
                  <a:gd name="connsiteY3" fmla="*/ 271462 h 676275"/>
                  <a:gd name="connsiteX4" fmla="*/ 571500 w 1071563"/>
                  <a:gd name="connsiteY4" fmla="*/ 366712 h 676275"/>
                  <a:gd name="connsiteX5" fmla="*/ 766763 w 1071563"/>
                  <a:gd name="connsiteY5" fmla="*/ 447675 h 676275"/>
                  <a:gd name="connsiteX6" fmla="*/ 962025 w 1071563"/>
                  <a:gd name="connsiteY6" fmla="*/ 523875 h 676275"/>
                  <a:gd name="connsiteX7" fmla="*/ 1062038 w 1071563"/>
                  <a:gd name="connsiteY7" fmla="*/ 552450 h 676275"/>
                  <a:gd name="connsiteX8" fmla="*/ 1071563 w 1071563"/>
                  <a:gd name="connsiteY8" fmla="*/ 661987 h 676275"/>
                  <a:gd name="connsiteX9" fmla="*/ 4763 w 1071563"/>
                  <a:gd name="connsiteY9" fmla="*/ 676275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1563" h="676275">
                    <a:moveTo>
                      <a:pt x="4763" y="676275"/>
                    </a:moveTo>
                    <a:cubicBezTo>
                      <a:pt x="3175" y="450850"/>
                      <a:pt x="1588" y="225425"/>
                      <a:pt x="0" y="0"/>
                    </a:cubicBezTo>
                    <a:lnTo>
                      <a:pt x="223838" y="176212"/>
                    </a:lnTo>
                    <a:lnTo>
                      <a:pt x="385763" y="271462"/>
                    </a:lnTo>
                    <a:lnTo>
                      <a:pt x="571500" y="366712"/>
                    </a:lnTo>
                    <a:lnTo>
                      <a:pt x="766763" y="447675"/>
                    </a:lnTo>
                    <a:lnTo>
                      <a:pt x="962025" y="523875"/>
                    </a:lnTo>
                    <a:lnTo>
                      <a:pt x="1062038" y="552450"/>
                    </a:lnTo>
                    <a:lnTo>
                      <a:pt x="1071563" y="661987"/>
                    </a:lnTo>
                    <a:lnTo>
                      <a:pt x="4763" y="676275"/>
                    </a:lnTo>
                    <a:close/>
                  </a:path>
                </a:pathLst>
              </a:custGeom>
              <a:solidFill>
                <a:srgbClr val="FF0000">
                  <a:alpha val="34000"/>
                </a:srgbClr>
              </a:solidFill>
              <a:ln w="6350"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 smtClean="0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1361017" y="1676587"/>
                <a:ext cx="5954183" cy="3257259"/>
                <a:chOff x="2667000" y="1219200"/>
                <a:chExt cx="2965450" cy="13716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8" name="Freeform 67"/>
                <p:cNvSpPr/>
                <p:nvPr/>
              </p:nvSpPr>
              <p:spPr>
                <a:xfrm>
                  <a:off x="2667000" y="1219200"/>
                  <a:ext cx="2965450" cy="1314450"/>
                </a:xfrm>
                <a:custGeom>
                  <a:avLst/>
                  <a:gdLst>
                    <a:gd name="connsiteX0" fmla="*/ 0 w 2965450"/>
                    <a:gd name="connsiteY0" fmla="*/ 1308100 h 1314450"/>
                    <a:gd name="connsiteX1" fmla="*/ 660400 w 2965450"/>
                    <a:gd name="connsiteY1" fmla="*/ 993775 h 1314450"/>
                    <a:gd name="connsiteX2" fmla="*/ 1492250 w 2965450"/>
                    <a:gd name="connsiteY2" fmla="*/ 0 h 1314450"/>
                    <a:gd name="connsiteX3" fmla="*/ 2311400 w 2965450"/>
                    <a:gd name="connsiteY3" fmla="*/ 990600 h 1314450"/>
                    <a:gd name="connsiteX4" fmla="*/ 2965450 w 2965450"/>
                    <a:gd name="connsiteY4" fmla="*/ 1314450 h 131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5450" h="1314450">
                      <a:moveTo>
                        <a:pt x="0" y="1308100"/>
                      </a:moveTo>
                      <a:cubicBezTo>
                        <a:pt x="205846" y="1259946"/>
                        <a:pt x="411692" y="1211792"/>
                        <a:pt x="660400" y="993775"/>
                      </a:cubicBezTo>
                      <a:cubicBezTo>
                        <a:pt x="909108" y="775758"/>
                        <a:pt x="1217083" y="529"/>
                        <a:pt x="1492250" y="0"/>
                      </a:cubicBezTo>
                      <a:cubicBezTo>
                        <a:pt x="1767417" y="-529"/>
                        <a:pt x="2065867" y="771525"/>
                        <a:pt x="2311400" y="990600"/>
                      </a:cubicBezTo>
                      <a:cubicBezTo>
                        <a:pt x="2556933" y="1209675"/>
                        <a:pt x="2761191" y="1262062"/>
                        <a:pt x="2965450" y="1314450"/>
                      </a:cubicBezTo>
                    </a:path>
                  </a:pathLst>
                </a:custGeom>
                <a:ln>
                  <a:solidFill>
                    <a:srgbClr val="92D050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667000" y="2590800"/>
                  <a:ext cx="2965450" cy="0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" name="Straight Connector 63"/>
            <p:cNvCxnSpPr/>
            <p:nvPr/>
          </p:nvCxnSpPr>
          <p:spPr>
            <a:xfrm>
              <a:off x="4338108" y="759452"/>
              <a:ext cx="0" cy="418264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>
          <a:xfrm>
            <a:off x="5862108" y="3657600"/>
            <a:ext cx="924983" cy="0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96000" y="3200400"/>
            <a:ext cx="60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 rot="1819293">
            <a:off x="4163974" y="5219153"/>
            <a:ext cx="175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Sampling Error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28427" y="4876800"/>
            <a:ext cx="2648573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76200" y="19050"/>
            <a:ext cx="2514600" cy="1600200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Population of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UNTREATED </a:t>
            </a:r>
            <a:r>
              <a:rPr lang="en-US" sz="2000" dirty="0" smtClean="0"/>
              <a:t>mice</a:t>
            </a:r>
          </a:p>
        </p:txBody>
      </p:sp>
      <p:sp>
        <p:nvSpPr>
          <p:cNvPr id="21" name="Cloud 20"/>
          <p:cNvSpPr/>
          <p:nvPr/>
        </p:nvSpPr>
        <p:spPr>
          <a:xfrm>
            <a:off x="142240" y="1988617"/>
            <a:ext cx="2514600" cy="1600200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Population of </a:t>
            </a:r>
            <a:r>
              <a:rPr lang="en-US" sz="2000" b="1" dirty="0" smtClean="0">
                <a:solidFill>
                  <a:srgbClr val="92D050"/>
                </a:solidFill>
              </a:rPr>
              <a:t>TREATED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mice</a:t>
            </a:r>
          </a:p>
        </p:txBody>
      </p:sp>
      <p:sp>
        <p:nvSpPr>
          <p:cNvPr id="22" name="Oval 21"/>
          <p:cNvSpPr/>
          <p:nvPr/>
        </p:nvSpPr>
        <p:spPr>
          <a:xfrm>
            <a:off x="2911777" y="3126537"/>
            <a:ext cx="1970617" cy="1981200"/>
          </a:xfrm>
          <a:prstGeom prst="ellipse">
            <a:avLst/>
          </a:prstGeom>
          <a:noFill/>
          <a:ln w="4445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3897085" y="4104234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3744685" y="4104234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510507" y="4114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175282" y="4104234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3429000" y="4104234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379403" y="4343400"/>
            <a:ext cx="126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 </a:t>
            </a:r>
            <a:r>
              <a:rPr lang="en-US" dirty="0" smtClean="0"/>
              <a:t>= 422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5875694"/>
            <a:ext cx="609600" cy="32316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419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42540" y="5866193"/>
            <a:ext cx="609600" cy="32316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422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51817" y="76200"/>
            <a:ext cx="4811183" cy="6781800"/>
            <a:chOff x="3951817" y="76200"/>
            <a:chExt cx="4811183" cy="6781800"/>
          </a:xfrm>
        </p:grpSpPr>
        <p:grpSp>
          <p:nvGrpSpPr>
            <p:cNvPr id="56" name="Group 55"/>
            <p:cNvGrpSpPr/>
            <p:nvPr/>
          </p:nvGrpSpPr>
          <p:grpSpPr>
            <a:xfrm>
              <a:off x="3951817" y="76200"/>
              <a:ext cx="3820583" cy="3733800"/>
              <a:chOff x="1361017" y="1676587"/>
              <a:chExt cx="5954183" cy="533366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361017" y="1676587"/>
                <a:ext cx="5954183" cy="3262126"/>
                <a:chOff x="1361017" y="1676587"/>
                <a:chExt cx="5954183" cy="3262126"/>
              </a:xfrm>
            </p:grpSpPr>
            <p:sp>
              <p:nvSpPr>
                <p:cNvPr id="59" name="Freeform 58"/>
                <p:cNvSpPr/>
                <p:nvPr/>
              </p:nvSpPr>
              <p:spPr>
                <a:xfrm flipH="1">
                  <a:off x="1361017" y="4257571"/>
                  <a:ext cx="1108197" cy="676275"/>
                </a:xfrm>
                <a:custGeom>
                  <a:avLst/>
                  <a:gdLst>
                    <a:gd name="connsiteX0" fmla="*/ 4763 w 1071563"/>
                    <a:gd name="connsiteY0" fmla="*/ 676275 h 676275"/>
                    <a:gd name="connsiteX1" fmla="*/ 0 w 1071563"/>
                    <a:gd name="connsiteY1" fmla="*/ 0 h 676275"/>
                    <a:gd name="connsiteX2" fmla="*/ 223838 w 1071563"/>
                    <a:gd name="connsiteY2" fmla="*/ 176212 h 676275"/>
                    <a:gd name="connsiteX3" fmla="*/ 385763 w 1071563"/>
                    <a:gd name="connsiteY3" fmla="*/ 271462 h 676275"/>
                    <a:gd name="connsiteX4" fmla="*/ 571500 w 1071563"/>
                    <a:gd name="connsiteY4" fmla="*/ 366712 h 676275"/>
                    <a:gd name="connsiteX5" fmla="*/ 766763 w 1071563"/>
                    <a:gd name="connsiteY5" fmla="*/ 447675 h 676275"/>
                    <a:gd name="connsiteX6" fmla="*/ 962025 w 1071563"/>
                    <a:gd name="connsiteY6" fmla="*/ 523875 h 676275"/>
                    <a:gd name="connsiteX7" fmla="*/ 1062038 w 1071563"/>
                    <a:gd name="connsiteY7" fmla="*/ 552450 h 676275"/>
                    <a:gd name="connsiteX8" fmla="*/ 1071563 w 1071563"/>
                    <a:gd name="connsiteY8" fmla="*/ 661987 h 676275"/>
                    <a:gd name="connsiteX9" fmla="*/ 4763 w 1071563"/>
                    <a:gd name="connsiteY9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1563" h="676275">
                      <a:moveTo>
                        <a:pt x="4763" y="676275"/>
                      </a:moveTo>
                      <a:cubicBezTo>
                        <a:pt x="3175" y="450850"/>
                        <a:pt x="1588" y="225425"/>
                        <a:pt x="0" y="0"/>
                      </a:cubicBezTo>
                      <a:lnTo>
                        <a:pt x="223838" y="176212"/>
                      </a:lnTo>
                      <a:lnTo>
                        <a:pt x="385763" y="271462"/>
                      </a:lnTo>
                      <a:lnTo>
                        <a:pt x="571500" y="366712"/>
                      </a:lnTo>
                      <a:lnTo>
                        <a:pt x="766763" y="447675"/>
                      </a:lnTo>
                      <a:lnTo>
                        <a:pt x="962025" y="523875"/>
                      </a:lnTo>
                      <a:lnTo>
                        <a:pt x="1062038" y="552450"/>
                      </a:lnTo>
                      <a:lnTo>
                        <a:pt x="1071563" y="661987"/>
                      </a:lnTo>
                      <a:lnTo>
                        <a:pt x="4763" y="676275"/>
                      </a:lnTo>
                      <a:close/>
                    </a:path>
                  </a:pathLst>
                </a:custGeom>
                <a:solidFill>
                  <a:srgbClr val="FF0000">
                    <a:alpha val="34000"/>
                  </a:srgbClr>
                </a:solidFill>
                <a:ln w="6350"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 smtClean="0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6238875" y="4262438"/>
                  <a:ext cx="1071563" cy="676275"/>
                </a:xfrm>
                <a:custGeom>
                  <a:avLst/>
                  <a:gdLst>
                    <a:gd name="connsiteX0" fmla="*/ 4763 w 1071563"/>
                    <a:gd name="connsiteY0" fmla="*/ 676275 h 676275"/>
                    <a:gd name="connsiteX1" fmla="*/ 0 w 1071563"/>
                    <a:gd name="connsiteY1" fmla="*/ 0 h 676275"/>
                    <a:gd name="connsiteX2" fmla="*/ 223838 w 1071563"/>
                    <a:gd name="connsiteY2" fmla="*/ 176212 h 676275"/>
                    <a:gd name="connsiteX3" fmla="*/ 385763 w 1071563"/>
                    <a:gd name="connsiteY3" fmla="*/ 271462 h 676275"/>
                    <a:gd name="connsiteX4" fmla="*/ 571500 w 1071563"/>
                    <a:gd name="connsiteY4" fmla="*/ 366712 h 676275"/>
                    <a:gd name="connsiteX5" fmla="*/ 766763 w 1071563"/>
                    <a:gd name="connsiteY5" fmla="*/ 447675 h 676275"/>
                    <a:gd name="connsiteX6" fmla="*/ 962025 w 1071563"/>
                    <a:gd name="connsiteY6" fmla="*/ 523875 h 676275"/>
                    <a:gd name="connsiteX7" fmla="*/ 1062038 w 1071563"/>
                    <a:gd name="connsiteY7" fmla="*/ 552450 h 676275"/>
                    <a:gd name="connsiteX8" fmla="*/ 1071563 w 1071563"/>
                    <a:gd name="connsiteY8" fmla="*/ 661987 h 676275"/>
                    <a:gd name="connsiteX9" fmla="*/ 4763 w 1071563"/>
                    <a:gd name="connsiteY9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1563" h="676275">
                      <a:moveTo>
                        <a:pt x="4763" y="676275"/>
                      </a:moveTo>
                      <a:cubicBezTo>
                        <a:pt x="3175" y="450850"/>
                        <a:pt x="1588" y="225425"/>
                        <a:pt x="0" y="0"/>
                      </a:cubicBezTo>
                      <a:lnTo>
                        <a:pt x="223838" y="176212"/>
                      </a:lnTo>
                      <a:lnTo>
                        <a:pt x="385763" y="271462"/>
                      </a:lnTo>
                      <a:lnTo>
                        <a:pt x="571500" y="366712"/>
                      </a:lnTo>
                      <a:lnTo>
                        <a:pt x="766763" y="447675"/>
                      </a:lnTo>
                      <a:lnTo>
                        <a:pt x="962025" y="523875"/>
                      </a:lnTo>
                      <a:lnTo>
                        <a:pt x="1062038" y="552450"/>
                      </a:lnTo>
                      <a:lnTo>
                        <a:pt x="1071563" y="661987"/>
                      </a:lnTo>
                      <a:lnTo>
                        <a:pt x="4763" y="676275"/>
                      </a:lnTo>
                      <a:close/>
                    </a:path>
                  </a:pathLst>
                </a:custGeom>
                <a:solidFill>
                  <a:srgbClr val="FF0000">
                    <a:alpha val="34000"/>
                  </a:srgbClr>
                </a:solidFill>
                <a:ln w="6350"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 smtClean="0"/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1361017" y="1676587"/>
                  <a:ext cx="5954183" cy="3257259"/>
                  <a:chOff x="2667000" y="1219200"/>
                  <a:chExt cx="2965450" cy="137160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2" name="Freeform 61"/>
                  <p:cNvSpPr/>
                  <p:nvPr/>
                </p:nvSpPr>
                <p:spPr>
                  <a:xfrm>
                    <a:off x="2667000" y="1219200"/>
                    <a:ext cx="2965450" cy="1314450"/>
                  </a:xfrm>
                  <a:custGeom>
                    <a:avLst/>
                    <a:gdLst>
                      <a:gd name="connsiteX0" fmla="*/ 0 w 2965450"/>
                      <a:gd name="connsiteY0" fmla="*/ 1308100 h 1314450"/>
                      <a:gd name="connsiteX1" fmla="*/ 660400 w 2965450"/>
                      <a:gd name="connsiteY1" fmla="*/ 993775 h 1314450"/>
                      <a:gd name="connsiteX2" fmla="*/ 1492250 w 2965450"/>
                      <a:gd name="connsiteY2" fmla="*/ 0 h 1314450"/>
                      <a:gd name="connsiteX3" fmla="*/ 2311400 w 2965450"/>
                      <a:gd name="connsiteY3" fmla="*/ 990600 h 1314450"/>
                      <a:gd name="connsiteX4" fmla="*/ 2965450 w 2965450"/>
                      <a:gd name="connsiteY4" fmla="*/ 1314450 h 131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65450" h="1314450">
                        <a:moveTo>
                          <a:pt x="0" y="1308100"/>
                        </a:moveTo>
                        <a:cubicBezTo>
                          <a:pt x="205846" y="1259946"/>
                          <a:pt x="411692" y="1211792"/>
                          <a:pt x="660400" y="993775"/>
                        </a:cubicBezTo>
                        <a:cubicBezTo>
                          <a:pt x="909108" y="775758"/>
                          <a:pt x="1217083" y="529"/>
                          <a:pt x="1492250" y="0"/>
                        </a:cubicBezTo>
                        <a:cubicBezTo>
                          <a:pt x="1767417" y="-529"/>
                          <a:pt x="2065867" y="771525"/>
                          <a:pt x="2311400" y="990600"/>
                        </a:cubicBezTo>
                        <a:cubicBezTo>
                          <a:pt x="2556933" y="1209675"/>
                          <a:pt x="2761191" y="1262062"/>
                          <a:pt x="2965450" y="1314450"/>
                        </a:cubicBezTo>
                      </a:path>
                    </a:pathLst>
                  </a:custGeom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2667000" y="2590800"/>
                    <a:ext cx="2965450" cy="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8" name="Straight Connector 57"/>
              <p:cNvCxnSpPr/>
              <p:nvPr/>
            </p:nvCxnSpPr>
            <p:spPr>
              <a:xfrm>
                <a:off x="4338108" y="1676587"/>
                <a:ext cx="0" cy="5333664"/>
              </a:xfrm>
              <a:prstGeom prst="line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6477000" y="6211669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µ </a:t>
              </a:r>
              <a:r>
                <a:rPr lang="en-US" dirty="0"/>
                <a:t>= </a:t>
              </a:r>
              <a:r>
                <a:rPr lang="en-US" dirty="0" smtClean="0"/>
                <a:t>?</a:t>
              </a:r>
            </a:p>
            <a:p>
              <a:r>
                <a:rPr lang="el-GR" dirty="0" smtClean="0"/>
                <a:t>σ</a:t>
              </a:r>
              <a:r>
                <a:rPr lang="en-US" dirty="0" smtClean="0"/>
                <a:t> = 20</a:t>
              </a:r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876800" y="3276600"/>
              <a:ext cx="3820583" cy="2928035"/>
              <a:chOff x="1361017" y="759452"/>
              <a:chExt cx="5954183" cy="4182644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361017" y="1676587"/>
                <a:ext cx="5954183" cy="3262126"/>
                <a:chOff x="1361017" y="1676587"/>
                <a:chExt cx="5954183" cy="3262126"/>
              </a:xfrm>
            </p:grpSpPr>
            <p:sp>
              <p:nvSpPr>
                <p:cNvPr id="68" name="Freeform 67"/>
                <p:cNvSpPr/>
                <p:nvPr/>
              </p:nvSpPr>
              <p:spPr>
                <a:xfrm flipH="1">
                  <a:off x="1361017" y="4257571"/>
                  <a:ext cx="1108197" cy="676275"/>
                </a:xfrm>
                <a:custGeom>
                  <a:avLst/>
                  <a:gdLst>
                    <a:gd name="connsiteX0" fmla="*/ 4763 w 1071563"/>
                    <a:gd name="connsiteY0" fmla="*/ 676275 h 676275"/>
                    <a:gd name="connsiteX1" fmla="*/ 0 w 1071563"/>
                    <a:gd name="connsiteY1" fmla="*/ 0 h 676275"/>
                    <a:gd name="connsiteX2" fmla="*/ 223838 w 1071563"/>
                    <a:gd name="connsiteY2" fmla="*/ 176212 h 676275"/>
                    <a:gd name="connsiteX3" fmla="*/ 385763 w 1071563"/>
                    <a:gd name="connsiteY3" fmla="*/ 271462 h 676275"/>
                    <a:gd name="connsiteX4" fmla="*/ 571500 w 1071563"/>
                    <a:gd name="connsiteY4" fmla="*/ 366712 h 676275"/>
                    <a:gd name="connsiteX5" fmla="*/ 766763 w 1071563"/>
                    <a:gd name="connsiteY5" fmla="*/ 447675 h 676275"/>
                    <a:gd name="connsiteX6" fmla="*/ 962025 w 1071563"/>
                    <a:gd name="connsiteY6" fmla="*/ 523875 h 676275"/>
                    <a:gd name="connsiteX7" fmla="*/ 1062038 w 1071563"/>
                    <a:gd name="connsiteY7" fmla="*/ 552450 h 676275"/>
                    <a:gd name="connsiteX8" fmla="*/ 1071563 w 1071563"/>
                    <a:gd name="connsiteY8" fmla="*/ 661987 h 676275"/>
                    <a:gd name="connsiteX9" fmla="*/ 4763 w 1071563"/>
                    <a:gd name="connsiteY9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1563" h="676275">
                      <a:moveTo>
                        <a:pt x="4763" y="676275"/>
                      </a:moveTo>
                      <a:cubicBezTo>
                        <a:pt x="3175" y="450850"/>
                        <a:pt x="1588" y="225425"/>
                        <a:pt x="0" y="0"/>
                      </a:cubicBezTo>
                      <a:lnTo>
                        <a:pt x="223838" y="176212"/>
                      </a:lnTo>
                      <a:lnTo>
                        <a:pt x="385763" y="271462"/>
                      </a:lnTo>
                      <a:lnTo>
                        <a:pt x="571500" y="366712"/>
                      </a:lnTo>
                      <a:lnTo>
                        <a:pt x="766763" y="447675"/>
                      </a:lnTo>
                      <a:lnTo>
                        <a:pt x="962025" y="523875"/>
                      </a:lnTo>
                      <a:lnTo>
                        <a:pt x="1062038" y="552450"/>
                      </a:lnTo>
                      <a:lnTo>
                        <a:pt x="1071563" y="661987"/>
                      </a:lnTo>
                      <a:lnTo>
                        <a:pt x="4763" y="676275"/>
                      </a:lnTo>
                      <a:close/>
                    </a:path>
                  </a:pathLst>
                </a:custGeom>
                <a:solidFill>
                  <a:srgbClr val="FF0000">
                    <a:alpha val="34000"/>
                  </a:srgbClr>
                </a:solidFill>
                <a:ln w="6350">
                  <a:solidFill>
                    <a:srgbClr val="92D05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 smtClean="0"/>
                </a:p>
              </p:txBody>
            </p:sp>
            <p:sp>
              <p:nvSpPr>
                <p:cNvPr id="69" name="Freeform 68"/>
                <p:cNvSpPr/>
                <p:nvPr/>
              </p:nvSpPr>
              <p:spPr>
                <a:xfrm>
                  <a:off x="6238875" y="4262438"/>
                  <a:ext cx="1071563" cy="676275"/>
                </a:xfrm>
                <a:custGeom>
                  <a:avLst/>
                  <a:gdLst>
                    <a:gd name="connsiteX0" fmla="*/ 4763 w 1071563"/>
                    <a:gd name="connsiteY0" fmla="*/ 676275 h 676275"/>
                    <a:gd name="connsiteX1" fmla="*/ 0 w 1071563"/>
                    <a:gd name="connsiteY1" fmla="*/ 0 h 676275"/>
                    <a:gd name="connsiteX2" fmla="*/ 223838 w 1071563"/>
                    <a:gd name="connsiteY2" fmla="*/ 176212 h 676275"/>
                    <a:gd name="connsiteX3" fmla="*/ 385763 w 1071563"/>
                    <a:gd name="connsiteY3" fmla="*/ 271462 h 676275"/>
                    <a:gd name="connsiteX4" fmla="*/ 571500 w 1071563"/>
                    <a:gd name="connsiteY4" fmla="*/ 366712 h 676275"/>
                    <a:gd name="connsiteX5" fmla="*/ 766763 w 1071563"/>
                    <a:gd name="connsiteY5" fmla="*/ 447675 h 676275"/>
                    <a:gd name="connsiteX6" fmla="*/ 962025 w 1071563"/>
                    <a:gd name="connsiteY6" fmla="*/ 523875 h 676275"/>
                    <a:gd name="connsiteX7" fmla="*/ 1062038 w 1071563"/>
                    <a:gd name="connsiteY7" fmla="*/ 552450 h 676275"/>
                    <a:gd name="connsiteX8" fmla="*/ 1071563 w 1071563"/>
                    <a:gd name="connsiteY8" fmla="*/ 661987 h 676275"/>
                    <a:gd name="connsiteX9" fmla="*/ 4763 w 1071563"/>
                    <a:gd name="connsiteY9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1563" h="676275">
                      <a:moveTo>
                        <a:pt x="4763" y="676275"/>
                      </a:moveTo>
                      <a:cubicBezTo>
                        <a:pt x="3175" y="450850"/>
                        <a:pt x="1588" y="225425"/>
                        <a:pt x="0" y="0"/>
                      </a:cubicBezTo>
                      <a:lnTo>
                        <a:pt x="223838" y="176212"/>
                      </a:lnTo>
                      <a:lnTo>
                        <a:pt x="385763" y="271462"/>
                      </a:lnTo>
                      <a:lnTo>
                        <a:pt x="571500" y="366712"/>
                      </a:lnTo>
                      <a:lnTo>
                        <a:pt x="766763" y="447675"/>
                      </a:lnTo>
                      <a:lnTo>
                        <a:pt x="962025" y="523875"/>
                      </a:lnTo>
                      <a:lnTo>
                        <a:pt x="1062038" y="552450"/>
                      </a:lnTo>
                      <a:lnTo>
                        <a:pt x="1071563" y="661987"/>
                      </a:lnTo>
                      <a:lnTo>
                        <a:pt x="4763" y="676275"/>
                      </a:lnTo>
                      <a:close/>
                    </a:path>
                  </a:pathLst>
                </a:custGeom>
                <a:solidFill>
                  <a:srgbClr val="FF0000">
                    <a:alpha val="34000"/>
                  </a:srgbClr>
                </a:solidFill>
                <a:ln w="6350">
                  <a:solidFill>
                    <a:srgbClr val="92D05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 smtClean="0"/>
                </a:p>
              </p:txBody>
            </p:sp>
            <p:grpSp>
              <p:nvGrpSpPr>
                <p:cNvPr id="70" name="Group 69"/>
                <p:cNvGrpSpPr/>
                <p:nvPr/>
              </p:nvGrpSpPr>
              <p:grpSpPr>
                <a:xfrm>
                  <a:off x="1361017" y="1676587"/>
                  <a:ext cx="5954183" cy="3257259"/>
                  <a:chOff x="2667000" y="1219200"/>
                  <a:chExt cx="2965450" cy="137160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2667000" y="1219200"/>
                    <a:ext cx="2965450" cy="1314450"/>
                  </a:xfrm>
                  <a:custGeom>
                    <a:avLst/>
                    <a:gdLst>
                      <a:gd name="connsiteX0" fmla="*/ 0 w 2965450"/>
                      <a:gd name="connsiteY0" fmla="*/ 1308100 h 1314450"/>
                      <a:gd name="connsiteX1" fmla="*/ 660400 w 2965450"/>
                      <a:gd name="connsiteY1" fmla="*/ 993775 h 1314450"/>
                      <a:gd name="connsiteX2" fmla="*/ 1492250 w 2965450"/>
                      <a:gd name="connsiteY2" fmla="*/ 0 h 1314450"/>
                      <a:gd name="connsiteX3" fmla="*/ 2311400 w 2965450"/>
                      <a:gd name="connsiteY3" fmla="*/ 990600 h 1314450"/>
                      <a:gd name="connsiteX4" fmla="*/ 2965450 w 2965450"/>
                      <a:gd name="connsiteY4" fmla="*/ 1314450 h 131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65450" h="1314450">
                        <a:moveTo>
                          <a:pt x="0" y="1308100"/>
                        </a:moveTo>
                        <a:cubicBezTo>
                          <a:pt x="205846" y="1259946"/>
                          <a:pt x="411692" y="1211792"/>
                          <a:pt x="660400" y="993775"/>
                        </a:cubicBezTo>
                        <a:cubicBezTo>
                          <a:pt x="909108" y="775758"/>
                          <a:pt x="1217083" y="529"/>
                          <a:pt x="1492250" y="0"/>
                        </a:cubicBezTo>
                        <a:cubicBezTo>
                          <a:pt x="1767417" y="-529"/>
                          <a:pt x="2065867" y="771525"/>
                          <a:pt x="2311400" y="990600"/>
                        </a:cubicBezTo>
                        <a:cubicBezTo>
                          <a:pt x="2556933" y="1209675"/>
                          <a:pt x="2761191" y="1262062"/>
                          <a:pt x="2965450" y="1314450"/>
                        </a:cubicBezTo>
                      </a:path>
                    </a:pathLst>
                  </a:custGeom>
                  <a:ln>
                    <a:solidFill>
                      <a:srgbClr val="92D050"/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2667000" y="2590800"/>
                    <a:ext cx="2965450" cy="0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7" name="Straight Connector 66"/>
              <p:cNvCxnSpPr/>
              <p:nvPr/>
            </p:nvCxnSpPr>
            <p:spPr>
              <a:xfrm>
                <a:off x="4338108" y="759452"/>
                <a:ext cx="0" cy="418264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>
              <a:off x="5862108" y="3657600"/>
              <a:ext cx="924983" cy="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096000" y="3200400"/>
              <a:ext cx="604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?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86400" y="2362200"/>
              <a:ext cx="1519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µ = 400</a:t>
              </a:r>
            </a:p>
            <a:p>
              <a:r>
                <a:rPr lang="el-GR" dirty="0" smtClean="0"/>
                <a:t>σ</a:t>
              </a:r>
              <a:r>
                <a:rPr lang="en-US" dirty="0" smtClean="0"/>
                <a:t> = 20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76200" y="19050"/>
            <a:ext cx="2514600" cy="1600200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Population of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UNTREATED </a:t>
            </a:r>
            <a:r>
              <a:rPr lang="en-US" sz="2000" dirty="0" smtClean="0"/>
              <a:t>mice</a:t>
            </a:r>
          </a:p>
        </p:txBody>
      </p:sp>
      <p:sp>
        <p:nvSpPr>
          <p:cNvPr id="21" name="Cloud 20"/>
          <p:cNvSpPr/>
          <p:nvPr/>
        </p:nvSpPr>
        <p:spPr>
          <a:xfrm>
            <a:off x="142240" y="1988617"/>
            <a:ext cx="2514600" cy="1600200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Population of </a:t>
            </a:r>
            <a:r>
              <a:rPr lang="en-US" sz="2000" b="1" dirty="0" smtClean="0">
                <a:solidFill>
                  <a:srgbClr val="92D050"/>
                </a:solidFill>
              </a:rPr>
              <a:t>TREATED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mice</a:t>
            </a:r>
          </a:p>
        </p:txBody>
      </p:sp>
      <p:sp>
        <p:nvSpPr>
          <p:cNvPr id="22" name="Oval 21"/>
          <p:cNvSpPr/>
          <p:nvPr/>
        </p:nvSpPr>
        <p:spPr>
          <a:xfrm>
            <a:off x="2667000" y="2819400"/>
            <a:ext cx="1970617" cy="1981200"/>
          </a:xfrm>
          <a:prstGeom prst="ellipse">
            <a:avLst/>
          </a:prstGeom>
          <a:noFill/>
          <a:ln w="4445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4266455" y="3644697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3930505" y="36576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265730" y="3807663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930505" y="3797097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3499908" y="3797097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134626" y="4036263"/>
            <a:ext cx="126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 </a:t>
            </a:r>
            <a:r>
              <a:rPr lang="en-US" dirty="0" smtClean="0"/>
              <a:t>= 431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5863225"/>
            <a:ext cx="609600" cy="32316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419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42540" y="5863225"/>
            <a:ext cx="609600" cy="32316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422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44685" y="5863225"/>
            <a:ext cx="609600" cy="32316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431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096000"/>
            <a:ext cx="40016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Sampling Variability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951817" y="76200"/>
            <a:ext cx="4811183" cy="6781800"/>
            <a:chOff x="3951817" y="76200"/>
            <a:chExt cx="4811183" cy="6781800"/>
          </a:xfrm>
        </p:grpSpPr>
        <p:grpSp>
          <p:nvGrpSpPr>
            <p:cNvPr id="71" name="Group 70"/>
            <p:cNvGrpSpPr/>
            <p:nvPr/>
          </p:nvGrpSpPr>
          <p:grpSpPr>
            <a:xfrm>
              <a:off x="3951817" y="76200"/>
              <a:ext cx="3820583" cy="3733800"/>
              <a:chOff x="1361017" y="1676587"/>
              <a:chExt cx="5954183" cy="5333664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361017" y="1676587"/>
                <a:ext cx="5954183" cy="3262126"/>
                <a:chOff x="1361017" y="1676587"/>
                <a:chExt cx="5954183" cy="3262126"/>
              </a:xfrm>
            </p:grpSpPr>
            <p:sp>
              <p:nvSpPr>
                <p:cNvPr id="86" name="Freeform 85"/>
                <p:cNvSpPr/>
                <p:nvPr/>
              </p:nvSpPr>
              <p:spPr>
                <a:xfrm flipH="1">
                  <a:off x="1361017" y="4257571"/>
                  <a:ext cx="1108197" cy="676275"/>
                </a:xfrm>
                <a:custGeom>
                  <a:avLst/>
                  <a:gdLst>
                    <a:gd name="connsiteX0" fmla="*/ 4763 w 1071563"/>
                    <a:gd name="connsiteY0" fmla="*/ 676275 h 676275"/>
                    <a:gd name="connsiteX1" fmla="*/ 0 w 1071563"/>
                    <a:gd name="connsiteY1" fmla="*/ 0 h 676275"/>
                    <a:gd name="connsiteX2" fmla="*/ 223838 w 1071563"/>
                    <a:gd name="connsiteY2" fmla="*/ 176212 h 676275"/>
                    <a:gd name="connsiteX3" fmla="*/ 385763 w 1071563"/>
                    <a:gd name="connsiteY3" fmla="*/ 271462 h 676275"/>
                    <a:gd name="connsiteX4" fmla="*/ 571500 w 1071563"/>
                    <a:gd name="connsiteY4" fmla="*/ 366712 h 676275"/>
                    <a:gd name="connsiteX5" fmla="*/ 766763 w 1071563"/>
                    <a:gd name="connsiteY5" fmla="*/ 447675 h 676275"/>
                    <a:gd name="connsiteX6" fmla="*/ 962025 w 1071563"/>
                    <a:gd name="connsiteY6" fmla="*/ 523875 h 676275"/>
                    <a:gd name="connsiteX7" fmla="*/ 1062038 w 1071563"/>
                    <a:gd name="connsiteY7" fmla="*/ 552450 h 676275"/>
                    <a:gd name="connsiteX8" fmla="*/ 1071563 w 1071563"/>
                    <a:gd name="connsiteY8" fmla="*/ 661987 h 676275"/>
                    <a:gd name="connsiteX9" fmla="*/ 4763 w 1071563"/>
                    <a:gd name="connsiteY9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1563" h="676275">
                      <a:moveTo>
                        <a:pt x="4763" y="676275"/>
                      </a:moveTo>
                      <a:cubicBezTo>
                        <a:pt x="3175" y="450850"/>
                        <a:pt x="1588" y="225425"/>
                        <a:pt x="0" y="0"/>
                      </a:cubicBezTo>
                      <a:lnTo>
                        <a:pt x="223838" y="176212"/>
                      </a:lnTo>
                      <a:lnTo>
                        <a:pt x="385763" y="271462"/>
                      </a:lnTo>
                      <a:lnTo>
                        <a:pt x="571500" y="366712"/>
                      </a:lnTo>
                      <a:lnTo>
                        <a:pt x="766763" y="447675"/>
                      </a:lnTo>
                      <a:lnTo>
                        <a:pt x="962025" y="523875"/>
                      </a:lnTo>
                      <a:lnTo>
                        <a:pt x="1062038" y="552450"/>
                      </a:lnTo>
                      <a:lnTo>
                        <a:pt x="1071563" y="661987"/>
                      </a:lnTo>
                      <a:lnTo>
                        <a:pt x="4763" y="676275"/>
                      </a:lnTo>
                      <a:close/>
                    </a:path>
                  </a:pathLst>
                </a:custGeom>
                <a:solidFill>
                  <a:srgbClr val="FF0000">
                    <a:alpha val="34000"/>
                  </a:srgbClr>
                </a:solidFill>
                <a:ln w="6350"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 smtClean="0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6238875" y="4262438"/>
                  <a:ext cx="1071563" cy="676275"/>
                </a:xfrm>
                <a:custGeom>
                  <a:avLst/>
                  <a:gdLst>
                    <a:gd name="connsiteX0" fmla="*/ 4763 w 1071563"/>
                    <a:gd name="connsiteY0" fmla="*/ 676275 h 676275"/>
                    <a:gd name="connsiteX1" fmla="*/ 0 w 1071563"/>
                    <a:gd name="connsiteY1" fmla="*/ 0 h 676275"/>
                    <a:gd name="connsiteX2" fmla="*/ 223838 w 1071563"/>
                    <a:gd name="connsiteY2" fmla="*/ 176212 h 676275"/>
                    <a:gd name="connsiteX3" fmla="*/ 385763 w 1071563"/>
                    <a:gd name="connsiteY3" fmla="*/ 271462 h 676275"/>
                    <a:gd name="connsiteX4" fmla="*/ 571500 w 1071563"/>
                    <a:gd name="connsiteY4" fmla="*/ 366712 h 676275"/>
                    <a:gd name="connsiteX5" fmla="*/ 766763 w 1071563"/>
                    <a:gd name="connsiteY5" fmla="*/ 447675 h 676275"/>
                    <a:gd name="connsiteX6" fmla="*/ 962025 w 1071563"/>
                    <a:gd name="connsiteY6" fmla="*/ 523875 h 676275"/>
                    <a:gd name="connsiteX7" fmla="*/ 1062038 w 1071563"/>
                    <a:gd name="connsiteY7" fmla="*/ 552450 h 676275"/>
                    <a:gd name="connsiteX8" fmla="*/ 1071563 w 1071563"/>
                    <a:gd name="connsiteY8" fmla="*/ 661987 h 676275"/>
                    <a:gd name="connsiteX9" fmla="*/ 4763 w 1071563"/>
                    <a:gd name="connsiteY9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1563" h="676275">
                      <a:moveTo>
                        <a:pt x="4763" y="676275"/>
                      </a:moveTo>
                      <a:cubicBezTo>
                        <a:pt x="3175" y="450850"/>
                        <a:pt x="1588" y="225425"/>
                        <a:pt x="0" y="0"/>
                      </a:cubicBezTo>
                      <a:lnTo>
                        <a:pt x="223838" y="176212"/>
                      </a:lnTo>
                      <a:lnTo>
                        <a:pt x="385763" y="271462"/>
                      </a:lnTo>
                      <a:lnTo>
                        <a:pt x="571500" y="366712"/>
                      </a:lnTo>
                      <a:lnTo>
                        <a:pt x="766763" y="447675"/>
                      </a:lnTo>
                      <a:lnTo>
                        <a:pt x="962025" y="523875"/>
                      </a:lnTo>
                      <a:lnTo>
                        <a:pt x="1062038" y="552450"/>
                      </a:lnTo>
                      <a:lnTo>
                        <a:pt x="1071563" y="661987"/>
                      </a:lnTo>
                      <a:lnTo>
                        <a:pt x="4763" y="676275"/>
                      </a:lnTo>
                      <a:close/>
                    </a:path>
                  </a:pathLst>
                </a:custGeom>
                <a:solidFill>
                  <a:srgbClr val="FF0000">
                    <a:alpha val="34000"/>
                  </a:srgbClr>
                </a:solidFill>
                <a:ln w="6350"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 smtClean="0"/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361017" y="1676587"/>
                  <a:ext cx="5954183" cy="3257259"/>
                  <a:chOff x="2667000" y="1219200"/>
                  <a:chExt cx="2965450" cy="137160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9" name="Freeform 88"/>
                  <p:cNvSpPr/>
                  <p:nvPr/>
                </p:nvSpPr>
                <p:spPr>
                  <a:xfrm>
                    <a:off x="2667000" y="1219200"/>
                    <a:ext cx="2965450" cy="1314450"/>
                  </a:xfrm>
                  <a:custGeom>
                    <a:avLst/>
                    <a:gdLst>
                      <a:gd name="connsiteX0" fmla="*/ 0 w 2965450"/>
                      <a:gd name="connsiteY0" fmla="*/ 1308100 h 1314450"/>
                      <a:gd name="connsiteX1" fmla="*/ 660400 w 2965450"/>
                      <a:gd name="connsiteY1" fmla="*/ 993775 h 1314450"/>
                      <a:gd name="connsiteX2" fmla="*/ 1492250 w 2965450"/>
                      <a:gd name="connsiteY2" fmla="*/ 0 h 1314450"/>
                      <a:gd name="connsiteX3" fmla="*/ 2311400 w 2965450"/>
                      <a:gd name="connsiteY3" fmla="*/ 990600 h 1314450"/>
                      <a:gd name="connsiteX4" fmla="*/ 2965450 w 2965450"/>
                      <a:gd name="connsiteY4" fmla="*/ 1314450 h 131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65450" h="1314450">
                        <a:moveTo>
                          <a:pt x="0" y="1308100"/>
                        </a:moveTo>
                        <a:cubicBezTo>
                          <a:pt x="205846" y="1259946"/>
                          <a:pt x="411692" y="1211792"/>
                          <a:pt x="660400" y="993775"/>
                        </a:cubicBezTo>
                        <a:cubicBezTo>
                          <a:pt x="909108" y="775758"/>
                          <a:pt x="1217083" y="529"/>
                          <a:pt x="1492250" y="0"/>
                        </a:cubicBezTo>
                        <a:cubicBezTo>
                          <a:pt x="1767417" y="-529"/>
                          <a:pt x="2065867" y="771525"/>
                          <a:pt x="2311400" y="990600"/>
                        </a:cubicBezTo>
                        <a:cubicBezTo>
                          <a:pt x="2556933" y="1209675"/>
                          <a:pt x="2761191" y="1262062"/>
                          <a:pt x="2965450" y="1314450"/>
                        </a:cubicBezTo>
                      </a:path>
                    </a:pathLst>
                  </a:custGeom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2667000" y="2590800"/>
                    <a:ext cx="2965450" cy="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>
                <a:off x="4338108" y="1676587"/>
                <a:ext cx="0" cy="5333664"/>
              </a:xfrm>
              <a:prstGeom prst="line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6477000" y="6211669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92D050"/>
                  </a:solidFill>
                </a:rPr>
                <a:t>µ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/>
                <a:t>?</a:t>
              </a:r>
            </a:p>
            <a:p>
              <a:r>
                <a:rPr lang="el-GR" dirty="0" smtClean="0"/>
                <a:t>σ</a:t>
              </a:r>
              <a:r>
                <a:rPr lang="en-US" dirty="0" smtClean="0"/>
                <a:t> = 20</a:t>
              </a:r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876800" y="3276600"/>
              <a:ext cx="3820583" cy="2928035"/>
              <a:chOff x="1361017" y="759452"/>
              <a:chExt cx="5954183" cy="418264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361017" y="1676587"/>
                <a:ext cx="5954183" cy="3262126"/>
                <a:chOff x="1361017" y="1676587"/>
                <a:chExt cx="5954183" cy="3262126"/>
              </a:xfrm>
            </p:grpSpPr>
            <p:sp>
              <p:nvSpPr>
                <p:cNvPr id="79" name="Freeform 78"/>
                <p:cNvSpPr/>
                <p:nvPr/>
              </p:nvSpPr>
              <p:spPr>
                <a:xfrm flipH="1">
                  <a:off x="1361017" y="4257571"/>
                  <a:ext cx="1108197" cy="676275"/>
                </a:xfrm>
                <a:custGeom>
                  <a:avLst/>
                  <a:gdLst>
                    <a:gd name="connsiteX0" fmla="*/ 4763 w 1071563"/>
                    <a:gd name="connsiteY0" fmla="*/ 676275 h 676275"/>
                    <a:gd name="connsiteX1" fmla="*/ 0 w 1071563"/>
                    <a:gd name="connsiteY1" fmla="*/ 0 h 676275"/>
                    <a:gd name="connsiteX2" fmla="*/ 223838 w 1071563"/>
                    <a:gd name="connsiteY2" fmla="*/ 176212 h 676275"/>
                    <a:gd name="connsiteX3" fmla="*/ 385763 w 1071563"/>
                    <a:gd name="connsiteY3" fmla="*/ 271462 h 676275"/>
                    <a:gd name="connsiteX4" fmla="*/ 571500 w 1071563"/>
                    <a:gd name="connsiteY4" fmla="*/ 366712 h 676275"/>
                    <a:gd name="connsiteX5" fmla="*/ 766763 w 1071563"/>
                    <a:gd name="connsiteY5" fmla="*/ 447675 h 676275"/>
                    <a:gd name="connsiteX6" fmla="*/ 962025 w 1071563"/>
                    <a:gd name="connsiteY6" fmla="*/ 523875 h 676275"/>
                    <a:gd name="connsiteX7" fmla="*/ 1062038 w 1071563"/>
                    <a:gd name="connsiteY7" fmla="*/ 552450 h 676275"/>
                    <a:gd name="connsiteX8" fmla="*/ 1071563 w 1071563"/>
                    <a:gd name="connsiteY8" fmla="*/ 661987 h 676275"/>
                    <a:gd name="connsiteX9" fmla="*/ 4763 w 1071563"/>
                    <a:gd name="connsiteY9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1563" h="676275">
                      <a:moveTo>
                        <a:pt x="4763" y="676275"/>
                      </a:moveTo>
                      <a:cubicBezTo>
                        <a:pt x="3175" y="450850"/>
                        <a:pt x="1588" y="225425"/>
                        <a:pt x="0" y="0"/>
                      </a:cubicBezTo>
                      <a:lnTo>
                        <a:pt x="223838" y="176212"/>
                      </a:lnTo>
                      <a:lnTo>
                        <a:pt x="385763" y="271462"/>
                      </a:lnTo>
                      <a:lnTo>
                        <a:pt x="571500" y="366712"/>
                      </a:lnTo>
                      <a:lnTo>
                        <a:pt x="766763" y="447675"/>
                      </a:lnTo>
                      <a:lnTo>
                        <a:pt x="962025" y="523875"/>
                      </a:lnTo>
                      <a:lnTo>
                        <a:pt x="1062038" y="552450"/>
                      </a:lnTo>
                      <a:lnTo>
                        <a:pt x="1071563" y="661987"/>
                      </a:lnTo>
                      <a:lnTo>
                        <a:pt x="4763" y="676275"/>
                      </a:lnTo>
                      <a:close/>
                    </a:path>
                  </a:pathLst>
                </a:custGeom>
                <a:solidFill>
                  <a:srgbClr val="FF0000">
                    <a:alpha val="34000"/>
                  </a:srgbClr>
                </a:solidFill>
                <a:ln w="6350">
                  <a:solidFill>
                    <a:srgbClr val="92D05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 smtClean="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6238875" y="4262438"/>
                  <a:ext cx="1071563" cy="676275"/>
                </a:xfrm>
                <a:custGeom>
                  <a:avLst/>
                  <a:gdLst>
                    <a:gd name="connsiteX0" fmla="*/ 4763 w 1071563"/>
                    <a:gd name="connsiteY0" fmla="*/ 676275 h 676275"/>
                    <a:gd name="connsiteX1" fmla="*/ 0 w 1071563"/>
                    <a:gd name="connsiteY1" fmla="*/ 0 h 676275"/>
                    <a:gd name="connsiteX2" fmla="*/ 223838 w 1071563"/>
                    <a:gd name="connsiteY2" fmla="*/ 176212 h 676275"/>
                    <a:gd name="connsiteX3" fmla="*/ 385763 w 1071563"/>
                    <a:gd name="connsiteY3" fmla="*/ 271462 h 676275"/>
                    <a:gd name="connsiteX4" fmla="*/ 571500 w 1071563"/>
                    <a:gd name="connsiteY4" fmla="*/ 366712 h 676275"/>
                    <a:gd name="connsiteX5" fmla="*/ 766763 w 1071563"/>
                    <a:gd name="connsiteY5" fmla="*/ 447675 h 676275"/>
                    <a:gd name="connsiteX6" fmla="*/ 962025 w 1071563"/>
                    <a:gd name="connsiteY6" fmla="*/ 523875 h 676275"/>
                    <a:gd name="connsiteX7" fmla="*/ 1062038 w 1071563"/>
                    <a:gd name="connsiteY7" fmla="*/ 552450 h 676275"/>
                    <a:gd name="connsiteX8" fmla="*/ 1071563 w 1071563"/>
                    <a:gd name="connsiteY8" fmla="*/ 661987 h 676275"/>
                    <a:gd name="connsiteX9" fmla="*/ 4763 w 1071563"/>
                    <a:gd name="connsiteY9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1563" h="676275">
                      <a:moveTo>
                        <a:pt x="4763" y="676275"/>
                      </a:moveTo>
                      <a:cubicBezTo>
                        <a:pt x="3175" y="450850"/>
                        <a:pt x="1588" y="225425"/>
                        <a:pt x="0" y="0"/>
                      </a:cubicBezTo>
                      <a:lnTo>
                        <a:pt x="223838" y="176212"/>
                      </a:lnTo>
                      <a:lnTo>
                        <a:pt x="385763" y="271462"/>
                      </a:lnTo>
                      <a:lnTo>
                        <a:pt x="571500" y="366712"/>
                      </a:lnTo>
                      <a:lnTo>
                        <a:pt x="766763" y="447675"/>
                      </a:lnTo>
                      <a:lnTo>
                        <a:pt x="962025" y="523875"/>
                      </a:lnTo>
                      <a:lnTo>
                        <a:pt x="1062038" y="552450"/>
                      </a:lnTo>
                      <a:lnTo>
                        <a:pt x="1071563" y="661987"/>
                      </a:lnTo>
                      <a:lnTo>
                        <a:pt x="4763" y="676275"/>
                      </a:lnTo>
                      <a:close/>
                    </a:path>
                  </a:pathLst>
                </a:custGeom>
                <a:solidFill>
                  <a:srgbClr val="FF0000">
                    <a:alpha val="34000"/>
                  </a:srgbClr>
                </a:solidFill>
                <a:ln w="6350">
                  <a:solidFill>
                    <a:srgbClr val="92D05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 smtClean="0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1361017" y="1676587"/>
                  <a:ext cx="5954183" cy="3257259"/>
                  <a:chOff x="2667000" y="1219200"/>
                  <a:chExt cx="2965450" cy="137160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2" name="Freeform 81"/>
                  <p:cNvSpPr/>
                  <p:nvPr/>
                </p:nvSpPr>
                <p:spPr>
                  <a:xfrm>
                    <a:off x="2667000" y="1219200"/>
                    <a:ext cx="2965450" cy="1314450"/>
                  </a:xfrm>
                  <a:custGeom>
                    <a:avLst/>
                    <a:gdLst>
                      <a:gd name="connsiteX0" fmla="*/ 0 w 2965450"/>
                      <a:gd name="connsiteY0" fmla="*/ 1308100 h 1314450"/>
                      <a:gd name="connsiteX1" fmla="*/ 660400 w 2965450"/>
                      <a:gd name="connsiteY1" fmla="*/ 993775 h 1314450"/>
                      <a:gd name="connsiteX2" fmla="*/ 1492250 w 2965450"/>
                      <a:gd name="connsiteY2" fmla="*/ 0 h 1314450"/>
                      <a:gd name="connsiteX3" fmla="*/ 2311400 w 2965450"/>
                      <a:gd name="connsiteY3" fmla="*/ 990600 h 1314450"/>
                      <a:gd name="connsiteX4" fmla="*/ 2965450 w 2965450"/>
                      <a:gd name="connsiteY4" fmla="*/ 1314450 h 131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65450" h="1314450">
                        <a:moveTo>
                          <a:pt x="0" y="1308100"/>
                        </a:moveTo>
                        <a:cubicBezTo>
                          <a:pt x="205846" y="1259946"/>
                          <a:pt x="411692" y="1211792"/>
                          <a:pt x="660400" y="993775"/>
                        </a:cubicBezTo>
                        <a:cubicBezTo>
                          <a:pt x="909108" y="775758"/>
                          <a:pt x="1217083" y="529"/>
                          <a:pt x="1492250" y="0"/>
                        </a:cubicBezTo>
                        <a:cubicBezTo>
                          <a:pt x="1767417" y="-529"/>
                          <a:pt x="2065867" y="771525"/>
                          <a:pt x="2311400" y="990600"/>
                        </a:cubicBezTo>
                        <a:cubicBezTo>
                          <a:pt x="2556933" y="1209675"/>
                          <a:pt x="2761191" y="1262062"/>
                          <a:pt x="2965450" y="1314450"/>
                        </a:cubicBezTo>
                      </a:path>
                    </a:pathLst>
                  </a:custGeom>
                  <a:ln>
                    <a:solidFill>
                      <a:srgbClr val="92D050"/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2667000" y="2590800"/>
                    <a:ext cx="2965450" cy="0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8" name="Straight Connector 77"/>
              <p:cNvCxnSpPr/>
              <p:nvPr/>
            </p:nvCxnSpPr>
            <p:spPr>
              <a:xfrm>
                <a:off x="4338108" y="759452"/>
                <a:ext cx="0" cy="418264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Arrow Connector 73"/>
            <p:cNvCxnSpPr/>
            <p:nvPr/>
          </p:nvCxnSpPr>
          <p:spPr>
            <a:xfrm>
              <a:off x="5862108" y="3657600"/>
              <a:ext cx="924983" cy="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096000" y="3200400"/>
              <a:ext cx="604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?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86400" y="2362200"/>
              <a:ext cx="1519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µ</a:t>
              </a:r>
              <a:r>
                <a:rPr lang="en-US" dirty="0" smtClean="0"/>
                <a:t> = 400</a:t>
              </a:r>
            </a:p>
            <a:p>
              <a:r>
                <a:rPr lang="el-GR" dirty="0" smtClean="0"/>
                <a:t>σ</a:t>
              </a:r>
              <a:r>
                <a:rPr lang="en-US" dirty="0" smtClean="0"/>
                <a:t> = 20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76200" y="19050"/>
            <a:ext cx="2514600" cy="1600200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Population of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UNTREATED </a:t>
            </a:r>
            <a:r>
              <a:rPr lang="en-US" sz="2000" dirty="0" smtClean="0"/>
              <a:t>mice</a:t>
            </a:r>
          </a:p>
        </p:txBody>
      </p:sp>
      <p:sp>
        <p:nvSpPr>
          <p:cNvPr id="21" name="Cloud 20"/>
          <p:cNvSpPr/>
          <p:nvPr/>
        </p:nvSpPr>
        <p:spPr>
          <a:xfrm>
            <a:off x="142240" y="1988617"/>
            <a:ext cx="2514600" cy="1600200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Population of </a:t>
            </a:r>
            <a:r>
              <a:rPr lang="en-US" sz="2000" b="1" dirty="0" smtClean="0">
                <a:solidFill>
                  <a:srgbClr val="92D050"/>
                </a:solidFill>
              </a:rPr>
              <a:t>TREATED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mice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951817" y="76200"/>
            <a:ext cx="4811183" cy="6781800"/>
            <a:chOff x="3951817" y="76200"/>
            <a:chExt cx="4811183" cy="6781800"/>
          </a:xfrm>
        </p:grpSpPr>
        <p:grpSp>
          <p:nvGrpSpPr>
            <p:cNvPr id="71" name="Group 70"/>
            <p:cNvGrpSpPr/>
            <p:nvPr/>
          </p:nvGrpSpPr>
          <p:grpSpPr>
            <a:xfrm>
              <a:off x="3951817" y="76200"/>
              <a:ext cx="3820583" cy="3733800"/>
              <a:chOff x="1361017" y="1676587"/>
              <a:chExt cx="5954183" cy="5333664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361017" y="1676587"/>
                <a:ext cx="5954183" cy="3262126"/>
                <a:chOff x="1361017" y="1676587"/>
                <a:chExt cx="5954183" cy="3262126"/>
              </a:xfrm>
            </p:grpSpPr>
            <p:sp>
              <p:nvSpPr>
                <p:cNvPr id="86" name="Freeform 85"/>
                <p:cNvSpPr/>
                <p:nvPr/>
              </p:nvSpPr>
              <p:spPr>
                <a:xfrm flipH="1">
                  <a:off x="1361017" y="4257571"/>
                  <a:ext cx="1108197" cy="676275"/>
                </a:xfrm>
                <a:custGeom>
                  <a:avLst/>
                  <a:gdLst>
                    <a:gd name="connsiteX0" fmla="*/ 4763 w 1071563"/>
                    <a:gd name="connsiteY0" fmla="*/ 676275 h 676275"/>
                    <a:gd name="connsiteX1" fmla="*/ 0 w 1071563"/>
                    <a:gd name="connsiteY1" fmla="*/ 0 h 676275"/>
                    <a:gd name="connsiteX2" fmla="*/ 223838 w 1071563"/>
                    <a:gd name="connsiteY2" fmla="*/ 176212 h 676275"/>
                    <a:gd name="connsiteX3" fmla="*/ 385763 w 1071563"/>
                    <a:gd name="connsiteY3" fmla="*/ 271462 h 676275"/>
                    <a:gd name="connsiteX4" fmla="*/ 571500 w 1071563"/>
                    <a:gd name="connsiteY4" fmla="*/ 366712 h 676275"/>
                    <a:gd name="connsiteX5" fmla="*/ 766763 w 1071563"/>
                    <a:gd name="connsiteY5" fmla="*/ 447675 h 676275"/>
                    <a:gd name="connsiteX6" fmla="*/ 962025 w 1071563"/>
                    <a:gd name="connsiteY6" fmla="*/ 523875 h 676275"/>
                    <a:gd name="connsiteX7" fmla="*/ 1062038 w 1071563"/>
                    <a:gd name="connsiteY7" fmla="*/ 552450 h 676275"/>
                    <a:gd name="connsiteX8" fmla="*/ 1071563 w 1071563"/>
                    <a:gd name="connsiteY8" fmla="*/ 661987 h 676275"/>
                    <a:gd name="connsiteX9" fmla="*/ 4763 w 1071563"/>
                    <a:gd name="connsiteY9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1563" h="676275">
                      <a:moveTo>
                        <a:pt x="4763" y="676275"/>
                      </a:moveTo>
                      <a:cubicBezTo>
                        <a:pt x="3175" y="450850"/>
                        <a:pt x="1588" y="225425"/>
                        <a:pt x="0" y="0"/>
                      </a:cubicBezTo>
                      <a:lnTo>
                        <a:pt x="223838" y="176212"/>
                      </a:lnTo>
                      <a:lnTo>
                        <a:pt x="385763" y="271462"/>
                      </a:lnTo>
                      <a:lnTo>
                        <a:pt x="571500" y="366712"/>
                      </a:lnTo>
                      <a:lnTo>
                        <a:pt x="766763" y="447675"/>
                      </a:lnTo>
                      <a:lnTo>
                        <a:pt x="962025" y="523875"/>
                      </a:lnTo>
                      <a:lnTo>
                        <a:pt x="1062038" y="552450"/>
                      </a:lnTo>
                      <a:lnTo>
                        <a:pt x="1071563" y="661987"/>
                      </a:lnTo>
                      <a:lnTo>
                        <a:pt x="4763" y="676275"/>
                      </a:lnTo>
                      <a:close/>
                    </a:path>
                  </a:pathLst>
                </a:custGeom>
                <a:solidFill>
                  <a:srgbClr val="FF0000">
                    <a:alpha val="34000"/>
                  </a:srgbClr>
                </a:solidFill>
                <a:ln w="6350"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 smtClean="0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6238875" y="4262438"/>
                  <a:ext cx="1071563" cy="676275"/>
                </a:xfrm>
                <a:custGeom>
                  <a:avLst/>
                  <a:gdLst>
                    <a:gd name="connsiteX0" fmla="*/ 4763 w 1071563"/>
                    <a:gd name="connsiteY0" fmla="*/ 676275 h 676275"/>
                    <a:gd name="connsiteX1" fmla="*/ 0 w 1071563"/>
                    <a:gd name="connsiteY1" fmla="*/ 0 h 676275"/>
                    <a:gd name="connsiteX2" fmla="*/ 223838 w 1071563"/>
                    <a:gd name="connsiteY2" fmla="*/ 176212 h 676275"/>
                    <a:gd name="connsiteX3" fmla="*/ 385763 w 1071563"/>
                    <a:gd name="connsiteY3" fmla="*/ 271462 h 676275"/>
                    <a:gd name="connsiteX4" fmla="*/ 571500 w 1071563"/>
                    <a:gd name="connsiteY4" fmla="*/ 366712 h 676275"/>
                    <a:gd name="connsiteX5" fmla="*/ 766763 w 1071563"/>
                    <a:gd name="connsiteY5" fmla="*/ 447675 h 676275"/>
                    <a:gd name="connsiteX6" fmla="*/ 962025 w 1071563"/>
                    <a:gd name="connsiteY6" fmla="*/ 523875 h 676275"/>
                    <a:gd name="connsiteX7" fmla="*/ 1062038 w 1071563"/>
                    <a:gd name="connsiteY7" fmla="*/ 552450 h 676275"/>
                    <a:gd name="connsiteX8" fmla="*/ 1071563 w 1071563"/>
                    <a:gd name="connsiteY8" fmla="*/ 661987 h 676275"/>
                    <a:gd name="connsiteX9" fmla="*/ 4763 w 1071563"/>
                    <a:gd name="connsiteY9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1563" h="676275">
                      <a:moveTo>
                        <a:pt x="4763" y="676275"/>
                      </a:moveTo>
                      <a:cubicBezTo>
                        <a:pt x="3175" y="450850"/>
                        <a:pt x="1588" y="225425"/>
                        <a:pt x="0" y="0"/>
                      </a:cubicBezTo>
                      <a:lnTo>
                        <a:pt x="223838" y="176212"/>
                      </a:lnTo>
                      <a:lnTo>
                        <a:pt x="385763" y="271462"/>
                      </a:lnTo>
                      <a:lnTo>
                        <a:pt x="571500" y="366712"/>
                      </a:lnTo>
                      <a:lnTo>
                        <a:pt x="766763" y="447675"/>
                      </a:lnTo>
                      <a:lnTo>
                        <a:pt x="962025" y="523875"/>
                      </a:lnTo>
                      <a:lnTo>
                        <a:pt x="1062038" y="552450"/>
                      </a:lnTo>
                      <a:lnTo>
                        <a:pt x="1071563" y="661987"/>
                      </a:lnTo>
                      <a:lnTo>
                        <a:pt x="4763" y="676275"/>
                      </a:lnTo>
                      <a:close/>
                    </a:path>
                  </a:pathLst>
                </a:custGeom>
                <a:solidFill>
                  <a:srgbClr val="FF0000">
                    <a:alpha val="34000"/>
                  </a:srgbClr>
                </a:solidFill>
                <a:ln w="6350"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 smtClean="0"/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361017" y="1676587"/>
                  <a:ext cx="5954183" cy="3257259"/>
                  <a:chOff x="2667000" y="1219200"/>
                  <a:chExt cx="2965450" cy="137160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9" name="Freeform 88"/>
                  <p:cNvSpPr/>
                  <p:nvPr/>
                </p:nvSpPr>
                <p:spPr>
                  <a:xfrm>
                    <a:off x="2667000" y="1219200"/>
                    <a:ext cx="2965450" cy="1314450"/>
                  </a:xfrm>
                  <a:custGeom>
                    <a:avLst/>
                    <a:gdLst>
                      <a:gd name="connsiteX0" fmla="*/ 0 w 2965450"/>
                      <a:gd name="connsiteY0" fmla="*/ 1308100 h 1314450"/>
                      <a:gd name="connsiteX1" fmla="*/ 660400 w 2965450"/>
                      <a:gd name="connsiteY1" fmla="*/ 993775 h 1314450"/>
                      <a:gd name="connsiteX2" fmla="*/ 1492250 w 2965450"/>
                      <a:gd name="connsiteY2" fmla="*/ 0 h 1314450"/>
                      <a:gd name="connsiteX3" fmla="*/ 2311400 w 2965450"/>
                      <a:gd name="connsiteY3" fmla="*/ 990600 h 1314450"/>
                      <a:gd name="connsiteX4" fmla="*/ 2965450 w 2965450"/>
                      <a:gd name="connsiteY4" fmla="*/ 1314450 h 131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65450" h="1314450">
                        <a:moveTo>
                          <a:pt x="0" y="1308100"/>
                        </a:moveTo>
                        <a:cubicBezTo>
                          <a:pt x="205846" y="1259946"/>
                          <a:pt x="411692" y="1211792"/>
                          <a:pt x="660400" y="993775"/>
                        </a:cubicBezTo>
                        <a:cubicBezTo>
                          <a:pt x="909108" y="775758"/>
                          <a:pt x="1217083" y="529"/>
                          <a:pt x="1492250" y="0"/>
                        </a:cubicBezTo>
                        <a:cubicBezTo>
                          <a:pt x="1767417" y="-529"/>
                          <a:pt x="2065867" y="771525"/>
                          <a:pt x="2311400" y="990600"/>
                        </a:cubicBezTo>
                        <a:cubicBezTo>
                          <a:pt x="2556933" y="1209675"/>
                          <a:pt x="2761191" y="1262062"/>
                          <a:pt x="2965450" y="1314450"/>
                        </a:cubicBezTo>
                      </a:path>
                    </a:pathLst>
                  </a:custGeom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2667000" y="2590800"/>
                    <a:ext cx="2965450" cy="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>
                <a:off x="4338108" y="1676587"/>
                <a:ext cx="0" cy="5333664"/>
              </a:xfrm>
              <a:prstGeom prst="line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6477000" y="6211669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µ </a:t>
              </a:r>
              <a:r>
                <a:rPr lang="en-US" dirty="0"/>
                <a:t>= </a:t>
              </a:r>
              <a:r>
                <a:rPr lang="en-US" dirty="0" smtClean="0"/>
                <a:t>?</a:t>
              </a:r>
            </a:p>
            <a:p>
              <a:r>
                <a:rPr lang="el-GR" dirty="0" smtClean="0"/>
                <a:t>σ</a:t>
              </a:r>
              <a:r>
                <a:rPr lang="en-US" dirty="0" smtClean="0"/>
                <a:t> = 20</a:t>
              </a:r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876800" y="3276600"/>
              <a:ext cx="3820583" cy="2928035"/>
              <a:chOff x="1361017" y="759452"/>
              <a:chExt cx="5954183" cy="418264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361017" y="1676587"/>
                <a:ext cx="5954183" cy="3262126"/>
                <a:chOff x="1361017" y="1676587"/>
                <a:chExt cx="5954183" cy="3262126"/>
              </a:xfrm>
            </p:grpSpPr>
            <p:sp>
              <p:nvSpPr>
                <p:cNvPr id="79" name="Freeform 78"/>
                <p:cNvSpPr/>
                <p:nvPr/>
              </p:nvSpPr>
              <p:spPr>
                <a:xfrm flipH="1">
                  <a:off x="1361017" y="4257571"/>
                  <a:ext cx="1108197" cy="676275"/>
                </a:xfrm>
                <a:custGeom>
                  <a:avLst/>
                  <a:gdLst>
                    <a:gd name="connsiteX0" fmla="*/ 4763 w 1071563"/>
                    <a:gd name="connsiteY0" fmla="*/ 676275 h 676275"/>
                    <a:gd name="connsiteX1" fmla="*/ 0 w 1071563"/>
                    <a:gd name="connsiteY1" fmla="*/ 0 h 676275"/>
                    <a:gd name="connsiteX2" fmla="*/ 223838 w 1071563"/>
                    <a:gd name="connsiteY2" fmla="*/ 176212 h 676275"/>
                    <a:gd name="connsiteX3" fmla="*/ 385763 w 1071563"/>
                    <a:gd name="connsiteY3" fmla="*/ 271462 h 676275"/>
                    <a:gd name="connsiteX4" fmla="*/ 571500 w 1071563"/>
                    <a:gd name="connsiteY4" fmla="*/ 366712 h 676275"/>
                    <a:gd name="connsiteX5" fmla="*/ 766763 w 1071563"/>
                    <a:gd name="connsiteY5" fmla="*/ 447675 h 676275"/>
                    <a:gd name="connsiteX6" fmla="*/ 962025 w 1071563"/>
                    <a:gd name="connsiteY6" fmla="*/ 523875 h 676275"/>
                    <a:gd name="connsiteX7" fmla="*/ 1062038 w 1071563"/>
                    <a:gd name="connsiteY7" fmla="*/ 552450 h 676275"/>
                    <a:gd name="connsiteX8" fmla="*/ 1071563 w 1071563"/>
                    <a:gd name="connsiteY8" fmla="*/ 661987 h 676275"/>
                    <a:gd name="connsiteX9" fmla="*/ 4763 w 1071563"/>
                    <a:gd name="connsiteY9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1563" h="676275">
                      <a:moveTo>
                        <a:pt x="4763" y="676275"/>
                      </a:moveTo>
                      <a:cubicBezTo>
                        <a:pt x="3175" y="450850"/>
                        <a:pt x="1588" y="225425"/>
                        <a:pt x="0" y="0"/>
                      </a:cubicBezTo>
                      <a:lnTo>
                        <a:pt x="223838" y="176212"/>
                      </a:lnTo>
                      <a:lnTo>
                        <a:pt x="385763" y="271462"/>
                      </a:lnTo>
                      <a:lnTo>
                        <a:pt x="571500" y="366712"/>
                      </a:lnTo>
                      <a:lnTo>
                        <a:pt x="766763" y="447675"/>
                      </a:lnTo>
                      <a:lnTo>
                        <a:pt x="962025" y="523875"/>
                      </a:lnTo>
                      <a:lnTo>
                        <a:pt x="1062038" y="552450"/>
                      </a:lnTo>
                      <a:lnTo>
                        <a:pt x="1071563" y="661987"/>
                      </a:lnTo>
                      <a:lnTo>
                        <a:pt x="4763" y="676275"/>
                      </a:lnTo>
                      <a:close/>
                    </a:path>
                  </a:pathLst>
                </a:custGeom>
                <a:solidFill>
                  <a:srgbClr val="FF0000">
                    <a:alpha val="34000"/>
                  </a:srgbClr>
                </a:solidFill>
                <a:ln w="6350">
                  <a:solidFill>
                    <a:srgbClr val="92D05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 smtClean="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6238875" y="4262438"/>
                  <a:ext cx="1071563" cy="676275"/>
                </a:xfrm>
                <a:custGeom>
                  <a:avLst/>
                  <a:gdLst>
                    <a:gd name="connsiteX0" fmla="*/ 4763 w 1071563"/>
                    <a:gd name="connsiteY0" fmla="*/ 676275 h 676275"/>
                    <a:gd name="connsiteX1" fmla="*/ 0 w 1071563"/>
                    <a:gd name="connsiteY1" fmla="*/ 0 h 676275"/>
                    <a:gd name="connsiteX2" fmla="*/ 223838 w 1071563"/>
                    <a:gd name="connsiteY2" fmla="*/ 176212 h 676275"/>
                    <a:gd name="connsiteX3" fmla="*/ 385763 w 1071563"/>
                    <a:gd name="connsiteY3" fmla="*/ 271462 h 676275"/>
                    <a:gd name="connsiteX4" fmla="*/ 571500 w 1071563"/>
                    <a:gd name="connsiteY4" fmla="*/ 366712 h 676275"/>
                    <a:gd name="connsiteX5" fmla="*/ 766763 w 1071563"/>
                    <a:gd name="connsiteY5" fmla="*/ 447675 h 676275"/>
                    <a:gd name="connsiteX6" fmla="*/ 962025 w 1071563"/>
                    <a:gd name="connsiteY6" fmla="*/ 523875 h 676275"/>
                    <a:gd name="connsiteX7" fmla="*/ 1062038 w 1071563"/>
                    <a:gd name="connsiteY7" fmla="*/ 552450 h 676275"/>
                    <a:gd name="connsiteX8" fmla="*/ 1071563 w 1071563"/>
                    <a:gd name="connsiteY8" fmla="*/ 661987 h 676275"/>
                    <a:gd name="connsiteX9" fmla="*/ 4763 w 1071563"/>
                    <a:gd name="connsiteY9" fmla="*/ 676275 h 67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1563" h="676275">
                      <a:moveTo>
                        <a:pt x="4763" y="676275"/>
                      </a:moveTo>
                      <a:cubicBezTo>
                        <a:pt x="3175" y="450850"/>
                        <a:pt x="1588" y="225425"/>
                        <a:pt x="0" y="0"/>
                      </a:cubicBezTo>
                      <a:lnTo>
                        <a:pt x="223838" y="176212"/>
                      </a:lnTo>
                      <a:lnTo>
                        <a:pt x="385763" y="271462"/>
                      </a:lnTo>
                      <a:lnTo>
                        <a:pt x="571500" y="366712"/>
                      </a:lnTo>
                      <a:lnTo>
                        <a:pt x="766763" y="447675"/>
                      </a:lnTo>
                      <a:lnTo>
                        <a:pt x="962025" y="523875"/>
                      </a:lnTo>
                      <a:lnTo>
                        <a:pt x="1062038" y="552450"/>
                      </a:lnTo>
                      <a:lnTo>
                        <a:pt x="1071563" y="661987"/>
                      </a:lnTo>
                      <a:lnTo>
                        <a:pt x="4763" y="676275"/>
                      </a:lnTo>
                      <a:close/>
                    </a:path>
                  </a:pathLst>
                </a:custGeom>
                <a:solidFill>
                  <a:srgbClr val="FF0000">
                    <a:alpha val="34000"/>
                  </a:srgbClr>
                </a:solidFill>
                <a:ln w="6350">
                  <a:solidFill>
                    <a:srgbClr val="92D05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 smtClean="0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1361017" y="1676587"/>
                  <a:ext cx="5954183" cy="3257259"/>
                  <a:chOff x="2667000" y="1219200"/>
                  <a:chExt cx="2965450" cy="137160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2" name="Freeform 81"/>
                  <p:cNvSpPr/>
                  <p:nvPr/>
                </p:nvSpPr>
                <p:spPr>
                  <a:xfrm>
                    <a:off x="2667000" y="1219200"/>
                    <a:ext cx="2965450" cy="1314450"/>
                  </a:xfrm>
                  <a:custGeom>
                    <a:avLst/>
                    <a:gdLst>
                      <a:gd name="connsiteX0" fmla="*/ 0 w 2965450"/>
                      <a:gd name="connsiteY0" fmla="*/ 1308100 h 1314450"/>
                      <a:gd name="connsiteX1" fmla="*/ 660400 w 2965450"/>
                      <a:gd name="connsiteY1" fmla="*/ 993775 h 1314450"/>
                      <a:gd name="connsiteX2" fmla="*/ 1492250 w 2965450"/>
                      <a:gd name="connsiteY2" fmla="*/ 0 h 1314450"/>
                      <a:gd name="connsiteX3" fmla="*/ 2311400 w 2965450"/>
                      <a:gd name="connsiteY3" fmla="*/ 990600 h 1314450"/>
                      <a:gd name="connsiteX4" fmla="*/ 2965450 w 2965450"/>
                      <a:gd name="connsiteY4" fmla="*/ 1314450 h 131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65450" h="1314450">
                        <a:moveTo>
                          <a:pt x="0" y="1308100"/>
                        </a:moveTo>
                        <a:cubicBezTo>
                          <a:pt x="205846" y="1259946"/>
                          <a:pt x="411692" y="1211792"/>
                          <a:pt x="660400" y="993775"/>
                        </a:cubicBezTo>
                        <a:cubicBezTo>
                          <a:pt x="909108" y="775758"/>
                          <a:pt x="1217083" y="529"/>
                          <a:pt x="1492250" y="0"/>
                        </a:cubicBezTo>
                        <a:cubicBezTo>
                          <a:pt x="1767417" y="-529"/>
                          <a:pt x="2065867" y="771525"/>
                          <a:pt x="2311400" y="990600"/>
                        </a:cubicBezTo>
                        <a:cubicBezTo>
                          <a:pt x="2556933" y="1209675"/>
                          <a:pt x="2761191" y="1262062"/>
                          <a:pt x="2965450" y="1314450"/>
                        </a:cubicBezTo>
                      </a:path>
                    </a:pathLst>
                  </a:custGeom>
                  <a:ln>
                    <a:solidFill>
                      <a:srgbClr val="92D050"/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2667000" y="2590800"/>
                    <a:ext cx="2965450" cy="0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8" name="Straight Connector 77"/>
              <p:cNvCxnSpPr/>
              <p:nvPr/>
            </p:nvCxnSpPr>
            <p:spPr>
              <a:xfrm>
                <a:off x="4338108" y="759452"/>
                <a:ext cx="0" cy="418264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Arrow Connector 73"/>
            <p:cNvCxnSpPr/>
            <p:nvPr/>
          </p:nvCxnSpPr>
          <p:spPr>
            <a:xfrm>
              <a:off x="5862108" y="3657600"/>
              <a:ext cx="924983" cy="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096000" y="3200400"/>
              <a:ext cx="604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?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86400" y="2362200"/>
              <a:ext cx="1519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µ = 400</a:t>
              </a:r>
            </a:p>
            <a:p>
              <a:r>
                <a:rPr lang="el-GR" dirty="0" smtClean="0"/>
                <a:t>σ</a:t>
              </a:r>
              <a:r>
                <a:rPr lang="en-US" dirty="0" smtClean="0"/>
                <a:t> = 20</a:t>
              </a:r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1292118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405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27012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411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90800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727012" y="5280825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410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585532" y="5280825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56272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418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16778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440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56272" y="5275535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419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87518" y="504494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58258" y="5034909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421</a:t>
            </a:r>
          </a:p>
        </p:txBody>
      </p:sp>
      <p:sp>
        <p:nvSpPr>
          <p:cNvPr id="51" name="Freeform 50"/>
          <p:cNvSpPr/>
          <p:nvPr/>
        </p:nvSpPr>
        <p:spPr>
          <a:xfrm>
            <a:off x="990600" y="4572000"/>
            <a:ext cx="2706208" cy="1194616"/>
          </a:xfrm>
          <a:custGeom>
            <a:avLst/>
            <a:gdLst>
              <a:gd name="connsiteX0" fmla="*/ 0 w 2965450"/>
              <a:gd name="connsiteY0" fmla="*/ 1308100 h 1314450"/>
              <a:gd name="connsiteX1" fmla="*/ 660400 w 2965450"/>
              <a:gd name="connsiteY1" fmla="*/ 993775 h 1314450"/>
              <a:gd name="connsiteX2" fmla="*/ 1492250 w 2965450"/>
              <a:gd name="connsiteY2" fmla="*/ 0 h 1314450"/>
              <a:gd name="connsiteX3" fmla="*/ 2311400 w 2965450"/>
              <a:gd name="connsiteY3" fmla="*/ 990600 h 1314450"/>
              <a:gd name="connsiteX4" fmla="*/ 2965450 w 2965450"/>
              <a:gd name="connsiteY4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450" h="1314450">
                <a:moveTo>
                  <a:pt x="0" y="1308100"/>
                </a:moveTo>
                <a:cubicBezTo>
                  <a:pt x="205846" y="1259946"/>
                  <a:pt x="411692" y="1211792"/>
                  <a:pt x="660400" y="993775"/>
                </a:cubicBezTo>
                <a:cubicBezTo>
                  <a:pt x="909108" y="775758"/>
                  <a:pt x="1217083" y="529"/>
                  <a:pt x="1492250" y="0"/>
                </a:cubicBezTo>
                <a:cubicBezTo>
                  <a:pt x="1767417" y="-529"/>
                  <a:pt x="2065867" y="771525"/>
                  <a:pt x="2311400" y="990600"/>
                </a:cubicBezTo>
                <a:cubicBezTo>
                  <a:pt x="2556933" y="1209675"/>
                  <a:pt x="2761191" y="1262062"/>
                  <a:pt x="2965450" y="1314450"/>
                </a:cubicBezTo>
              </a:path>
            </a:pathLst>
          </a:cu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50638" y="4800600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-177929" y="6172200"/>
            <a:ext cx="5461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Distribution of Sample Means</a:t>
            </a:r>
            <a:endParaRPr lang="en-US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Samples Means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Piles up around </a:t>
            </a:r>
            <a:r>
              <a:rPr lang="en-US" b="1" dirty="0">
                <a:solidFill>
                  <a:srgbClr val="92D050"/>
                </a:solidFill>
              </a:rPr>
              <a:t>µ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Appears normal in shape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-177929" y="6172200"/>
            <a:ext cx="5461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Distribution of Sample Means</a:t>
            </a:r>
            <a:endParaRPr lang="en-US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372888" y="4572000"/>
            <a:ext cx="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587906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µ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92118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405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27012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90800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27012" y="5280825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5532" y="5280825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56272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418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16778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440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56272" y="5275535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419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87518" y="504494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58258" y="5034909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421</a:t>
            </a:r>
          </a:p>
        </p:txBody>
      </p:sp>
      <p:sp>
        <p:nvSpPr>
          <p:cNvPr id="44" name="Freeform 43"/>
          <p:cNvSpPr/>
          <p:nvPr/>
        </p:nvSpPr>
        <p:spPr>
          <a:xfrm>
            <a:off x="990600" y="4572000"/>
            <a:ext cx="2706208" cy="1194616"/>
          </a:xfrm>
          <a:custGeom>
            <a:avLst/>
            <a:gdLst>
              <a:gd name="connsiteX0" fmla="*/ 0 w 2965450"/>
              <a:gd name="connsiteY0" fmla="*/ 1308100 h 1314450"/>
              <a:gd name="connsiteX1" fmla="*/ 660400 w 2965450"/>
              <a:gd name="connsiteY1" fmla="*/ 993775 h 1314450"/>
              <a:gd name="connsiteX2" fmla="*/ 1492250 w 2965450"/>
              <a:gd name="connsiteY2" fmla="*/ 0 h 1314450"/>
              <a:gd name="connsiteX3" fmla="*/ 2311400 w 2965450"/>
              <a:gd name="connsiteY3" fmla="*/ 990600 h 1314450"/>
              <a:gd name="connsiteX4" fmla="*/ 2965450 w 2965450"/>
              <a:gd name="connsiteY4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450" h="1314450">
                <a:moveTo>
                  <a:pt x="0" y="1308100"/>
                </a:moveTo>
                <a:cubicBezTo>
                  <a:pt x="205846" y="1259946"/>
                  <a:pt x="411692" y="1211792"/>
                  <a:pt x="660400" y="993775"/>
                </a:cubicBezTo>
                <a:cubicBezTo>
                  <a:pt x="909108" y="775758"/>
                  <a:pt x="1217083" y="529"/>
                  <a:pt x="1492250" y="0"/>
                </a:cubicBezTo>
                <a:cubicBezTo>
                  <a:pt x="1767417" y="-529"/>
                  <a:pt x="2065867" y="771525"/>
                  <a:pt x="2311400" y="990600"/>
                </a:cubicBezTo>
                <a:cubicBezTo>
                  <a:pt x="2556933" y="1209675"/>
                  <a:pt x="2761191" y="1262062"/>
                  <a:pt x="2965450" y="1314450"/>
                </a:cubicBezTo>
              </a:path>
            </a:pathLst>
          </a:cu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50638" y="4800600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235428" y="2012146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Population</a:t>
            </a:r>
            <a:endParaRPr lang="en-US" sz="32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348885"/>
              </p:ext>
            </p:extLst>
          </p:nvPr>
        </p:nvGraphicFramePr>
        <p:xfrm>
          <a:off x="304800" y="990600"/>
          <a:ext cx="2960688" cy="546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8"/>
                <a:gridCol w="742950"/>
                <a:gridCol w="742950"/>
                <a:gridCol w="742950"/>
              </a:tblGrid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Sample </a:t>
                      </a:r>
                      <a:r>
                        <a:rPr lang="en-US" sz="1400" u="none" strike="noStrike" dirty="0" smtClean="0">
                          <a:effectLst/>
                        </a:rPr>
                        <a:t># (n =2)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1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2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3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4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5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6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7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8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9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10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11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12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13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14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15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9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>
                          <a:effectLst/>
                        </a:rPr>
                        <a:t>16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2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77" name="Group 76"/>
          <p:cNvGrpSpPr/>
          <p:nvPr/>
        </p:nvGrpSpPr>
        <p:grpSpPr>
          <a:xfrm>
            <a:off x="3347392" y="5650466"/>
            <a:ext cx="5568008" cy="152400"/>
            <a:chOff x="568230" y="3269383"/>
            <a:chExt cx="3181719" cy="152400"/>
          </a:xfrm>
        </p:grpSpPr>
        <p:sp>
          <p:nvSpPr>
            <p:cNvPr id="78" name="Oval 77"/>
            <p:cNvSpPr/>
            <p:nvPr/>
          </p:nvSpPr>
          <p:spPr>
            <a:xfrm>
              <a:off x="568230" y="3269383"/>
              <a:ext cx="76200" cy="152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78" idx="6"/>
            </p:cNvCxnSpPr>
            <p:nvPr/>
          </p:nvCxnSpPr>
          <p:spPr>
            <a:xfrm>
              <a:off x="644430" y="3345583"/>
              <a:ext cx="3105519" cy="259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949230" y="3269383"/>
              <a:ext cx="2438400" cy="152400"/>
              <a:chOff x="3352800" y="2590800"/>
              <a:chExt cx="2438400" cy="15240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33528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6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9624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2672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5720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8768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1816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4864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7912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TextBox 91"/>
          <p:cNvSpPr txBox="1"/>
          <p:nvPr/>
        </p:nvSpPr>
        <p:spPr>
          <a:xfrm>
            <a:off x="4097146" y="5726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630546" y="5726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163946" y="5726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697346" y="5726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230746" y="5726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764146" y="5726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97546" y="572588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809175" y="57266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342575" y="57266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4554346" y="5421870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615703" y="5421869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660731" y="5421869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087746" y="5421869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087746" y="5117071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147741" y="5421869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621146" y="5117071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147741" y="5117071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623867" y="4812271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147742" y="4812271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194131" y="5421869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81141" y="5117069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145508" y="4508382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72139" y="4812269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185004" y="5117069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34733" y="5421867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3342506" y="1295399"/>
            <a:ext cx="5568008" cy="152400"/>
            <a:chOff x="568230" y="3269383"/>
            <a:chExt cx="3181719" cy="152400"/>
          </a:xfrm>
        </p:grpSpPr>
        <p:sp>
          <p:nvSpPr>
            <p:cNvPr id="154" name="Oval 153"/>
            <p:cNvSpPr/>
            <p:nvPr/>
          </p:nvSpPr>
          <p:spPr>
            <a:xfrm>
              <a:off x="568230" y="3269383"/>
              <a:ext cx="76200" cy="152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Arrow Connector 154"/>
            <p:cNvCxnSpPr>
              <a:stCxn id="154" idx="6"/>
            </p:cNvCxnSpPr>
            <p:nvPr/>
          </p:nvCxnSpPr>
          <p:spPr>
            <a:xfrm>
              <a:off x="644430" y="3345583"/>
              <a:ext cx="3105519" cy="259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949230" y="3269383"/>
              <a:ext cx="2438400" cy="152400"/>
              <a:chOff x="3352800" y="2590800"/>
              <a:chExt cx="2438400" cy="152400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33528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6576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39624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2672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5720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8768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51816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54864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5791200" y="25908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4092260" y="13716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4625660" y="13716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5159060" y="13716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5692460" y="13716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6225860" y="13716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6759260" y="13716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292660" y="137081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804289" y="13715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8337689" y="13715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4549460" y="1066803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610817" y="1066802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655845" y="1066802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729847" y="1066800"/>
            <a:ext cx="533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101037" y="1763818"/>
            <a:ext cx="69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</a:t>
            </a:r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92" name="TextBox 191"/>
          <p:cNvSpPr txBox="1"/>
          <p:nvPr/>
        </p:nvSpPr>
        <p:spPr>
          <a:xfrm>
            <a:off x="6085241" y="5943600"/>
            <a:ext cx="69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</a:t>
            </a:r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93" name="TextBox 192"/>
          <p:cNvSpPr txBox="1"/>
          <p:nvPr/>
        </p:nvSpPr>
        <p:spPr>
          <a:xfrm>
            <a:off x="4527257" y="6276052"/>
            <a:ext cx="377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Sampling Distribution</a:t>
            </a:r>
            <a:endParaRPr lang="en-US" sz="3200" dirty="0"/>
          </a:p>
        </p:txBody>
      </p:sp>
      <p:sp>
        <p:nvSpPr>
          <p:cNvPr id="194" name="Freeform 193"/>
          <p:cNvSpPr/>
          <p:nvPr/>
        </p:nvSpPr>
        <p:spPr>
          <a:xfrm>
            <a:off x="4207885" y="4267200"/>
            <a:ext cx="4402715" cy="1428986"/>
          </a:xfrm>
          <a:custGeom>
            <a:avLst/>
            <a:gdLst>
              <a:gd name="connsiteX0" fmla="*/ 0 w 2965450"/>
              <a:gd name="connsiteY0" fmla="*/ 1308100 h 1314450"/>
              <a:gd name="connsiteX1" fmla="*/ 660400 w 2965450"/>
              <a:gd name="connsiteY1" fmla="*/ 993775 h 1314450"/>
              <a:gd name="connsiteX2" fmla="*/ 1492250 w 2965450"/>
              <a:gd name="connsiteY2" fmla="*/ 0 h 1314450"/>
              <a:gd name="connsiteX3" fmla="*/ 2311400 w 2965450"/>
              <a:gd name="connsiteY3" fmla="*/ 990600 h 1314450"/>
              <a:gd name="connsiteX4" fmla="*/ 2965450 w 2965450"/>
              <a:gd name="connsiteY4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450" h="1314450">
                <a:moveTo>
                  <a:pt x="0" y="1308100"/>
                </a:moveTo>
                <a:cubicBezTo>
                  <a:pt x="205846" y="1259946"/>
                  <a:pt x="411692" y="1211792"/>
                  <a:pt x="660400" y="993775"/>
                </a:cubicBezTo>
                <a:cubicBezTo>
                  <a:pt x="909108" y="775758"/>
                  <a:pt x="1217083" y="529"/>
                  <a:pt x="1492250" y="0"/>
                </a:cubicBezTo>
                <a:cubicBezTo>
                  <a:pt x="1767417" y="-529"/>
                  <a:pt x="2065867" y="771525"/>
                  <a:pt x="2311400" y="990600"/>
                </a:cubicBezTo>
                <a:cubicBezTo>
                  <a:pt x="2556933" y="1209675"/>
                  <a:pt x="2761191" y="1262062"/>
                  <a:pt x="2965450" y="1314450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Empirical Sampling Distribution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Samples Means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Piles up around </a:t>
            </a:r>
            <a:r>
              <a:rPr lang="en-US" b="1" dirty="0">
                <a:solidFill>
                  <a:srgbClr val="92D050"/>
                </a:solidFill>
              </a:rPr>
              <a:t>µ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 in shape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None/>
            </a:pPr>
            <a:r>
              <a:rPr lang="en-US" b="1" dirty="0" smtClean="0"/>
              <a:t>The larger the sample size, the closer to </a:t>
            </a:r>
            <a:r>
              <a:rPr lang="en-US" b="1" dirty="0">
                <a:solidFill>
                  <a:srgbClr val="92D050"/>
                </a:solidFill>
              </a:rPr>
              <a:t>µ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7929" y="6172200"/>
            <a:ext cx="5461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Distribution of Sample Means</a:t>
            </a:r>
            <a:endParaRPr lang="en-US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587906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µ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92118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405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27012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411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90800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27012" y="5280825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85532" y="5280825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56272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418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16778" y="550989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440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56272" y="5275535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419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587518" y="5044946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58258" y="5034909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421</a:t>
            </a:r>
          </a:p>
        </p:txBody>
      </p:sp>
      <p:sp>
        <p:nvSpPr>
          <p:cNvPr id="31" name="Freeform 30"/>
          <p:cNvSpPr/>
          <p:nvPr/>
        </p:nvSpPr>
        <p:spPr>
          <a:xfrm>
            <a:off x="990600" y="4572000"/>
            <a:ext cx="2706208" cy="1194616"/>
          </a:xfrm>
          <a:custGeom>
            <a:avLst/>
            <a:gdLst>
              <a:gd name="connsiteX0" fmla="*/ 0 w 2965450"/>
              <a:gd name="connsiteY0" fmla="*/ 1308100 h 1314450"/>
              <a:gd name="connsiteX1" fmla="*/ 660400 w 2965450"/>
              <a:gd name="connsiteY1" fmla="*/ 993775 h 1314450"/>
              <a:gd name="connsiteX2" fmla="*/ 1492250 w 2965450"/>
              <a:gd name="connsiteY2" fmla="*/ 0 h 1314450"/>
              <a:gd name="connsiteX3" fmla="*/ 2311400 w 2965450"/>
              <a:gd name="connsiteY3" fmla="*/ 990600 h 1314450"/>
              <a:gd name="connsiteX4" fmla="*/ 2965450 w 2965450"/>
              <a:gd name="connsiteY4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450" h="1314450">
                <a:moveTo>
                  <a:pt x="0" y="1308100"/>
                </a:moveTo>
                <a:cubicBezTo>
                  <a:pt x="205846" y="1259946"/>
                  <a:pt x="411692" y="1211792"/>
                  <a:pt x="660400" y="993775"/>
                </a:cubicBezTo>
                <a:cubicBezTo>
                  <a:pt x="909108" y="775758"/>
                  <a:pt x="1217083" y="529"/>
                  <a:pt x="1492250" y="0"/>
                </a:cubicBezTo>
                <a:cubicBezTo>
                  <a:pt x="1767417" y="-529"/>
                  <a:pt x="2065867" y="771525"/>
                  <a:pt x="2311400" y="990600"/>
                </a:cubicBezTo>
                <a:cubicBezTo>
                  <a:pt x="2556933" y="1209675"/>
                  <a:pt x="2761191" y="1262062"/>
                  <a:pt x="2965450" y="1314450"/>
                </a:cubicBezTo>
              </a:path>
            </a:pathLst>
          </a:cu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50638" y="4800600"/>
            <a:ext cx="429260" cy="2406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424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72888" y="4572000"/>
            <a:ext cx="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 flipH="1">
            <a:off x="1361017" y="4257571"/>
            <a:ext cx="1108197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2" name="Freeform 11"/>
          <p:cNvSpPr/>
          <p:nvPr/>
        </p:nvSpPr>
        <p:spPr>
          <a:xfrm>
            <a:off x="6238875" y="4262438"/>
            <a:ext cx="1071563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treatment work? Sample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219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of rats (weight)</a:t>
            </a:r>
          </a:p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230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growth hormone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5040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9646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5144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26293" y="36575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95%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61017" y="1676587"/>
            <a:ext cx="5954183" cy="3257259"/>
            <a:chOff x="2667000" y="1219200"/>
            <a:chExt cx="2965450" cy="1371600"/>
          </a:xfrm>
        </p:grpSpPr>
        <p:sp>
          <p:nvSpPr>
            <p:cNvPr id="29" name="Freeform 28"/>
            <p:cNvSpPr/>
            <p:nvPr/>
          </p:nvSpPr>
          <p:spPr>
            <a:xfrm>
              <a:off x="2667000" y="1219200"/>
              <a:ext cx="2965450" cy="1314450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667000" y="2590800"/>
              <a:ext cx="296545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338108" y="1676587"/>
            <a:ext cx="0" cy="3257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94514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4770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8580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5943600" y="4495800"/>
            <a:ext cx="381000" cy="38100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 flipH="1">
            <a:off x="1361017" y="4257571"/>
            <a:ext cx="1108197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2" name="Freeform 11"/>
          <p:cNvSpPr/>
          <p:nvPr/>
        </p:nvSpPr>
        <p:spPr>
          <a:xfrm>
            <a:off x="6238875" y="4262438"/>
            <a:ext cx="1071563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treatment work</a:t>
            </a:r>
            <a:r>
              <a:rPr lang="en-US" dirty="0"/>
              <a:t>? Sample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219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of rats (weight)</a:t>
            </a:r>
          </a:p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230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growth hormone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5040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9646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5144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26293" y="36575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95%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61017" y="1676587"/>
            <a:ext cx="5954183" cy="3257259"/>
            <a:chOff x="2667000" y="1219200"/>
            <a:chExt cx="2965450" cy="1371600"/>
          </a:xfrm>
        </p:grpSpPr>
        <p:sp>
          <p:nvSpPr>
            <p:cNvPr id="29" name="Freeform 28"/>
            <p:cNvSpPr/>
            <p:nvPr/>
          </p:nvSpPr>
          <p:spPr>
            <a:xfrm>
              <a:off x="2667000" y="1219200"/>
              <a:ext cx="2965450" cy="1314450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667000" y="2590800"/>
              <a:ext cx="296545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338108" y="1676587"/>
            <a:ext cx="0" cy="3257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054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5626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4958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8862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0198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8006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53340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334000" y="47244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70104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4495800" y="47244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5105400" y="47244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5105400" y="45720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8" name="Isosceles Triangle 37"/>
          <p:cNvSpPr/>
          <p:nvPr/>
        </p:nvSpPr>
        <p:spPr>
          <a:xfrm rot="10800000">
            <a:off x="5181600" y="4267200"/>
            <a:ext cx="381000" cy="38100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 flipH="1">
            <a:off x="1361017" y="4257571"/>
            <a:ext cx="1108197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2" name="Freeform 11"/>
          <p:cNvSpPr/>
          <p:nvPr/>
        </p:nvSpPr>
        <p:spPr>
          <a:xfrm>
            <a:off x="6238875" y="4262438"/>
            <a:ext cx="1071563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treatment work?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219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of rats (weight)</a:t>
            </a:r>
          </a:p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230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growth hormone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170714" y="2522765"/>
            <a:ext cx="0" cy="2334881"/>
          </a:xfrm>
          <a:prstGeom prst="line">
            <a:avLst/>
          </a:prstGeom>
          <a:ln w="127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170714" y="2356758"/>
            <a:ext cx="1205708" cy="166007"/>
          </a:xfrm>
          <a:prstGeom prst="line">
            <a:avLst/>
          </a:prstGeom>
          <a:ln w="127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705600" y="3309837"/>
            <a:ext cx="484644" cy="1338363"/>
          </a:xfrm>
          <a:prstGeom prst="line">
            <a:avLst/>
          </a:prstGeom>
          <a:ln w="127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24600" y="2070429"/>
            <a:ext cx="9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0.90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7262" y="3015734"/>
            <a:ext cx="9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2.50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5040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9646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5144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26293" y="36575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95%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70714" y="2534433"/>
            <a:ext cx="0" cy="18851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3899" y="4648200"/>
            <a:ext cx="1701" cy="214313"/>
          </a:xfrm>
          <a:prstGeom prst="line">
            <a:avLst/>
          </a:prstGeom>
          <a:ln w="127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361017" y="1676587"/>
            <a:ext cx="5954183" cy="3257259"/>
            <a:chOff x="2667000" y="1219200"/>
            <a:chExt cx="2965450" cy="1371600"/>
          </a:xfrm>
        </p:grpSpPr>
        <p:sp>
          <p:nvSpPr>
            <p:cNvPr id="29" name="Freeform 28"/>
            <p:cNvSpPr/>
            <p:nvPr/>
          </p:nvSpPr>
          <p:spPr>
            <a:xfrm>
              <a:off x="2667000" y="1219200"/>
              <a:ext cx="2965450" cy="1314450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667000" y="2590800"/>
              <a:ext cx="296545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338108" y="1676587"/>
            <a:ext cx="0" cy="3257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94514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6628549" y="4862513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law of large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The larger the sample size (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dirty="0" smtClean="0"/>
              <a:t>) the more probable that the sample mean (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 smtClean="0"/>
              <a:t>) would be similar to the population mean (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µ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0" y="2357052"/>
            <a:ext cx="2514600" cy="1600200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Population of </a:t>
            </a:r>
            <a:r>
              <a:rPr lang="en-US" sz="2000" b="1" dirty="0" smtClean="0">
                <a:solidFill>
                  <a:srgbClr val="92D050"/>
                </a:solidFill>
              </a:rPr>
              <a:t>TREATED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mice</a:t>
            </a:r>
          </a:p>
        </p:txBody>
      </p:sp>
      <p:sp>
        <p:nvSpPr>
          <p:cNvPr id="5" name="Oval 4"/>
          <p:cNvSpPr/>
          <p:nvPr/>
        </p:nvSpPr>
        <p:spPr>
          <a:xfrm>
            <a:off x="195791" y="4654452"/>
            <a:ext cx="1970617" cy="1981200"/>
          </a:xfrm>
          <a:prstGeom prst="ellipse">
            <a:avLst/>
          </a:prstGeom>
          <a:noFill/>
          <a:ln w="4445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59111" y="5645052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785831" y="5645052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61271" y="5667254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38031" y="5667254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633431" y="5245953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71" y="5245953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196551" y="5245953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01911" y="6067350"/>
            <a:ext cx="609600" cy="32316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427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031" y="476530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21558" y="6374844"/>
            <a:ext cx="11492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µ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19878" y="5663188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405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48664" y="5663188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411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96182" y="5663188"/>
            <a:ext cx="719345" cy="410282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48664" y="5272609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87354" y="5272609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426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68009" y="5663188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418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10028" y="5663188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440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468009" y="5263589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419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90683" y="4870421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429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71337" y="4853307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421</a:t>
            </a:r>
          </a:p>
        </p:txBody>
      </p:sp>
      <p:sp>
        <p:nvSpPr>
          <p:cNvPr id="42" name="Freeform 41"/>
          <p:cNvSpPr/>
          <p:nvPr/>
        </p:nvSpPr>
        <p:spPr>
          <a:xfrm>
            <a:off x="2514600" y="4064020"/>
            <a:ext cx="4535008" cy="2036891"/>
          </a:xfrm>
          <a:custGeom>
            <a:avLst/>
            <a:gdLst>
              <a:gd name="connsiteX0" fmla="*/ 0 w 2965450"/>
              <a:gd name="connsiteY0" fmla="*/ 1308100 h 1314450"/>
              <a:gd name="connsiteX1" fmla="*/ 660400 w 2965450"/>
              <a:gd name="connsiteY1" fmla="*/ 993775 h 1314450"/>
              <a:gd name="connsiteX2" fmla="*/ 1492250 w 2965450"/>
              <a:gd name="connsiteY2" fmla="*/ 0 h 1314450"/>
              <a:gd name="connsiteX3" fmla="*/ 2311400 w 2965450"/>
              <a:gd name="connsiteY3" fmla="*/ 990600 h 1314450"/>
              <a:gd name="connsiteX4" fmla="*/ 2965450 w 2965450"/>
              <a:gd name="connsiteY4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450" h="1314450">
                <a:moveTo>
                  <a:pt x="0" y="1308100"/>
                </a:moveTo>
                <a:cubicBezTo>
                  <a:pt x="205846" y="1259946"/>
                  <a:pt x="411692" y="1211792"/>
                  <a:pt x="660400" y="993775"/>
                </a:cubicBezTo>
                <a:cubicBezTo>
                  <a:pt x="909108" y="775758"/>
                  <a:pt x="1217083" y="529"/>
                  <a:pt x="1492250" y="0"/>
                </a:cubicBezTo>
                <a:cubicBezTo>
                  <a:pt x="1767417" y="-529"/>
                  <a:pt x="2065867" y="771525"/>
                  <a:pt x="2311400" y="990600"/>
                </a:cubicBezTo>
                <a:cubicBezTo>
                  <a:pt x="2556933" y="1209675"/>
                  <a:pt x="2761191" y="1262062"/>
                  <a:pt x="2965450" y="1314450"/>
                </a:cubicBezTo>
              </a:path>
            </a:pathLst>
          </a:cu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4458568" y="4453797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424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831010" y="4064020"/>
            <a:ext cx="0" cy="246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514600" y="6197621"/>
            <a:ext cx="4535008" cy="0"/>
          </a:xfrm>
          <a:prstGeom prst="line">
            <a:avLst/>
          </a:prstGeom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own Arrow 49"/>
          <p:cNvSpPr/>
          <p:nvPr/>
        </p:nvSpPr>
        <p:spPr>
          <a:xfrm>
            <a:off x="1026370" y="4064020"/>
            <a:ext cx="193040" cy="38977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52" name="Right Arrow 51"/>
          <p:cNvSpPr/>
          <p:nvPr/>
        </p:nvSpPr>
        <p:spPr>
          <a:xfrm>
            <a:off x="2362200" y="5552333"/>
            <a:ext cx="533400" cy="185438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53" name="TextBox 52"/>
          <p:cNvSpPr txBox="1"/>
          <p:nvPr/>
        </p:nvSpPr>
        <p:spPr>
          <a:xfrm>
            <a:off x="4842866" y="571829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sample mean is an element in hypothetical Sampling Distribution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Mean of Sampling distribution piles around the mean of the population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Looks normal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is the standard deviation?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any population with mean </a:t>
                </a:r>
                <a:r>
                  <a:rPr lang="en-US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µ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smtClean="0"/>
                  <a:t>and standard deviation </a:t>
                </a:r>
                <a:r>
                  <a:rPr lang="el-GR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σ</a:t>
                </a:r>
                <a:r>
                  <a:rPr lang="en-US" dirty="0" smtClean="0"/>
                  <a:t>, the distribution of sample means for sample size </a:t>
                </a:r>
                <a:r>
                  <a:rPr lang="en-US" i="1" dirty="0" smtClean="0">
                    <a:solidFill>
                      <a:srgbClr val="92D050"/>
                    </a:solidFill>
                  </a:rPr>
                  <a:t>n</a:t>
                </a:r>
                <a:r>
                  <a:rPr lang="en-US" dirty="0" smtClean="0"/>
                  <a:t> will have a mean of </a:t>
                </a:r>
                <a:r>
                  <a:rPr lang="en-US" b="1" dirty="0">
                    <a:solidFill>
                      <a:srgbClr val="92D050"/>
                    </a:solidFill>
                  </a:rPr>
                  <a:t>µ</a:t>
                </a:r>
                <a:r>
                  <a:rPr lang="en-US" dirty="0" smtClean="0"/>
                  <a:t> and standard deviation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>
                    <a:solidFill>
                      <a:srgbClr val="92D050"/>
                    </a:solidFill>
                  </a:rPr>
                  <a:t> </a:t>
                </a:r>
                <a:r>
                  <a:rPr lang="en-US" dirty="0" smtClean="0"/>
                  <a:t>and will approach normality as n approaches infinity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630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0" y="2357052"/>
            <a:ext cx="2514600" cy="1600200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Population of </a:t>
            </a:r>
            <a:r>
              <a:rPr lang="en-US" sz="2000" b="1" dirty="0" smtClean="0">
                <a:solidFill>
                  <a:srgbClr val="92D050"/>
                </a:solidFill>
              </a:rPr>
              <a:t>TREATED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mice</a:t>
            </a:r>
          </a:p>
        </p:txBody>
      </p:sp>
      <p:sp>
        <p:nvSpPr>
          <p:cNvPr id="5" name="Oval 4"/>
          <p:cNvSpPr/>
          <p:nvPr/>
        </p:nvSpPr>
        <p:spPr>
          <a:xfrm>
            <a:off x="195791" y="4654452"/>
            <a:ext cx="1970617" cy="1981200"/>
          </a:xfrm>
          <a:prstGeom prst="ellipse">
            <a:avLst/>
          </a:prstGeom>
          <a:noFill/>
          <a:ln w="44450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59111" y="5645052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785831" y="5645052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61271" y="5667254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38031" y="5667254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633431" y="5245953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71" y="5245953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196551" y="5245953"/>
            <a:ext cx="304800" cy="3231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01911" y="6067350"/>
            <a:ext cx="609600" cy="32316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427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031" y="476530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21558" y="6019800"/>
            <a:ext cx="1149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>
              <a:solidFill>
                <a:srgbClr val="92D050"/>
              </a:solidFill>
            </a:endParaRPr>
          </a:p>
          <a:p>
            <a:endParaRPr lang="en-US" sz="3200" b="1" dirty="0" smtClean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19878" y="5663188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405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48664" y="5663188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411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96182" y="5663188"/>
            <a:ext cx="719345" cy="410282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48664" y="5272609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87354" y="5272609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426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68009" y="5663188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418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10028" y="5663188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440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468009" y="5263589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419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90683" y="4870421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429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71337" y="4853307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421</a:t>
            </a:r>
          </a:p>
        </p:txBody>
      </p:sp>
      <p:sp>
        <p:nvSpPr>
          <p:cNvPr id="42" name="Freeform 41"/>
          <p:cNvSpPr/>
          <p:nvPr/>
        </p:nvSpPr>
        <p:spPr>
          <a:xfrm>
            <a:off x="2514600" y="4064020"/>
            <a:ext cx="4535008" cy="2036891"/>
          </a:xfrm>
          <a:custGeom>
            <a:avLst/>
            <a:gdLst>
              <a:gd name="connsiteX0" fmla="*/ 0 w 2965450"/>
              <a:gd name="connsiteY0" fmla="*/ 1308100 h 1314450"/>
              <a:gd name="connsiteX1" fmla="*/ 660400 w 2965450"/>
              <a:gd name="connsiteY1" fmla="*/ 993775 h 1314450"/>
              <a:gd name="connsiteX2" fmla="*/ 1492250 w 2965450"/>
              <a:gd name="connsiteY2" fmla="*/ 0 h 1314450"/>
              <a:gd name="connsiteX3" fmla="*/ 2311400 w 2965450"/>
              <a:gd name="connsiteY3" fmla="*/ 990600 h 1314450"/>
              <a:gd name="connsiteX4" fmla="*/ 2965450 w 2965450"/>
              <a:gd name="connsiteY4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450" h="1314450">
                <a:moveTo>
                  <a:pt x="0" y="1308100"/>
                </a:moveTo>
                <a:cubicBezTo>
                  <a:pt x="205846" y="1259946"/>
                  <a:pt x="411692" y="1211792"/>
                  <a:pt x="660400" y="993775"/>
                </a:cubicBezTo>
                <a:cubicBezTo>
                  <a:pt x="909108" y="775758"/>
                  <a:pt x="1217083" y="529"/>
                  <a:pt x="1492250" y="0"/>
                </a:cubicBezTo>
                <a:cubicBezTo>
                  <a:pt x="1767417" y="-529"/>
                  <a:pt x="2065867" y="771525"/>
                  <a:pt x="2311400" y="990600"/>
                </a:cubicBezTo>
                <a:cubicBezTo>
                  <a:pt x="2556933" y="1209675"/>
                  <a:pt x="2761191" y="1262062"/>
                  <a:pt x="2965450" y="1314450"/>
                </a:cubicBezTo>
              </a:path>
            </a:pathLst>
          </a:cu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4458568" y="4453797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424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831010" y="4064020"/>
            <a:ext cx="0" cy="2164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514600" y="6197621"/>
            <a:ext cx="4535008" cy="0"/>
          </a:xfrm>
          <a:prstGeom prst="line">
            <a:avLst/>
          </a:prstGeom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own Arrow 49"/>
          <p:cNvSpPr/>
          <p:nvPr/>
        </p:nvSpPr>
        <p:spPr>
          <a:xfrm>
            <a:off x="1026370" y="4064020"/>
            <a:ext cx="193040" cy="38977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52" name="Right Arrow 51"/>
          <p:cNvSpPr/>
          <p:nvPr/>
        </p:nvSpPr>
        <p:spPr>
          <a:xfrm>
            <a:off x="2362200" y="5552333"/>
            <a:ext cx="533400" cy="185438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471337" y="566332"/>
                <a:ext cx="4425567" cy="3843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Each sample mean is an element in hypothetical Sampling Distribution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Mean of Sampling distribution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is</a:t>
                </a:r>
                <a:r>
                  <a:rPr lang="en-US" dirty="0" smtClean="0"/>
                  <a:t> the mean of the population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Normal in shape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 smtClean="0"/>
                  <a:t> - Standard Error</a:t>
                </a:r>
                <a:endParaRPr lang="en-US" dirty="0" smtClean="0"/>
              </a:p>
              <a:p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337" y="566332"/>
                <a:ext cx="4425567" cy="384355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102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343400" y="-762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Central Limit Theory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68009" y="6172200"/>
                <a:ext cx="7226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µ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009" y="6172200"/>
                <a:ext cx="722674" cy="646331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- Standard </a:t>
                </a:r>
                <a:r>
                  <a:rPr lang="en-US" dirty="0" smtClean="0"/>
                  <a:t>Error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 cstate="print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SD in (hypothetical) distribution of sample 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sampling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Expected difference between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µ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Tells us how  well the sample mean estimates the population mean.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 flipH="1">
            <a:off x="1361017" y="4257571"/>
            <a:ext cx="1108197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2" name="Freeform 11"/>
          <p:cNvSpPr/>
          <p:nvPr/>
        </p:nvSpPr>
        <p:spPr>
          <a:xfrm>
            <a:off x="6238875" y="4262438"/>
            <a:ext cx="1071563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1: What is standard error?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219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of rats (weight)</a:t>
            </a:r>
          </a:p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230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growth hormone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5040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9646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5144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26293" y="36575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95%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61017" y="1676587"/>
            <a:ext cx="5954183" cy="3257259"/>
            <a:chOff x="2667000" y="1219200"/>
            <a:chExt cx="2965450" cy="1371600"/>
          </a:xfrm>
        </p:grpSpPr>
        <p:sp>
          <p:nvSpPr>
            <p:cNvPr id="29" name="Freeform 28"/>
            <p:cNvSpPr/>
            <p:nvPr/>
          </p:nvSpPr>
          <p:spPr>
            <a:xfrm>
              <a:off x="2667000" y="1219200"/>
              <a:ext cx="2965450" cy="1314450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667000" y="2590800"/>
              <a:ext cx="296545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338108" y="1676587"/>
            <a:ext cx="0" cy="3257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94514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4770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8580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90093" y="5638800"/>
                <a:ext cx="3041474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𝟒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= 10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93" y="5638800"/>
                <a:ext cx="3041474" cy="82567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4208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59436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5943600" y="4495800"/>
            <a:ext cx="381000" cy="38100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 flipH="1">
            <a:off x="1361017" y="4257571"/>
            <a:ext cx="1108197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2" name="Freeform 11"/>
          <p:cNvSpPr/>
          <p:nvPr/>
        </p:nvSpPr>
        <p:spPr>
          <a:xfrm>
            <a:off x="6238875" y="4262438"/>
            <a:ext cx="1071563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1: What is standard error?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1219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of rats (weight)</a:t>
            </a:r>
          </a:p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230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growth hormone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5040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9646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5144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26293" y="36575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95%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61017" y="1676587"/>
            <a:ext cx="5954183" cy="3257259"/>
            <a:chOff x="2667000" y="1219200"/>
            <a:chExt cx="2965450" cy="1371600"/>
          </a:xfrm>
        </p:grpSpPr>
        <p:sp>
          <p:nvSpPr>
            <p:cNvPr id="29" name="Freeform 28"/>
            <p:cNvSpPr/>
            <p:nvPr/>
          </p:nvSpPr>
          <p:spPr>
            <a:xfrm>
              <a:off x="2667000" y="1219200"/>
              <a:ext cx="2965450" cy="1314450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667000" y="2590800"/>
              <a:ext cx="296545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338108" y="1676587"/>
            <a:ext cx="0" cy="3257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054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5626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4958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8862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0198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8006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53340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334000" y="47244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7010400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4495800" y="47244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5105400" y="47244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5105400" y="45720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690093" y="5638800"/>
                <a:ext cx="3533596" cy="825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𝟏𝟐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= 5.77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93" y="5638800"/>
                <a:ext cx="3533596" cy="82541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3448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Isosceles Triangle 39"/>
          <p:cNvSpPr/>
          <p:nvPr/>
        </p:nvSpPr>
        <p:spPr>
          <a:xfrm rot="10800000">
            <a:off x="5181600" y="4267200"/>
            <a:ext cx="381000" cy="38100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CLT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8827" y="4196551"/>
            <a:ext cx="1149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>
              <a:solidFill>
                <a:srgbClr val="92D050"/>
              </a:solidFill>
            </a:endParaRPr>
          </a:p>
          <a:p>
            <a:endParaRPr lang="en-US" sz="3200" b="1" dirty="0" smtClean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7147" y="4951968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405</a:t>
            </a:r>
          </a:p>
        </p:txBody>
      </p:sp>
      <p:sp>
        <p:nvSpPr>
          <p:cNvPr id="6" name="Rectangle 5"/>
          <p:cNvSpPr/>
          <p:nvPr/>
        </p:nvSpPr>
        <p:spPr>
          <a:xfrm>
            <a:off x="5595933" y="4951968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411</a:t>
            </a:r>
          </a:p>
        </p:txBody>
      </p:sp>
      <p:sp>
        <p:nvSpPr>
          <p:cNvPr id="7" name="Rectangle 6"/>
          <p:cNvSpPr/>
          <p:nvPr/>
        </p:nvSpPr>
        <p:spPr>
          <a:xfrm>
            <a:off x="7043451" y="4951968"/>
            <a:ext cx="719345" cy="410282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427</a:t>
            </a:r>
          </a:p>
        </p:txBody>
      </p:sp>
      <p:sp>
        <p:nvSpPr>
          <p:cNvPr id="8" name="Rectangle 7"/>
          <p:cNvSpPr/>
          <p:nvPr/>
        </p:nvSpPr>
        <p:spPr>
          <a:xfrm>
            <a:off x="5595933" y="4561389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410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34623" y="4561389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426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5278" y="4951968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57297" y="4951968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440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5278" y="4552369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37952" y="4159201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429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18606" y="4142087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421</a:t>
            </a:r>
          </a:p>
        </p:txBody>
      </p:sp>
      <p:sp>
        <p:nvSpPr>
          <p:cNvPr id="15" name="Freeform 14"/>
          <p:cNvSpPr/>
          <p:nvPr/>
        </p:nvSpPr>
        <p:spPr>
          <a:xfrm>
            <a:off x="4361869" y="3352800"/>
            <a:ext cx="4535008" cy="2036891"/>
          </a:xfrm>
          <a:custGeom>
            <a:avLst/>
            <a:gdLst>
              <a:gd name="connsiteX0" fmla="*/ 0 w 2965450"/>
              <a:gd name="connsiteY0" fmla="*/ 1308100 h 1314450"/>
              <a:gd name="connsiteX1" fmla="*/ 660400 w 2965450"/>
              <a:gd name="connsiteY1" fmla="*/ 993775 h 1314450"/>
              <a:gd name="connsiteX2" fmla="*/ 1492250 w 2965450"/>
              <a:gd name="connsiteY2" fmla="*/ 0 h 1314450"/>
              <a:gd name="connsiteX3" fmla="*/ 2311400 w 2965450"/>
              <a:gd name="connsiteY3" fmla="*/ 990600 h 1314450"/>
              <a:gd name="connsiteX4" fmla="*/ 2965450 w 2965450"/>
              <a:gd name="connsiteY4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450" h="1314450">
                <a:moveTo>
                  <a:pt x="0" y="1308100"/>
                </a:moveTo>
                <a:cubicBezTo>
                  <a:pt x="205846" y="1259946"/>
                  <a:pt x="411692" y="1211792"/>
                  <a:pt x="660400" y="993775"/>
                </a:cubicBezTo>
                <a:cubicBezTo>
                  <a:pt x="909108" y="775758"/>
                  <a:pt x="1217083" y="529"/>
                  <a:pt x="1492250" y="0"/>
                </a:cubicBezTo>
                <a:cubicBezTo>
                  <a:pt x="1767417" y="-529"/>
                  <a:pt x="2065867" y="771525"/>
                  <a:pt x="2311400" y="990600"/>
                </a:cubicBezTo>
                <a:cubicBezTo>
                  <a:pt x="2556933" y="1209675"/>
                  <a:pt x="2761191" y="1262062"/>
                  <a:pt x="2965450" y="1314450"/>
                </a:cubicBezTo>
              </a:path>
            </a:pathLst>
          </a:cu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6305837" y="3742577"/>
            <a:ext cx="719345" cy="410282"/>
          </a:xfrm>
          <a:prstGeom prst="rect">
            <a:avLst/>
          </a:prstGeom>
          <a:solidFill>
            <a:schemeClr val="accent3">
              <a:alpha val="52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424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678279" y="3352800"/>
            <a:ext cx="0" cy="2164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61869" y="5486401"/>
            <a:ext cx="4535008" cy="0"/>
          </a:xfrm>
          <a:prstGeom prst="line">
            <a:avLst/>
          </a:prstGeom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15278" y="5460980"/>
                <a:ext cx="7226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µ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278" y="5460980"/>
                <a:ext cx="722674" cy="64633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642620" y="1487955"/>
            <a:ext cx="533400" cy="5618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2" name="TextBox 21"/>
          <p:cNvSpPr txBox="1"/>
          <p:nvPr/>
        </p:nvSpPr>
        <p:spPr>
          <a:xfrm>
            <a:off x="1219200" y="1447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from which samples are taken is normal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9600" y="2743886"/>
            <a:ext cx="533400" cy="5618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4" name="TextBox 23"/>
          <p:cNvSpPr txBox="1"/>
          <p:nvPr/>
        </p:nvSpPr>
        <p:spPr>
          <a:xfrm>
            <a:off x="1186180" y="285613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size is greater than 30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45723" y="1943647"/>
            <a:ext cx="2818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NORMAL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2311406" y="2094131"/>
            <a:ext cx="2915413" cy="590309"/>
          </a:xfrm>
          <a:prstGeom prst="stripedRightArrow">
            <a:avLst>
              <a:gd name="adj1" fmla="val 30045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7" name="TextBox 26"/>
          <p:cNvSpPr txBox="1"/>
          <p:nvPr/>
        </p:nvSpPr>
        <p:spPr>
          <a:xfrm>
            <a:off x="304800" y="9099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Check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 and Sample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2514600"/>
                <a:ext cx="4670638" cy="1783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5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5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5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5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sz="5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5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5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5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5400" dirty="0" smtClean="0">
                    <a:solidFill>
                      <a:schemeClr val="tx1"/>
                    </a:solidFill>
                  </a:rPr>
                  <a:t>  </a:t>
                </a:r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14600"/>
                <a:ext cx="4670638" cy="178330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3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19800" y="12954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much every element in population is expected to differ from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µ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724400" y="1757065"/>
            <a:ext cx="1295400" cy="1290935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448687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the responsibility for error among many observations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648200" y="4108102"/>
            <a:ext cx="1447800" cy="840433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with all of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Law of large numbers</a:t>
            </a:r>
          </a:p>
          <a:p>
            <a:r>
              <a:rPr lang="en-US" dirty="0" smtClean="0"/>
              <a:t>Central Limit Theorem</a:t>
            </a:r>
          </a:p>
          <a:p>
            <a:r>
              <a:rPr lang="en-US" dirty="0" smtClean="0"/>
              <a:t>Consequences of CLM</a:t>
            </a:r>
          </a:p>
          <a:p>
            <a:r>
              <a:rPr lang="en-US" dirty="0" smtClean="0"/>
              <a:t>Properties of Normal Distribution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“normal” the sample mean is </a:t>
            </a:r>
          </a:p>
          <a:p>
            <a:pPr marL="0" indent="0">
              <a:buNone/>
            </a:pPr>
            <a:r>
              <a:rPr lang="en-US" dirty="0" smtClean="0"/>
              <a:t>    Is it within the middle 95%?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048000" y="3962400"/>
            <a:ext cx="609600" cy="106680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 flipH="1">
            <a:off x="1361017" y="4257571"/>
            <a:ext cx="1108197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2" name="Freeform 11"/>
          <p:cNvSpPr/>
          <p:nvPr/>
        </p:nvSpPr>
        <p:spPr>
          <a:xfrm>
            <a:off x="6238875" y="4262438"/>
            <a:ext cx="1071563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treatment work?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219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of rats (weight)</a:t>
            </a:r>
          </a:p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230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growth hormone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5040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9646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5144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26293" y="36575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95%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61017" y="1676587"/>
            <a:ext cx="5954183" cy="3257259"/>
            <a:chOff x="2667000" y="1219200"/>
            <a:chExt cx="2965450" cy="1371600"/>
          </a:xfrm>
        </p:grpSpPr>
        <p:sp>
          <p:nvSpPr>
            <p:cNvPr id="29" name="Freeform 28"/>
            <p:cNvSpPr/>
            <p:nvPr/>
          </p:nvSpPr>
          <p:spPr>
            <a:xfrm>
              <a:off x="2667000" y="1219200"/>
              <a:ext cx="2965450" cy="1314450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667000" y="2590800"/>
              <a:ext cx="296545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338108" y="1676587"/>
            <a:ext cx="0" cy="3257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94514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 flipH="1">
            <a:off x="1361017" y="4257571"/>
            <a:ext cx="1108197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2" name="Freeform 11"/>
          <p:cNvSpPr/>
          <p:nvPr/>
        </p:nvSpPr>
        <p:spPr>
          <a:xfrm>
            <a:off x="6238875" y="4262438"/>
            <a:ext cx="1071563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treatment work?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219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of rats (weight)</a:t>
            </a:r>
          </a:p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230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growth hormone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5040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9646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5144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26293" y="36575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95%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61017" y="1676587"/>
            <a:ext cx="5954183" cy="3257259"/>
            <a:chOff x="2667000" y="1219200"/>
            <a:chExt cx="2965450" cy="1371600"/>
          </a:xfrm>
        </p:grpSpPr>
        <p:sp>
          <p:nvSpPr>
            <p:cNvPr id="29" name="Freeform 28"/>
            <p:cNvSpPr/>
            <p:nvPr/>
          </p:nvSpPr>
          <p:spPr>
            <a:xfrm>
              <a:off x="2667000" y="1219200"/>
              <a:ext cx="2965450" cy="1314450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667000" y="2590800"/>
              <a:ext cx="296545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338108" y="1676587"/>
            <a:ext cx="0" cy="3257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28549" y="4862513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 flipH="1">
            <a:off x="1361017" y="4257571"/>
            <a:ext cx="1108197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2" name="Freeform 11"/>
          <p:cNvSpPr/>
          <p:nvPr/>
        </p:nvSpPr>
        <p:spPr>
          <a:xfrm>
            <a:off x="6238875" y="4262438"/>
            <a:ext cx="1071563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treatment work?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219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of rats (weight)</a:t>
            </a:r>
          </a:p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230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growth hormone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5040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9646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5144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26293" y="36575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95%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61017" y="1676587"/>
            <a:ext cx="5954183" cy="3257259"/>
            <a:chOff x="2667000" y="1219200"/>
            <a:chExt cx="2965450" cy="1371600"/>
          </a:xfrm>
        </p:grpSpPr>
        <p:sp>
          <p:nvSpPr>
            <p:cNvPr id="29" name="Freeform 28"/>
            <p:cNvSpPr/>
            <p:nvPr/>
          </p:nvSpPr>
          <p:spPr>
            <a:xfrm>
              <a:off x="2667000" y="1219200"/>
              <a:ext cx="2965450" cy="1314450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667000" y="2590800"/>
              <a:ext cx="296545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338108" y="1676587"/>
            <a:ext cx="0" cy="3257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94514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628549" y="4862513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5791200" y="4572000"/>
            <a:ext cx="381000" cy="38100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6" name="TextBox 25"/>
          <p:cNvSpPr txBox="1"/>
          <p:nvPr/>
        </p:nvSpPr>
        <p:spPr>
          <a:xfrm>
            <a:off x="79248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6" idx="1"/>
            <a:endCxn id="25" idx="3"/>
          </p:cNvCxnSpPr>
          <p:nvPr/>
        </p:nvCxnSpPr>
        <p:spPr>
          <a:xfrm rot="10800000" flipV="1">
            <a:off x="5981700" y="3461266"/>
            <a:ext cx="1943100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today: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likely is the </a:t>
            </a:r>
            <a:r>
              <a:rPr lang="en-US" b="1" dirty="0" smtClean="0"/>
              <a:t>score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likely is the </a:t>
            </a:r>
            <a:r>
              <a:rPr lang="en-US" b="1" dirty="0" smtClean="0"/>
              <a:t>sample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962400" y="2438400"/>
            <a:ext cx="685800" cy="266700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 flipH="1">
            <a:off x="1361017" y="4257571"/>
            <a:ext cx="1108197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2" name="Freeform 11"/>
          <p:cNvSpPr/>
          <p:nvPr/>
        </p:nvSpPr>
        <p:spPr>
          <a:xfrm>
            <a:off x="6238875" y="4262438"/>
            <a:ext cx="1071563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treatment work?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219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of rats (weight)</a:t>
            </a:r>
          </a:p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230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growth hormone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5040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9646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5144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26293" y="36575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95%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61017" y="1676587"/>
            <a:ext cx="5954183" cy="3257259"/>
            <a:chOff x="2667000" y="1219200"/>
            <a:chExt cx="2965450" cy="1371600"/>
          </a:xfrm>
        </p:grpSpPr>
        <p:sp>
          <p:nvSpPr>
            <p:cNvPr id="29" name="Freeform 28"/>
            <p:cNvSpPr/>
            <p:nvPr/>
          </p:nvSpPr>
          <p:spPr>
            <a:xfrm>
              <a:off x="2667000" y="1219200"/>
              <a:ext cx="2965450" cy="1314450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667000" y="2590800"/>
              <a:ext cx="296545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338108" y="1676587"/>
            <a:ext cx="0" cy="3257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66674" y="4867593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094514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6628549" y="4862513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5715001" y="4495800"/>
            <a:ext cx="381000" cy="38100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 flipH="1">
            <a:off x="1361017" y="4257571"/>
            <a:ext cx="1108197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2" name="Freeform 11"/>
          <p:cNvSpPr/>
          <p:nvPr/>
        </p:nvSpPr>
        <p:spPr>
          <a:xfrm>
            <a:off x="6238875" y="4262438"/>
            <a:ext cx="1071563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treatment work?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219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of rats (weight)</a:t>
            </a:r>
          </a:p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230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growth hormone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5040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9646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5144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26293" y="36575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95%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61017" y="1676587"/>
            <a:ext cx="5954183" cy="3257259"/>
            <a:chOff x="2667000" y="1219200"/>
            <a:chExt cx="2965450" cy="1371600"/>
          </a:xfrm>
        </p:grpSpPr>
        <p:sp>
          <p:nvSpPr>
            <p:cNvPr id="29" name="Freeform 28"/>
            <p:cNvSpPr/>
            <p:nvPr/>
          </p:nvSpPr>
          <p:spPr>
            <a:xfrm>
              <a:off x="2667000" y="1219200"/>
              <a:ext cx="2965450" cy="1314450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667000" y="2590800"/>
              <a:ext cx="296545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338108" y="1676587"/>
            <a:ext cx="0" cy="3257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934200" y="4857646"/>
            <a:ext cx="141514" cy="1524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6934200" y="4862513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866674" y="4867593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5094514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6628549" y="4862513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6019800" y="4572000"/>
            <a:ext cx="381000" cy="38100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 flipH="1">
            <a:off x="1361017" y="4257571"/>
            <a:ext cx="1108197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12" name="Freeform 11"/>
          <p:cNvSpPr/>
          <p:nvPr/>
        </p:nvSpPr>
        <p:spPr>
          <a:xfrm>
            <a:off x="6238875" y="4262438"/>
            <a:ext cx="1071563" cy="676275"/>
          </a:xfrm>
          <a:custGeom>
            <a:avLst/>
            <a:gdLst>
              <a:gd name="connsiteX0" fmla="*/ 4763 w 1071563"/>
              <a:gd name="connsiteY0" fmla="*/ 676275 h 676275"/>
              <a:gd name="connsiteX1" fmla="*/ 0 w 1071563"/>
              <a:gd name="connsiteY1" fmla="*/ 0 h 676275"/>
              <a:gd name="connsiteX2" fmla="*/ 223838 w 1071563"/>
              <a:gd name="connsiteY2" fmla="*/ 176212 h 676275"/>
              <a:gd name="connsiteX3" fmla="*/ 385763 w 1071563"/>
              <a:gd name="connsiteY3" fmla="*/ 271462 h 676275"/>
              <a:gd name="connsiteX4" fmla="*/ 571500 w 1071563"/>
              <a:gd name="connsiteY4" fmla="*/ 366712 h 676275"/>
              <a:gd name="connsiteX5" fmla="*/ 766763 w 1071563"/>
              <a:gd name="connsiteY5" fmla="*/ 447675 h 676275"/>
              <a:gd name="connsiteX6" fmla="*/ 962025 w 1071563"/>
              <a:gd name="connsiteY6" fmla="*/ 523875 h 676275"/>
              <a:gd name="connsiteX7" fmla="*/ 1062038 w 1071563"/>
              <a:gd name="connsiteY7" fmla="*/ 552450 h 676275"/>
              <a:gd name="connsiteX8" fmla="*/ 1071563 w 1071563"/>
              <a:gd name="connsiteY8" fmla="*/ 661987 h 676275"/>
              <a:gd name="connsiteX9" fmla="*/ 4763 w 1071563"/>
              <a:gd name="connsiteY9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1563" h="676275">
                <a:moveTo>
                  <a:pt x="4763" y="676275"/>
                </a:moveTo>
                <a:cubicBezTo>
                  <a:pt x="3175" y="450850"/>
                  <a:pt x="1588" y="225425"/>
                  <a:pt x="0" y="0"/>
                </a:cubicBezTo>
                <a:lnTo>
                  <a:pt x="223838" y="176212"/>
                </a:lnTo>
                <a:lnTo>
                  <a:pt x="385763" y="271462"/>
                </a:lnTo>
                <a:lnTo>
                  <a:pt x="571500" y="366712"/>
                </a:lnTo>
                <a:lnTo>
                  <a:pt x="766763" y="447675"/>
                </a:lnTo>
                <a:lnTo>
                  <a:pt x="962025" y="523875"/>
                </a:lnTo>
                <a:lnTo>
                  <a:pt x="1062038" y="552450"/>
                </a:lnTo>
                <a:lnTo>
                  <a:pt x="1071563" y="661987"/>
                </a:lnTo>
                <a:lnTo>
                  <a:pt x="4763" y="676275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treatment work?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219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of rats (weight)</a:t>
            </a:r>
          </a:p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230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growth hormone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5040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-1.96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9646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5144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= 400</a:t>
            </a:r>
          </a:p>
          <a:p>
            <a:r>
              <a:rPr lang="el-GR" dirty="0" smtClean="0"/>
              <a:t>σ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26293" y="36575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95%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61017" y="1676587"/>
            <a:ext cx="5954183" cy="3257259"/>
            <a:chOff x="2667000" y="1219200"/>
            <a:chExt cx="2965450" cy="1371600"/>
          </a:xfrm>
        </p:grpSpPr>
        <p:sp>
          <p:nvSpPr>
            <p:cNvPr id="29" name="Freeform 28"/>
            <p:cNvSpPr/>
            <p:nvPr/>
          </p:nvSpPr>
          <p:spPr>
            <a:xfrm>
              <a:off x="2667000" y="1219200"/>
              <a:ext cx="2965450" cy="1314450"/>
            </a:xfrm>
            <a:custGeom>
              <a:avLst/>
              <a:gdLst>
                <a:gd name="connsiteX0" fmla="*/ 0 w 2965450"/>
                <a:gd name="connsiteY0" fmla="*/ 1308100 h 1314450"/>
                <a:gd name="connsiteX1" fmla="*/ 660400 w 2965450"/>
                <a:gd name="connsiteY1" fmla="*/ 993775 h 1314450"/>
                <a:gd name="connsiteX2" fmla="*/ 1492250 w 2965450"/>
                <a:gd name="connsiteY2" fmla="*/ 0 h 1314450"/>
                <a:gd name="connsiteX3" fmla="*/ 2311400 w 2965450"/>
                <a:gd name="connsiteY3" fmla="*/ 990600 h 1314450"/>
                <a:gd name="connsiteX4" fmla="*/ 2965450 w 2965450"/>
                <a:gd name="connsiteY4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5450" h="1314450">
                  <a:moveTo>
                    <a:pt x="0" y="1308100"/>
                  </a:moveTo>
                  <a:cubicBezTo>
                    <a:pt x="205846" y="1259946"/>
                    <a:pt x="411692" y="1211792"/>
                    <a:pt x="660400" y="993775"/>
                  </a:cubicBezTo>
                  <a:cubicBezTo>
                    <a:pt x="909108" y="775758"/>
                    <a:pt x="1217083" y="529"/>
                    <a:pt x="1492250" y="0"/>
                  </a:cubicBezTo>
                  <a:cubicBezTo>
                    <a:pt x="1767417" y="-529"/>
                    <a:pt x="2065867" y="771525"/>
                    <a:pt x="2311400" y="990600"/>
                  </a:cubicBezTo>
                  <a:cubicBezTo>
                    <a:pt x="2556933" y="1209675"/>
                    <a:pt x="2761191" y="1262062"/>
                    <a:pt x="2965450" y="1314450"/>
                  </a:cubicBezTo>
                </a:path>
              </a:pathLst>
            </a:cu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667000" y="2590800"/>
              <a:ext cx="296545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338108" y="1676587"/>
            <a:ext cx="0" cy="32572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934200" y="4862513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5866674" y="4867593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094514" y="4876800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6628549" y="4862513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3880757" y="4874052"/>
            <a:ext cx="152400" cy="152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 smtClean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5181601" y="4572000"/>
            <a:ext cx="381000" cy="38100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2203</Words>
  <Application>Microsoft Office PowerPoint</Application>
  <PresentationFormat>On-screen Show (4:3)</PresentationFormat>
  <Paragraphs>535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Sampling Distributions</vt:lpstr>
      <vt:lpstr>Does treatment work?</vt:lpstr>
      <vt:lpstr>Does treatment work?</vt:lpstr>
      <vt:lpstr>Does treatment work?</vt:lpstr>
      <vt:lpstr>Does treatment work?</vt:lpstr>
      <vt:lpstr>Plan for today: SHIFT</vt:lpstr>
      <vt:lpstr>Does treatment work?</vt:lpstr>
      <vt:lpstr>Does treatment work?</vt:lpstr>
      <vt:lpstr>Does treatment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Samples Means</vt:lpstr>
      <vt:lpstr>Empirical Sampling Distribution</vt:lpstr>
      <vt:lpstr>Distribution of Samples Means</vt:lpstr>
      <vt:lpstr>Does treatment work? Sample 1</vt:lpstr>
      <vt:lpstr>Does treatment work? Sample 2</vt:lpstr>
      <vt:lpstr>The law of large numbers</vt:lpstr>
      <vt:lpstr>PowerPoint Presentation</vt:lpstr>
      <vt:lpstr>Central Limit Theory</vt:lpstr>
      <vt:lpstr>PowerPoint Presentation</vt:lpstr>
      <vt:lpstr>σ_M = σ/√n - Standard Error</vt:lpstr>
      <vt:lpstr>Sample 1: What is standard error?</vt:lpstr>
      <vt:lpstr>Sample 1: What is standard error?</vt:lpstr>
      <vt:lpstr>Consequences of CLT</vt:lpstr>
      <vt:lpstr>Standard Error and Sample size</vt:lpstr>
      <vt:lpstr>What can we do with all of this?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Andriy V Koval</cp:lastModifiedBy>
  <cp:revision>47</cp:revision>
  <cp:lastPrinted>2011-12-29T14:41:04Z</cp:lastPrinted>
  <dcterms:created xsi:type="dcterms:W3CDTF">2006-08-16T00:00:00Z</dcterms:created>
  <dcterms:modified xsi:type="dcterms:W3CDTF">2012-11-13T12:12:45Z</dcterms:modified>
</cp:coreProperties>
</file>