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97" r:id="rId3"/>
    <p:sldId id="256" r:id="rId4"/>
    <p:sldId id="290" r:id="rId5"/>
    <p:sldId id="305" r:id="rId6"/>
    <p:sldId id="292" r:id="rId7"/>
    <p:sldId id="293" r:id="rId8"/>
    <p:sldId id="291" r:id="rId9"/>
    <p:sldId id="294" r:id="rId10"/>
    <p:sldId id="295" r:id="rId11"/>
    <p:sldId id="296" r:id="rId12"/>
    <p:sldId id="306" r:id="rId13"/>
    <p:sldId id="289" r:id="rId14"/>
    <p:sldId id="298" r:id="rId15"/>
    <p:sldId id="310" r:id="rId16"/>
    <p:sldId id="317" r:id="rId17"/>
    <p:sldId id="316" r:id="rId18"/>
    <p:sldId id="315" r:id="rId19"/>
    <p:sldId id="314" r:id="rId20"/>
    <p:sldId id="313" r:id="rId21"/>
    <p:sldId id="312" r:id="rId22"/>
    <p:sldId id="311" r:id="rId23"/>
    <p:sldId id="318" r:id="rId24"/>
    <p:sldId id="319" r:id="rId25"/>
    <p:sldId id="321" r:id="rId26"/>
    <p:sldId id="322" r:id="rId27"/>
    <p:sldId id="288" r:id="rId28"/>
    <p:sldId id="340" r:id="rId29"/>
    <p:sldId id="352" r:id="rId30"/>
    <p:sldId id="329" r:id="rId31"/>
    <p:sldId id="333" r:id="rId32"/>
    <p:sldId id="334" r:id="rId33"/>
    <p:sldId id="335" r:id="rId34"/>
    <p:sldId id="336" r:id="rId35"/>
    <p:sldId id="337" r:id="rId36"/>
    <p:sldId id="338" r:id="rId37"/>
    <p:sldId id="339" r:id="rId38"/>
    <p:sldId id="323" r:id="rId39"/>
    <p:sldId id="325" r:id="rId40"/>
    <p:sldId id="326" r:id="rId41"/>
    <p:sldId id="327" r:id="rId42"/>
    <p:sldId id="328" r:id="rId43"/>
    <p:sldId id="330" r:id="rId44"/>
    <p:sldId id="307" r:id="rId45"/>
    <p:sldId id="331" r:id="rId46"/>
    <p:sldId id="303" r:id="rId47"/>
    <p:sldId id="300" r:id="rId48"/>
    <p:sldId id="304" r:id="rId49"/>
    <p:sldId id="341" r:id="rId50"/>
    <p:sldId id="343" r:id="rId51"/>
    <p:sldId id="344" r:id="rId52"/>
    <p:sldId id="342" r:id="rId53"/>
    <p:sldId id="345" r:id="rId54"/>
    <p:sldId id="346" r:id="rId55"/>
    <p:sldId id="347" r:id="rId56"/>
    <p:sldId id="348" r:id="rId57"/>
    <p:sldId id="350" r:id="rId58"/>
    <p:sldId id="351"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21" autoAdjust="0"/>
    <p:restoredTop sz="80416" autoAdjust="0"/>
  </p:normalViewPr>
  <p:slideViewPr>
    <p:cSldViewPr>
      <p:cViewPr varScale="1">
        <p:scale>
          <a:sx n="94" d="100"/>
          <a:sy n="94" d="100"/>
        </p:scale>
        <p:origin x="-2304" y="-96"/>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6E8075-973E-4575-97C0-A0A4C9833142}" type="datetimeFigureOut">
              <a:rPr lang="en-US" smtClean="0"/>
              <a:pPr/>
              <a:t>4/10/2012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755E6A-E24B-4574-9708-E5CAFFFD6364}" type="slidenum">
              <a:rPr lang="en-US" smtClean="0"/>
              <a:pPr/>
              <a:t>‹#›</a:t>
            </a:fld>
            <a:endParaRPr lang="en-US"/>
          </a:p>
        </p:txBody>
      </p:sp>
    </p:spTree>
    <p:extLst>
      <p:ext uri="{BB962C8B-B14F-4D97-AF65-F5344CB8AC3E}">
        <p14:creationId xmlns:p14="http://schemas.microsoft.com/office/powerpoint/2010/main" val="3130530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Hypothesis</a:t>
            </a:r>
            <a:r>
              <a:rPr lang="en-US" baseline="0" dirty="0" smtClean="0"/>
              <a:t> Testing involves comparative evaluation of two claims that describe reality. </a:t>
            </a:r>
          </a:p>
          <a:p>
            <a:r>
              <a:rPr lang="en-US" baseline="0" dirty="0" smtClean="0"/>
              <a:t>If we  1) know the language of hypothesis testing (can formulate the claims verbally and mathematically)</a:t>
            </a:r>
          </a:p>
          <a:p>
            <a:r>
              <a:rPr lang="en-US" baseline="0" dirty="0" smtClean="0"/>
              <a:t> and   2) know how to put a number on “trueness” of each hypothesis</a:t>
            </a:r>
          </a:p>
          <a:p>
            <a:r>
              <a:rPr lang="en-US" baseline="0" dirty="0" smtClean="0"/>
              <a:t>We can answer research questions with scientific rigor – participate in science.</a:t>
            </a:r>
          </a:p>
          <a:p>
            <a:endParaRPr lang="en-US" baseline="0" dirty="0" smtClean="0"/>
          </a:p>
          <a:p>
            <a:r>
              <a:rPr lang="en-US" baseline="0" dirty="0" smtClean="0"/>
              <a:t>We want to know how long boxer dogs may live.  We know that life expectancy can vary from breed to breed, but we don’t know how much. So our guess is that boxer dogs live about 11 years.</a:t>
            </a:r>
          </a:p>
          <a:p>
            <a:endParaRPr lang="en-US" baseline="0" dirty="0" smtClean="0"/>
          </a:p>
          <a:p>
            <a:endParaRPr lang="en-US" baseline="0" dirty="0" smtClean="0"/>
          </a:p>
          <a:p>
            <a:r>
              <a:rPr lang="en-US" baseline="0" dirty="0" smtClean="0"/>
              <a:t>We start asking around and found 10 people who had boxers, so they reported how long each of their dogs lived. (Red squares)</a:t>
            </a:r>
          </a:p>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2</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THINK that the population of boxer has the property of (mu)=11, for the lack of better evidence. Can this sample present us with the evidence to prove us wrong?</a:t>
            </a:r>
          </a:p>
          <a:p>
            <a:endParaRPr lang="en-US" baseline="0" dirty="0" smtClean="0"/>
          </a:p>
          <a:p>
            <a:r>
              <a:rPr lang="en-US" baseline="0" dirty="0" smtClean="0"/>
              <a:t>To answer this question we need to evaluate our hypotheses – to conduct a hypothesis test. </a:t>
            </a:r>
          </a:p>
          <a:p>
            <a:r>
              <a:rPr lang="en-US" baseline="0" dirty="0" smtClean="0"/>
              <a:t>The test statistic, as we know is a  ration of observed difference to different due to chance. </a:t>
            </a:r>
          </a:p>
          <a:p>
            <a:endParaRPr lang="en-US" baseline="0" dirty="0" smtClean="0"/>
          </a:p>
          <a:p>
            <a:r>
              <a:rPr lang="en-US" baseline="0" dirty="0" smtClean="0"/>
              <a:t>In other words, we need to evaluate what it is that our sample actually claims ( MEAN ), so that we could compare it with our guess. And secondly, we need to evaluate HOW WELL it claims it (STANDARD ERROR), or what inaccuracy would SHOULD expect.</a:t>
            </a:r>
          </a:p>
          <a:p>
            <a:endParaRPr lang="en-US" baseline="0" dirty="0" smtClean="0"/>
          </a:p>
          <a:p>
            <a:r>
              <a:rPr lang="en-US" baseline="0" dirty="0" smtClean="0"/>
              <a:t>How </a:t>
            </a:r>
            <a:r>
              <a:rPr lang="en-US" baseline="0" dirty="0" err="1" smtClean="0"/>
              <a:t>unsusual</a:t>
            </a:r>
            <a:r>
              <a:rPr lang="en-US" baseline="0" dirty="0" smtClean="0"/>
              <a:t> is it too see that boxer dog lives 9 years? </a:t>
            </a:r>
          </a:p>
          <a:p>
            <a:endParaRPr lang="en-US" baseline="0" dirty="0" smtClean="0"/>
          </a:p>
          <a:p>
            <a:r>
              <a:rPr lang="en-US" baseline="0" dirty="0" smtClean="0"/>
              <a:t>This is a question about the proportions in the Distribution of Sampling Means ( How extreme or unlikely this sample mean is?) </a:t>
            </a:r>
          </a:p>
          <a:p>
            <a:endParaRPr lang="en-US" baseline="0" dirty="0" smtClean="0"/>
          </a:p>
          <a:p>
            <a:r>
              <a:rPr lang="en-US" baseline="0" dirty="0" smtClean="0"/>
              <a:t>We know that the DSM has the mean of the population, so </a:t>
            </a:r>
          </a:p>
        </p:txBody>
      </p:sp>
      <p:sp>
        <p:nvSpPr>
          <p:cNvPr id="4" name="Slide Number Placeholder 3"/>
          <p:cNvSpPr>
            <a:spLocks noGrp="1"/>
          </p:cNvSpPr>
          <p:nvPr>
            <p:ph type="sldNum" sz="quarter" idx="10"/>
          </p:nvPr>
        </p:nvSpPr>
        <p:spPr/>
        <p:txBody>
          <a:bodyPr/>
          <a:lstStyle/>
          <a:p>
            <a:fld id="{9F755E6A-E24B-4574-9708-E5CAFFFD6364}" type="slidenum">
              <a:rPr lang="en-US" smtClean="0"/>
              <a:pPr/>
              <a:t>13</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what the sample CLAIMS:</a:t>
            </a:r>
          </a:p>
          <a:p>
            <a:r>
              <a:rPr lang="en-US" baseline="0" dirty="0" smtClean="0"/>
              <a:t> the average life expectancy of a boxer dog is 9 years. (based on the sample of 10 dogs). Before collecting data, our guess was 11, if we get a sample that is REALLY different from 11, then we’d have to reject our statement in the NULL.</a:t>
            </a:r>
          </a:p>
          <a:p>
            <a:endParaRPr lang="en-US" baseline="0" dirty="0" smtClean="0"/>
          </a:p>
          <a:p>
            <a:r>
              <a:rPr lang="en-US" baseline="0" dirty="0" smtClean="0"/>
              <a:t>Now, how well does it claim it? How precise is this claim? How much should we expect it would be off by?</a:t>
            </a:r>
          </a:p>
        </p:txBody>
      </p:sp>
      <p:sp>
        <p:nvSpPr>
          <p:cNvPr id="4" name="Slide Number Placeholder 3"/>
          <p:cNvSpPr>
            <a:spLocks noGrp="1"/>
          </p:cNvSpPr>
          <p:nvPr>
            <p:ph type="sldNum" sz="quarter" idx="10"/>
          </p:nvPr>
        </p:nvSpPr>
        <p:spPr/>
        <p:txBody>
          <a:bodyPr/>
          <a:lstStyle/>
          <a:p>
            <a:fld id="{9F755E6A-E24B-4574-9708-E5CAFFFD6364}" type="slidenum">
              <a:rPr lang="en-US" smtClean="0"/>
              <a:pPr/>
              <a:t>14</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Variance and Standard Error cartoon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15</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Variance and Standard Error cartoon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16</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Variance and Standard Error cartoon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17</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Variance and Standard Error cartoon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18</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Variance and Standard Error cartoon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19</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Variance and Standard Error cartoon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20</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Variance and Standard Error cartoon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21</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Variance and Standard Error cartoon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22</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we’ve been dealing with so far. In</a:t>
            </a:r>
            <a:r>
              <a:rPr lang="en-US" baseline="0" dirty="0" smtClean="0"/>
              <a:t> order to make see if treatment had effect, we looked to see whether the application of treatment makes the population different. For this we compared distributions of two HYPOTHETICAL populations : UNTREATED and  TREATED.</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4</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Variance and Standard Error cartoon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23</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Variance and Standard Error cartoon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24</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Variance and Standard Error cartoon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25</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Variance and Standard Error cartoon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26</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want to know how long boxer dogs may live.  We start asking around and found 10 people who had boxers, so they reported how long each of their dogs lived. (Red squares)</a:t>
            </a:r>
          </a:p>
          <a:p>
            <a:endParaRPr lang="en-US" baseline="0" dirty="0" smtClean="0"/>
          </a:p>
          <a:p>
            <a:r>
              <a:rPr lang="en-US" baseline="0" dirty="0" err="1" smtClean="0"/>
              <a:t>Var</a:t>
            </a:r>
            <a:r>
              <a:rPr lang="en-US" baseline="0" dirty="0" smtClean="0"/>
              <a:t> = 5.11, SEM = .071, t(9)=2.80, p=.021</a:t>
            </a:r>
          </a:p>
          <a:p>
            <a:endParaRPr lang="en-US" baseline="0" dirty="0" smtClean="0"/>
          </a:p>
          <a:p>
            <a:r>
              <a:rPr lang="en-US" baseline="0" dirty="0" smtClean="0"/>
              <a:t>Interpret: </a:t>
            </a:r>
          </a:p>
          <a:p>
            <a:r>
              <a:rPr lang="en-US" baseline="0" dirty="0" smtClean="0"/>
              <a:t>Bases on the sample of (M=10.00, n=10),  boxers dogs appear to live less than 11 years.  The difference between hypothesized and observed life duration is 2.8 times greater than we expected by chance ( s</a:t>
            </a:r>
            <a:r>
              <a:rPr lang="en-US" sz="1800" baseline="0" dirty="0" smtClean="0"/>
              <a:t>M</a:t>
            </a:r>
            <a:r>
              <a:rPr lang="en-US" baseline="0" dirty="0" smtClean="0"/>
              <a:t>=.071).  There is only 2.1% chance that such or greater difference would occur purely due to sampling variability, which is smaller than we can safely tolerate ( alpha =.05).  We reject the Null in favor of the Alternative. </a:t>
            </a:r>
          </a:p>
          <a:p>
            <a:endParaRPr lang="en-US" baseline="0" dirty="0" smtClean="0"/>
          </a:p>
          <a:p>
            <a:r>
              <a:rPr lang="en-US" baseline="0" dirty="0" smtClean="0"/>
              <a:t>One sample t-test with alpha of .05 indicated that the live duration of boxer dogs ( M, n) is </a:t>
            </a:r>
            <a:r>
              <a:rPr lang="en-US" baseline="0" dirty="0" err="1" smtClean="0"/>
              <a:t>signficantly</a:t>
            </a:r>
            <a:r>
              <a:rPr lang="en-US" baseline="0" dirty="0" smtClean="0"/>
              <a:t> different (lower) than 11, t(9)=2.8, p. , SEM.</a:t>
            </a:r>
          </a:p>
          <a:p>
            <a:endParaRPr lang="en-US" baseline="0" dirty="0" smtClean="0"/>
          </a:p>
          <a:p>
            <a:r>
              <a:rPr lang="en-US" baseline="0" dirty="0" smtClean="0"/>
              <a:t>The effect size is </a:t>
            </a:r>
          </a:p>
        </p:txBody>
      </p:sp>
      <p:sp>
        <p:nvSpPr>
          <p:cNvPr id="4" name="Slide Number Placeholder 3"/>
          <p:cNvSpPr>
            <a:spLocks noGrp="1"/>
          </p:cNvSpPr>
          <p:nvPr>
            <p:ph type="sldNum" sz="quarter" idx="10"/>
          </p:nvPr>
        </p:nvSpPr>
        <p:spPr/>
        <p:txBody>
          <a:bodyPr/>
          <a:lstStyle/>
          <a:p>
            <a:fld id="{9F755E6A-E24B-4574-9708-E5CAFFFD6364}" type="slidenum">
              <a:rPr lang="en-US" smtClean="0"/>
              <a:pPr/>
              <a:t>27</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28</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can remember all the mechanics,</a:t>
            </a:r>
            <a:r>
              <a:rPr lang="en-US" baseline="0" dirty="0" smtClean="0"/>
              <a:t> you don’t need more than three values to conduct hypothesis testing.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F755E6A-E24B-4574-9708-E5CAFFFD6364}" type="slidenum">
              <a:rPr lang="en-US" smtClean="0"/>
              <a:pPr/>
              <a:t>29</a:t>
            </a:fld>
            <a:endParaRPr lang="en-US"/>
          </a:p>
        </p:txBody>
      </p:sp>
    </p:spTree>
    <p:extLst>
      <p:ext uri="{BB962C8B-B14F-4D97-AF65-F5344CB8AC3E}">
        <p14:creationId xmlns:p14="http://schemas.microsoft.com/office/powerpoint/2010/main" val="957162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30</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Step 1 : Formulate </a:t>
            </a:r>
            <a:r>
              <a:rPr lang="en-US" baseline="0" dirty="0" err="1" smtClean="0"/>
              <a:t>Hypothese</a:t>
            </a:r>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32</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Identify information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33</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formulated hypotheses</a:t>
            </a:r>
            <a:r>
              <a:rPr lang="en-US" baseline="0" dirty="0" smtClean="0"/>
              <a:t> that rigorously defined our expectation (the NULL, the Rule) and what we need to see to disprove this rule ( alternative).</a:t>
            </a:r>
          </a:p>
          <a:p>
            <a:endParaRPr lang="en-US" baseline="0" dirty="0" smtClean="0"/>
          </a:p>
          <a:p>
            <a:r>
              <a:rPr lang="en-US" baseline="0" dirty="0" smtClean="0"/>
              <a:t>We collected data and found the sample mean</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5</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34</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35</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36</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37</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Step 1 : Formulate </a:t>
            </a:r>
            <a:r>
              <a:rPr lang="en-US" baseline="0" dirty="0" err="1" smtClean="0"/>
              <a:t>Hypothese</a:t>
            </a:r>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39</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Identify information</a:t>
            </a:r>
          </a:p>
        </p:txBody>
      </p:sp>
      <p:sp>
        <p:nvSpPr>
          <p:cNvPr id="4" name="Slide Number Placeholder 3"/>
          <p:cNvSpPr>
            <a:spLocks noGrp="1"/>
          </p:cNvSpPr>
          <p:nvPr>
            <p:ph type="sldNum" sz="quarter" idx="10"/>
          </p:nvPr>
        </p:nvSpPr>
        <p:spPr/>
        <p:txBody>
          <a:bodyPr/>
          <a:lstStyle/>
          <a:p>
            <a:fld id="{9F755E6A-E24B-4574-9708-E5CAFFFD6364}" type="slidenum">
              <a:rPr lang="en-US" smtClean="0"/>
              <a:pPr/>
              <a:t>40</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41</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42</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43</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44</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knew how likely this sample mean to occur by chance because we knew:</a:t>
            </a:r>
          </a:p>
          <a:p>
            <a:r>
              <a:rPr lang="en-US" baseline="0" dirty="0" smtClean="0"/>
              <a:t>   1) true population mean</a:t>
            </a:r>
          </a:p>
          <a:p>
            <a:r>
              <a:rPr lang="en-US" baseline="0" dirty="0" smtClean="0"/>
              <a:t>   2) true population standard deviation</a:t>
            </a:r>
          </a:p>
          <a:p>
            <a:endParaRPr lang="en-US" baseline="0" dirty="0" smtClean="0"/>
          </a:p>
          <a:p>
            <a:r>
              <a:rPr lang="en-US" baseline="0" dirty="0" smtClean="0"/>
              <a:t>When the difference between the sample mean and population mean was SIGNIFICANTLY  greater than expected by chance ( by 1.96 times to be specific)  we’d conclude that UNTREATED and TREATED were </a:t>
            </a:r>
            <a:r>
              <a:rPr lang="en-US" baseline="0" dirty="0" err="1" smtClean="0"/>
              <a:t>singificantly</a:t>
            </a:r>
            <a:r>
              <a:rPr lang="en-US" baseline="0" dirty="0" smtClean="0"/>
              <a:t> different, hence there was a TREATMENT effect. </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6</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way to think about the hypothesis testing</a:t>
            </a:r>
          </a:p>
          <a:p>
            <a:endParaRPr lang="en-US" baseline="0" dirty="0" smtClean="0"/>
          </a:p>
          <a:p>
            <a:r>
              <a:rPr lang="en-US" baseline="0" dirty="0" smtClean="0"/>
              <a:t>We are comparing two different prediction system.</a:t>
            </a:r>
          </a:p>
          <a:p>
            <a:endParaRPr lang="en-US" baseline="0" dirty="0" smtClean="0"/>
          </a:p>
          <a:p>
            <a:r>
              <a:rPr lang="en-US" baseline="0" dirty="0" smtClean="0"/>
              <a:t>What are the prediction systems?</a:t>
            </a:r>
          </a:p>
          <a:p>
            <a:endParaRPr lang="en-US" baseline="0" dirty="0" smtClean="0"/>
          </a:p>
          <a:p>
            <a:r>
              <a:rPr lang="en-US" baseline="0" dirty="0" err="1" smtClean="0"/>
              <a:t>Whare</a:t>
            </a:r>
            <a:r>
              <a:rPr lang="en-US" baseline="0" dirty="0" smtClean="0"/>
              <a:t> are the prediction under each hypothesis.</a:t>
            </a:r>
          </a:p>
        </p:txBody>
      </p:sp>
      <p:sp>
        <p:nvSpPr>
          <p:cNvPr id="4" name="Slide Number Placeholder 3"/>
          <p:cNvSpPr>
            <a:spLocks noGrp="1"/>
          </p:cNvSpPr>
          <p:nvPr>
            <p:ph type="sldNum" sz="quarter" idx="10"/>
          </p:nvPr>
        </p:nvSpPr>
        <p:spPr/>
        <p:txBody>
          <a:bodyPr/>
          <a:lstStyle/>
          <a:p>
            <a:fld id="{9F755E6A-E24B-4574-9708-E5CAFFFD6364}" type="slidenum">
              <a:rPr lang="en-US" smtClean="0"/>
              <a:pPr/>
              <a:t>46</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much better does H1 represent reality than H0?</a:t>
            </a:r>
          </a:p>
          <a:p>
            <a:endParaRPr lang="en-US" baseline="0" dirty="0" smtClean="0"/>
          </a:p>
          <a:p>
            <a:r>
              <a:rPr lang="en-US" baseline="0" dirty="0" smtClean="0"/>
              <a:t>How much smaller is red error than blue error?</a:t>
            </a:r>
          </a:p>
          <a:p>
            <a:endParaRPr lang="en-US" baseline="0" dirty="0" smtClean="0"/>
          </a:p>
          <a:p>
            <a:r>
              <a:rPr lang="en-US" baseline="0" dirty="0" smtClean="0"/>
              <a:t>We make two predictions:</a:t>
            </a:r>
          </a:p>
          <a:p>
            <a:r>
              <a:rPr lang="en-US" baseline="0" dirty="0" smtClean="0"/>
              <a:t> one based on a general status quo, gut feeling, nothing really,</a:t>
            </a:r>
          </a:p>
          <a:p>
            <a:r>
              <a:rPr lang="en-US" baseline="0" dirty="0" smtClean="0"/>
              <a:t> second based on the sample data. </a:t>
            </a:r>
          </a:p>
          <a:p>
            <a:endParaRPr lang="en-US" baseline="0" dirty="0" smtClean="0"/>
          </a:p>
          <a:p>
            <a:r>
              <a:rPr lang="en-US" baseline="0" dirty="0" smtClean="0"/>
              <a:t>How much better are we doing “guessing” the true population parameter using sample data rather than using only our intuition? </a:t>
            </a:r>
          </a:p>
          <a:p>
            <a:endParaRPr lang="en-US" baseline="0" dirty="0" smtClean="0"/>
          </a:p>
          <a:p>
            <a:r>
              <a:rPr lang="en-US" baseline="0" dirty="0" smtClean="0"/>
              <a:t>SST (blue) = 86, SSE (red) = 46, R</a:t>
            </a:r>
            <a:r>
              <a:rPr lang="en-US" baseline="30000" dirty="0" smtClean="0"/>
              <a:t>2</a:t>
            </a:r>
            <a:r>
              <a:rPr lang="en-US" baseline="0" dirty="0" smtClean="0"/>
              <a:t> = .465</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47</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Just like, </a:t>
            </a:r>
            <a:r>
              <a:rPr lang="en-US" baseline="0" dirty="0" err="1" smtClean="0"/>
              <a:t>cohen’s</a:t>
            </a:r>
            <a:r>
              <a:rPr lang="en-US" baseline="0" dirty="0" smtClean="0"/>
              <a:t> D, there are rule of thumbs interpreting the value of R</a:t>
            </a:r>
            <a:r>
              <a:rPr lang="en-US" baseline="30000" dirty="0" smtClean="0"/>
              <a:t>2</a:t>
            </a:r>
          </a:p>
          <a:p>
            <a:endParaRPr lang="en-US" baseline="0" dirty="0" smtClean="0"/>
          </a:p>
          <a:p>
            <a:r>
              <a:rPr lang="en-US" baseline="0" dirty="0" smtClean="0"/>
              <a:t>.01 &lt; R</a:t>
            </a:r>
            <a:r>
              <a:rPr lang="en-US" baseline="30000" dirty="0" smtClean="0"/>
              <a:t>2</a:t>
            </a:r>
            <a:r>
              <a:rPr lang="en-US" baseline="0" dirty="0" smtClean="0"/>
              <a:t> &lt; .09 – Small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.09 &lt; R</a:t>
            </a:r>
            <a:r>
              <a:rPr lang="en-US" baseline="30000" dirty="0" smtClean="0"/>
              <a:t>2</a:t>
            </a:r>
            <a:r>
              <a:rPr lang="en-US" baseline="0" dirty="0" smtClean="0"/>
              <a:t> &lt; .25 – Medium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.25 &lt; R</a:t>
            </a:r>
            <a:r>
              <a:rPr lang="en-US" baseline="30000" dirty="0" smtClean="0"/>
              <a:t>2               </a:t>
            </a:r>
            <a:r>
              <a:rPr lang="en-US" baseline="0" dirty="0" smtClean="0"/>
              <a:t>- Large</a:t>
            </a:r>
          </a:p>
        </p:txBody>
      </p:sp>
      <p:sp>
        <p:nvSpPr>
          <p:cNvPr id="4" name="Slide Number Placeholder 3"/>
          <p:cNvSpPr>
            <a:spLocks noGrp="1"/>
          </p:cNvSpPr>
          <p:nvPr>
            <p:ph type="sldNum" sz="quarter" idx="10"/>
          </p:nvPr>
        </p:nvSpPr>
        <p:spPr/>
        <p:txBody>
          <a:bodyPr/>
          <a:lstStyle/>
          <a:p>
            <a:fld id="{9F755E6A-E24B-4574-9708-E5CAFFFD6364}" type="slidenum">
              <a:rPr lang="en-US" smtClean="0"/>
              <a:pPr/>
              <a:t>48</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51</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can remember all the mechanics,</a:t>
            </a:r>
            <a:r>
              <a:rPr lang="en-US" baseline="0" dirty="0" smtClean="0"/>
              <a:t> you don’t need more than three values to conduct hypothesis testing.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F755E6A-E24B-4574-9708-E5CAFFFD6364}" type="slidenum">
              <a:rPr lang="en-US" smtClean="0"/>
              <a:pPr/>
              <a:t>52</a:t>
            </a:fld>
            <a:endParaRPr lang="en-US"/>
          </a:p>
        </p:txBody>
      </p:sp>
    </p:spTree>
    <p:extLst>
      <p:ext uri="{BB962C8B-B14F-4D97-AF65-F5344CB8AC3E}">
        <p14:creationId xmlns:p14="http://schemas.microsoft.com/office/powerpoint/2010/main" val="9571620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53</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54</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55</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56</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That’s how much error we saved</a:t>
            </a:r>
          </a:p>
          <a:p>
            <a:endParaRPr lang="en-US" baseline="0" dirty="0" smtClean="0"/>
          </a:p>
          <a:p>
            <a:r>
              <a:rPr lang="en-US" baseline="0" dirty="0" smtClean="0"/>
              <a:t>We express 10 data points as  a single score and erred total of SST</a:t>
            </a:r>
          </a:p>
          <a:p>
            <a:endParaRPr lang="en-US" baseline="0" dirty="0" smtClean="0"/>
          </a:p>
          <a:p>
            <a:r>
              <a:rPr lang="en-US" baseline="0" dirty="0" smtClean="0"/>
              <a:t>We expressed 10 data points as two scores and erred the total of SSE</a:t>
            </a:r>
          </a:p>
          <a:p>
            <a:endParaRPr lang="en-US" baseline="0" dirty="0" smtClean="0"/>
          </a:p>
          <a:p>
            <a:r>
              <a:rPr lang="en-US" baseline="0" dirty="0" smtClean="0"/>
              <a:t>We increased the complexity by 1 degree of freedom</a:t>
            </a:r>
          </a:p>
          <a:p>
            <a:endParaRPr lang="en-US" baseline="0" dirty="0" smtClean="0"/>
          </a:p>
          <a:p>
            <a:r>
              <a:rPr lang="en-US" baseline="0" dirty="0" smtClean="0"/>
              <a:t>We decreased the error of prediction by SSR total</a:t>
            </a:r>
          </a:p>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57</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most situation, we don’t know the properties of the population ( M,</a:t>
            </a:r>
            <a:r>
              <a:rPr lang="en-US" baseline="0" dirty="0" smtClean="0"/>
              <a:t> SD)</a:t>
            </a:r>
          </a:p>
          <a:p>
            <a:endParaRPr lang="en-US" baseline="0" dirty="0" smtClean="0"/>
          </a:p>
          <a:p>
            <a:r>
              <a:rPr lang="en-US" baseline="0" dirty="0" smtClean="0"/>
              <a:t>We don’t have the previous studies to fall back onto, so we have to formulated “the rule” ourselves. Or more exactly, what we think the rule should be based on the information that is available to us at the moment.  If we see the evidence to develop some rule from data, we’d gladly accept it. </a:t>
            </a:r>
          </a:p>
          <a:p>
            <a:endParaRPr lang="en-US" baseline="0" dirty="0" smtClean="0"/>
          </a:p>
          <a:p>
            <a:r>
              <a:rPr lang="en-US" baseline="0" dirty="0" smtClean="0"/>
              <a:t>Because we don’t know the natural variability of the (UNTREATED) population, we don’t know what difference between the means we should consider “typical” or something we should expect to occur naturally, due to sampling variability. </a:t>
            </a:r>
          </a:p>
          <a:p>
            <a:endParaRPr lang="en-US" baseline="0" dirty="0" smtClean="0"/>
          </a:p>
          <a:p>
            <a:r>
              <a:rPr lang="en-US" baseline="0" dirty="0" smtClean="0"/>
              <a:t>Our null hypothesis becomes our best guess. </a:t>
            </a:r>
          </a:p>
          <a:p>
            <a:r>
              <a:rPr lang="en-US" baseline="0" dirty="0" smtClean="0"/>
              <a:t>If we had to guess to formulate the null, we have even less premonition about what the sample would show us.</a:t>
            </a:r>
          </a:p>
          <a:p>
            <a:r>
              <a:rPr lang="en-US" baseline="0" dirty="0" smtClean="0"/>
              <a:t>Therefore, we are being </a:t>
            </a:r>
            <a:r>
              <a:rPr lang="en-US" baseline="0" dirty="0" err="1" smtClean="0"/>
              <a:t>openminded</a:t>
            </a:r>
            <a:r>
              <a:rPr lang="en-US" baseline="0" dirty="0" smtClean="0"/>
              <a:t> and willing to consider that the sample would provide us with accurate estimation of the population mean ( the value for our alternative hypothesis)</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7</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SS/</a:t>
            </a:r>
            <a:r>
              <a:rPr lang="en-US" baseline="0" dirty="0" err="1" smtClean="0"/>
              <a:t>df</a:t>
            </a:r>
            <a:r>
              <a:rPr lang="en-US" baseline="0" dirty="0" smtClean="0"/>
              <a:t> for the </a:t>
            </a:r>
            <a:r>
              <a:rPr lang="en-US" baseline="0" dirty="0" err="1" smtClean="0"/>
              <a:t>the</a:t>
            </a:r>
            <a:r>
              <a:rPr lang="en-US" baseline="0" dirty="0" smtClean="0"/>
              <a:t> H0 is MSE,  the error = the average difference between scores and the mean under H0</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F755E6A-E24B-4574-9708-E5CAFFFD6364}" type="slidenum">
              <a:rPr lang="en-US" smtClean="0"/>
              <a:pPr/>
              <a:t>58</a:t>
            </a:fld>
            <a:endParaRPr lang="en-US"/>
          </a:p>
        </p:txBody>
      </p:sp>
    </p:spTree>
    <p:extLst>
      <p:ext uri="{BB962C8B-B14F-4D97-AF65-F5344CB8AC3E}">
        <p14:creationId xmlns:p14="http://schemas.microsoft.com/office/powerpoint/2010/main" val="884867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logic of the </a:t>
            </a:r>
            <a:r>
              <a:rPr lang="en-US" baseline="0" dirty="0" err="1" smtClean="0"/>
              <a:t>hypthesis</a:t>
            </a:r>
            <a:r>
              <a:rPr lang="en-US" baseline="0" dirty="0" smtClean="0"/>
              <a:t> testing remains the same:</a:t>
            </a:r>
          </a:p>
          <a:p>
            <a:r>
              <a:rPr lang="en-US" baseline="0" dirty="0" smtClean="0"/>
              <a:t>We compare the observed difference between what we expected by the NULL and what sample showed us o the difference that we expected to occur by chance, simply due to the fact that sample vary ( sampling variability, natural variability)</a:t>
            </a:r>
          </a:p>
          <a:p>
            <a:endParaRPr lang="en-US" baseline="0" dirty="0" smtClean="0"/>
          </a:p>
          <a:p>
            <a:r>
              <a:rPr lang="en-US" baseline="0" dirty="0" smtClean="0"/>
              <a:t>The problem in this case, however, lies in the fact that we don’t KNOW the true properties of the population. We already expressed our hypothesis about what the MEAN of the population should be, but what about VARIABILITY?  </a:t>
            </a:r>
          </a:p>
          <a:p>
            <a:endParaRPr lang="en-US" baseline="0" dirty="0" smtClean="0"/>
          </a:p>
          <a:p>
            <a:r>
              <a:rPr lang="en-US" baseline="0" dirty="0" smtClean="0"/>
              <a:t>As before, we assume that  the treatment does not change the VARIABILITY of the population, only the mean. </a:t>
            </a:r>
          </a:p>
          <a:p>
            <a:r>
              <a:rPr lang="en-US" baseline="0" dirty="0" smtClean="0"/>
              <a:t>Therefore, if we can find out the variance for TREATED condition ( our sample) it would estimate the SD of both populations, TREATED and UNTREATED.</a:t>
            </a:r>
          </a:p>
          <a:p>
            <a:endParaRPr lang="en-US" baseline="0" dirty="0" smtClean="0"/>
          </a:p>
          <a:p>
            <a:r>
              <a:rPr lang="en-US" baseline="0" dirty="0" smtClean="0"/>
              <a:t>Because we introduce more uncertainty into equations ( guessing more values than before), the shape of the distribution of sample means would be a bit different, but overall quite similar to Z-distribution</a:t>
            </a:r>
          </a:p>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8</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write out the formulas for both Z and T statistics.</a:t>
            </a:r>
          </a:p>
          <a:p>
            <a:endParaRPr lang="en-US" baseline="0" dirty="0" smtClean="0"/>
          </a:p>
          <a:p>
            <a:r>
              <a:rPr lang="en-US" baseline="0" dirty="0" smtClean="0"/>
              <a:t>The only difference between the formulas is the way we calculate the variance.</a:t>
            </a:r>
          </a:p>
          <a:p>
            <a:r>
              <a:rPr lang="en-US" baseline="0" dirty="0" smtClean="0"/>
              <a:t>We KNEW the variance before. Now we have to ESTIMATE it, that is guess with some degree of inaccuracy. Because of this inaccuracy that we introduce into hypothesis testing,  we should be wrong more often. This is reflected in the shape of the distribution of sample means </a:t>
            </a:r>
          </a:p>
          <a:p>
            <a:r>
              <a:rPr lang="en-US" baseline="0" dirty="0" smtClean="0"/>
              <a:t>(Compare distributions on page 278)</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9</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reasoning</a:t>
            </a:r>
            <a:r>
              <a:rPr lang="en-US" baseline="0" dirty="0" smtClean="0"/>
              <a:t> behind the hypothesis testing, however, remains the same. </a:t>
            </a:r>
          </a:p>
          <a:p>
            <a:endParaRPr lang="en-US" baseline="0" dirty="0" smtClean="0"/>
          </a:p>
          <a:p>
            <a:r>
              <a:rPr lang="en-US" baseline="0" dirty="0" smtClean="0"/>
              <a:t>The only diff is that now we have to ESTIMATE (find out) the population variance</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10</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How to compute it? (ESTIMATION)</a:t>
            </a:r>
          </a:p>
          <a:p>
            <a:pPr marL="228600" indent="-228600">
              <a:buAutoNum type="arabicParenR"/>
            </a:pPr>
            <a:r>
              <a:rPr lang="en-US" dirty="0" smtClean="0"/>
              <a:t>What does</a:t>
            </a:r>
            <a:r>
              <a:rPr lang="en-US" baseline="0" dirty="0" smtClean="0"/>
              <a:t> it mean? What can it mean? ( COMPARISON=TESTING, INTERPRETATION)</a:t>
            </a:r>
          </a:p>
          <a:p>
            <a:pPr marL="0" indent="0">
              <a:buNone/>
            </a:pPr>
            <a:endParaRPr lang="en-US" baseline="0" dirty="0" smtClean="0"/>
          </a:p>
          <a:p>
            <a:pPr marL="0" indent="0">
              <a:buNone/>
            </a:pPr>
            <a:r>
              <a:rPr lang="en-US" baseline="0" dirty="0" smtClean="0"/>
              <a:t>This is how much means in the DSM vary on average</a:t>
            </a:r>
          </a:p>
          <a:p>
            <a:pPr marL="0" indent="0">
              <a:buNone/>
            </a:pPr>
            <a:r>
              <a:rPr lang="en-US" baseline="0" dirty="0" smtClean="0"/>
              <a:t>This is the average error when we estimate population mean from sample mean.</a:t>
            </a:r>
          </a:p>
          <a:p>
            <a:pPr marL="0" indent="0">
              <a:buNone/>
            </a:pPr>
            <a:r>
              <a:rPr lang="en-US" baseline="0" dirty="0" smtClean="0"/>
              <a:t>We can expect to be wrong about the population mean (inaccurate) by this much on average if using samples of this size.</a:t>
            </a:r>
            <a:endParaRPr lang="en-US" dirty="0"/>
          </a:p>
        </p:txBody>
      </p:sp>
      <p:sp>
        <p:nvSpPr>
          <p:cNvPr id="4" name="Slide Number Placeholder 3"/>
          <p:cNvSpPr>
            <a:spLocks noGrp="1"/>
          </p:cNvSpPr>
          <p:nvPr>
            <p:ph type="sldNum" sz="quarter" idx="10"/>
          </p:nvPr>
        </p:nvSpPr>
        <p:spPr/>
        <p:txBody>
          <a:bodyPr/>
          <a:lstStyle/>
          <a:p>
            <a:fld id="{9F755E6A-E24B-4574-9708-E5CAFFFD6364}" type="slidenum">
              <a:rPr lang="en-US" smtClean="0"/>
              <a:pPr/>
              <a:t>11</a:t>
            </a:fld>
            <a:endParaRPr lang="en-US"/>
          </a:p>
        </p:txBody>
      </p:sp>
    </p:spTree>
    <p:extLst>
      <p:ext uri="{BB962C8B-B14F-4D97-AF65-F5344CB8AC3E}">
        <p14:creationId xmlns:p14="http://schemas.microsoft.com/office/powerpoint/2010/main" val="280805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609600" y="-76200"/>
            <a:ext cx="0" cy="6858000"/>
          </a:xfrm>
          <a:prstGeom prst="line">
            <a:avLst/>
          </a:prstGeom>
          <a:ln>
            <a:solidFill>
              <a:schemeClr val="accent1">
                <a:shade val="50000"/>
              </a:schemeClr>
            </a:solidFill>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609600" y="67056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09600" y="6553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09600" y="64008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09600" y="62484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09600" y="60960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9600" y="59436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609600" y="5791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09600" y="56388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09600" y="54864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09600" y="53340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09600" y="51816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09600" y="5029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09600" y="48768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09600" y="47244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09600" y="45720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609600" y="44196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09600" y="4267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09600" y="41148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609600" y="39624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609600" y="38100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609600" y="36576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609600" y="3505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609600" y="33528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609600" y="32004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609600" y="30480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609600" y="28956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09600" y="2743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09600" y="25908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609600" y="24384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609600" y="22860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09600" y="21336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09600" y="1981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609600" y="18288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09600" y="16764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09600" y="15240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609600" y="13716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609600" y="1219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609600" y="10668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609600" y="9144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609600" y="7620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609600" y="6096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609600" y="457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609600" y="3048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609600" y="152400"/>
            <a:ext cx="152400" cy="0"/>
          </a:xfrm>
          <a:prstGeom prst="line">
            <a:avLst/>
          </a:prstGeom>
        </p:spPr>
        <p:style>
          <a:lnRef idx="1">
            <a:schemeClr val="dk1"/>
          </a:lnRef>
          <a:fillRef idx="0">
            <a:schemeClr val="dk1"/>
          </a:fillRef>
          <a:effectRef idx="0">
            <a:schemeClr val="dk1"/>
          </a:effectRef>
          <a:fontRef idx="minor">
            <a:schemeClr val="tx1"/>
          </a:fontRef>
        </p:style>
      </p:cxnSp>
      <p:sp>
        <p:nvSpPr>
          <p:cNvPr id="136" name="Rectangle 135"/>
          <p:cNvSpPr/>
          <p:nvPr/>
        </p:nvSpPr>
        <p:spPr>
          <a:xfrm>
            <a:off x="240511" y="6629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1</a:t>
            </a:r>
            <a:endParaRPr lang="en-US" sz="700" dirty="0">
              <a:solidFill>
                <a:schemeClr val="tx1"/>
              </a:solidFill>
            </a:endParaRPr>
          </a:p>
        </p:txBody>
      </p:sp>
      <p:sp>
        <p:nvSpPr>
          <p:cNvPr id="80" name="Rectangle 79"/>
          <p:cNvSpPr/>
          <p:nvPr/>
        </p:nvSpPr>
        <p:spPr>
          <a:xfrm>
            <a:off x="228600" y="52625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rgbClr val="FF0000"/>
                </a:solidFill>
              </a:rPr>
              <a:t>10</a:t>
            </a:r>
            <a:endParaRPr lang="en-US" sz="700" dirty="0">
              <a:solidFill>
                <a:srgbClr val="FF0000"/>
              </a:solidFill>
            </a:endParaRPr>
          </a:p>
        </p:txBody>
      </p:sp>
      <p:sp>
        <p:nvSpPr>
          <p:cNvPr id="83" name="Rectangle 82"/>
          <p:cNvSpPr/>
          <p:nvPr/>
        </p:nvSpPr>
        <p:spPr>
          <a:xfrm>
            <a:off x="228599" y="51101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11</a:t>
            </a:r>
            <a:endParaRPr lang="en-US" sz="700" dirty="0">
              <a:solidFill>
                <a:schemeClr val="tx1"/>
              </a:solidFill>
            </a:endParaRPr>
          </a:p>
        </p:txBody>
      </p:sp>
      <p:sp>
        <p:nvSpPr>
          <p:cNvPr id="84" name="Rectangle 83"/>
          <p:cNvSpPr/>
          <p:nvPr/>
        </p:nvSpPr>
        <p:spPr>
          <a:xfrm>
            <a:off x="228598" y="4955381"/>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12</a:t>
            </a:r>
            <a:endParaRPr lang="en-US" sz="700" dirty="0">
              <a:solidFill>
                <a:schemeClr val="tx1"/>
              </a:solidFill>
            </a:endParaRPr>
          </a:p>
        </p:txBody>
      </p:sp>
      <p:sp>
        <p:nvSpPr>
          <p:cNvPr id="85" name="Rectangle 84"/>
          <p:cNvSpPr/>
          <p:nvPr/>
        </p:nvSpPr>
        <p:spPr>
          <a:xfrm>
            <a:off x="225031" y="4802981"/>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13</a:t>
            </a:r>
            <a:endParaRPr lang="en-US" sz="700" dirty="0">
              <a:solidFill>
                <a:schemeClr val="tx1"/>
              </a:solidFill>
            </a:endParaRPr>
          </a:p>
        </p:txBody>
      </p:sp>
      <p:sp>
        <p:nvSpPr>
          <p:cNvPr id="86" name="Rectangle 85"/>
          <p:cNvSpPr/>
          <p:nvPr/>
        </p:nvSpPr>
        <p:spPr>
          <a:xfrm>
            <a:off x="225031" y="46529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14</a:t>
            </a:r>
            <a:endParaRPr lang="en-US" sz="700" dirty="0">
              <a:solidFill>
                <a:schemeClr val="tx1"/>
              </a:solidFill>
            </a:endParaRPr>
          </a:p>
        </p:txBody>
      </p:sp>
      <p:sp>
        <p:nvSpPr>
          <p:cNvPr id="87" name="Rectangle 86"/>
          <p:cNvSpPr/>
          <p:nvPr/>
        </p:nvSpPr>
        <p:spPr>
          <a:xfrm>
            <a:off x="225032" y="4502943"/>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15</a:t>
            </a:r>
            <a:endParaRPr lang="en-US" sz="700" dirty="0">
              <a:solidFill>
                <a:schemeClr val="tx1"/>
              </a:solidFill>
            </a:endParaRPr>
          </a:p>
        </p:txBody>
      </p:sp>
      <p:sp>
        <p:nvSpPr>
          <p:cNvPr id="88" name="Rectangle 87"/>
          <p:cNvSpPr/>
          <p:nvPr/>
        </p:nvSpPr>
        <p:spPr>
          <a:xfrm>
            <a:off x="225031" y="4350543"/>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16</a:t>
            </a:r>
            <a:endParaRPr lang="en-US" sz="700" dirty="0">
              <a:solidFill>
                <a:schemeClr val="tx1"/>
              </a:solidFill>
            </a:endParaRPr>
          </a:p>
        </p:txBody>
      </p:sp>
      <p:sp>
        <p:nvSpPr>
          <p:cNvPr id="89" name="Rectangle 88"/>
          <p:cNvSpPr/>
          <p:nvPr/>
        </p:nvSpPr>
        <p:spPr>
          <a:xfrm>
            <a:off x="225030" y="41957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17</a:t>
            </a:r>
            <a:endParaRPr lang="en-US" sz="700" dirty="0">
              <a:solidFill>
                <a:schemeClr val="tx1"/>
              </a:solidFill>
            </a:endParaRPr>
          </a:p>
        </p:txBody>
      </p:sp>
      <p:sp>
        <p:nvSpPr>
          <p:cNvPr id="90" name="Rectangle 89"/>
          <p:cNvSpPr/>
          <p:nvPr/>
        </p:nvSpPr>
        <p:spPr>
          <a:xfrm>
            <a:off x="221463" y="40433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18</a:t>
            </a:r>
            <a:endParaRPr lang="en-US" sz="700" dirty="0">
              <a:solidFill>
                <a:schemeClr val="tx1"/>
              </a:solidFill>
            </a:endParaRPr>
          </a:p>
        </p:txBody>
      </p:sp>
      <p:sp>
        <p:nvSpPr>
          <p:cNvPr id="91" name="Rectangle 90"/>
          <p:cNvSpPr/>
          <p:nvPr/>
        </p:nvSpPr>
        <p:spPr>
          <a:xfrm>
            <a:off x="221463" y="3893343"/>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19</a:t>
            </a:r>
            <a:endParaRPr lang="en-US" sz="700" dirty="0">
              <a:solidFill>
                <a:schemeClr val="tx1"/>
              </a:solidFill>
            </a:endParaRPr>
          </a:p>
        </p:txBody>
      </p:sp>
      <p:sp>
        <p:nvSpPr>
          <p:cNvPr id="92" name="Rectangle 91"/>
          <p:cNvSpPr/>
          <p:nvPr/>
        </p:nvSpPr>
        <p:spPr>
          <a:xfrm>
            <a:off x="216697" y="3740943"/>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a:solidFill>
                  <a:srgbClr val="FF0000"/>
                </a:solidFill>
              </a:rPr>
              <a:t>2</a:t>
            </a:r>
            <a:r>
              <a:rPr lang="en-US" sz="700" dirty="0" smtClean="0">
                <a:solidFill>
                  <a:srgbClr val="FF0000"/>
                </a:solidFill>
              </a:rPr>
              <a:t>0</a:t>
            </a:r>
            <a:endParaRPr lang="en-US" sz="700" dirty="0">
              <a:solidFill>
                <a:srgbClr val="FF0000"/>
              </a:solidFill>
            </a:endParaRPr>
          </a:p>
        </p:txBody>
      </p:sp>
      <p:sp>
        <p:nvSpPr>
          <p:cNvPr id="93" name="Rectangle 92"/>
          <p:cNvSpPr/>
          <p:nvPr/>
        </p:nvSpPr>
        <p:spPr>
          <a:xfrm>
            <a:off x="216696" y="3588543"/>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21</a:t>
            </a:r>
            <a:endParaRPr lang="en-US" sz="700" dirty="0">
              <a:solidFill>
                <a:schemeClr val="tx1"/>
              </a:solidFill>
            </a:endParaRPr>
          </a:p>
        </p:txBody>
      </p:sp>
      <p:sp>
        <p:nvSpPr>
          <p:cNvPr id="94" name="Rectangle 93"/>
          <p:cNvSpPr/>
          <p:nvPr/>
        </p:nvSpPr>
        <p:spPr>
          <a:xfrm>
            <a:off x="216695" y="34337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22</a:t>
            </a:r>
            <a:endParaRPr lang="en-US" sz="700" dirty="0">
              <a:solidFill>
                <a:schemeClr val="tx1"/>
              </a:solidFill>
            </a:endParaRPr>
          </a:p>
        </p:txBody>
      </p:sp>
      <p:sp>
        <p:nvSpPr>
          <p:cNvPr id="95" name="Rectangle 94"/>
          <p:cNvSpPr/>
          <p:nvPr/>
        </p:nvSpPr>
        <p:spPr>
          <a:xfrm>
            <a:off x="213128" y="32813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22</a:t>
            </a:r>
            <a:endParaRPr lang="en-US" sz="700" dirty="0">
              <a:solidFill>
                <a:schemeClr val="tx1"/>
              </a:solidFill>
            </a:endParaRPr>
          </a:p>
        </p:txBody>
      </p:sp>
      <p:sp>
        <p:nvSpPr>
          <p:cNvPr id="96" name="Rectangle 95"/>
          <p:cNvSpPr/>
          <p:nvPr/>
        </p:nvSpPr>
        <p:spPr>
          <a:xfrm>
            <a:off x="213128" y="3131343"/>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23</a:t>
            </a:r>
            <a:endParaRPr lang="en-US" sz="700" dirty="0">
              <a:solidFill>
                <a:schemeClr val="tx1"/>
              </a:solidFill>
            </a:endParaRPr>
          </a:p>
        </p:txBody>
      </p:sp>
      <p:sp>
        <p:nvSpPr>
          <p:cNvPr id="112" name="Rectangle 111"/>
          <p:cNvSpPr/>
          <p:nvPr/>
        </p:nvSpPr>
        <p:spPr>
          <a:xfrm>
            <a:off x="210747" y="2978943"/>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24</a:t>
            </a:r>
            <a:endParaRPr lang="en-US" sz="700" dirty="0">
              <a:solidFill>
                <a:schemeClr val="tx1"/>
              </a:solidFill>
            </a:endParaRPr>
          </a:p>
        </p:txBody>
      </p:sp>
      <p:sp>
        <p:nvSpPr>
          <p:cNvPr id="113" name="Rectangle 112"/>
          <p:cNvSpPr/>
          <p:nvPr/>
        </p:nvSpPr>
        <p:spPr>
          <a:xfrm>
            <a:off x="210746" y="2826543"/>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25</a:t>
            </a:r>
            <a:endParaRPr lang="en-US" sz="700" dirty="0">
              <a:solidFill>
                <a:schemeClr val="tx1"/>
              </a:solidFill>
            </a:endParaRPr>
          </a:p>
        </p:txBody>
      </p:sp>
      <p:sp>
        <p:nvSpPr>
          <p:cNvPr id="114" name="Rectangle 113"/>
          <p:cNvSpPr/>
          <p:nvPr/>
        </p:nvSpPr>
        <p:spPr>
          <a:xfrm>
            <a:off x="210745" y="26717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26</a:t>
            </a:r>
            <a:endParaRPr lang="en-US" sz="700" dirty="0">
              <a:solidFill>
                <a:schemeClr val="tx1"/>
              </a:solidFill>
            </a:endParaRPr>
          </a:p>
        </p:txBody>
      </p:sp>
      <p:sp>
        <p:nvSpPr>
          <p:cNvPr id="115" name="Rectangle 114"/>
          <p:cNvSpPr/>
          <p:nvPr/>
        </p:nvSpPr>
        <p:spPr>
          <a:xfrm>
            <a:off x="207178" y="25193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27</a:t>
            </a:r>
            <a:endParaRPr lang="en-US" sz="700" dirty="0">
              <a:solidFill>
                <a:schemeClr val="tx1"/>
              </a:solidFill>
            </a:endParaRPr>
          </a:p>
        </p:txBody>
      </p:sp>
      <p:sp>
        <p:nvSpPr>
          <p:cNvPr id="116" name="Rectangle 115"/>
          <p:cNvSpPr/>
          <p:nvPr/>
        </p:nvSpPr>
        <p:spPr>
          <a:xfrm>
            <a:off x="207178" y="2369343"/>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28</a:t>
            </a:r>
            <a:endParaRPr lang="en-US" sz="700" dirty="0">
              <a:solidFill>
                <a:schemeClr val="tx1"/>
              </a:solidFill>
            </a:endParaRPr>
          </a:p>
        </p:txBody>
      </p:sp>
      <p:sp>
        <p:nvSpPr>
          <p:cNvPr id="117" name="Rectangle 116"/>
          <p:cNvSpPr/>
          <p:nvPr/>
        </p:nvSpPr>
        <p:spPr>
          <a:xfrm>
            <a:off x="207179" y="2219324"/>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29</a:t>
            </a:r>
            <a:endParaRPr lang="en-US" sz="700" dirty="0">
              <a:solidFill>
                <a:schemeClr val="tx1"/>
              </a:solidFill>
            </a:endParaRPr>
          </a:p>
        </p:txBody>
      </p:sp>
      <p:sp>
        <p:nvSpPr>
          <p:cNvPr id="118" name="Rectangle 117"/>
          <p:cNvSpPr/>
          <p:nvPr/>
        </p:nvSpPr>
        <p:spPr>
          <a:xfrm>
            <a:off x="207178" y="2066924"/>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rgbClr val="FF0000"/>
                </a:solidFill>
              </a:rPr>
              <a:t>30</a:t>
            </a:r>
            <a:endParaRPr lang="en-US" sz="700" dirty="0">
              <a:solidFill>
                <a:srgbClr val="FF0000"/>
              </a:solidFill>
            </a:endParaRPr>
          </a:p>
        </p:txBody>
      </p:sp>
      <p:sp>
        <p:nvSpPr>
          <p:cNvPr id="119" name="Rectangle 118"/>
          <p:cNvSpPr/>
          <p:nvPr/>
        </p:nvSpPr>
        <p:spPr>
          <a:xfrm>
            <a:off x="207177" y="1912143"/>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31</a:t>
            </a:r>
            <a:endParaRPr lang="en-US" sz="700" dirty="0">
              <a:solidFill>
                <a:schemeClr val="tx1"/>
              </a:solidFill>
            </a:endParaRPr>
          </a:p>
        </p:txBody>
      </p:sp>
      <p:sp>
        <p:nvSpPr>
          <p:cNvPr id="120" name="Rectangle 119"/>
          <p:cNvSpPr/>
          <p:nvPr/>
        </p:nvSpPr>
        <p:spPr>
          <a:xfrm>
            <a:off x="203610" y="1759743"/>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32</a:t>
            </a:r>
            <a:endParaRPr lang="en-US" sz="700" dirty="0">
              <a:solidFill>
                <a:schemeClr val="tx1"/>
              </a:solidFill>
            </a:endParaRPr>
          </a:p>
        </p:txBody>
      </p:sp>
      <p:sp>
        <p:nvSpPr>
          <p:cNvPr id="121" name="Rectangle 120"/>
          <p:cNvSpPr/>
          <p:nvPr/>
        </p:nvSpPr>
        <p:spPr>
          <a:xfrm>
            <a:off x="203610" y="1609724"/>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33</a:t>
            </a:r>
            <a:endParaRPr lang="en-US" sz="700" dirty="0">
              <a:solidFill>
                <a:schemeClr val="tx1"/>
              </a:solidFill>
            </a:endParaRPr>
          </a:p>
        </p:txBody>
      </p:sp>
      <p:sp>
        <p:nvSpPr>
          <p:cNvPr id="122" name="Rectangle 121"/>
          <p:cNvSpPr/>
          <p:nvPr/>
        </p:nvSpPr>
        <p:spPr>
          <a:xfrm>
            <a:off x="198844" y="1457324"/>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34</a:t>
            </a:r>
            <a:endParaRPr lang="en-US" sz="700" dirty="0">
              <a:solidFill>
                <a:schemeClr val="tx1"/>
              </a:solidFill>
            </a:endParaRPr>
          </a:p>
        </p:txBody>
      </p:sp>
      <p:sp>
        <p:nvSpPr>
          <p:cNvPr id="123" name="Rectangle 122"/>
          <p:cNvSpPr/>
          <p:nvPr/>
        </p:nvSpPr>
        <p:spPr>
          <a:xfrm>
            <a:off x="198843" y="1304924"/>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35</a:t>
            </a:r>
            <a:endParaRPr lang="en-US" sz="700" dirty="0">
              <a:solidFill>
                <a:schemeClr val="tx1"/>
              </a:solidFill>
            </a:endParaRPr>
          </a:p>
        </p:txBody>
      </p:sp>
      <p:sp>
        <p:nvSpPr>
          <p:cNvPr id="124" name="Rectangle 123"/>
          <p:cNvSpPr/>
          <p:nvPr/>
        </p:nvSpPr>
        <p:spPr>
          <a:xfrm>
            <a:off x="198842" y="1150143"/>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36</a:t>
            </a:r>
            <a:endParaRPr lang="en-US" sz="700" dirty="0">
              <a:solidFill>
                <a:schemeClr val="tx1"/>
              </a:solidFill>
            </a:endParaRPr>
          </a:p>
        </p:txBody>
      </p:sp>
      <p:sp>
        <p:nvSpPr>
          <p:cNvPr id="125" name="Rectangle 124"/>
          <p:cNvSpPr/>
          <p:nvPr/>
        </p:nvSpPr>
        <p:spPr>
          <a:xfrm>
            <a:off x="195275" y="997743"/>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37</a:t>
            </a:r>
            <a:endParaRPr lang="en-US" sz="700" dirty="0">
              <a:solidFill>
                <a:schemeClr val="tx1"/>
              </a:solidFill>
            </a:endParaRPr>
          </a:p>
        </p:txBody>
      </p:sp>
      <p:sp>
        <p:nvSpPr>
          <p:cNvPr id="126" name="Rectangle 125"/>
          <p:cNvSpPr/>
          <p:nvPr/>
        </p:nvSpPr>
        <p:spPr>
          <a:xfrm>
            <a:off x="195275" y="847724"/>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38</a:t>
            </a:r>
            <a:endParaRPr lang="en-US" sz="700" dirty="0">
              <a:solidFill>
                <a:schemeClr val="tx1"/>
              </a:solidFill>
            </a:endParaRPr>
          </a:p>
        </p:txBody>
      </p:sp>
      <p:sp>
        <p:nvSpPr>
          <p:cNvPr id="127" name="Rectangle 126"/>
          <p:cNvSpPr/>
          <p:nvPr/>
        </p:nvSpPr>
        <p:spPr>
          <a:xfrm>
            <a:off x="197652" y="688181"/>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39</a:t>
            </a:r>
            <a:endParaRPr lang="en-US" sz="700" dirty="0">
              <a:solidFill>
                <a:schemeClr val="tx1"/>
              </a:solidFill>
            </a:endParaRPr>
          </a:p>
        </p:txBody>
      </p:sp>
      <p:sp>
        <p:nvSpPr>
          <p:cNvPr id="128" name="Rectangle 127"/>
          <p:cNvSpPr/>
          <p:nvPr/>
        </p:nvSpPr>
        <p:spPr>
          <a:xfrm>
            <a:off x="197652" y="5381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rgbClr val="FF0000"/>
                </a:solidFill>
              </a:rPr>
              <a:t>40</a:t>
            </a:r>
            <a:endParaRPr lang="en-US" sz="700" dirty="0">
              <a:solidFill>
                <a:srgbClr val="FF0000"/>
              </a:solidFill>
            </a:endParaRPr>
          </a:p>
        </p:txBody>
      </p:sp>
      <p:sp>
        <p:nvSpPr>
          <p:cNvPr id="129" name="Rectangle 128"/>
          <p:cNvSpPr/>
          <p:nvPr/>
        </p:nvSpPr>
        <p:spPr>
          <a:xfrm>
            <a:off x="192886" y="3857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41</a:t>
            </a:r>
            <a:endParaRPr lang="en-US" sz="700" dirty="0">
              <a:solidFill>
                <a:schemeClr val="tx1"/>
              </a:solidFill>
            </a:endParaRPr>
          </a:p>
        </p:txBody>
      </p:sp>
      <p:sp>
        <p:nvSpPr>
          <p:cNvPr id="130" name="Rectangle 129"/>
          <p:cNvSpPr/>
          <p:nvPr/>
        </p:nvSpPr>
        <p:spPr>
          <a:xfrm>
            <a:off x="192885" y="2333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42</a:t>
            </a:r>
            <a:endParaRPr lang="en-US" sz="700" dirty="0">
              <a:solidFill>
                <a:schemeClr val="tx1"/>
              </a:solidFill>
            </a:endParaRPr>
          </a:p>
        </p:txBody>
      </p:sp>
      <p:sp>
        <p:nvSpPr>
          <p:cNvPr id="131" name="Rectangle 130"/>
          <p:cNvSpPr/>
          <p:nvPr/>
        </p:nvSpPr>
        <p:spPr>
          <a:xfrm>
            <a:off x="192884" y="78581"/>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43</a:t>
            </a:r>
            <a:endParaRPr lang="en-US" sz="700" dirty="0">
              <a:solidFill>
                <a:schemeClr val="tx1"/>
              </a:solidFill>
            </a:endParaRPr>
          </a:p>
        </p:txBody>
      </p:sp>
      <p:sp>
        <p:nvSpPr>
          <p:cNvPr id="137" name="Rectangle 136"/>
          <p:cNvSpPr/>
          <p:nvPr/>
        </p:nvSpPr>
        <p:spPr>
          <a:xfrm>
            <a:off x="236944" y="64770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2</a:t>
            </a:r>
            <a:endParaRPr lang="en-US" sz="700" dirty="0">
              <a:solidFill>
                <a:schemeClr val="tx1"/>
              </a:solidFill>
            </a:endParaRPr>
          </a:p>
        </p:txBody>
      </p:sp>
      <p:sp>
        <p:nvSpPr>
          <p:cNvPr id="138" name="Rectangle 137"/>
          <p:cNvSpPr/>
          <p:nvPr/>
        </p:nvSpPr>
        <p:spPr>
          <a:xfrm>
            <a:off x="236944" y="6326981"/>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3</a:t>
            </a:r>
            <a:endParaRPr lang="en-US" sz="700" dirty="0">
              <a:solidFill>
                <a:schemeClr val="tx1"/>
              </a:solidFill>
            </a:endParaRPr>
          </a:p>
        </p:txBody>
      </p:sp>
      <p:sp>
        <p:nvSpPr>
          <p:cNvPr id="139" name="Rectangle 138"/>
          <p:cNvSpPr/>
          <p:nvPr/>
        </p:nvSpPr>
        <p:spPr>
          <a:xfrm>
            <a:off x="236945" y="61769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4</a:t>
            </a:r>
            <a:endParaRPr lang="en-US" sz="700" dirty="0">
              <a:solidFill>
                <a:schemeClr val="tx1"/>
              </a:solidFill>
            </a:endParaRPr>
          </a:p>
        </p:txBody>
      </p:sp>
      <p:sp>
        <p:nvSpPr>
          <p:cNvPr id="140" name="Rectangle 139"/>
          <p:cNvSpPr/>
          <p:nvPr/>
        </p:nvSpPr>
        <p:spPr>
          <a:xfrm>
            <a:off x="236944" y="60245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5</a:t>
            </a:r>
            <a:endParaRPr lang="en-US" sz="700" dirty="0">
              <a:solidFill>
                <a:schemeClr val="tx1"/>
              </a:solidFill>
            </a:endParaRPr>
          </a:p>
        </p:txBody>
      </p:sp>
      <p:sp>
        <p:nvSpPr>
          <p:cNvPr id="141" name="Rectangle 140"/>
          <p:cNvSpPr/>
          <p:nvPr/>
        </p:nvSpPr>
        <p:spPr>
          <a:xfrm>
            <a:off x="236943" y="5869781"/>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6</a:t>
            </a:r>
            <a:endParaRPr lang="en-US" sz="700" dirty="0">
              <a:solidFill>
                <a:schemeClr val="tx1"/>
              </a:solidFill>
            </a:endParaRPr>
          </a:p>
        </p:txBody>
      </p:sp>
      <p:sp>
        <p:nvSpPr>
          <p:cNvPr id="142" name="Rectangle 141"/>
          <p:cNvSpPr/>
          <p:nvPr/>
        </p:nvSpPr>
        <p:spPr>
          <a:xfrm>
            <a:off x="233376" y="5717381"/>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7</a:t>
            </a:r>
            <a:endParaRPr lang="en-US" sz="700" dirty="0">
              <a:solidFill>
                <a:schemeClr val="tx1"/>
              </a:solidFill>
            </a:endParaRPr>
          </a:p>
        </p:txBody>
      </p:sp>
      <p:sp>
        <p:nvSpPr>
          <p:cNvPr id="143" name="Rectangle 142"/>
          <p:cNvSpPr/>
          <p:nvPr/>
        </p:nvSpPr>
        <p:spPr>
          <a:xfrm>
            <a:off x="233376" y="55673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8</a:t>
            </a:r>
            <a:endParaRPr lang="en-US" sz="700" dirty="0">
              <a:solidFill>
                <a:schemeClr val="tx1"/>
              </a:solidFill>
            </a:endParaRPr>
          </a:p>
        </p:txBody>
      </p:sp>
      <p:sp>
        <p:nvSpPr>
          <p:cNvPr id="144" name="Rectangle 143"/>
          <p:cNvSpPr/>
          <p:nvPr/>
        </p:nvSpPr>
        <p:spPr>
          <a:xfrm>
            <a:off x="228610" y="5414962"/>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00" dirty="0" smtClean="0">
                <a:solidFill>
                  <a:schemeClr val="tx1"/>
                </a:solidFill>
              </a:rPr>
              <a:t>9</a:t>
            </a:r>
            <a:endParaRPr lang="en-US" sz="700" dirty="0">
              <a:solidFill>
                <a:schemeClr val="tx1"/>
              </a:solidFill>
            </a:endParaRPr>
          </a:p>
        </p:txBody>
      </p:sp>
      <p:sp>
        <p:nvSpPr>
          <p:cNvPr id="145" name="Rectangle 144"/>
          <p:cNvSpPr/>
          <p:nvPr/>
        </p:nvSpPr>
        <p:spPr>
          <a:xfrm>
            <a:off x="6740778" y="12680"/>
            <a:ext cx="2403222" cy="341632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The </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scale </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of the </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guide</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cxnSp>
        <p:nvCxnSpPr>
          <p:cNvPr id="168" name="Straight Connector 167"/>
          <p:cNvCxnSpPr/>
          <p:nvPr/>
        </p:nvCxnSpPr>
        <p:spPr>
          <a:xfrm>
            <a:off x="838200" y="3351609"/>
            <a:ext cx="1219200" cy="5953"/>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V="1">
            <a:off x="1828800" y="2742006"/>
            <a:ext cx="0" cy="60484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1377696" y="2974181"/>
            <a:ext cx="146304" cy="150019"/>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1377696" y="3278981"/>
            <a:ext cx="146304" cy="150019"/>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1231392" y="3278981"/>
            <a:ext cx="146304" cy="150019"/>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1377696" y="3431381"/>
            <a:ext cx="146304" cy="150019"/>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1231392" y="3429000"/>
            <a:ext cx="146304" cy="150019"/>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1377696" y="3581400"/>
            <a:ext cx="146304" cy="150019"/>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1377696" y="3888581"/>
            <a:ext cx="146304" cy="150019"/>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377696" y="2667000"/>
            <a:ext cx="146304" cy="150019"/>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1231392" y="2971799"/>
            <a:ext cx="146304" cy="15240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1085088" y="3276600"/>
            <a:ext cx="146304" cy="150019"/>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Isosceles Triangle 211"/>
          <p:cNvSpPr/>
          <p:nvPr/>
        </p:nvSpPr>
        <p:spPr>
          <a:xfrm rot="5400000">
            <a:off x="1480565" y="3217190"/>
            <a:ext cx="346183" cy="259313"/>
          </a:xfrm>
          <a:prstGeom prst="triangle">
            <a:avLst/>
          </a:prstGeom>
          <a:solidFill>
            <a:schemeClr val="tx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838200" y="2742006"/>
            <a:ext cx="12192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91300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2">
                    <a:lumMod val="60000"/>
                    <a:lumOff val="40000"/>
                  </a:schemeClr>
                </a:solidFill>
              </a:rPr>
              <a:t>Your best Guess</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FF0000"/>
                </a:solidFill>
              </a:rPr>
              <a:t>Estimated using sample</a:t>
            </a:r>
          </a:p>
        </p:txBody>
      </p:sp>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301203" y="909935"/>
            <a:ext cx="841909" cy="461665"/>
          </a:xfrm>
          <a:prstGeom prst="rect">
            <a:avLst/>
          </a:prstGeom>
          <a:noFill/>
        </p:spPr>
        <p:txBody>
          <a:bodyPr wrap="square" rtlCol="0">
            <a:spAutoFit/>
          </a:bodyPr>
          <a:lstStyle/>
          <a:p>
            <a:pPr algn="ctr"/>
            <a:r>
              <a:rPr lang="en-US" sz="2400" b="1" dirty="0" smtClean="0"/>
              <a:t>?</a:t>
            </a:r>
            <a:endParaRPr lang="en-US" dirty="0"/>
          </a:p>
        </p:txBody>
      </p:sp>
      <p:sp>
        <p:nvSpPr>
          <p:cNvPr id="49" name="TextBox 48"/>
          <p:cNvSpPr txBox="1"/>
          <p:nvPr/>
        </p:nvSpPr>
        <p:spPr>
          <a:xfrm>
            <a:off x="5361897" y="4230469"/>
            <a:ext cx="841909" cy="646331"/>
          </a:xfrm>
          <a:prstGeom prst="rect">
            <a:avLst/>
          </a:prstGeom>
          <a:noFill/>
        </p:spPr>
        <p:txBody>
          <a:bodyPr wrap="square" rtlCol="0">
            <a:spAutoFit/>
          </a:bodyPr>
          <a:lstStyle/>
          <a:p>
            <a:r>
              <a:rPr lang="en-US" b="1" dirty="0" smtClean="0">
                <a:solidFill>
                  <a:srgbClr val="FF0000"/>
                </a:solidFill>
              </a:rPr>
              <a:t>µ</a:t>
            </a:r>
            <a:r>
              <a:rPr lang="en-US" dirty="0" smtClean="0"/>
              <a:t> = ?</a:t>
            </a:r>
          </a:p>
          <a:p>
            <a:r>
              <a:rPr lang="el-GR" b="1" dirty="0" smtClean="0">
                <a:solidFill>
                  <a:schemeClr val="tx2">
                    <a:lumMod val="60000"/>
                    <a:lumOff val="40000"/>
                  </a:schemeClr>
                </a:solidFill>
              </a:rPr>
              <a:t>σ</a:t>
            </a:r>
            <a:r>
              <a:rPr lang="en-US" dirty="0" smtClean="0"/>
              <a:t> = ?</a:t>
            </a:r>
            <a:endParaRPr lang="en-US" dirty="0"/>
          </a:p>
        </p:txBody>
      </p:sp>
      <p:sp>
        <p:nvSpPr>
          <p:cNvPr id="18" name="TextBox 17"/>
          <p:cNvSpPr txBox="1"/>
          <p:nvPr/>
        </p:nvSpPr>
        <p:spPr>
          <a:xfrm>
            <a:off x="6409148" y="34276"/>
            <a:ext cx="2734852" cy="369332"/>
          </a:xfrm>
          <a:prstGeom prst="rect">
            <a:avLst/>
          </a:prstGeom>
          <a:noFill/>
        </p:spPr>
        <p:txBody>
          <a:bodyPr wrap="square" rtlCol="0">
            <a:spAutoFit/>
          </a:bodyPr>
          <a:lstStyle/>
          <a:p>
            <a:pPr algn="r"/>
            <a:r>
              <a:rPr lang="en-US" dirty="0" smtClean="0"/>
              <a:t>Population is </a:t>
            </a:r>
            <a:r>
              <a:rPr lang="en-US" b="1" dirty="0" smtClean="0">
                <a:solidFill>
                  <a:srgbClr val="FF0000"/>
                </a:solidFill>
              </a:rPr>
              <a:t>NOT</a:t>
            </a:r>
            <a:r>
              <a:rPr lang="en-US" dirty="0" smtClean="0"/>
              <a:t> known</a:t>
            </a:r>
            <a:endParaRPr lang="en-US" dirty="0"/>
          </a:p>
        </p:txBody>
      </p:sp>
      <p:sp>
        <p:nvSpPr>
          <p:cNvPr id="20" name="TextBox 19"/>
          <p:cNvSpPr txBox="1"/>
          <p:nvPr/>
        </p:nvSpPr>
        <p:spPr>
          <a:xfrm>
            <a:off x="5735288" y="4853926"/>
            <a:ext cx="1106021" cy="400110"/>
          </a:xfrm>
          <a:prstGeom prst="rect">
            <a:avLst/>
          </a:prstGeom>
          <a:noFill/>
        </p:spPr>
        <p:txBody>
          <a:bodyPr wrap="square" rtlCol="0">
            <a:spAutoFit/>
          </a:bodyPr>
          <a:lstStyle/>
          <a:p>
            <a:r>
              <a:rPr lang="en-US" sz="2000" dirty="0"/>
              <a:t>T</a:t>
            </a:r>
            <a:r>
              <a:rPr lang="en-US" sz="2000" dirty="0" smtClean="0"/>
              <a:t>-test :</a:t>
            </a:r>
            <a:endParaRPr lang="en-US" sz="2000" dirty="0"/>
          </a:p>
        </p:txBody>
      </p:sp>
      <p:grpSp>
        <p:nvGrpSpPr>
          <p:cNvPr id="21" name="Group 20"/>
          <p:cNvGrpSpPr/>
          <p:nvPr/>
        </p:nvGrpSpPr>
        <p:grpSpPr>
          <a:xfrm>
            <a:off x="6935097" y="4719231"/>
            <a:ext cx="1981200" cy="1500304"/>
            <a:chOff x="3200400" y="-3733800"/>
            <a:chExt cx="4419600" cy="2625390"/>
          </a:xfrm>
        </p:grpSpPr>
        <p:grpSp>
          <p:nvGrpSpPr>
            <p:cNvPr id="22" name="Group 21"/>
            <p:cNvGrpSpPr/>
            <p:nvPr/>
          </p:nvGrpSpPr>
          <p:grpSpPr>
            <a:xfrm>
              <a:off x="3346771" y="-3733800"/>
              <a:ext cx="4030252" cy="2625390"/>
              <a:chOff x="3346771" y="-3733800"/>
              <a:chExt cx="4030252" cy="2625390"/>
            </a:xfrm>
          </p:grpSpPr>
          <p:sp>
            <p:nvSpPr>
              <p:cNvPr id="24" name="Freeform 23"/>
              <p:cNvSpPr/>
              <p:nvPr/>
            </p:nvSpPr>
            <p:spPr>
              <a:xfrm flipH="1">
                <a:off x="3346771" y="-2057399"/>
                <a:ext cx="914400" cy="648302"/>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25" name="Freeform 24"/>
              <p:cNvSpPr/>
              <p:nvPr/>
            </p:nvSpPr>
            <p:spPr>
              <a:xfrm>
                <a:off x="6479235" y="-2057400"/>
                <a:ext cx="897788" cy="651709"/>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69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grpSp>
            <p:nvGrpSpPr>
              <p:cNvPr id="26" name="Group 25"/>
              <p:cNvGrpSpPr/>
              <p:nvPr/>
            </p:nvGrpSpPr>
            <p:grpSpPr>
              <a:xfrm>
                <a:off x="3346771" y="-3733800"/>
                <a:ext cx="4030252" cy="2625390"/>
                <a:chOff x="1828800" y="2937210"/>
                <a:chExt cx="3820583" cy="2625390"/>
              </a:xfrm>
            </p:grpSpPr>
            <p:sp>
              <p:nvSpPr>
                <p:cNvPr id="27" name="Freeform 26"/>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28" name="Straight Connector 27"/>
                <p:cNvCxnSpPr>
                  <a:stCxn id="27"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Connector 22"/>
            <p:cNvCxnSpPr/>
            <p:nvPr/>
          </p:nvCxnSpPr>
          <p:spPr>
            <a:xfrm>
              <a:off x="3200400" y="-1292264"/>
              <a:ext cx="4419600" cy="0"/>
            </a:xfrm>
            <a:prstGeom prst="line">
              <a:avLst/>
            </a:prstGeom>
            <a:ln/>
          </p:spPr>
          <p:style>
            <a:lnRef idx="2">
              <a:schemeClr val="dk1"/>
            </a:lnRef>
            <a:fillRef idx="0">
              <a:schemeClr val="dk1"/>
            </a:fillRef>
            <a:effectRef idx="1">
              <a:schemeClr val="dk1"/>
            </a:effectRef>
            <a:fontRef idx="minor">
              <a:schemeClr val="tx1"/>
            </a:fontRef>
          </p:style>
        </p:cxnSp>
      </p:grpSp>
      <p:cxnSp>
        <p:nvCxnSpPr>
          <p:cNvPr id="29" name="Straight Connector 28"/>
          <p:cNvCxnSpPr/>
          <p:nvPr/>
        </p:nvCxnSpPr>
        <p:spPr>
          <a:xfrm>
            <a:off x="8595421" y="5201843"/>
            <a:ext cx="0" cy="1190335"/>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8229600" y="4753265"/>
            <a:ext cx="0" cy="1638913"/>
          </a:xfrm>
          <a:prstGeom prst="line">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7809379" y="4385846"/>
            <a:ext cx="1106021" cy="338554"/>
          </a:xfrm>
          <a:prstGeom prst="rect">
            <a:avLst/>
          </a:prstGeom>
          <a:noFill/>
        </p:spPr>
        <p:txBody>
          <a:bodyPr wrap="square" rtlCol="0">
            <a:spAutoFit/>
          </a:bodyPr>
          <a:lstStyle/>
          <a:p>
            <a:r>
              <a:rPr lang="en-US" sz="1600" dirty="0" smtClean="0"/>
              <a:t>Retain H</a:t>
            </a:r>
            <a:r>
              <a:rPr lang="en-US" sz="1600" baseline="-25000" dirty="0" smtClean="0"/>
              <a:t>0</a:t>
            </a:r>
            <a:endParaRPr lang="en-US" sz="1600" baseline="-25000" dirty="0"/>
          </a:p>
        </p:txBody>
      </p:sp>
      <p:sp>
        <p:nvSpPr>
          <p:cNvPr id="32" name="TextBox 31"/>
          <p:cNvSpPr txBox="1"/>
          <p:nvPr/>
        </p:nvSpPr>
        <p:spPr>
          <a:xfrm>
            <a:off x="8066671" y="6400800"/>
            <a:ext cx="467729" cy="338554"/>
          </a:xfrm>
          <a:prstGeom prst="rect">
            <a:avLst/>
          </a:prstGeom>
          <a:noFill/>
        </p:spPr>
        <p:txBody>
          <a:bodyPr wrap="square" rtlCol="0">
            <a:spAutoFit/>
          </a:bodyPr>
          <a:lstStyle/>
          <a:p>
            <a:pPr algn="ctr"/>
            <a:r>
              <a:rPr lang="en-US" sz="1600" dirty="0" smtClean="0"/>
              <a:t>Z</a:t>
            </a:r>
            <a:r>
              <a:rPr lang="en-US" sz="1600" baseline="-25000" dirty="0" smtClean="0"/>
              <a:t>M</a:t>
            </a:r>
            <a:endParaRPr lang="en-US" sz="1600" baseline="-25000" dirty="0"/>
          </a:p>
        </p:txBody>
      </p:sp>
      <p:sp>
        <p:nvSpPr>
          <p:cNvPr id="33" name="TextBox 32"/>
          <p:cNvSpPr txBox="1"/>
          <p:nvPr/>
        </p:nvSpPr>
        <p:spPr>
          <a:xfrm>
            <a:off x="8382000" y="6406093"/>
            <a:ext cx="467729" cy="338554"/>
          </a:xfrm>
          <a:prstGeom prst="rect">
            <a:avLst/>
          </a:prstGeom>
          <a:noFill/>
        </p:spPr>
        <p:txBody>
          <a:bodyPr wrap="square" rtlCol="0">
            <a:spAutoFit/>
          </a:bodyPr>
          <a:lstStyle/>
          <a:p>
            <a:pPr algn="ctr"/>
            <a:r>
              <a:rPr lang="en-US" sz="1600" dirty="0" smtClean="0"/>
              <a:t>Z</a:t>
            </a:r>
            <a:r>
              <a:rPr lang="en-US" sz="1600" baseline="-25000" dirty="0" smtClean="0"/>
              <a:t>M</a:t>
            </a:r>
            <a:endParaRPr lang="en-US" sz="1600" baseline="-25000" dirty="0"/>
          </a:p>
        </p:txBody>
      </p:sp>
      <p:sp>
        <p:nvSpPr>
          <p:cNvPr id="35" name="TextBox 34"/>
          <p:cNvSpPr txBox="1"/>
          <p:nvPr/>
        </p:nvSpPr>
        <p:spPr>
          <a:xfrm>
            <a:off x="3609325" y="4853926"/>
            <a:ext cx="1106021" cy="400110"/>
          </a:xfrm>
          <a:prstGeom prst="rect">
            <a:avLst/>
          </a:prstGeom>
          <a:noFill/>
        </p:spPr>
        <p:txBody>
          <a:bodyPr wrap="square" rtlCol="0">
            <a:spAutoFit/>
          </a:bodyPr>
          <a:lstStyle/>
          <a:p>
            <a:r>
              <a:rPr lang="en-US" sz="2000" dirty="0" smtClean="0"/>
              <a:t>Z-test :</a:t>
            </a:r>
            <a:endParaRPr lang="en-US" sz="2000" dirty="0"/>
          </a:p>
        </p:txBody>
      </p:sp>
      <p:cxnSp>
        <p:nvCxnSpPr>
          <p:cNvPr id="36" name="Straight Connector 35"/>
          <p:cNvCxnSpPr/>
          <p:nvPr/>
        </p:nvCxnSpPr>
        <p:spPr>
          <a:xfrm>
            <a:off x="3581400" y="6161345"/>
            <a:ext cx="2819400" cy="0"/>
          </a:xfrm>
          <a:prstGeom prst="line">
            <a:avLst/>
          </a:prstGeom>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3581400" y="5708610"/>
            <a:ext cx="2819400" cy="461665"/>
          </a:xfrm>
          <a:prstGeom prst="rect">
            <a:avLst/>
          </a:prstGeom>
          <a:noFill/>
        </p:spPr>
        <p:txBody>
          <a:bodyPr wrap="square" rtlCol="0">
            <a:spAutoFit/>
          </a:bodyPr>
          <a:lstStyle/>
          <a:p>
            <a:pPr algn="ctr"/>
            <a:r>
              <a:rPr lang="en-US" sz="2400" dirty="0" smtClean="0"/>
              <a:t>Observed Difference</a:t>
            </a:r>
            <a:endParaRPr lang="en-US" sz="2400" dirty="0"/>
          </a:p>
        </p:txBody>
      </p:sp>
      <p:sp>
        <p:nvSpPr>
          <p:cNvPr id="39" name="TextBox 38"/>
          <p:cNvSpPr txBox="1"/>
          <p:nvPr/>
        </p:nvSpPr>
        <p:spPr>
          <a:xfrm>
            <a:off x="3124200" y="6161345"/>
            <a:ext cx="3581400" cy="461665"/>
          </a:xfrm>
          <a:prstGeom prst="rect">
            <a:avLst/>
          </a:prstGeom>
          <a:noFill/>
        </p:spPr>
        <p:txBody>
          <a:bodyPr wrap="square" rtlCol="0">
            <a:spAutoFit/>
          </a:bodyPr>
          <a:lstStyle/>
          <a:p>
            <a:pPr algn="ctr"/>
            <a:r>
              <a:rPr lang="en-US" sz="2400" dirty="0" smtClean="0"/>
              <a:t>Difference due to chance</a:t>
            </a:r>
            <a:endParaRPr lang="en-US" sz="2400" dirty="0"/>
          </a:p>
        </p:txBody>
      </p:sp>
      <p:cxnSp>
        <p:nvCxnSpPr>
          <p:cNvPr id="40" name="Straight Connector 39"/>
          <p:cNvCxnSpPr/>
          <p:nvPr/>
        </p:nvCxnSpPr>
        <p:spPr>
          <a:xfrm flipV="1">
            <a:off x="5689348" y="3075550"/>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1" name="Rectangle 40"/>
          <p:cNvSpPr/>
          <p:nvPr/>
        </p:nvSpPr>
        <p:spPr>
          <a:xfrm>
            <a:off x="5466444" y="3836074"/>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22</a:t>
            </a:r>
          </a:p>
        </p:txBody>
      </p:sp>
    </p:spTree>
    <p:extLst>
      <p:ext uri="{BB962C8B-B14F-4D97-AF65-F5344CB8AC3E}">
        <p14:creationId xmlns:p14="http://schemas.microsoft.com/office/powerpoint/2010/main" val="186635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3124200" y="6161345"/>
            <a:ext cx="3581400" cy="461665"/>
          </a:xfrm>
          <a:prstGeom prst="rect">
            <a:avLst/>
          </a:prstGeom>
          <a:noFill/>
        </p:spPr>
        <p:txBody>
          <a:bodyPr wrap="square" rtlCol="0">
            <a:spAutoFit/>
          </a:bodyPr>
          <a:lstStyle/>
          <a:p>
            <a:pPr algn="ctr"/>
            <a:r>
              <a:rPr lang="en-US" sz="2400" dirty="0" smtClean="0">
                <a:solidFill>
                  <a:srgbClr val="FF0000"/>
                </a:solidFill>
              </a:rPr>
              <a:t>Difference due to chance</a:t>
            </a:r>
            <a:endParaRPr lang="en-US" sz="2400" dirty="0">
              <a:solidFill>
                <a:srgbClr val="FF0000"/>
              </a:solidFill>
            </a:endParaRPr>
          </a:p>
        </p:txBody>
      </p:sp>
      <p:sp>
        <p:nvSpPr>
          <p:cNvPr id="5" name="TextBox 4"/>
          <p:cNvSpPr txBox="1"/>
          <p:nvPr/>
        </p:nvSpPr>
        <p:spPr>
          <a:xfrm>
            <a:off x="152400" y="6169316"/>
            <a:ext cx="3581400" cy="461665"/>
          </a:xfrm>
          <a:prstGeom prst="rect">
            <a:avLst/>
          </a:prstGeom>
          <a:noFill/>
        </p:spPr>
        <p:txBody>
          <a:bodyPr wrap="square" rtlCol="0">
            <a:spAutoFit/>
          </a:bodyPr>
          <a:lstStyle/>
          <a:p>
            <a:pPr algn="ctr"/>
            <a:r>
              <a:rPr lang="en-US" sz="2400" dirty="0" smtClean="0"/>
              <a:t>So  what exactly is this </a:t>
            </a:r>
            <a:endParaRPr lang="en-US" sz="2400" dirty="0"/>
          </a:p>
        </p:txBody>
      </p:sp>
      <p:sp>
        <p:nvSpPr>
          <p:cNvPr id="6" name="TextBox 5"/>
          <p:cNvSpPr txBox="1"/>
          <p:nvPr/>
        </p:nvSpPr>
        <p:spPr>
          <a:xfrm>
            <a:off x="5105400" y="6161344"/>
            <a:ext cx="3581400" cy="461665"/>
          </a:xfrm>
          <a:prstGeom prst="rect">
            <a:avLst/>
          </a:prstGeom>
          <a:noFill/>
        </p:spPr>
        <p:txBody>
          <a:bodyPr wrap="square" rtlCol="0">
            <a:spAutoFit/>
          </a:bodyPr>
          <a:lstStyle/>
          <a:p>
            <a:pPr algn="ctr"/>
            <a:r>
              <a:rPr lang="en-US" sz="2400" dirty="0"/>
              <a:t>t</a:t>
            </a:r>
            <a:r>
              <a:rPr lang="en-US" sz="2400" dirty="0" smtClean="0"/>
              <a:t>hing?</a:t>
            </a:r>
            <a:endParaRPr lang="en-US" sz="2400" dirty="0"/>
          </a:p>
        </p:txBody>
      </p:sp>
    </p:spTree>
    <p:extLst>
      <p:ext uri="{BB962C8B-B14F-4D97-AF65-F5344CB8AC3E}">
        <p14:creationId xmlns:p14="http://schemas.microsoft.com/office/powerpoint/2010/main" val="15244568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One-Sample T-test</a:t>
            </a:r>
            <a:endParaRPr lang="en-US" dirty="0"/>
          </a:p>
        </p:txBody>
      </p:sp>
      <p:sp>
        <p:nvSpPr>
          <p:cNvPr id="3" name="Subtitle 2"/>
          <p:cNvSpPr>
            <a:spLocks noGrp="1"/>
          </p:cNvSpPr>
          <p:nvPr>
            <p:ph type="subTitle" idx="1"/>
          </p:nvPr>
        </p:nvSpPr>
        <p:spPr/>
        <p:txBody>
          <a:bodyPr/>
          <a:lstStyle/>
          <a:p>
            <a:r>
              <a:rPr lang="en-US" dirty="0" smtClean="0"/>
              <a:t>Example</a:t>
            </a:r>
            <a:endParaRPr lang="en-US" dirty="0"/>
          </a:p>
        </p:txBody>
      </p:sp>
    </p:spTree>
    <p:extLst>
      <p:ext uri="{BB962C8B-B14F-4D97-AF65-F5344CB8AC3E}">
        <p14:creationId xmlns:p14="http://schemas.microsoft.com/office/powerpoint/2010/main" val="454663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Isosceles Triangle 24"/>
          <p:cNvSpPr/>
          <p:nvPr/>
        </p:nvSpPr>
        <p:spPr>
          <a:xfrm rot="5400000">
            <a:off x="4110224" y="3822666"/>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26" name="Straight Connector 25"/>
          <p:cNvCxnSpPr>
            <a:endCxn id="25" idx="3"/>
          </p:cNvCxnSpPr>
          <p:nvPr/>
        </p:nvCxnSpPr>
        <p:spPr>
          <a:xfrm>
            <a:off x="1143000" y="4085323"/>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9680" y="2819400"/>
            <a:ext cx="1086480" cy="4038600"/>
            <a:chOff x="-19680" y="1887758"/>
            <a:chExt cx="1086480" cy="4038600"/>
          </a:xfrm>
        </p:grpSpPr>
        <p:cxnSp>
          <p:nvCxnSpPr>
            <p:cNvPr id="27" name="Straight Connector 26"/>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55" name="Group 54"/>
            <p:cNvGrpSpPr/>
            <p:nvPr/>
          </p:nvGrpSpPr>
          <p:grpSpPr>
            <a:xfrm>
              <a:off x="-19680" y="2049302"/>
              <a:ext cx="747150" cy="3553968"/>
              <a:chOff x="2209800" y="1219200"/>
              <a:chExt cx="352429" cy="1676400"/>
            </a:xfrm>
          </p:grpSpPr>
          <p:sp>
            <p:nvSpPr>
              <p:cNvPr id="38" name="Rectangle 37"/>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39" name="Rectangle 38"/>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40" name="Rectangle 39"/>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41" name="Rectangle 40"/>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42" name="Rectangle 41"/>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43" name="Rectangle 42"/>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44" name="Rectangle 43"/>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45" name="Rectangle 44"/>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46" name="Rectangle 45"/>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47" name="Rectangle 46"/>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48" name="Rectangle 47"/>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53" name="Straight Connector 52"/>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grpSp>
        <p:nvGrpSpPr>
          <p:cNvPr id="142" name="Group 141"/>
          <p:cNvGrpSpPr/>
          <p:nvPr/>
        </p:nvGrpSpPr>
        <p:grpSpPr>
          <a:xfrm>
            <a:off x="8062350" y="2837677"/>
            <a:ext cx="762000" cy="4038600"/>
            <a:chOff x="8062350" y="1906035"/>
            <a:chExt cx="762000" cy="4038600"/>
          </a:xfrm>
        </p:grpSpPr>
        <p:cxnSp>
          <p:nvCxnSpPr>
            <p:cNvPr id="143" name="Straight Connector 142"/>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155" name="Group 154"/>
            <p:cNvGrpSpPr/>
            <p:nvPr/>
          </p:nvGrpSpPr>
          <p:grpSpPr>
            <a:xfrm>
              <a:off x="8077200" y="2057400"/>
              <a:ext cx="747150" cy="3553968"/>
              <a:chOff x="2209800" y="1219200"/>
              <a:chExt cx="352429" cy="1676400"/>
            </a:xfrm>
          </p:grpSpPr>
          <p:sp>
            <p:nvSpPr>
              <p:cNvPr id="156" name="Rectangle 155"/>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57" name="Rectangle 156"/>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58" name="Rectangle 157"/>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159" name="Rectangle 158"/>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160" name="Rectangle 159"/>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161" name="Rectangle 160"/>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162" name="Rectangle 161"/>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163" name="Rectangle 162"/>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164" name="Rectangle 163"/>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165" name="Rectangle 164"/>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166" name="Rectangle 165"/>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cxnSp>
        <p:nvCxnSpPr>
          <p:cNvPr id="170" name="Straight Connector 169"/>
          <p:cNvCxnSpPr/>
          <p:nvPr/>
        </p:nvCxnSpPr>
        <p:spPr>
          <a:xfrm>
            <a:off x="1371600" y="6243935"/>
            <a:ext cx="2819400" cy="0"/>
          </a:xfrm>
          <a:prstGeom prst="line">
            <a:avLst/>
          </a:prstGeom>
        </p:spPr>
        <p:style>
          <a:lnRef idx="3">
            <a:schemeClr val="dk1"/>
          </a:lnRef>
          <a:fillRef idx="0">
            <a:schemeClr val="dk1"/>
          </a:fillRef>
          <a:effectRef idx="2">
            <a:schemeClr val="dk1"/>
          </a:effectRef>
          <a:fontRef idx="minor">
            <a:schemeClr val="tx1"/>
          </a:fontRef>
        </p:style>
      </p:cxnSp>
      <p:sp>
        <p:nvSpPr>
          <p:cNvPr id="171" name="TextBox 170"/>
          <p:cNvSpPr txBox="1"/>
          <p:nvPr/>
        </p:nvSpPr>
        <p:spPr>
          <a:xfrm>
            <a:off x="1371600" y="5791200"/>
            <a:ext cx="2819400" cy="461665"/>
          </a:xfrm>
          <a:prstGeom prst="rect">
            <a:avLst/>
          </a:prstGeom>
          <a:noFill/>
        </p:spPr>
        <p:txBody>
          <a:bodyPr wrap="square" rtlCol="0">
            <a:spAutoFit/>
          </a:bodyPr>
          <a:lstStyle/>
          <a:p>
            <a:pPr algn="ctr"/>
            <a:r>
              <a:rPr lang="en-US" sz="2400" dirty="0" smtClean="0"/>
              <a:t>Observed Difference</a:t>
            </a:r>
            <a:endParaRPr lang="en-US" sz="2400" dirty="0"/>
          </a:p>
        </p:txBody>
      </p:sp>
      <p:sp>
        <p:nvSpPr>
          <p:cNvPr id="172" name="TextBox 171"/>
          <p:cNvSpPr txBox="1"/>
          <p:nvPr/>
        </p:nvSpPr>
        <p:spPr>
          <a:xfrm>
            <a:off x="914400" y="6243935"/>
            <a:ext cx="3581400" cy="461665"/>
          </a:xfrm>
          <a:prstGeom prst="rect">
            <a:avLst/>
          </a:prstGeom>
          <a:noFill/>
        </p:spPr>
        <p:txBody>
          <a:bodyPr wrap="square" rtlCol="0">
            <a:spAutoFit/>
          </a:bodyPr>
          <a:lstStyle/>
          <a:p>
            <a:pPr algn="ctr"/>
            <a:r>
              <a:rPr lang="en-US" sz="2400" dirty="0" smtClean="0"/>
              <a:t>Difference due to chance</a:t>
            </a:r>
            <a:endParaRPr lang="en-US" sz="2400" dirty="0"/>
          </a:p>
        </p:txBody>
      </p:sp>
      <p:grpSp>
        <p:nvGrpSpPr>
          <p:cNvPr id="123" name="Group 122"/>
          <p:cNvGrpSpPr/>
          <p:nvPr/>
        </p:nvGrpSpPr>
        <p:grpSpPr>
          <a:xfrm>
            <a:off x="6835536" y="3276600"/>
            <a:ext cx="936864" cy="2907792"/>
            <a:chOff x="6840900" y="2062531"/>
            <a:chExt cx="936864" cy="2907792"/>
          </a:xfrm>
        </p:grpSpPr>
        <p:sp>
          <p:nvSpPr>
            <p:cNvPr id="124" name="Rectangle 123"/>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3" name="Straight Connector 172"/>
          <p:cNvCxnSpPr>
            <a:stCxn id="17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74" name="Isosceles Triangle 17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TextBox 11"/>
          <p:cNvSpPr txBox="1"/>
          <p:nvPr/>
        </p:nvSpPr>
        <p:spPr>
          <a:xfrm>
            <a:off x="-3586" y="-72323"/>
            <a:ext cx="4575586" cy="523220"/>
          </a:xfrm>
          <a:prstGeom prst="rect">
            <a:avLst/>
          </a:prstGeom>
          <a:noFill/>
        </p:spPr>
        <p:txBody>
          <a:bodyPr wrap="square" rtlCol="0">
            <a:spAutoFit/>
          </a:bodyPr>
          <a:lstStyle/>
          <a:p>
            <a:r>
              <a:rPr lang="en-US" sz="2800" b="1" dirty="0" smtClean="0">
                <a:solidFill>
                  <a:schemeClr val="tx2">
                    <a:lumMod val="60000"/>
                    <a:lumOff val="40000"/>
                  </a:schemeClr>
                </a:solidFill>
              </a:rPr>
              <a:t>H</a:t>
            </a:r>
            <a:r>
              <a:rPr lang="en-US" sz="2800" b="1" baseline="-25000" dirty="0" smtClean="0">
                <a:solidFill>
                  <a:schemeClr val="tx2">
                    <a:lumMod val="60000"/>
                    <a:lumOff val="40000"/>
                  </a:schemeClr>
                </a:solidFill>
              </a:rPr>
              <a:t>0 </a:t>
            </a:r>
            <a:r>
              <a:rPr lang="en-US" sz="2800" b="1" dirty="0" smtClean="0">
                <a:solidFill>
                  <a:schemeClr val="tx2">
                    <a:lumMod val="60000"/>
                    <a:lumOff val="40000"/>
                  </a:schemeClr>
                </a:solidFill>
              </a:rPr>
              <a:t>: Boxers live 11 years</a:t>
            </a:r>
            <a:endParaRPr lang="en-US" sz="2800" b="1" baseline="-25000" dirty="0">
              <a:solidFill>
                <a:schemeClr val="tx2">
                  <a:lumMod val="60000"/>
                  <a:lumOff val="40000"/>
                </a:schemeClr>
              </a:solidFill>
            </a:endParaRPr>
          </a:p>
        </p:txBody>
      </p:sp>
      <p:sp>
        <p:nvSpPr>
          <p:cNvPr id="13" name="TextBox 12"/>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something else</a:t>
            </a:r>
            <a:endParaRPr lang="en-US" sz="2800" b="1" baseline="-25000" dirty="0">
              <a:solidFill>
                <a:srgbClr val="FF0000"/>
              </a:solidFill>
            </a:endParaRPr>
          </a:p>
        </p:txBody>
      </p:sp>
      <p:grpSp>
        <p:nvGrpSpPr>
          <p:cNvPr id="2" name="Group 1"/>
          <p:cNvGrpSpPr/>
          <p:nvPr/>
        </p:nvGrpSpPr>
        <p:grpSpPr>
          <a:xfrm>
            <a:off x="6400800" y="591853"/>
            <a:ext cx="2691177" cy="1440407"/>
            <a:chOff x="988358" y="1101908"/>
            <a:chExt cx="7467600" cy="5017467"/>
          </a:xfrm>
        </p:grpSpPr>
        <p:cxnSp>
          <p:nvCxnSpPr>
            <p:cNvPr id="97" name="Straight Connector 96"/>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99" name="Freeform 98"/>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0" name="Straight Connector 99"/>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06" name="Freeform 105"/>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Freeform 106"/>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Freeform 107"/>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9" name="Straight Arrow Connector 108"/>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TextBox 111"/>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a:t>
                  </a:r>
                  <a:r>
                    <a:rPr lang="en-US" sz="1400" dirty="0" smtClean="0">
                      <a:solidFill>
                        <a:srgbClr val="FF0000"/>
                      </a:solidFill>
                    </a:rPr>
                    <a:t>9</a:t>
                  </a: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2.3</a:t>
                  </a:r>
                  <a:endParaRPr lang="en-US" sz="1400" dirty="0">
                    <a:solidFill>
                      <a:srgbClr val="FF0000"/>
                    </a:solidFill>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3" cstate="print"/>
                  <a:stretch>
                    <a:fillRect l="-1786" b="-6742"/>
                  </a:stretch>
                </a:blipFill>
              </p:spPr>
              <p:txBody>
                <a:bodyPr/>
                <a:lstStyle/>
                <a:p>
                  <a:r>
                    <a:rPr lang="en-US">
                      <a:noFill/>
                    </a:rPr>
                    <a:t> </a:t>
                  </a:r>
                </a:p>
              </p:txBody>
            </p:sp>
          </mc:Fallback>
        </mc:AlternateContent>
      </p:grpSp>
      <p:grpSp>
        <p:nvGrpSpPr>
          <p:cNvPr id="113" name="Group 112"/>
          <p:cNvGrpSpPr/>
          <p:nvPr/>
        </p:nvGrpSpPr>
        <p:grpSpPr>
          <a:xfrm>
            <a:off x="800399" y="609600"/>
            <a:ext cx="2019001" cy="1408167"/>
            <a:chOff x="988358" y="1143000"/>
            <a:chExt cx="5602415" cy="4905160"/>
          </a:xfrm>
        </p:grpSpPr>
        <p:cxnSp>
          <p:nvCxnSpPr>
            <p:cNvPr id="114" name="Straight Connector 113"/>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15" name="Freeform 114"/>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16" name="Straight Connector 115"/>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19" name="Freeform 11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Freeform 11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6" name="Rectangle 5"/>
          <p:cNvSpPr/>
          <p:nvPr/>
        </p:nvSpPr>
        <p:spPr>
          <a:xfrm>
            <a:off x="172233" y="467958"/>
            <a:ext cx="1199367"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 11 </a:t>
            </a:r>
            <a:endParaRPr lang="en-US" dirty="0"/>
          </a:p>
        </p:txBody>
      </p:sp>
      <p:sp>
        <p:nvSpPr>
          <p:cNvPr id="175" name="Rectangle 174"/>
          <p:cNvSpPr/>
          <p:nvPr/>
        </p:nvSpPr>
        <p:spPr>
          <a:xfrm>
            <a:off x="4781961" y="467958"/>
            <a:ext cx="1237839"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11 </a:t>
            </a:r>
            <a:endParaRPr lang="en-US" dirty="0">
              <a:solidFill>
                <a:srgbClr val="FF0000"/>
              </a:solidFill>
            </a:endParaRPr>
          </a:p>
        </p:txBody>
      </p:sp>
      <p:grpSp>
        <p:nvGrpSpPr>
          <p:cNvPr id="4" name="Group 3"/>
          <p:cNvGrpSpPr/>
          <p:nvPr/>
        </p:nvGrpSpPr>
        <p:grpSpPr>
          <a:xfrm>
            <a:off x="-3585" y="0"/>
            <a:ext cx="9147586" cy="2011815"/>
            <a:chOff x="-3585" y="0"/>
            <a:chExt cx="9147586" cy="2011815"/>
          </a:xfrm>
        </p:grpSpPr>
        <p:sp>
          <p:nvSpPr>
            <p:cNvPr id="94" name="Rectangle 93"/>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stCxn id="94" idx="0"/>
              <a:endCxn id="94"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96" name="TextBox 95"/>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Tree>
    <p:extLst>
      <p:ext uri="{BB962C8B-B14F-4D97-AF65-F5344CB8AC3E}">
        <p14:creationId xmlns:p14="http://schemas.microsoft.com/office/powerpoint/2010/main" val="799700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Isosceles Triangle 24"/>
          <p:cNvSpPr/>
          <p:nvPr/>
        </p:nvSpPr>
        <p:spPr>
          <a:xfrm rot="5400000">
            <a:off x="4110224" y="3822666"/>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26" name="Straight Connector 25"/>
          <p:cNvCxnSpPr>
            <a:endCxn id="25" idx="3"/>
          </p:cNvCxnSpPr>
          <p:nvPr/>
        </p:nvCxnSpPr>
        <p:spPr>
          <a:xfrm>
            <a:off x="1143000" y="4085323"/>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9680" y="2819400"/>
            <a:ext cx="1086480" cy="4038600"/>
            <a:chOff x="-19680" y="1887758"/>
            <a:chExt cx="1086480" cy="4038600"/>
          </a:xfrm>
        </p:grpSpPr>
        <p:cxnSp>
          <p:nvCxnSpPr>
            <p:cNvPr id="27" name="Straight Connector 26"/>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55" name="Group 54"/>
            <p:cNvGrpSpPr/>
            <p:nvPr/>
          </p:nvGrpSpPr>
          <p:grpSpPr>
            <a:xfrm>
              <a:off x="-19680" y="2049302"/>
              <a:ext cx="747150" cy="3553968"/>
              <a:chOff x="2209800" y="1219200"/>
              <a:chExt cx="352429" cy="1676400"/>
            </a:xfrm>
          </p:grpSpPr>
          <p:sp>
            <p:nvSpPr>
              <p:cNvPr id="38" name="Rectangle 37"/>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39" name="Rectangle 38"/>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40" name="Rectangle 39"/>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41" name="Rectangle 40"/>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42" name="Rectangle 41"/>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43" name="Rectangle 42"/>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44" name="Rectangle 43"/>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45" name="Rectangle 44"/>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46" name="Rectangle 45"/>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47" name="Rectangle 46"/>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48" name="Rectangle 47"/>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53" name="Straight Connector 52"/>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grpSp>
        <p:nvGrpSpPr>
          <p:cNvPr id="142" name="Group 141"/>
          <p:cNvGrpSpPr/>
          <p:nvPr/>
        </p:nvGrpSpPr>
        <p:grpSpPr>
          <a:xfrm>
            <a:off x="8062350" y="2837677"/>
            <a:ext cx="762000" cy="4038600"/>
            <a:chOff x="8062350" y="1906035"/>
            <a:chExt cx="762000" cy="4038600"/>
          </a:xfrm>
        </p:grpSpPr>
        <p:cxnSp>
          <p:nvCxnSpPr>
            <p:cNvPr id="143" name="Straight Connector 142"/>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155" name="Group 154"/>
            <p:cNvGrpSpPr/>
            <p:nvPr/>
          </p:nvGrpSpPr>
          <p:grpSpPr>
            <a:xfrm>
              <a:off x="8077200" y="2057400"/>
              <a:ext cx="747150" cy="3553968"/>
              <a:chOff x="2209800" y="1219200"/>
              <a:chExt cx="352429" cy="1676400"/>
            </a:xfrm>
          </p:grpSpPr>
          <p:sp>
            <p:nvSpPr>
              <p:cNvPr id="156" name="Rectangle 155"/>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57" name="Rectangle 156"/>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58" name="Rectangle 157"/>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159" name="Rectangle 158"/>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160" name="Rectangle 159"/>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161" name="Rectangle 160"/>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162" name="Rectangle 161"/>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163" name="Rectangle 162"/>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164" name="Rectangle 163"/>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165" name="Rectangle 164"/>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166" name="Rectangle 165"/>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cxnSp>
        <p:nvCxnSpPr>
          <p:cNvPr id="90" name="Straight Connector 89"/>
          <p:cNvCxnSpPr/>
          <p:nvPr/>
        </p:nvCxnSpPr>
        <p:spPr>
          <a:xfrm>
            <a:off x="1371600" y="6243935"/>
            <a:ext cx="2819400" cy="0"/>
          </a:xfrm>
          <a:prstGeom prst="line">
            <a:avLst/>
          </a:prstGeom>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1371600" y="5791200"/>
            <a:ext cx="2819400"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sp>
        <p:nvSpPr>
          <p:cNvPr id="92" name="TextBox 91"/>
          <p:cNvSpPr txBox="1"/>
          <p:nvPr/>
        </p:nvSpPr>
        <p:spPr>
          <a:xfrm>
            <a:off x="914400" y="6243935"/>
            <a:ext cx="3581400" cy="461665"/>
          </a:xfrm>
          <a:prstGeom prst="rect">
            <a:avLst/>
          </a:prstGeom>
          <a:noFill/>
        </p:spPr>
        <p:txBody>
          <a:bodyPr wrap="square" rtlCol="0">
            <a:spAutoFit/>
          </a:bodyPr>
          <a:lstStyle/>
          <a:p>
            <a:pPr algn="ctr"/>
            <a:r>
              <a:rPr lang="en-US" sz="2400" dirty="0" smtClean="0"/>
              <a:t>Difference due to chance</a:t>
            </a:r>
            <a:endParaRPr lang="en-US" sz="2400" dirty="0"/>
          </a:p>
        </p:txBody>
      </p:sp>
      <p:grpSp>
        <p:nvGrpSpPr>
          <p:cNvPr id="176" name="Group 175"/>
          <p:cNvGrpSpPr/>
          <p:nvPr/>
        </p:nvGrpSpPr>
        <p:grpSpPr>
          <a:xfrm>
            <a:off x="6835536" y="3276600"/>
            <a:ext cx="936864" cy="2907792"/>
            <a:chOff x="6840900" y="2062531"/>
            <a:chExt cx="936864" cy="2907792"/>
          </a:xfrm>
        </p:grpSpPr>
        <p:sp>
          <p:nvSpPr>
            <p:cNvPr id="177" name="Rectangle 176"/>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7" name="Straight Connector 186"/>
          <p:cNvCxnSpPr>
            <a:stCxn id="188"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88" name="Isosceles Triangle 187"/>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89" name="Straight Connector 188"/>
          <p:cNvCxnSpPr/>
          <p:nvPr/>
        </p:nvCxnSpPr>
        <p:spPr>
          <a:xfrm flipV="1">
            <a:off x="4572000" y="4101820"/>
            <a:ext cx="1" cy="626152"/>
          </a:xfrm>
          <a:prstGeom prst="line">
            <a:avLst/>
          </a:prstGeom>
          <a:ln w="69850"/>
        </p:spPr>
        <p:style>
          <a:lnRef idx="3">
            <a:schemeClr val="dk1"/>
          </a:lnRef>
          <a:fillRef idx="0">
            <a:schemeClr val="dk1"/>
          </a:fillRef>
          <a:effectRef idx="2">
            <a:schemeClr val="dk1"/>
          </a:effectRef>
          <a:fontRef idx="minor">
            <a:schemeClr val="tx1"/>
          </a:fontRef>
        </p:style>
      </p:cxnSp>
      <p:sp>
        <p:nvSpPr>
          <p:cNvPr id="102" name="TextBox 101"/>
          <p:cNvSpPr txBox="1"/>
          <p:nvPr/>
        </p:nvSpPr>
        <p:spPr>
          <a:xfrm>
            <a:off x="-3586" y="-72323"/>
            <a:ext cx="4575586" cy="523220"/>
          </a:xfrm>
          <a:prstGeom prst="rect">
            <a:avLst/>
          </a:prstGeom>
          <a:noFill/>
        </p:spPr>
        <p:txBody>
          <a:bodyPr wrap="square" rtlCol="0">
            <a:spAutoFit/>
          </a:bodyPr>
          <a:lstStyle/>
          <a:p>
            <a:r>
              <a:rPr lang="en-US" sz="2800" b="1" dirty="0" smtClean="0">
                <a:solidFill>
                  <a:schemeClr val="tx2">
                    <a:lumMod val="60000"/>
                    <a:lumOff val="40000"/>
                  </a:schemeClr>
                </a:solidFill>
              </a:rPr>
              <a:t>H</a:t>
            </a:r>
            <a:r>
              <a:rPr lang="en-US" sz="2800" b="1" baseline="-25000" dirty="0" smtClean="0">
                <a:solidFill>
                  <a:schemeClr val="tx2">
                    <a:lumMod val="60000"/>
                    <a:lumOff val="40000"/>
                  </a:schemeClr>
                </a:solidFill>
              </a:rPr>
              <a:t>0 </a:t>
            </a:r>
            <a:r>
              <a:rPr lang="en-US" sz="2800" b="1" dirty="0" smtClean="0">
                <a:solidFill>
                  <a:schemeClr val="tx2">
                    <a:lumMod val="60000"/>
                    <a:lumOff val="40000"/>
                  </a:schemeClr>
                </a:solidFill>
              </a:rPr>
              <a:t>: Boxers live 11 years</a:t>
            </a:r>
            <a:endParaRPr lang="en-US" sz="2800" b="1" baseline="-25000" dirty="0">
              <a:solidFill>
                <a:schemeClr val="tx2">
                  <a:lumMod val="60000"/>
                  <a:lumOff val="40000"/>
                </a:schemeClr>
              </a:solidFill>
            </a:endParaRPr>
          </a:p>
        </p:txBody>
      </p:sp>
      <p:sp>
        <p:nvSpPr>
          <p:cNvPr id="103" name="TextBox 102"/>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something else</a:t>
            </a:r>
            <a:endParaRPr lang="en-US" sz="2800" b="1" baseline="-25000" dirty="0">
              <a:solidFill>
                <a:srgbClr val="FF0000"/>
              </a:solidFill>
            </a:endParaRPr>
          </a:p>
        </p:txBody>
      </p:sp>
      <p:grpSp>
        <p:nvGrpSpPr>
          <p:cNvPr id="104" name="Group 103"/>
          <p:cNvGrpSpPr/>
          <p:nvPr/>
        </p:nvGrpSpPr>
        <p:grpSpPr>
          <a:xfrm>
            <a:off x="6400800" y="591853"/>
            <a:ext cx="2691177" cy="1440407"/>
            <a:chOff x="988358" y="1101908"/>
            <a:chExt cx="7467600" cy="5017467"/>
          </a:xfrm>
        </p:grpSpPr>
        <p:cxnSp>
          <p:nvCxnSpPr>
            <p:cNvPr id="105" name="Straight Connector 10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06" name="Freeform 105"/>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7" name="Straight Connector 10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09" name="Freeform 10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0" name="Freeform 10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1" name="Freeform 110"/>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12" name="Straight Arrow Connector 111"/>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TextBox 113"/>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a:t>
                  </a:r>
                  <a:r>
                    <a:rPr lang="en-US" sz="1400" dirty="0" smtClean="0">
                      <a:solidFill>
                        <a:srgbClr val="FF0000"/>
                      </a:solidFill>
                    </a:rPr>
                    <a:t>9</a:t>
                  </a: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2.3</a:t>
                  </a:r>
                  <a:endParaRPr lang="en-US" sz="1400" dirty="0">
                    <a:solidFill>
                      <a:srgbClr val="FF0000"/>
                    </a:solidFill>
                  </a:endParaRPr>
                </a:p>
              </p:txBody>
            </p:sp>
          </mc:Choice>
          <mc:Fallback xmlns="">
            <p:sp>
              <p:nvSpPr>
                <p:cNvPr id="114" name="TextBox 113"/>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3" cstate="print"/>
                  <a:stretch>
                    <a:fillRect l="-1786" b="-6742"/>
                  </a:stretch>
                </a:blipFill>
              </p:spPr>
              <p:txBody>
                <a:bodyPr/>
                <a:lstStyle/>
                <a:p>
                  <a:r>
                    <a:rPr lang="en-US">
                      <a:noFill/>
                    </a:rPr>
                    <a:t> </a:t>
                  </a:r>
                </a:p>
              </p:txBody>
            </p:sp>
          </mc:Fallback>
        </mc:AlternateContent>
      </p:grpSp>
      <p:grpSp>
        <p:nvGrpSpPr>
          <p:cNvPr id="115" name="Group 114"/>
          <p:cNvGrpSpPr/>
          <p:nvPr/>
        </p:nvGrpSpPr>
        <p:grpSpPr>
          <a:xfrm>
            <a:off x="800399" y="609600"/>
            <a:ext cx="2019001" cy="1408167"/>
            <a:chOff x="988358" y="1143000"/>
            <a:chExt cx="5602415" cy="4905160"/>
          </a:xfrm>
        </p:grpSpPr>
        <p:cxnSp>
          <p:nvCxnSpPr>
            <p:cNvPr id="116" name="Straight Connector 115"/>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17" name="Freeform 116"/>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18" name="Straight Connector 117"/>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20" name="Freeform 119"/>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1" name="Freeform 120"/>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22" name="Rectangle 121"/>
          <p:cNvSpPr/>
          <p:nvPr/>
        </p:nvSpPr>
        <p:spPr>
          <a:xfrm>
            <a:off x="172233" y="467958"/>
            <a:ext cx="1199367"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 11 </a:t>
            </a:r>
            <a:endParaRPr lang="en-US" dirty="0"/>
          </a:p>
        </p:txBody>
      </p:sp>
      <p:sp>
        <p:nvSpPr>
          <p:cNvPr id="123" name="Rectangle 122"/>
          <p:cNvSpPr/>
          <p:nvPr/>
        </p:nvSpPr>
        <p:spPr>
          <a:xfrm>
            <a:off x="4781961" y="467958"/>
            <a:ext cx="1237839"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11 </a:t>
            </a:r>
            <a:endParaRPr lang="en-US" dirty="0">
              <a:solidFill>
                <a:srgbClr val="FF0000"/>
              </a:solidFill>
            </a:endParaRPr>
          </a:p>
        </p:txBody>
      </p:sp>
      <p:grpSp>
        <p:nvGrpSpPr>
          <p:cNvPr id="124" name="Group 123"/>
          <p:cNvGrpSpPr/>
          <p:nvPr/>
        </p:nvGrpSpPr>
        <p:grpSpPr>
          <a:xfrm>
            <a:off x="-3585" y="0"/>
            <a:ext cx="9147586" cy="2011815"/>
            <a:chOff x="-3585" y="0"/>
            <a:chExt cx="9147586" cy="2011815"/>
          </a:xfrm>
        </p:grpSpPr>
        <p:sp>
          <p:nvSpPr>
            <p:cNvPr id="125" name="Rectangle 124"/>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a:stCxn id="125" idx="0"/>
              <a:endCxn id="125"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127" name="TextBox 126"/>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Tree>
    <p:extLst>
      <p:ext uri="{BB962C8B-B14F-4D97-AF65-F5344CB8AC3E}">
        <p14:creationId xmlns:p14="http://schemas.microsoft.com/office/powerpoint/2010/main" val="3808692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16" name="Group 115"/>
          <p:cNvGrpSpPr/>
          <p:nvPr/>
        </p:nvGrpSpPr>
        <p:grpSpPr>
          <a:xfrm>
            <a:off x="5252544" y="3435620"/>
            <a:ext cx="1447800" cy="1308530"/>
            <a:chOff x="797618" y="2742006"/>
            <a:chExt cx="1259782" cy="604840"/>
          </a:xfrm>
        </p:grpSpPr>
        <p:cxnSp>
          <p:nvCxnSpPr>
            <p:cNvPr id="117" name="Straight Arrow Connector 116"/>
            <p:cNvCxnSpPr/>
            <p:nvPr/>
          </p:nvCxnSpPr>
          <p:spPr>
            <a:xfrm flipV="1">
              <a:off x="797618" y="2742006"/>
              <a:ext cx="0" cy="604840"/>
            </a:xfrm>
            <a:prstGeom prst="straightConnector1">
              <a:avLst/>
            </a:prstGeom>
            <a:ln w="127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838200" y="2742006"/>
              <a:ext cx="1219200" cy="0"/>
            </a:xfrm>
            <a:prstGeom prst="line">
              <a:avLst/>
            </a:prstGeom>
            <a:ln w="6350"/>
          </p:spPr>
          <p:style>
            <a:lnRef idx="1">
              <a:schemeClr val="dk1"/>
            </a:lnRef>
            <a:fillRef idx="0">
              <a:schemeClr val="dk1"/>
            </a:fillRef>
            <a:effectRef idx="0">
              <a:schemeClr val="dk1"/>
            </a:effectRef>
            <a:fontRef idx="minor">
              <a:schemeClr val="tx1"/>
            </a:fontRef>
          </p:style>
        </p:cxnSp>
      </p:grpSp>
      <p:sp>
        <p:nvSpPr>
          <p:cNvPr id="64" name="Rectangle 63"/>
          <p:cNvSpPr>
            <a:spLocks/>
          </p:cNvSpPr>
          <p:nvPr/>
        </p:nvSpPr>
        <p:spPr>
          <a:xfrm>
            <a:off x="3426066" y="342936"/>
            <a:ext cx="1289304" cy="129235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77" name="Rectangle 76"/>
          <p:cNvSpPr>
            <a:spLocks/>
          </p:cNvSpPr>
          <p:nvPr/>
        </p:nvSpPr>
        <p:spPr>
          <a:xfrm>
            <a:off x="5411040" y="3457502"/>
            <a:ext cx="1289304" cy="129235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Tree>
    <p:extLst>
      <p:ext uri="{BB962C8B-B14F-4D97-AF65-F5344CB8AC3E}">
        <p14:creationId xmlns:p14="http://schemas.microsoft.com/office/powerpoint/2010/main" val="30586880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16" name="Group 115"/>
          <p:cNvGrpSpPr/>
          <p:nvPr/>
        </p:nvGrpSpPr>
        <p:grpSpPr>
          <a:xfrm>
            <a:off x="5252544" y="4104068"/>
            <a:ext cx="1447800" cy="640082"/>
            <a:chOff x="797618" y="2742006"/>
            <a:chExt cx="1259782" cy="604840"/>
          </a:xfrm>
        </p:grpSpPr>
        <p:cxnSp>
          <p:nvCxnSpPr>
            <p:cNvPr id="117" name="Straight Arrow Connector 116"/>
            <p:cNvCxnSpPr/>
            <p:nvPr/>
          </p:nvCxnSpPr>
          <p:spPr>
            <a:xfrm flipV="1">
              <a:off x="797618" y="2742006"/>
              <a:ext cx="0" cy="604840"/>
            </a:xfrm>
            <a:prstGeom prst="straightConnector1">
              <a:avLst/>
            </a:prstGeom>
            <a:ln w="127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838200" y="2742006"/>
              <a:ext cx="1219200" cy="0"/>
            </a:xfrm>
            <a:prstGeom prst="line">
              <a:avLst/>
            </a:prstGeom>
            <a:ln w="6350"/>
          </p:spPr>
          <p:style>
            <a:lnRef idx="1">
              <a:schemeClr val="dk1"/>
            </a:lnRef>
            <a:fillRef idx="0">
              <a:schemeClr val="dk1"/>
            </a:fillRef>
            <a:effectRef idx="0">
              <a:schemeClr val="dk1"/>
            </a:effectRef>
            <a:fontRef idx="minor">
              <a:schemeClr val="tx1"/>
            </a:fontRef>
          </p:style>
        </p:cxnSp>
      </p:grpSp>
      <p:sp>
        <p:nvSpPr>
          <p:cNvPr id="64" name="Rectangle 63"/>
          <p:cNvSpPr>
            <a:spLocks/>
          </p:cNvSpPr>
          <p:nvPr/>
        </p:nvSpPr>
        <p:spPr>
          <a:xfrm>
            <a:off x="3426066" y="342936"/>
            <a:ext cx="1289304" cy="129235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5" name="Rectangle 64"/>
          <p:cNvSpPr>
            <a:spLocks/>
          </p:cNvSpPr>
          <p:nvPr/>
        </p:nvSpPr>
        <p:spPr>
          <a:xfrm>
            <a:off x="3721783" y="1784665"/>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76" name="Rectangle 75"/>
          <p:cNvSpPr>
            <a:spLocks/>
          </p:cNvSpPr>
          <p:nvPr/>
        </p:nvSpPr>
        <p:spPr>
          <a:xfrm>
            <a:off x="5650828" y="4086844"/>
            <a:ext cx="697870" cy="637556"/>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Tree>
    <p:extLst>
      <p:ext uri="{BB962C8B-B14F-4D97-AF65-F5344CB8AC3E}">
        <p14:creationId xmlns:p14="http://schemas.microsoft.com/office/powerpoint/2010/main" val="1052111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16" name="Group 115"/>
          <p:cNvGrpSpPr/>
          <p:nvPr/>
        </p:nvGrpSpPr>
        <p:grpSpPr>
          <a:xfrm>
            <a:off x="5252544" y="4104068"/>
            <a:ext cx="1447800" cy="640082"/>
            <a:chOff x="797618" y="2742006"/>
            <a:chExt cx="1259782" cy="604840"/>
          </a:xfrm>
        </p:grpSpPr>
        <p:cxnSp>
          <p:nvCxnSpPr>
            <p:cNvPr id="117" name="Straight Arrow Connector 116"/>
            <p:cNvCxnSpPr/>
            <p:nvPr/>
          </p:nvCxnSpPr>
          <p:spPr>
            <a:xfrm flipV="1">
              <a:off x="797618" y="2742006"/>
              <a:ext cx="0" cy="604840"/>
            </a:xfrm>
            <a:prstGeom prst="straightConnector1">
              <a:avLst/>
            </a:prstGeom>
            <a:ln w="127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838200" y="2742006"/>
              <a:ext cx="1219200" cy="0"/>
            </a:xfrm>
            <a:prstGeom prst="line">
              <a:avLst/>
            </a:prstGeom>
            <a:ln w="6350"/>
          </p:spPr>
          <p:style>
            <a:lnRef idx="1">
              <a:schemeClr val="dk1"/>
            </a:lnRef>
            <a:fillRef idx="0">
              <a:schemeClr val="dk1"/>
            </a:fillRef>
            <a:effectRef idx="0">
              <a:schemeClr val="dk1"/>
            </a:effectRef>
            <a:fontRef idx="minor">
              <a:schemeClr val="tx1"/>
            </a:fontRef>
          </p:style>
        </p:cxnSp>
      </p:grpSp>
      <p:sp>
        <p:nvSpPr>
          <p:cNvPr id="64" name="Rectangle 63"/>
          <p:cNvSpPr>
            <a:spLocks/>
          </p:cNvSpPr>
          <p:nvPr/>
        </p:nvSpPr>
        <p:spPr>
          <a:xfrm>
            <a:off x="3426066" y="342936"/>
            <a:ext cx="1289304" cy="129235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5" name="Rectangle 64"/>
          <p:cNvSpPr>
            <a:spLocks/>
          </p:cNvSpPr>
          <p:nvPr/>
        </p:nvSpPr>
        <p:spPr>
          <a:xfrm>
            <a:off x="3721783" y="1784665"/>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6" name="Rectangle 65"/>
          <p:cNvSpPr>
            <a:spLocks/>
          </p:cNvSpPr>
          <p:nvPr/>
        </p:nvSpPr>
        <p:spPr>
          <a:xfrm>
            <a:off x="3721783" y="2621066"/>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76" name="Rectangle 75"/>
          <p:cNvSpPr>
            <a:spLocks/>
          </p:cNvSpPr>
          <p:nvPr/>
        </p:nvSpPr>
        <p:spPr>
          <a:xfrm>
            <a:off x="5650828" y="4086844"/>
            <a:ext cx="697870" cy="637556"/>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Tree>
    <p:extLst>
      <p:ext uri="{BB962C8B-B14F-4D97-AF65-F5344CB8AC3E}">
        <p14:creationId xmlns:p14="http://schemas.microsoft.com/office/powerpoint/2010/main" val="7143512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16" name="Group 115"/>
          <p:cNvGrpSpPr/>
          <p:nvPr/>
        </p:nvGrpSpPr>
        <p:grpSpPr>
          <a:xfrm flipV="1">
            <a:off x="5257800" y="4678681"/>
            <a:ext cx="1447800" cy="45719"/>
            <a:chOff x="797618" y="2742006"/>
            <a:chExt cx="1259782" cy="604840"/>
          </a:xfrm>
        </p:grpSpPr>
        <p:cxnSp>
          <p:nvCxnSpPr>
            <p:cNvPr id="117" name="Straight Arrow Connector 116"/>
            <p:cNvCxnSpPr/>
            <p:nvPr/>
          </p:nvCxnSpPr>
          <p:spPr>
            <a:xfrm flipV="1">
              <a:off x="797618" y="2742006"/>
              <a:ext cx="0" cy="604840"/>
            </a:xfrm>
            <a:prstGeom prst="straightConnector1">
              <a:avLst/>
            </a:prstGeom>
            <a:ln w="127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838200" y="2742006"/>
              <a:ext cx="1219200" cy="0"/>
            </a:xfrm>
            <a:prstGeom prst="line">
              <a:avLst/>
            </a:prstGeom>
            <a:ln w="6350"/>
          </p:spPr>
          <p:style>
            <a:lnRef idx="1">
              <a:schemeClr val="dk1"/>
            </a:lnRef>
            <a:fillRef idx="0">
              <a:schemeClr val="dk1"/>
            </a:fillRef>
            <a:effectRef idx="0">
              <a:schemeClr val="dk1"/>
            </a:effectRef>
            <a:fontRef idx="minor">
              <a:schemeClr val="tx1"/>
            </a:fontRef>
          </p:style>
        </p:cxnSp>
      </p:grpSp>
      <p:sp>
        <p:nvSpPr>
          <p:cNvPr id="64" name="Rectangle 63"/>
          <p:cNvSpPr>
            <a:spLocks/>
          </p:cNvSpPr>
          <p:nvPr/>
        </p:nvSpPr>
        <p:spPr>
          <a:xfrm>
            <a:off x="3426066" y="342936"/>
            <a:ext cx="1289304" cy="129235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5" name="Rectangle 64"/>
          <p:cNvSpPr>
            <a:spLocks/>
          </p:cNvSpPr>
          <p:nvPr/>
        </p:nvSpPr>
        <p:spPr>
          <a:xfrm>
            <a:off x="3721783" y="1784665"/>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6" name="Rectangle 65"/>
          <p:cNvSpPr>
            <a:spLocks/>
          </p:cNvSpPr>
          <p:nvPr/>
        </p:nvSpPr>
        <p:spPr>
          <a:xfrm>
            <a:off x="3721783" y="2621066"/>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Tree>
    <p:extLst>
      <p:ext uri="{BB962C8B-B14F-4D97-AF65-F5344CB8AC3E}">
        <p14:creationId xmlns:p14="http://schemas.microsoft.com/office/powerpoint/2010/main" val="2855471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16" name="Group 115"/>
          <p:cNvGrpSpPr/>
          <p:nvPr/>
        </p:nvGrpSpPr>
        <p:grpSpPr>
          <a:xfrm flipV="1">
            <a:off x="5257800" y="4727970"/>
            <a:ext cx="1447800" cy="323089"/>
            <a:chOff x="797618" y="2742006"/>
            <a:chExt cx="1259782" cy="604840"/>
          </a:xfrm>
        </p:grpSpPr>
        <p:cxnSp>
          <p:nvCxnSpPr>
            <p:cNvPr id="117" name="Straight Arrow Connector 116"/>
            <p:cNvCxnSpPr/>
            <p:nvPr/>
          </p:nvCxnSpPr>
          <p:spPr>
            <a:xfrm flipV="1">
              <a:off x="797618" y="2742006"/>
              <a:ext cx="0" cy="604840"/>
            </a:xfrm>
            <a:prstGeom prst="straightConnector1">
              <a:avLst/>
            </a:prstGeom>
            <a:ln w="127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838200" y="2742006"/>
              <a:ext cx="1219200" cy="0"/>
            </a:xfrm>
            <a:prstGeom prst="line">
              <a:avLst/>
            </a:prstGeom>
            <a:ln w="6350"/>
          </p:spPr>
          <p:style>
            <a:lnRef idx="1">
              <a:schemeClr val="dk1"/>
            </a:lnRef>
            <a:fillRef idx="0">
              <a:schemeClr val="dk1"/>
            </a:fillRef>
            <a:effectRef idx="0">
              <a:schemeClr val="dk1"/>
            </a:effectRef>
            <a:fontRef idx="minor">
              <a:schemeClr val="tx1"/>
            </a:fontRef>
          </p:style>
        </p:cxnSp>
      </p:grpSp>
      <p:sp>
        <p:nvSpPr>
          <p:cNvPr id="64" name="Rectangle 63"/>
          <p:cNvSpPr>
            <a:spLocks/>
          </p:cNvSpPr>
          <p:nvPr/>
        </p:nvSpPr>
        <p:spPr>
          <a:xfrm>
            <a:off x="3426066" y="342936"/>
            <a:ext cx="1289304" cy="129235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5" name="Rectangle 64"/>
          <p:cNvSpPr>
            <a:spLocks/>
          </p:cNvSpPr>
          <p:nvPr/>
        </p:nvSpPr>
        <p:spPr>
          <a:xfrm>
            <a:off x="3721783" y="1784665"/>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6" name="Rectangle 65"/>
          <p:cNvSpPr>
            <a:spLocks/>
          </p:cNvSpPr>
          <p:nvPr/>
        </p:nvSpPr>
        <p:spPr>
          <a:xfrm>
            <a:off x="3721783" y="2621066"/>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7" name="Rectangle 66"/>
          <p:cNvSpPr>
            <a:spLocks/>
          </p:cNvSpPr>
          <p:nvPr/>
        </p:nvSpPr>
        <p:spPr>
          <a:xfrm>
            <a:off x="3912450" y="3490971"/>
            <a:ext cx="316536" cy="305791"/>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75" name="Rectangle 74"/>
          <p:cNvSpPr>
            <a:spLocks/>
          </p:cNvSpPr>
          <p:nvPr/>
        </p:nvSpPr>
        <p:spPr>
          <a:xfrm>
            <a:off x="5791200" y="4745269"/>
            <a:ext cx="316536" cy="305791"/>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Tree>
    <p:extLst>
      <p:ext uri="{BB962C8B-B14F-4D97-AF65-F5344CB8AC3E}">
        <p14:creationId xmlns:p14="http://schemas.microsoft.com/office/powerpoint/2010/main" val="3395178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86" y="-72323"/>
            <a:ext cx="4575586" cy="523220"/>
          </a:xfrm>
          <a:prstGeom prst="rect">
            <a:avLst/>
          </a:prstGeom>
          <a:noFill/>
        </p:spPr>
        <p:txBody>
          <a:bodyPr wrap="square" rtlCol="0">
            <a:spAutoFit/>
          </a:bodyPr>
          <a:lstStyle/>
          <a:p>
            <a:r>
              <a:rPr lang="en-US" sz="2800" b="1" dirty="0" smtClean="0">
                <a:solidFill>
                  <a:schemeClr val="tx2">
                    <a:lumMod val="60000"/>
                    <a:lumOff val="40000"/>
                  </a:schemeClr>
                </a:solidFill>
              </a:rPr>
              <a:t>H</a:t>
            </a:r>
            <a:r>
              <a:rPr lang="en-US" sz="2800" b="1" baseline="-25000" dirty="0" smtClean="0">
                <a:solidFill>
                  <a:schemeClr val="tx2">
                    <a:lumMod val="60000"/>
                    <a:lumOff val="40000"/>
                  </a:schemeClr>
                </a:solidFill>
              </a:rPr>
              <a:t>0 </a:t>
            </a:r>
            <a:r>
              <a:rPr lang="en-US" sz="2800" b="1" dirty="0" smtClean="0">
                <a:solidFill>
                  <a:schemeClr val="tx2">
                    <a:lumMod val="60000"/>
                    <a:lumOff val="40000"/>
                  </a:schemeClr>
                </a:solidFill>
              </a:rPr>
              <a:t>:</a:t>
            </a:r>
            <a:endParaRPr lang="en-US" sz="2800" b="1" baseline="-25000" dirty="0">
              <a:solidFill>
                <a:schemeClr val="tx2">
                  <a:lumMod val="60000"/>
                  <a:lumOff val="40000"/>
                </a:schemeClr>
              </a:solidFill>
            </a:endParaRPr>
          </a:p>
        </p:txBody>
      </p:sp>
      <p:sp>
        <p:nvSpPr>
          <p:cNvPr id="13" name="TextBox 12"/>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a:t>
            </a:r>
            <a:endParaRPr lang="en-US" sz="2800" b="1" baseline="-25000" dirty="0">
              <a:solidFill>
                <a:srgbClr val="FF0000"/>
              </a:solidFill>
            </a:endParaRPr>
          </a:p>
        </p:txBody>
      </p:sp>
      <p:sp>
        <p:nvSpPr>
          <p:cNvPr id="50" name="Isosceles Triangle 49"/>
          <p:cNvSpPr/>
          <p:nvPr/>
        </p:nvSpPr>
        <p:spPr>
          <a:xfrm rot="5400000">
            <a:off x="4110224" y="3822666"/>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51" name="Straight Connector 50"/>
          <p:cNvCxnSpPr>
            <a:endCxn id="50" idx="3"/>
          </p:cNvCxnSpPr>
          <p:nvPr/>
        </p:nvCxnSpPr>
        <p:spPr>
          <a:xfrm>
            <a:off x="1143000" y="4085323"/>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19680" y="2819400"/>
            <a:ext cx="1086480" cy="4038600"/>
            <a:chOff x="-19680" y="1887758"/>
            <a:chExt cx="1086480" cy="4038600"/>
          </a:xfrm>
        </p:grpSpPr>
        <p:cxnSp>
          <p:nvCxnSpPr>
            <p:cNvPr id="54" name="Straight Connector 53"/>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66" name="Group 65"/>
            <p:cNvGrpSpPr/>
            <p:nvPr/>
          </p:nvGrpSpPr>
          <p:grpSpPr>
            <a:xfrm>
              <a:off x="-19680" y="2049302"/>
              <a:ext cx="747150" cy="3553968"/>
              <a:chOff x="2209800" y="1219200"/>
              <a:chExt cx="352429" cy="1676400"/>
            </a:xfrm>
          </p:grpSpPr>
          <p:sp>
            <p:nvSpPr>
              <p:cNvPr id="68" name="Rectangle 67"/>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69" name="Rectangle 68"/>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70" name="Rectangle 69"/>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71" name="Rectangle 70"/>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72" name="Rectangle 71"/>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73" name="Rectangle 72"/>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74" name="Rectangle 73"/>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75" name="Rectangle 74"/>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76" name="Rectangle 75"/>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77" name="Rectangle 76"/>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78" name="Rectangle 77"/>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67" name="Straight Connector 66"/>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sp>
        <p:nvSpPr>
          <p:cNvPr id="89" name="TextBox 88"/>
          <p:cNvSpPr txBox="1"/>
          <p:nvPr/>
        </p:nvSpPr>
        <p:spPr>
          <a:xfrm>
            <a:off x="914400" y="2133600"/>
            <a:ext cx="7772400" cy="584775"/>
          </a:xfrm>
          <a:prstGeom prst="rect">
            <a:avLst/>
          </a:prstGeom>
          <a:noFill/>
        </p:spPr>
        <p:txBody>
          <a:bodyPr wrap="square" rtlCol="0">
            <a:spAutoFit/>
          </a:bodyPr>
          <a:lstStyle/>
          <a:p>
            <a:pPr algn="ctr"/>
            <a:r>
              <a:rPr lang="en-US" sz="3200" dirty="0" smtClean="0"/>
              <a:t>How long do boxer dogs live?</a:t>
            </a:r>
            <a:endParaRPr lang="en-US" sz="3200" dirty="0"/>
          </a:p>
        </p:txBody>
      </p:sp>
      <p:grpSp>
        <p:nvGrpSpPr>
          <p:cNvPr id="90" name="Group 89"/>
          <p:cNvGrpSpPr/>
          <p:nvPr/>
        </p:nvGrpSpPr>
        <p:grpSpPr>
          <a:xfrm>
            <a:off x="6400800" y="591853"/>
            <a:ext cx="2691177" cy="1267337"/>
            <a:chOff x="988358" y="1101908"/>
            <a:chExt cx="7467600" cy="4414601"/>
          </a:xfrm>
        </p:grpSpPr>
        <p:cxnSp>
          <p:nvCxnSpPr>
            <p:cNvPr id="91" name="Straight Connector 90"/>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92" name="Freeform 91"/>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93" name="Straight Connector 92"/>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376116" y="4225591"/>
              <a:ext cx="2275204" cy="1286039"/>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endParaRPr lang="en-US" sz="1400" dirty="0"/>
            </a:p>
          </p:txBody>
        </p:sp>
        <p:sp>
          <p:nvSpPr>
            <p:cNvPr id="95" name="Freeform 94"/>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6" name="Freeform 9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7" name="Freeform 96"/>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98" name="Straight Arrow Connector 97"/>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5128038" y="4230470"/>
              <a:ext cx="2854764" cy="1286039"/>
            </a:xfrm>
            <a:prstGeom prst="rect">
              <a:avLst/>
            </a:prstGeom>
            <a:noFill/>
          </p:spPr>
          <p:txBody>
            <a:bodyPr wrap="square" rtlCol="0">
              <a:spAutoFit/>
            </a:bodyPr>
            <a:lstStyle/>
            <a:p>
              <a:r>
                <a:rPr lang="en-US" sz="1400" b="1" dirty="0" smtClean="0">
                  <a:solidFill>
                    <a:srgbClr val="FF0000"/>
                  </a:solidFill>
                </a:rPr>
                <a:t>µ</a:t>
              </a:r>
              <a:r>
                <a:rPr lang="en-US" sz="1400" dirty="0" smtClean="0"/>
                <a:t> = ?</a:t>
              </a:r>
            </a:p>
            <a:p>
              <a:r>
                <a:rPr lang="el-GR" sz="1400" b="1" dirty="0" smtClean="0">
                  <a:solidFill>
                    <a:schemeClr val="tx2">
                      <a:lumMod val="60000"/>
                      <a:lumOff val="40000"/>
                    </a:schemeClr>
                  </a:solidFill>
                </a:rPr>
                <a:t>σ</a:t>
              </a:r>
              <a:r>
                <a:rPr lang="en-US" sz="1400" dirty="0" smtClean="0"/>
                <a:t> = ?</a:t>
              </a:r>
              <a:endParaRPr lang="en-US" sz="1400" dirty="0"/>
            </a:p>
          </p:txBody>
        </p:sp>
      </p:grpSp>
      <p:grpSp>
        <p:nvGrpSpPr>
          <p:cNvPr id="102" name="Group 101"/>
          <p:cNvGrpSpPr/>
          <p:nvPr/>
        </p:nvGrpSpPr>
        <p:grpSpPr>
          <a:xfrm>
            <a:off x="800399" y="609600"/>
            <a:ext cx="2019001" cy="1254141"/>
            <a:chOff x="988358" y="1143000"/>
            <a:chExt cx="5602415" cy="4368631"/>
          </a:xfrm>
        </p:grpSpPr>
        <p:cxnSp>
          <p:nvCxnSpPr>
            <p:cNvPr id="103" name="Straight Connector 102"/>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04" name="Freeform 10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5" name="Straight Connector 104"/>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142968" y="4225592"/>
              <a:ext cx="2508353" cy="1286039"/>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endParaRPr lang="en-US" sz="1400" dirty="0"/>
            </a:p>
          </p:txBody>
        </p:sp>
        <p:sp>
          <p:nvSpPr>
            <p:cNvPr id="107" name="Freeform 106"/>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Freeform 107"/>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cxnSp>
        <p:nvCxnSpPr>
          <p:cNvPr id="55" name="Straight Connector 54"/>
          <p:cNvCxnSpPr>
            <a:stCxn id="53" idx="0"/>
            <a:endCxn id="53"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
        <p:nvSpPr>
          <p:cNvPr id="80" name="TextBox 79"/>
          <p:cNvSpPr txBox="1"/>
          <p:nvPr/>
        </p:nvSpPr>
        <p:spPr>
          <a:xfrm>
            <a:off x="5902077" y="3048000"/>
            <a:ext cx="2327523" cy="3693319"/>
          </a:xfrm>
          <a:prstGeom prst="rect">
            <a:avLst/>
          </a:prstGeom>
          <a:noFill/>
        </p:spPr>
        <p:txBody>
          <a:bodyPr wrap="square" rtlCol="0">
            <a:spAutoFit/>
          </a:bodyPr>
          <a:lstStyle/>
          <a:p>
            <a:pPr algn="just"/>
            <a:r>
              <a:rPr lang="en-US" dirty="0" smtClean="0"/>
              <a:t>We would like to find out whether boxers differ from the other breeds in longevity. You’ve heard that dogs live 11 years on average. You ask around and meet 10 people who owned a boxer in the past. Each of them tell you how old was their dog when it died.</a:t>
            </a:r>
            <a:endParaRPr lang="en-US" dirty="0"/>
          </a:p>
        </p:txBody>
      </p:sp>
    </p:spTree>
    <p:extLst>
      <p:ext uri="{BB962C8B-B14F-4D97-AF65-F5344CB8AC3E}">
        <p14:creationId xmlns:p14="http://schemas.microsoft.com/office/powerpoint/2010/main" val="946419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16" name="Group 115"/>
          <p:cNvGrpSpPr/>
          <p:nvPr/>
        </p:nvGrpSpPr>
        <p:grpSpPr>
          <a:xfrm flipV="1">
            <a:off x="5257800" y="4727970"/>
            <a:ext cx="1447800" cy="323089"/>
            <a:chOff x="797618" y="2742006"/>
            <a:chExt cx="1259782" cy="604840"/>
          </a:xfrm>
        </p:grpSpPr>
        <p:cxnSp>
          <p:nvCxnSpPr>
            <p:cNvPr id="117" name="Straight Arrow Connector 116"/>
            <p:cNvCxnSpPr/>
            <p:nvPr/>
          </p:nvCxnSpPr>
          <p:spPr>
            <a:xfrm flipV="1">
              <a:off x="797618" y="2742006"/>
              <a:ext cx="0" cy="604840"/>
            </a:xfrm>
            <a:prstGeom prst="straightConnector1">
              <a:avLst/>
            </a:prstGeom>
            <a:ln w="127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838200" y="2742006"/>
              <a:ext cx="1219200" cy="0"/>
            </a:xfrm>
            <a:prstGeom prst="line">
              <a:avLst/>
            </a:prstGeom>
            <a:ln w="6350"/>
          </p:spPr>
          <p:style>
            <a:lnRef idx="1">
              <a:schemeClr val="dk1"/>
            </a:lnRef>
            <a:fillRef idx="0">
              <a:schemeClr val="dk1"/>
            </a:fillRef>
            <a:effectRef idx="0">
              <a:schemeClr val="dk1"/>
            </a:effectRef>
            <a:fontRef idx="minor">
              <a:schemeClr val="tx1"/>
            </a:fontRef>
          </p:style>
        </p:cxnSp>
      </p:grpSp>
      <p:sp>
        <p:nvSpPr>
          <p:cNvPr id="64" name="Rectangle 63"/>
          <p:cNvSpPr>
            <a:spLocks/>
          </p:cNvSpPr>
          <p:nvPr/>
        </p:nvSpPr>
        <p:spPr>
          <a:xfrm>
            <a:off x="3426066" y="342936"/>
            <a:ext cx="1289304" cy="129235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5" name="Rectangle 64"/>
          <p:cNvSpPr>
            <a:spLocks/>
          </p:cNvSpPr>
          <p:nvPr/>
        </p:nvSpPr>
        <p:spPr>
          <a:xfrm>
            <a:off x="3721783" y="1784665"/>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6" name="Rectangle 65"/>
          <p:cNvSpPr>
            <a:spLocks/>
          </p:cNvSpPr>
          <p:nvPr/>
        </p:nvSpPr>
        <p:spPr>
          <a:xfrm>
            <a:off x="3721783" y="2621066"/>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7" name="Rectangle 66"/>
          <p:cNvSpPr>
            <a:spLocks/>
          </p:cNvSpPr>
          <p:nvPr/>
        </p:nvSpPr>
        <p:spPr>
          <a:xfrm>
            <a:off x="3912450" y="3490971"/>
            <a:ext cx="316536" cy="305791"/>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9" name="Rectangle 68"/>
          <p:cNvSpPr>
            <a:spLocks/>
          </p:cNvSpPr>
          <p:nvPr/>
        </p:nvSpPr>
        <p:spPr>
          <a:xfrm>
            <a:off x="3912450" y="3909155"/>
            <a:ext cx="316536" cy="305791"/>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75" name="Rectangle 74"/>
          <p:cNvSpPr>
            <a:spLocks/>
          </p:cNvSpPr>
          <p:nvPr/>
        </p:nvSpPr>
        <p:spPr>
          <a:xfrm>
            <a:off x="5791200" y="4745269"/>
            <a:ext cx="316536" cy="305791"/>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Tree>
    <p:extLst>
      <p:ext uri="{BB962C8B-B14F-4D97-AF65-F5344CB8AC3E}">
        <p14:creationId xmlns:p14="http://schemas.microsoft.com/office/powerpoint/2010/main" val="17046378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16" name="Group 115"/>
          <p:cNvGrpSpPr/>
          <p:nvPr/>
        </p:nvGrpSpPr>
        <p:grpSpPr>
          <a:xfrm flipV="1">
            <a:off x="5257800" y="4727972"/>
            <a:ext cx="1447800" cy="710161"/>
            <a:chOff x="797618" y="2742006"/>
            <a:chExt cx="1259782" cy="604840"/>
          </a:xfrm>
        </p:grpSpPr>
        <p:cxnSp>
          <p:nvCxnSpPr>
            <p:cNvPr id="117" name="Straight Arrow Connector 116"/>
            <p:cNvCxnSpPr/>
            <p:nvPr/>
          </p:nvCxnSpPr>
          <p:spPr>
            <a:xfrm flipV="1">
              <a:off x="797618" y="2742006"/>
              <a:ext cx="0" cy="604840"/>
            </a:xfrm>
            <a:prstGeom prst="straightConnector1">
              <a:avLst/>
            </a:prstGeom>
            <a:ln w="127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838200" y="2742006"/>
              <a:ext cx="1219200" cy="0"/>
            </a:xfrm>
            <a:prstGeom prst="line">
              <a:avLst/>
            </a:prstGeom>
            <a:ln w="6350"/>
          </p:spPr>
          <p:style>
            <a:lnRef idx="1">
              <a:schemeClr val="dk1"/>
            </a:lnRef>
            <a:fillRef idx="0">
              <a:schemeClr val="dk1"/>
            </a:fillRef>
            <a:effectRef idx="0">
              <a:schemeClr val="dk1"/>
            </a:effectRef>
            <a:fontRef idx="minor">
              <a:schemeClr val="tx1"/>
            </a:fontRef>
          </p:style>
        </p:cxnSp>
      </p:grpSp>
      <p:sp>
        <p:nvSpPr>
          <p:cNvPr id="64" name="Rectangle 63"/>
          <p:cNvSpPr>
            <a:spLocks/>
          </p:cNvSpPr>
          <p:nvPr/>
        </p:nvSpPr>
        <p:spPr>
          <a:xfrm>
            <a:off x="3426066" y="342936"/>
            <a:ext cx="1289304" cy="129235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5" name="Rectangle 64"/>
          <p:cNvSpPr>
            <a:spLocks/>
          </p:cNvSpPr>
          <p:nvPr/>
        </p:nvSpPr>
        <p:spPr>
          <a:xfrm>
            <a:off x="3721783" y="1784665"/>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6" name="Rectangle 65"/>
          <p:cNvSpPr>
            <a:spLocks/>
          </p:cNvSpPr>
          <p:nvPr/>
        </p:nvSpPr>
        <p:spPr>
          <a:xfrm>
            <a:off x="3721783" y="2621066"/>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7" name="Rectangle 66"/>
          <p:cNvSpPr>
            <a:spLocks/>
          </p:cNvSpPr>
          <p:nvPr/>
        </p:nvSpPr>
        <p:spPr>
          <a:xfrm>
            <a:off x="3912450" y="3490971"/>
            <a:ext cx="316536" cy="305791"/>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9" name="Rectangle 68"/>
          <p:cNvSpPr>
            <a:spLocks/>
          </p:cNvSpPr>
          <p:nvPr/>
        </p:nvSpPr>
        <p:spPr>
          <a:xfrm>
            <a:off x="3912450" y="3909155"/>
            <a:ext cx="316536" cy="305791"/>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71" name="Rectangle 70"/>
          <p:cNvSpPr>
            <a:spLocks/>
          </p:cNvSpPr>
          <p:nvPr/>
        </p:nvSpPr>
        <p:spPr>
          <a:xfrm>
            <a:off x="3721783" y="4399304"/>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74" name="Rectangle 73"/>
          <p:cNvSpPr>
            <a:spLocks/>
          </p:cNvSpPr>
          <p:nvPr/>
        </p:nvSpPr>
        <p:spPr>
          <a:xfrm>
            <a:off x="5656084" y="4740263"/>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Tree>
    <p:extLst>
      <p:ext uri="{BB962C8B-B14F-4D97-AF65-F5344CB8AC3E}">
        <p14:creationId xmlns:p14="http://schemas.microsoft.com/office/powerpoint/2010/main" val="3508589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16" name="Group 115"/>
          <p:cNvGrpSpPr/>
          <p:nvPr/>
        </p:nvGrpSpPr>
        <p:grpSpPr>
          <a:xfrm flipV="1">
            <a:off x="5257800" y="4727972"/>
            <a:ext cx="1447800" cy="1297400"/>
            <a:chOff x="797618" y="2742006"/>
            <a:chExt cx="1259782" cy="604840"/>
          </a:xfrm>
        </p:grpSpPr>
        <p:cxnSp>
          <p:nvCxnSpPr>
            <p:cNvPr id="117" name="Straight Arrow Connector 116"/>
            <p:cNvCxnSpPr/>
            <p:nvPr/>
          </p:nvCxnSpPr>
          <p:spPr>
            <a:xfrm flipV="1">
              <a:off x="797618" y="2742006"/>
              <a:ext cx="0" cy="604840"/>
            </a:xfrm>
            <a:prstGeom prst="straightConnector1">
              <a:avLst/>
            </a:prstGeom>
            <a:ln w="127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838200" y="2742006"/>
              <a:ext cx="1219200" cy="0"/>
            </a:xfrm>
            <a:prstGeom prst="line">
              <a:avLst/>
            </a:prstGeom>
            <a:ln w="6350"/>
          </p:spPr>
          <p:style>
            <a:lnRef idx="1">
              <a:schemeClr val="dk1"/>
            </a:lnRef>
            <a:fillRef idx="0">
              <a:schemeClr val="dk1"/>
            </a:fillRef>
            <a:effectRef idx="0">
              <a:schemeClr val="dk1"/>
            </a:effectRef>
            <a:fontRef idx="minor">
              <a:schemeClr val="tx1"/>
            </a:fontRef>
          </p:style>
        </p:cxnSp>
      </p:grpSp>
      <p:sp>
        <p:nvSpPr>
          <p:cNvPr id="119" name="Rectangle 118"/>
          <p:cNvSpPr>
            <a:spLocks/>
          </p:cNvSpPr>
          <p:nvPr/>
        </p:nvSpPr>
        <p:spPr>
          <a:xfrm>
            <a:off x="5416296" y="4736532"/>
            <a:ext cx="1289304" cy="129235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4" name="Rectangle 63"/>
          <p:cNvSpPr>
            <a:spLocks/>
          </p:cNvSpPr>
          <p:nvPr/>
        </p:nvSpPr>
        <p:spPr>
          <a:xfrm>
            <a:off x="3426066" y="342936"/>
            <a:ext cx="1289304" cy="129235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5" name="Rectangle 64"/>
          <p:cNvSpPr>
            <a:spLocks/>
          </p:cNvSpPr>
          <p:nvPr/>
        </p:nvSpPr>
        <p:spPr>
          <a:xfrm>
            <a:off x="3721783" y="1784665"/>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6" name="Rectangle 65"/>
          <p:cNvSpPr>
            <a:spLocks/>
          </p:cNvSpPr>
          <p:nvPr/>
        </p:nvSpPr>
        <p:spPr>
          <a:xfrm>
            <a:off x="3721783" y="2621066"/>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7" name="Rectangle 66"/>
          <p:cNvSpPr>
            <a:spLocks/>
          </p:cNvSpPr>
          <p:nvPr/>
        </p:nvSpPr>
        <p:spPr>
          <a:xfrm>
            <a:off x="3912450" y="3490971"/>
            <a:ext cx="316536" cy="305791"/>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9" name="Rectangle 68"/>
          <p:cNvSpPr>
            <a:spLocks/>
          </p:cNvSpPr>
          <p:nvPr/>
        </p:nvSpPr>
        <p:spPr>
          <a:xfrm>
            <a:off x="3912450" y="3909155"/>
            <a:ext cx="316536" cy="305791"/>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71" name="Rectangle 70"/>
          <p:cNvSpPr>
            <a:spLocks/>
          </p:cNvSpPr>
          <p:nvPr/>
        </p:nvSpPr>
        <p:spPr>
          <a:xfrm>
            <a:off x="3721783" y="4399304"/>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72" name="Rectangle 71"/>
          <p:cNvSpPr>
            <a:spLocks/>
          </p:cNvSpPr>
          <p:nvPr/>
        </p:nvSpPr>
        <p:spPr>
          <a:xfrm>
            <a:off x="3426066" y="5276518"/>
            <a:ext cx="1289304" cy="129235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Tree>
    <p:extLst>
      <p:ext uri="{BB962C8B-B14F-4D97-AF65-F5344CB8AC3E}">
        <p14:creationId xmlns:p14="http://schemas.microsoft.com/office/powerpoint/2010/main" val="15310220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2" name="Rectangle 81"/>
          <p:cNvSpPr>
            <a:spLocks/>
          </p:cNvSpPr>
          <p:nvPr/>
        </p:nvSpPr>
        <p:spPr>
          <a:xfrm>
            <a:off x="3721783" y="301997"/>
            <a:ext cx="697870" cy="6260827"/>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Tree>
    <p:extLst>
      <p:ext uri="{BB962C8B-B14F-4D97-AF65-F5344CB8AC3E}">
        <p14:creationId xmlns:p14="http://schemas.microsoft.com/office/powerpoint/2010/main" val="3563513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sp>
        <p:nvSpPr>
          <p:cNvPr id="103" name="Rectangle 102"/>
          <p:cNvSpPr/>
          <p:nvPr/>
        </p:nvSpPr>
        <p:spPr>
          <a:xfrm>
            <a:off x="4574687" y="1180487"/>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342006" y="4577512"/>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00580" y="3314738"/>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561748" y="4697957"/>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4574687" y="3972784"/>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4567969" y="5374148"/>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539394" y="6066177"/>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4539394" y="499646"/>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4574687" y="1817749"/>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600580" y="2576227"/>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3" name="Rectangle 62"/>
          <p:cNvSpPr>
            <a:spLocks/>
          </p:cNvSpPr>
          <p:nvPr/>
        </p:nvSpPr>
        <p:spPr>
          <a:xfrm>
            <a:off x="3721730" y="2386312"/>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sp>
        <p:nvSpPr>
          <p:cNvPr id="64" name="Rectangle 63"/>
          <p:cNvSpPr>
            <a:spLocks/>
          </p:cNvSpPr>
          <p:nvPr/>
        </p:nvSpPr>
        <p:spPr>
          <a:xfrm>
            <a:off x="3721730" y="3072084"/>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r>
              <a:rPr lang="en-US" sz="2400" b="1" baseline="30000" dirty="0">
                <a:solidFill>
                  <a:schemeClr val="tx1"/>
                </a:solidFill>
              </a:rPr>
              <a:t>2</a:t>
            </a:r>
          </a:p>
        </p:txBody>
      </p:sp>
      <p:sp>
        <p:nvSpPr>
          <p:cNvPr id="65" name="Rectangle 64"/>
          <p:cNvSpPr>
            <a:spLocks/>
          </p:cNvSpPr>
          <p:nvPr/>
        </p:nvSpPr>
        <p:spPr>
          <a:xfrm>
            <a:off x="3721730" y="3769954"/>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6" name="Rectangle 65"/>
          <p:cNvSpPr>
            <a:spLocks/>
          </p:cNvSpPr>
          <p:nvPr/>
        </p:nvSpPr>
        <p:spPr>
          <a:xfrm>
            <a:off x="3721730" y="4464957"/>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7" name="Rectangle 66"/>
          <p:cNvSpPr>
            <a:spLocks/>
          </p:cNvSpPr>
          <p:nvPr/>
        </p:nvSpPr>
        <p:spPr>
          <a:xfrm>
            <a:off x="3721730" y="5157529"/>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8" name="Rectangle 67"/>
          <p:cNvSpPr>
            <a:spLocks/>
          </p:cNvSpPr>
          <p:nvPr/>
        </p:nvSpPr>
        <p:spPr>
          <a:xfrm>
            <a:off x="3721730" y="5855659"/>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69" name="Rectangle 68"/>
          <p:cNvSpPr>
            <a:spLocks/>
          </p:cNvSpPr>
          <p:nvPr/>
        </p:nvSpPr>
        <p:spPr>
          <a:xfrm>
            <a:off x="3721730" y="304800"/>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71" name="Rectangle 70"/>
          <p:cNvSpPr>
            <a:spLocks/>
          </p:cNvSpPr>
          <p:nvPr/>
        </p:nvSpPr>
        <p:spPr>
          <a:xfrm>
            <a:off x="3721730" y="990572"/>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72" name="Rectangle 71"/>
          <p:cNvSpPr>
            <a:spLocks/>
          </p:cNvSpPr>
          <p:nvPr/>
        </p:nvSpPr>
        <p:spPr>
          <a:xfrm>
            <a:off x="3721730" y="1688442"/>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spTree>
    <p:extLst>
      <p:ext uri="{BB962C8B-B14F-4D97-AF65-F5344CB8AC3E}">
        <p14:creationId xmlns:p14="http://schemas.microsoft.com/office/powerpoint/2010/main" val="1944384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1" name="Rectangle 80"/>
          <p:cNvSpPr>
            <a:spLocks/>
          </p:cNvSpPr>
          <p:nvPr/>
        </p:nvSpPr>
        <p:spPr>
          <a:xfrm>
            <a:off x="3721730" y="3072084"/>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r>
              <a:rPr lang="en-US" sz="2400" b="1" baseline="30000" dirty="0">
                <a:solidFill>
                  <a:schemeClr val="tx1"/>
                </a:solidFill>
              </a:rPr>
              <a:t>2</a:t>
            </a:r>
          </a:p>
        </p:txBody>
      </p:sp>
      <p:sp>
        <p:nvSpPr>
          <p:cNvPr id="83" name="Rectangle 82"/>
          <p:cNvSpPr>
            <a:spLocks/>
          </p:cNvSpPr>
          <p:nvPr/>
        </p:nvSpPr>
        <p:spPr>
          <a:xfrm>
            <a:off x="5486400" y="3086685"/>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r>
              <a:rPr lang="en-US" sz="2400" b="1" baseline="30000" dirty="0">
                <a:solidFill>
                  <a:schemeClr val="tx1"/>
                </a:solidFill>
              </a:rPr>
              <a:t>2</a:t>
            </a:r>
          </a:p>
        </p:txBody>
      </p:sp>
    </p:spTree>
    <p:extLst>
      <p:ext uri="{BB962C8B-B14F-4D97-AF65-F5344CB8AC3E}">
        <p14:creationId xmlns:p14="http://schemas.microsoft.com/office/powerpoint/2010/main" val="26378331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1" name="Rectangle 50"/>
          <p:cNvSpPr>
            <a:spLocks/>
          </p:cNvSpPr>
          <p:nvPr/>
        </p:nvSpPr>
        <p:spPr>
          <a:xfrm>
            <a:off x="5486400" y="3086685"/>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r>
              <a:rPr lang="en-US" sz="2400" b="1" baseline="30000" dirty="0">
                <a:solidFill>
                  <a:schemeClr val="tx1"/>
                </a:solidFill>
              </a:rPr>
              <a:t>2</a:t>
            </a:r>
          </a:p>
        </p:txBody>
      </p:sp>
    </p:spTree>
    <p:extLst>
      <p:ext uri="{BB962C8B-B14F-4D97-AF65-F5344CB8AC3E}">
        <p14:creationId xmlns:p14="http://schemas.microsoft.com/office/powerpoint/2010/main" val="95274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Isosceles Triangle 180"/>
          <p:cNvSpPr/>
          <p:nvPr/>
        </p:nvSpPr>
        <p:spPr>
          <a:xfrm rot="5400000">
            <a:off x="4110224" y="3822666"/>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82" name="Straight Connector 181"/>
          <p:cNvCxnSpPr>
            <a:endCxn id="181" idx="3"/>
          </p:cNvCxnSpPr>
          <p:nvPr/>
        </p:nvCxnSpPr>
        <p:spPr>
          <a:xfrm>
            <a:off x="1143000" y="4085323"/>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19680" y="2819400"/>
            <a:ext cx="1086480" cy="4038600"/>
            <a:chOff x="-19680" y="1887758"/>
            <a:chExt cx="1086480" cy="4038600"/>
          </a:xfrm>
        </p:grpSpPr>
        <p:cxnSp>
          <p:nvCxnSpPr>
            <p:cNvPr id="184" name="Straight Connector 183"/>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19680" y="2049302"/>
              <a:ext cx="747150" cy="3553968"/>
              <a:chOff x="2209800" y="1219200"/>
              <a:chExt cx="352429" cy="1676400"/>
            </a:xfrm>
          </p:grpSpPr>
          <p:sp>
            <p:nvSpPr>
              <p:cNvPr id="197" name="Rectangle 196"/>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98" name="Rectangle 197"/>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99" name="Rectangle 198"/>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00" name="Rectangle 199"/>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01" name="Rectangle 20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02" name="Rectangle 201"/>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03" name="Rectangle 202"/>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04" name="Rectangle 203"/>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05" name="Rectangle 204"/>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06" name="Rectangle 205"/>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07" name="Rectangle 206"/>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196" name="Straight Connector 195"/>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cxnSp>
        <p:nvCxnSpPr>
          <p:cNvPr id="273" name="Straight Connector 272"/>
          <p:cNvCxnSpPr/>
          <p:nvPr/>
        </p:nvCxnSpPr>
        <p:spPr>
          <a:xfrm>
            <a:off x="1371600" y="6243935"/>
            <a:ext cx="2819400" cy="0"/>
          </a:xfrm>
          <a:prstGeom prst="line">
            <a:avLst/>
          </a:prstGeom>
        </p:spPr>
        <p:style>
          <a:lnRef idx="3">
            <a:schemeClr val="dk1"/>
          </a:lnRef>
          <a:fillRef idx="0">
            <a:schemeClr val="dk1"/>
          </a:fillRef>
          <a:effectRef idx="2">
            <a:schemeClr val="dk1"/>
          </a:effectRef>
          <a:fontRef idx="minor">
            <a:schemeClr val="tx1"/>
          </a:fontRef>
        </p:style>
      </p:cxnSp>
      <p:sp>
        <p:nvSpPr>
          <p:cNvPr id="274" name="TextBox 273"/>
          <p:cNvSpPr txBox="1"/>
          <p:nvPr/>
        </p:nvSpPr>
        <p:spPr>
          <a:xfrm>
            <a:off x="1371600" y="5791200"/>
            <a:ext cx="2819400"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5" name="Straight Connector 114"/>
          <p:cNvCxnSpPr/>
          <p:nvPr/>
        </p:nvCxnSpPr>
        <p:spPr>
          <a:xfrm flipV="1">
            <a:off x="4572000" y="4101820"/>
            <a:ext cx="1" cy="626152"/>
          </a:xfrm>
          <a:prstGeom prst="line">
            <a:avLst/>
          </a:prstGeom>
          <a:ln w="69850"/>
        </p:spPr>
        <p:style>
          <a:lnRef idx="3">
            <a:schemeClr val="dk1"/>
          </a:lnRef>
          <a:fillRef idx="0">
            <a:schemeClr val="dk1"/>
          </a:fillRef>
          <a:effectRef idx="2">
            <a:schemeClr val="dk1"/>
          </a:effectRef>
          <a:fontRef idx="minor">
            <a:schemeClr val="tx1"/>
          </a:fontRef>
        </p:style>
      </p:cxnSp>
      <p:sp>
        <p:nvSpPr>
          <p:cNvPr id="142" name="TextBox 141"/>
          <p:cNvSpPr txBox="1"/>
          <p:nvPr/>
        </p:nvSpPr>
        <p:spPr>
          <a:xfrm>
            <a:off x="-3586" y="-72323"/>
            <a:ext cx="4575586" cy="523220"/>
          </a:xfrm>
          <a:prstGeom prst="rect">
            <a:avLst/>
          </a:prstGeom>
          <a:noFill/>
        </p:spPr>
        <p:txBody>
          <a:bodyPr wrap="square" rtlCol="0">
            <a:spAutoFit/>
          </a:bodyPr>
          <a:lstStyle/>
          <a:p>
            <a:r>
              <a:rPr lang="en-US" sz="2800" b="1" dirty="0" smtClean="0">
                <a:solidFill>
                  <a:schemeClr val="tx2">
                    <a:lumMod val="60000"/>
                    <a:lumOff val="40000"/>
                  </a:schemeClr>
                </a:solidFill>
              </a:rPr>
              <a:t>H</a:t>
            </a:r>
            <a:r>
              <a:rPr lang="en-US" sz="2800" b="1" baseline="-25000" dirty="0" smtClean="0">
                <a:solidFill>
                  <a:schemeClr val="tx2">
                    <a:lumMod val="60000"/>
                    <a:lumOff val="40000"/>
                  </a:schemeClr>
                </a:solidFill>
              </a:rPr>
              <a:t>0 </a:t>
            </a:r>
            <a:r>
              <a:rPr lang="en-US" sz="2800" b="1" dirty="0" smtClean="0">
                <a:solidFill>
                  <a:schemeClr val="tx2">
                    <a:lumMod val="60000"/>
                    <a:lumOff val="40000"/>
                  </a:schemeClr>
                </a:solidFill>
              </a:rPr>
              <a:t>: Boxers live 11 years</a:t>
            </a:r>
            <a:endParaRPr lang="en-US" sz="2800" b="1" baseline="-25000" dirty="0">
              <a:solidFill>
                <a:schemeClr val="tx2">
                  <a:lumMod val="60000"/>
                  <a:lumOff val="40000"/>
                </a:schemeClr>
              </a:solidFill>
            </a:endParaRPr>
          </a:p>
        </p:txBody>
      </p:sp>
      <p:sp>
        <p:nvSpPr>
          <p:cNvPr id="143" name="TextBox 142"/>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something else</a:t>
            </a:r>
            <a:endParaRPr lang="en-US" sz="2800" b="1" baseline="-25000" dirty="0">
              <a:solidFill>
                <a:srgbClr val="FF0000"/>
              </a:solidFill>
            </a:endParaRPr>
          </a:p>
        </p:txBody>
      </p:sp>
      <p:grpSp>
        <p:nvGrpSpPr>
          <p:cNvPr id="144" name="Group 143"/>
          <p:cNvGrpSpPr/>
          <p:nvPr/>
        </p:nvGrpSpPr>
        <p:grpSpPr>
          <a:xfrm>
            <a:off x="6400800" y="591853"/>
            <a:ext cx="2691177" cy="1440407"/>
            <a:chOff x="988358" y="1101908"/>
            <a:chExt cx="7467600" cy="5017467"/>
          </a:xfrm>
        </p:grpSpPr>
        <p:cxnSp>
          <p:nvCxnSpPr>
            <p:cNvPr id="145" name="Straight Connector 14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46" name="Freeform 145"/>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47" name="Straight Connector 14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49" name="Freeform 14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0" name="Freeform 14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1" name="Freeform 150"/>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52" name="Straight Arrow Connector 151"/>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TextBox 153"/>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a:t>
                  </a:r>
                  <a:r>
                    <a:rPr lang="en-US" sz="1400" dirty="0" smtClean="0">
                      <a:solidFill>
                        <a:srgbClr val="FF0000"/>
                      </a:solidFill>
                    </a:rPr>
                    <a:t>9</a:t>
                  </a: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2.3</a:t>
                  </a:r>
                  <a:endParaRPr lang="en-US" sz="1400" dirty="0">
                    <a:solidFill>
                      <a:srgbClr val="FF0000"/>
                    </a:solidFill>
                  </a:endParaRPr>
                </a:p>
              </p:txBody>
            </p:sp>
          </mc:Choice>
          <mc:Fallback xmlns="">
            <p:sp>
              <p:nvSpPr>
                <p:cNvPr id="154" name="TextBox 153"/>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3" cstate="print"/>
                  <a:stretch>
                    <a:fillRect l="-1786" b="-6742"/>
                  </a:stretch>
                </a:blipFill>
              </p:spPr>
              <p:txBody>
                <a:bodyPr/>
                <a:lstStyle/>
                <a:p>
                  <a:r>
                    <a:rPr lang="en-US">
                      <a:noFill/>
                    </a:rPr>
                    <a:t> </a:t>
                  </a:r>
                </a:p>
              </p:txBody>
            </p:sp>
          </mc:Fallback>
        </mc:AlternateContent>
      </p:grpSp>
      <p:grpSp>
        <p:nvGrpSpPr>
          <p:cNvPr id="155" name="Group 154"/>
          <p:cNvGrpSpPr/>
          <p:nvPr/>
        </p:nvGrpSpPr>
        <p:grpSpPr>
          <a:xfrm>
            <a:off x="800399" y="609600"/>
            <a:ext cx="2019001" cy="1408167"/>
            <a:chOff x="988358" y="1143000"/>
            <a:chExt cx="5602415" cy="4905160"/>
          </a:xfrm>
        </p:grpSpPr>
        <p:cxnSp>
          <p:nvCxnSpPr>
            <p:cNvPr id="156" name="Straight Connector 155"/>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57" name="Freeform 156"/>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58" name="Straight Connector 157"/>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60" name="Freeform 159"/>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1" name="Freeform 160"/>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62" name="Rectangle 161"/>
          <p:cNvSpPr/>
          <p:nvPr/>
        </p:nvSpPr>
        <p:spPr>
          <a:xfrm>
            <a:off x="172233" y="467958"/>
            <a:ext cx="1199367"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 11 </a:t>
            </a:r>
            <a:endParaRPr lang="en-US" dirty="0"/>
          </a:p>
        </p:txBody>
      </p:sp>
      <p:sp>
        <p:nvSpPr>
          <p:cNvPr id="163" name="Rectangle 162"/>
          <p:cNvSpPr/>
          <p:nvPr/>
        </p:nvSpPr>
        <p:spPr>
          <a:xfrm>
            <a:off x="4781961" y="467958"/>
            <a:ext cx="1237839"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11 </a:t>
            </a:r>
            <a:endParaRPr lang="en-US" dirty="0">
              <a:solidFill>
                <a:srgbClr val="FF0000"/>
              </a:solidFill>
            </a:endParaRPr>
          </a:p>
        </p:txBody>
      </p:sp>
      <p:grpSp>
        <p:nvGrpSpPr>
          <p:cNvPr id="164" name="Group 163"/>
          <p:cNvGrpSpPr/>
          <p:nvPr/>
        </p:nvGrpSpPr>
        <p:grpSpPr>
          <a:xfrm>
            <a:off x="-3585" y="0"/>
            <a:ext cx="9147586" cy="2011815"/>
            <a:chOff x="-3585" y="0"/>
            <a:chExt cx="9147586" cy="2011815"/>
          </a:xfrm>
        </p:grpSpPr>
        <p:sp>
          <p:nvSpPr>
            <p:cNvPr id="165" name="Rectangle 164"/>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p:cNvCxnSpPr>
              <a:stCxn id="165" idx="0"/>
              <a:endCxn id="165"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167" name="TextBox 166"/>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
        <p:nvSpPr>
          <p:cNvPr id="174" name="TextBox 173"/>
          <p:cNvSpPr txBox="1"/>
          <p:nvPr/>
        </p:nvSpPr>
        <p:spPr>
          <a:xfrm>
            <a:off x="5711140" y="2754868"/>
            <a:ext cx="918260" cy="369332"/>
          </a:xfrm>
          <a:prstGeom prst="rect">
            <a:avLst/>
          </a:prstGeom>
          <a:noFill/>
        </p:spPr>
        <p:txBody>
          <a:bodyPr wrap="square" rtlCol="0">
            <a:spAutoFit/>
          </a:bodyPr>
          <a:lstStyle/>
          <a:p>
            <a:r>
              <a:rPr lang="en-US" b="1" dirty="0" smtClean="0">
                <a:solidFill>
                  <a:srgbClr val="FF0000"/>
                </a:solidFill>
              </a:rPr>
              <a:t>2.26</a:t>
            </a:r>
            <a:endParaRPr lang="en-US" sz="1400" dirty="0">
              <a:solidFill>
                <a:srgbClr val="FF0000"/>
              </a:solidFill>
            </a:endParaRPr>
          </a:p>
        </p:txBody>
      </p:sp>
      <p:sp>
        <p:nvSpPr>
          <p:cNvPr id="178" name="Rectangle 177"/>
          <p:cNvSpPr>
            <a:spLocks/>
          </p:cNvSpPr>
          <p:nvPr/>
        </p:nvSpPr>
        <p:spPr>
          <a:xfrm>
            <a:off x="5486400" y="3086685"/>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r>
              <a:rPr lang="en-US" sz="2400" b="1" baseline="30000" dirty="0">
                <a:solidFill>
                  <a:schemeClr val="tx1"/>
                </a:solidFill>
              </a:rPr>
              <a:t>2</a:t>
            </a:r>
          </a:p>
        </p:txBody>
      </p:sp>
      <mc:AlternateContent xmlns:mc="http://schemas.openxmlformats.org/markup-compatibility/2006" xmlns:a14="http://schemas.microsoft.com/office/drawing/2010/main">
        <mc:Choice Requires="a14">
          <p:sp>
            <p:nvSpPr>
              <p:cNvPr id="179" name="TextBox 178"/>
              <p:cNvSpPr txBox="1"/>
              <p:nvPr/>
            </p:nvSpPr>
            <p:spPr>
              <a:xfrm>
                <a:off x="2348780" y="6348707"/>
                <a:ext cx="879664"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lin"/>
                          <m:ctrlPr>
                            <a:rPr lang="en-US" i="1" smtClean="0">
                              <a:latin typeface="Cambria Math"/>
                            </a:rPr>
                          </m:ctrlPr>
                        </m:fPr>
                        <m:num>
                          <m:sSup>
                            <m:sSupPr>
                              <m:ctrlPr>
                                <a:rPr lang="en-US" i="1" smtClean="0">
                                  <a:solidFill>
                                    <a:srgbClr val="FF0000"/>
                                  </a:solidFill>
                                  <a:latin typeface="Cambria Math"/>
                                </a:rPr>
                              </m:ctrlPr>
                            </m:sSupPr>
                            <m:e>
                              <m:r>
                                <a:rPr lang="en-US" b="0" i="1" smtClean="0">
                                  <a:solidFill>
                                    <a:srgbClr val="FF0000"/>
                                  </a:solidFill>
                                  <a:latin typeface="Cambria Math"/>
                                </a:rPr>
                                <m:t>𝑠</m:t>
                              </m:r>
                            </m:e>
                            <m:sup>
                              <m:r>
                                <a:rPr lang="en-US" b="0" i="1" smtClean="0">
                                  <a:solidFill>
                                    <a:srgbClr val="FF0000"/>
                                  </a:solidFill>
                                  <a:latin typeface="Cambria Math"/>
                                </a:rPr>
                                <m:t>2</m:t>
                              </m:r>
                            </m:sup>
                          </m:sSup>
                        </m:num>
                        <m:den>
                          <m:rad>
                            <m:radPr>
                              <m:degHide m:val="on"/>
                              <m:ctrlPr>
                                <a:rPr lang="en-US" i="1" smtClean="0">
                                  <a:latin typeface="Cambria Math"/>
                                </a:rPr>
                              </m:ctrlPr>
                            </m:radPr>
                            <m:deg/>
                            <m:e>
                              <m:r>
                                <a:rPr lang="en-US" b="0" i="1" smtClean="0">
                                  <a:latin typeface="Cambria Math"/>
                                </a:rPr>
                                <m:t>𝑛</m:t>
                              </m:r>
                            </m:e>
                          </m:rad>
                        </m:den>
                      </m:f>
                    </m:oMath>
                  </m:oMathPara>
                </a14:m>
                <a:endParaRPr lang="en-US" dirty="0"/>
              </a:p>
            </p:txBody>
          </p:sp>
        </mc:Choice>
        <mc:Fallback xmlns="">
          <p:sp>
            <p:nvSpPr>
              <p:cNvPr id="179" name="TextBox 178"/>
              <p:cNvSpPr txBox="1">
                <a:spLocks noRot="1" noChangeAspect="1" noMove="1" noResize="1" noEditPoints="1" noAdjustHandles="1" noChangeArrowheads="1" noChangeShapeType="1" noTextEdit="1"/>
              </p:cNvSpPr>
              <p:nvPr/>
            </p:nvSpPr>
            <p:spPr>
              <a:xfrm>
                <a:off x="2348780" y="6348707"/>
                <a:ext cx="879664" cy="372410"/>
              </a:xfrm>
              <a:prstGeom prst="rect">
                <a:avLst/>
              </a:prstGeom>
              <a:blipFill rotWithShape="1">
                <a:blip r:embed="rId4" cstate="print"/>
                <a:stretch>
                  <a:fillRect l="-7586" t="-112903" r="-36552" b="-172581"/>
                </a:stretch>
              </a:blipFill>
            </p:spPr>
            <p:txBody>
              <a:bodyPr/>
              <a:lstStyle/>
              <a:p>
                <a:r>
                  <a:rPr lang="en-US">
                    <a:noFill/>
                  </a:rPr>
                  <a:t> </a:t>
                </a:r>
              </a:p>
            </p:txBody>
          </p:sp>
        </mc:Fallback>
      </mc:AlternateContent>
    </p:spTree>
    <p:extLst>
      <p:ext uri="{BB962C8B-B14F-4D97-AF65-F5344CB8AC3E}">
        <p14:creationId xmlns:p14="http://schemas.microsoft.com/office/powerpoint/2010/main" val="1448950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Isosceles Triangle 180"/>
          <p:cNvSpPr/>
          <p:nvPr/>
        </p:nvSpPr>
        <p:spPr>
          <a:xfrm rot="5400000">
            <a:off x="4110224" y="3822666"/>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82" name="Straight Connector 181"/>
          <p:cNvCxnSpPr>
            <a:endCxn id="181" idx="3"/>
          </p:cNvCxnSpPr>
          <p:nvPr/>
        </p:nvCxnSpPr>
        <p:spPr>
          <a:xfrm>
            <a:off x="1143000" y="4085323"/>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19680" y="2819400"/>
            <a:ext cx="1086480" cy="4038600"/>
            <a:chOff x="-19680" y="1887758"/>
            <a:chExt cx="1086480" cy="4038600"/>
          </a:xfrm>
        </p:grpSpPr>
        <p:cxnSp>
          <p:nvCxnSpPr>
            <p:cNvPr id="184" name="Straight Connector 183"/>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19680" y="2049302"/>
              <a:ext cx="747150" cy="3553968"/>
              <a:chOff x="2209800" y="1219200"/>
              <a:chExt cx="352429" cy="1676400"/>
            </a:xfrm>
          </p:grpSpPr>
          <p:sp>
            <p:nvSpPr>
              <p:cNvPr id="197" name="Rectangle 196"/>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98" name="Rectangle 197"/>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99" name="Rectangle 198"/>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00" name="Rectangle 199"/>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01" name="Rectangle 20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02" name="Rectangle 201"/>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03" name="Rectangle 202"/>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04" name="Rectangle 203"/>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05" name="Rectangle 204"/>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06" name="Rectangle 205"/>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07" name="Rectangle 206"/>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196" name="Straight Connector 195"/>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cxnSp>
        <p:nvCxnSpPr>
          <p:cNvPr id="273" name="Straight Connector 272"/>
          <p:cNvCxnSpPr/>
          <p:nvPr/>
        </p:nvCxnSpPr>
        <p:spPr>
          <a:xfrm>
            <a:off x="1371600" y="6243935"/>
            <a:ext cx="2819400" cy="0"/>
          </a:xfrm>
          <a:prstGeom prst="line">
            <a:avLst/>
          </a:prstGeom>
        </p:spPr>
        <p:style>
          <a:lnRef idx="3">
            <a:schemeClr val="dk1"/>
          </a:lnRef>
          <a:fillRef idx="0">
            <a:schemeClr val="dk1"/>
          </a:fillRef>
          <a:effectRef idx="2">
            <a:schemeClr val="dk1"/>
          </a:effectRef>
          <a:fontRef idx="minor">
            <a:schemeClr val="tx1"/>
          </a:fontRef>
        </p:style>
      </p:cxnSp>
      <p:sp>
        <p:nvSpPr>
          <p:cNvPr id="274" name="TextBox 273"/>
          <p:cNvSpPr txBox="1"/>
          <p:nvPr/>
        </p:nvSpPr>
        <p:spPr>
          <a:xfrm>
            <a:off x="1371600" y="5791200"/>
            <a:ext cx="2819400"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276" name="Rectangle 275"/>
              <p:cNvSpPr/>
              <p:nvPr/>
            </p:nvSpPr>
            <p:spPr>
              <a:xfrm>
                <a:off x="2508968" y="6192318"/>
                <a:ext cx="615232" cy="513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FF0000"/>
                          </a:solidFill>
                          <a:latin typeface="Cambria Math"/>
                        </a:rPr>
                        <m:t>𝑠</m:t>
                      </m:r>
                      <m:r>
                        <a:rPr lang="en-US" sz="2800" i="1">
                          <a:solidFill>
                            <a:srgbClr val="FF0000"/>
                          </a:solidFill>
                          <a:latin typeface="Cambria Math"/>
                        </a:rPr>
                        <m:t>﷮</m:t>
                      </m:r>
                      <m:r>
                        <a:rPr lang="en-US" sz="2800" i="1" baseline="-25000">
                          <a:solidFill>
                            <a:srgbClr val="FF0000"/>
                          </a:solidFill>
                          <a:latin typeface="Cambria Math"/>
                        </a:rPr>
                        <m:t>𝑀</m:t>
                      </m:r>
                    </m:oMath>
                  </m:oMathPara>
                </a14:m>
                <a:endParaRPr lang="en-US" sz="2800" baseline="-25000" dirty="0"/>
              </a:p>
            </p:txBody>
          </p:sp>
        </mc:Choice>
        <mc:Fallback xmlns="">
          <p:sp>
            <p:nvSpPr>
              <p:cNvPr id="276" name="Rectangle 275"/>
              <p:cNvSpPr>
                <a:spLocks noRot="1" noChangeAspect="1" noMove="1" noResize="1" noEditPoints="1" noAdjustHandles="1" noChangeArrowheads="1" noChangeShapeType="1" noTextEdit="1"/>
              </p:cNvSpPr>
              <p:nvPr/>
            </p:nvSpPr>
            <p:spPr>
              <a:xfrm>
                <a:off x="2508968" y="6192318"/>
                <a:ext cx="615232" cy="513282"/>
              </a:xfrm>
              <a:prstGeom prst="rect">
                <a:avLst/>
              </a:prstGeom>
              <a:blipFill rotWithShape="1">
                <a:blip r:embed="rId3" cstate="print"/>
                <a:stretch>
                  <a:fillRect/>
                </a:stretch>
              </a:blipFill>
            </p:spPr>
            <p:txBody>
              <a:bodyPr/>
              <a:lstStyle/>
              <a:p>
                <a:r>
                  <a:rPr lang="en-US">
                    <a:noFill/>
                  </a:rPr>
                  <a:t> </a:t>
                </a:r>
              </a:p>
            </p:txBody>
          </p:sp>
        </mc:Fallback>
      </mc:AlternateContent>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 name="Straight Connector 112"/>
          <p:cNvCxnSpPr>
            <a:stCxn id="114"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5" name="Straight Connector 114"/>
          <p:cNvCxnSpPr/>
          <p:nvPr/>
        </p:nvCxnSpPr>
        <p:spPr>
          <a:xfrm flipV="1">
            <a:off x="4572000" y="4101820"/>
            <a:ext cx="1" cy="626152"/>
          </a:xfrm>
          <a:prstGeom prst="line">
            <a:avLst/>
          </a:prstGeom>
          <a:ln w="69850"/>
        </p:spPr>
        <p:style>
          <a:lnRef idx="3">
            <a:schemeClr val="dk1"/>
          </a:lnRef>
          <a:fillRef idx="0">
            <a:schemeClr val="dk1"/>
          </a:fillRef>
          <a:effectRef idx="2">
            <a:schemeClr val="dk1"/>
          </a:effectRef>
          <a:fontRef idx="minor">
            <a:schemeClr val="tx1"/>
          </a:fontRef>
        </p:style>
      </p:cxnSp>
      <p:sp>
        <p:nvSpPr>
          <p:cNvPr id="142" name="TextBox 141"/>
          <p:cNvSpPr txBox="1"/>
          <p:nvPr/>
        </p:nvSpPr>
        <p:spPr>
          <a:xfrm>
            <a:off x="-3586" y="-72323"/>
            <a:ext cx="4575586" cy="523220"/>
          </a:xfrm>
          <a:prstGeom prst="rect">
            <a:avLst/>
          </a:prstGeom>
          <a:noFill/>
        </p:spPr>
        <p:txBody>
          <a:bodyPr wrap="square" rtlCol="0">
            <a:spAutoFit/>
          </a:bodyPr>
          <a:lstStyle/>
          <a:p>
            <a:r>
              <a:rPr lang="en-US" sz="2800" b="1" dirty="0" smtClean="0">
                <a:solidFill>
                  <a:schemeClr val="tx2">
                    <a:lumMod val="60000"/>
                    <a:lumOff val="40000"/>
                  </a:schemeClr>
                </a:solidFill>
              </a:rPr>
              <a:t>H</a:t>
            </a:r>
            <a:r>
              <a:rPr lang="en-US" sz="2800" b="1" baseline="-25000" dirty="0" smtClean="0">
                <a:solidFill>
                  <a:schemeClr val="tx2">
                    <a:lumMod val="60000"/>
                    <a:lumOff val="40000"/>
                  </a:schemeClr>
                </a:solidFill>
              </a:rPr>
              <a:t>0 </a:t>
            </a:r>
            <a:r>
              <a:rPr lang="en-US" sz="2800" b="1" dirty="0" smtClean="0">
                <a:solidFill>
                  <a:schemeClr val="tx2">
                    <a:lumMod val="60000"/>
                    <a:lumOff val="40000"/>
                  </a:schemeClr>
                </a:solidFill>
              </a:rPr>
              <a:t>: Boxers live 11 years</a:t>
            </a:r>
            <a:endParaRPr lang="en-US" sz="2800" b="1" baseline="-25000" dirty="0">
              <a:solidFill>
                <a:schemeClr val="tx2">
                  <a:lumMod val="60000"/>
                  <a:lumOff val="40000"/>
                </a:schemeClr>
              </a:solidFill>
            </a:endParaRPr>
          </a:p>
        </p:txBody>
      </p:sp>
      <p:sp>
        <p:nvSpPr>
          <p:cNvPr id="143" name="TextBox 142"/>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something else</a:t>
            </a:r>
            <a:endParaRPr lang="en-US" sz="2800" b="1" baseline="-25000" dirty="0">
              <a:solidFill>
                <a:srgbClr val="FF0000"/>
              </a:solidFill>
            </a:endParaRPr>
          </a:p>
        </p:txBody>
      </p:sp>
      <p:grpSp>
        <p:nvGrpSpPr>
          <p:cNvPr id="144" name="Group 143"/>
          <p:cNvGrpSpPr/>
          <p:nvPr/>
        </p:nvGrpSpPr>
        <p:grpSpPr>
          <a:xfrm>
            <a:off x="6400800" y="591853"/>
            <a:ext cx="2691177" cy="1440407"/>
            <a:chOff x="988358" y="1101908"/>
            <a:chExt cx="7467600" cy="5017467"/>
          </a:xfrm>
        </p:grpSpPr>
        <p:cxnSp>
          <p:nvCxnSpPr>
            <p:cNvPr id="145" name="Straight Connector 14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46" name="Freeform 145"/>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47" name="Straight Connector 14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49" name="Freeform 14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0" name="Freeform 14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1" name="Freeform 150"/>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52" name="Straight Arrow Connector 151"/>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TextBox 153"/>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a:t>
                  </a:r>
                  <a:r>
                    <a:rPr lang="en-US" sz="1400" dirty="0" smtClean="0">
                      <a:solidFill>
                        <a:srgbClr val="FF0000"/>
                      </a:solidFill>
                    </a:rPr>
                    <a:t>9</a:t>
                  </a: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2.3</a:t>
                  </a:r>
                  <a:endParaRPr lang="en-US" sz="1400" dirty="0">
                    <a:solidFill>
                      <a:srgbClr val="FF0000"/>
                    </a:solidFill>
                  </a:endParaRPr>
                </a:p>
              </p:txBody>
            </p:sp>
          </mc:Choice>
          <mc:Fallback xmlns="">
            <p:sp>
              <p:nvSpPr>
                <p:cNvPr id="154" name="TextBox 153"/>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4" cstate="print"/>
                  <a:stretch>
                    <a:fillRect l="-1786" b="-6742"/>
                  </a:stretch>
                </a:blipFill>
              </p:spPr>
              <p:txBody>
                <a:bodyPr/>
                <a:lstStyle/>
                <a:p>
                  <a:r>
                    <a:rPr lang="en-US">
                      <a:noFill/>
                    </a:rPr>
                    <a:t> </a:t>
                  </a:r>
                </a:p>
              </p:txBody>
            </p:sp>
          </mc:Fallback>
        </mc:AlternateContent>
      </p:grpSp>
      <p:grpSp>
        <p:nvGrpSpPr>
          <p:cNvPr id="155" name="Group 154"/>
          <p:cNvGrpSpPr/>
          <p:nvPr/>
        </p:nvGrpSpPr>
        <p:grpSpPr>
          <a:xfrm>
            <a:off x="800399" y="609600"/>
            <a:ext cx="2019001" cy="1408167"/>
            <a:chOff x="988358" y="1143000"/>
            <a:chExt cx="5602415" cy="4905160"/>
          </a:xfrm>
        </p:grpSpPr>
        <p:cxnSp>
          <p:nvCxnSpPr>
            <p:cNvPr id="156" name="Straight Connector 155"/>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57" name="Freeform 156"/>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58" name="Straight Connector 157"/>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60" name="Freeform 159"/>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1" name="Freeform 160"/>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62" name="Rectangle 161"/>
          <p:cNvSpPr/>
          <p:nvPr/>
        </p:nvSpPr>
        <p:spPr>
          <a:xfrm>
            <a:off x="172233" y="467958"/>
            <a:ext cx="1199367"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 11 </a:t>
            </a:r>
            <a:endParaRPr lang="en-US" dirty="0"/>
          </a:p>
        </p:txBody>
      </p:sp>
      <p:sp>
        <p:nvSpPr>
          <p:cNvPr id="163" name="Rectangle 162"/>
          <p:cNvSpPr/>
          <p:nvPr/>
        </p:nvSpPr>
        <p:spPr>
          <a:xfrm>
            <a:off x="4781961" y="467958"/>
            <a:ext cx="1237839"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11 </a:t>
            </a:r>
            <a:endParaRPr lang="en-US" dirty="0">
              <a:solidFill>
                <a:srgbClr val="FF0000"/>
              </a:solidFill>
            </a:endParaRPr>
          </a:p>
        </p:txBody>
      </p:sp>
      <p:grpSp>
        <p:nvGrpSpPr>
          <p:cNvPr id="164" name="Group 163"/>
          <p:cNvGrpSpPr/>
          <p:nvPr/>
        </p:nvGrpSpPr>
        <p:grpSpPr>
          <a:xfrm>
            <a:off x="-3585" y="0"/>
            <a:ext cx="9147586" cy="2011815"/>
            <a:chOff x="-3585" y="0"/>
            <a:chExt cx="9147586" cy="2011815"/>
          </a:xfrm>
        </p:grpSpPr>
        <p:sp>
          <p:nvSpPr>
            <p:cNvPr id="165" name="Rectangle 164"/>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p:cNvCxnSpPr>
              <a:stCxn id="165" idx="0"/>
              <a:endCxn id="165"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167" name="TextBox 166"/>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grpSp>
        <p:nvGrpSpPr>
          <p:cNvPr id="168" name="Group 167"/>
          <p:cNvGrpSpPr/>
          <p:nvPr/>
        </p:nvGrpSpPr>
        <p:grpSpPr>
          <a:xfrm>
            <a:off x="5410200" y="3849469"/>
            <a:ext cx="572356" cy="338554"/>
            <a:chOff x="6438044" y="3395246"/>
            <a:chExt cx="572356" cy="338554"/>
          </a:xfrm>
        </p:grpSpPr>
        <p:grpSp>
          <p:nvGrpSpPr>
            <p:cNvPr id="169" name="Group 168"/>
            <p:cNvGrpSpPr/>
            <p:nvPr/>
          </p:nvGrpSpPr>
          <p:grpSpPr>
            <a:xfrm>
              <a:off x="6438044" y="3395246"/>
              <a:ext cx="483212" cy="338554"/>
              <a:chOff x="6804827" y="3429000"/>
              <a:chExt cx="483212" cy="338554"/>
            </a:xfrm>
          </p:grpSpPr>
          <mc:AlternateContent xmlns:mc="http://schemas.openxmlformats.org/markup-compatibility/2006" xmlns:a14="http://schemas.microsoft.com/office/drawing/2010/main">
            <mc:Choice Requires="a14">
              <p:sp>
                <p:nvSpPr>
                  <p:cNvPr id="171" name="Rectangle 170"/>
                  <p:cNvSpPr>
                    <a:spLocks/>
                  </p:cNvSpPr>
                  <p:nvPr/>
                </p:nvSpPr>
                <p:spPr>
                  <a:xfrm>
                    <a:off x="6877026" y="3512089"/>
                    <a:ext cx="246888" cy="24221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dirty="0"/>
                  </a:p>
                </p:txBody>
              </p:sp>
            </mc:Choice>
            <mc:Fallback xmlns="">
              <p:sp>
                <p:nvSpPr>
                  <p:cNvPr id="210" name="Rectangle 209"/>
                  <p:cNvSpPr>
                    <a:spLocks noRot="1" noChangeAspect="1" noMove="1" noResize="1" noEditPoints="1" noAdjustHandles="1" noChangeArrowheads="1" noChangeShapeType="1" noTextEdit="1"/>
                  </p:cNvSpPr>
                  <p:nvPr/>
                </p:nvSpPr>
                <p:spPr>
                  <a:xfrm>
                    <a:off x="6877026" y="3512089"/>
                    <a:ext cx="246888" cy="242210"/>
                  </a:xfrm>
                  <a:prstGeom prst="rect">
                    <a:avLst/>
                  </a:prstGeom>
                  <a:blipFill rotWithShape="1">
                    <a:blip r:embed="rId5" cstate="print"/>
                    <a:stretch>
                      <a:fillRect/>
                    </a:stretch>
                  </a:blipFill>
                  <a:ln w="9525">
                    <a:solidFill>
                      <a:schemeClr val="tx1"/>
                    </a:solidFill>
                  </a:ln>
                </p:spPr>
                <p:txBody>
                  <a:bodyPr/>
                  <a:lstStyle/>
                  <a:p>
                    <a:r>
                      <a:rPr lang="en-US">
                        <a:noFill/>
                      </a:rPr>
                      <a:t> </a:t>
                    </a:r>
                  </a:p>
                </p:txBody>
              </p:sp>
            </mc:Fallback>
          </mc:AlternateContent>
          <p:sp>
            <p:nvSpPr>
              <p:cNvPr id="172" name="TextBox 171"/>
              <p:cNvSpPr txBox="1"/>
              <p:nvPr/>
            </p:nvSpPr>
            <p:spPr>
              <a:xfrm>
                <a:off x="6804827" y="3429000"/>
                <a:ext cx="483212" cy="338554"/>
              </a:xfrm>
              <a:prstGeom prst="rect">
                <a:avLst/>
              </a:prstGeom>
              <a:noFill/>
            </p:spPr>
            <p:txBody>
              <a:bodyPr wrap="square" rtlCol="0">
                <a:spAutoFit/>
              </a:bodyPr>
              <a:lstStyle/>
              <a:p>
                <a:r>
                  <a:rPr lang="en-US" sz="1600" dirty="0" smtClean="0"/>
                  <a:t>s</a:t>
                </a:r>
                <a:r>
                  <a:rPr lang="en-US" sz="1600" baseline="-25000" dirty="0" smtClean="0"/>
                  <a:t>M</a:t>
                </a:r>
                <a:endParaRPr lang="en-US" sz="1600" baseline="-25000" dirty="0"/>
              </a:p>
            </p:txBody>
          </p:sp>
        </p:grpSp>
        <p:sp>
          <p:nvSpPr>
            <p:cNvPr id="170" name="TextBox 169"/>
            <p:cNvSpPr txBox="1"/>
            <p:nvPr/>
          </p:nvSpPr>
          <p:spPr>
            <a:xfrm>
              <a:off x="6527551" y="3395990"/>
              <a:ext cx="482849" cy="261610"/>
            </a:xfrm>
            <a:prstGeom prst="rect">
              <a:avLst/>
            </a:prstGeom>
            <a:noFill/>
          </p:spPr>
          <p:txBody>
            <a:bodyPr wrap="square" rtlCol="0">
              <a:spAutoFit/>
            </a:bodyPr>
            <a:lstStyle/>
            <a:p>
              <a:r>
                <a:rPr lang="en-US" sz="1050" dirty="0" smtClean="0"/>
                <a:t>2</a:t>
              </a:r>
              <a:endParaRPr lang="en-US" sz="1050" dirty="0"/>
            </a:p>
          </p:txBody>
        </p:sp>
      </p:grpSp>
      <p:sp>
        <p:nvSpPr>
          <p:cNvPr id="174" name="TextBox 173"/>
          <p:cNvSpPr txBox="1"/>
          <p:nvPr/>
        </p:nvSpPr>
        <p:spPr>
          <a:xfrm>
            <a:off x="5711140" y="2754868"/>
            <a:ext cx="918260" cy="369332"/>
          </a:xfrm>
          <a:prstGeom prst="rect">
            <a:avLst/>
          </a:prstGeom>
          <a:noFill/>
        </p:spPr>
        <p:txBody>
          <a:bodyPr wrap="square" rtlCol="0">
            <a:spAutoFit/>
          </a:bodyPr>
          <a:lstStyle/>
          <a:p>
            <a:r>
              <a:rPr lang="en-US" b="1" dirty="0" smtClean="0">
                <a:solidFill>
                  <a:srgbClr val="FF0000"/>
                </a:solidFill>
              </a:rPr>
              <a:t>2.26</a:t>
            </a:r>
            <a:endParaRPr lang="en-US" sz="1400" dirty="0">
              <a:solidFill>
                <a:srgbClr val="FF0000"/>
              </a:solidFill>
            </a:endParaRPr>
          </a:p>
        </p:txBody>
      </p:sp>
      <p:sp>
        <p:nvSpPr>
          <p:cNvPr id="3" name="TextBox 2"/>
          <p:cNvSpPr txBox="1"/>
          <p:nvPr/>
        </p:nvSpPr>
        <p:spPr>
          <a:xfrm>
            <a:off x="5715000" y="3883223"/>
            <a:ext cx="591114" cy="307777"/>
          </a:xfrm>
          <a:prstGeom prst="rect">
            <a:avLst/>
          </a:prstGeom>
          <a:noFill/>
        </p:spPr>
        <p:txBody>
          <a:bodyPr wrap="square" rtlCol="0">
            <a:spAutoFit/>
          </a:bodyPr>
          <a:lstStyle/>
          <a:p>
            <a:r>
              <a:rPr lang="en-US" sz="1400" dirty="0" smtClean="0">
                <a:solidFill>
                  <a:srgbClr val="FF0000"/>
                </a:solidFill>
              </a:rPr>
              <a:t>0.71</a:t>
            </a:r>
            <a:endParaRPr lang="en-US" sz="1400" dirty="0">
              <a:solidFill>
                <a:srgbClr val="FF0000"/>
              </a:solidFill>
            </a:endParaRPr>
          </a:p>
        </p:txBody>
      </p:sp>
      <p:sp>
        <p:nvSpPr>
          <p:cNvPr id="178" name="Rectangle 177"/>
          <p:cNvSpPr>
            <a:spLocks/>
          </p:cNvSpPr>
          <p:nvPr/>
        </p:nvSpPr>
        <p:spPr>
          <a:xfrm>
            <a:off x="5486400" y="3086685"/>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r>
              <a:rPr lang="en-US" sz="2400" b="1" baseline="30000" dirty="0">
                <a:solidFill>
                  <a:schemeClr val="tx1"/>
                </a:solidFill>
              </a:rPr>
              <a:t>2</a:t>
            </a:r>
          </a:p>
        </p:txBody>
      </p:sp>
    </p:spTree>
    <p:extLst>
      <p:ext uri="{BB962C8B-B14F-4D97-AF65-F5344CB8AC3E}">
        <p14:creationId xmlns:p14="http://schemas.microsoft.com/office/powerpoint/2010/main" val="2342337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p:cNvCxnSpPr/>
          <p:nvPr/>
        </p:nvCxnSpPr>
        <p:spPr>
          <a:xfrm>
            <a:off x="1772313" y="3795778"/>
            <a:ext cx="2571086"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4534007" y="3821997"/>
            <a:ext cx="1" cy="696005"/>
          </a:xfrm>
          <a:prstGeom prst="line">
            <a:avLst/>
          </a:prstGeom>
          <a:ln w="69850"/>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7990545" y="5518666"/>
            <a:ext cx="735109" cy="369332"/>
          </a:xfrm>
          <a:prstGeom prst="rect">
            <a:avLst/>
          </a:prstGeom>
          <a:noFill/>
        </p:spPr>
        <p:txBody>
          <a:bodyPr wrap="square" rtlCol="0">
            <a:spAutoFit/>
          </a:bodyPr>
          <a:lstStyle/>
          <a:p>
            <a:r>
              <a:rPr lang="en-US" dirty="0" smtClean="0">
                <a:solidFill>
                  <a:schemeClr val="bg1">
                    <a:lumMod val="75000"/>
                  </a:schemeClr>
                </a:solidFill>
              </a:rPr>
              <a:t>1.83</a:t>
            </a:r>
            <a:endParaRPr lang="en-US" dirty="0">
              <a:solidFill>
                <a:schemeClr val="bg1">
                  <a:lumMod val="75000"/>
                </a:schemeClr>
              </a:solidFill>
            </a:endParaRPr>
          </a:p>
        </p:txBody>
      </p:sp>
      <p:sp>
        <p:nvSpPr>
          <p:cNvPr id="31" name="TextBox 30"/>
          <p:cNvSpPr txBox="1"/>
          <p:nvPr/>
        </p:nvSpPr>
        <p:spPr>
          <a:xfrm>
            <a:off x="3942786" y="3745468"/>
            <a:ext cx="476814" cy="369332"/>
          </a:xfrm>
          <a:prstGeom prst="rect">
            <a:avLst/>
          </a:prstGeom>
          <a:noFill/>
        </p:spPr>
        <p:txBody>
          <a:bodyPr wrap="square" rtlCol="0">
            <a:spAutoFit/>
          </a:bodyPr>
          <a:lstStyle/>
          <a:p>
            <a:pPr algn="r"/>
            <a:r>
              <a:rPr lang="en-US" dirty="0" smtClean="0">
                <a:solidFill>
                  <a:schemeClr val="tx2">
                    <a:lumMod val="60000"/>
                    <a:lumOff val="40000"/>
                  </a:schemeClr>
                </a:solidFill>
              </a:rPr>
              <a:t>11</a:t>
            </a:r>
            <a:endParaRPr lang="en-US" dirty="0">
              <a:solidFill>
                <a:schemeClr val="tx2">
                  <a:lumMod val="60000"/>
                  <a:lumOff val="40000"/>
                </a:schemeClr>
              </a:solidFill>
            </a:endParaRPr>
          </a:p>
        </p:txBody>
      </p:sp>
      <p:grpSp>
        <p:nvGrpSpPr>
          <p:cNvPr id="25" name="Group 24"/>
          <p:cNvGrpSpPr/>
          <p:nvPr/>
        </p:nvGrpSpPr>
        <p:grpSpPr>
          <a:xfrm>
            <a:off x="7075167" y="4683364"/>
            <a:ext cx="1830755" cy="733980"/>
            <a:chOff x="302845" y="3897868"/>
            <a:chExt cx="1830755" cy="733980"/>
          </a:xfrm>
        </p:grpSpPr>
        <mc:AlternateContent xmlns:mc="http://schemas.openxmlformats.org/markup-compatibility/2006" xmlns:a14="http://schemas.microsoft.com/office/drawing/2010/main">
          <mc:Choice Requires="a14">
            <p:sp>
              <p:nvSpPr>
                <p:cNvPr id="26" name="TextBox 25"/>
                <p:cNvSpPr txBox="1"/>
                <p:nvPr/>
              </p:nvSpPr>
              <p:spPr>
                <a:xfrm>
                  <a:off x="302845" y="4262516"/>
                  <a:ext cx="1775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𝑑𝑓</m:t>
                        </m:r>
                        <m:r>
                          <a:rPr lang="en-US" b="0" i="1" smtClean="0">
                            <a:latin typeface="Cambria Math"/>
                          </a:rPr>
                          <m:t>=</m:t>
                        </m:r>
                        <m:r>
                          <a:rPr lang="en-US" b="0" i="1" smtClean="0">
                            <a:latin typeface="Cambria Math"/>
                          </a:rPr>
                          <m:t>𝑛</m:t>
                        </m:r>
                        <m:r>
                          <a:rPr lang="en-US" b="0" i="1" smtClean="0">
                            <a:latin typeface="Cambria Math"/>
                          </a:rPr>
                          <m:t>−1=9</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02845" y="4262516"/>
                  <a:ext cx="1775935" cy="369332"/>
                </a:xfrm>
                <a:prstGeom prst="rect">
                  <a:avLst/>
                </a:prstGeom>
                <a:blipFill rotWithShape="1">
                  <a:blip r:embed="rId5" cstate="print"/>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75248" y="3897868"/>
                  <a:ext cx="16059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𝑡</m:t>
                            </m:r>
                          </m:e>
                          <m:sub>
                            <m:r>
                              <a:rPr lang="en-US" b="0" i="1" smtClean="0">
                                <a:latin typeface="Cambria Math"/>
                              </a:rPr>
                              <m:t>𝑐𝑟𝑖𝑡</m:t>
                            </m:r>
                          </m:sub>
                        </m:sSub>
                        <m:r>
                          <a:rPr lang="en-US" b="0" i="1" smtClean="0">
                            <a:latin typeface="Cambria Math"/>
                          </a:rPr>
                          <m:t>= </m:t>
                        </m:r>
                        <m:r>
                          <a:rPr lang="en-US" b="0" i="1" smtClean="0">
                            <a:latin typeface="Cambria Math"/>
                            <a:ea typeface="Cambria Math"/>
                          </a:rPr>
                          <m:t>±1.83</m:t>
                        </m:r>
                      </m:oMath>
                    </m:oMathPara>
                  </a14:m>
                  <a:endParaRPr lang="en-US" dirty="0"/>
                </a:p>
              </p:txBody>
            </p:sp>
          </mc:Choice>
          <mc:Fallback xmlns="">
            <p:sp>
              <p:nvSpPr>
                <p:cNvPr id="149" name="TextBox 148"/>
                <p:cNvSpPr txBox="1">
                  <a:spLocks noRot="1" noChangeAspect="1" noMove="1" noResize="1" noEditPoints="1" noAdjustHandles="1" noChangeArrowheads="1" noChangeShapeType="1" noTextEdit="1"/>
                </p:cNvSpPr>
                <p:nvPr/>
              </p:nvSpPr>
              <p:spPr>
                <a:xfrm>
                  <a:off x="375248" y="3897868"/>
                  <a:ext cx="1605952" cy="369332"/>
                </a:xfrm>
                <a:prstGeom prst="rect">
                  <a:avLst/>
                </a:prstGeom>
                <a:blipFill rotWithShape="1">
                  <a:blip r:embed="rId6" cstate="print"/>
                  <a:stretch>
                    <a:fillRect b="-1667"/>
                  </a:stretch>
                </a:blipFill>
              </p:spPr>
              <p:txBody>
                <a:bodyPr/>
                <a:lstStyle/>
                <a:p>
                  <a:r>
                    <a:rPr lang="en-US">
                      <a:noFill/>
                    </a:rPr>
                    <a:t> </a:t>
                  </a:r>
                </a:p>
              </p:txBody>
            </p:sp>
          </mc:Fallback>
        </mc:AlternateContent>
        <p:sp>
          <p:nvSpPr>
            <p:cNvPr id="28" name="Rectangle 27"/>
            <p:cNvSpPr/>
            <p:nvPr/>
          </p:nvSpPr>
          <p:spPr>
            <a:xfrm>
              <a:off x="302845" y="3962400"/>
              <a:ext cx="1830755" cy="6313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p:cNvSpPr>
            <a:spLocks/>
          </p:cNvSpPr>
          <p:nvPr/>
        </p:nvSpPr>
        <p:spPr>
          <a:xfrm>
            <a:off x="3384125" y="2993494"/>
            <a:ext cx="816508" cy="816506"/>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a:t>
            </a:r>
            <a:r>
              <a:rPr lang="en-US" sz="2400" b="1" baseline="30000" dirty="0" smtClean="0">
                <a:solidFill>
                  <a:schemeClr val="tx1"/>
                </a:solidFill>
              </a:rPr>
              <a:t>2</a:t>
            </a:r>
            <a:endParaRPr lang="en-US" b="1" baseline="30000" dirty="0">
              <a:solidFill>
                <a:schemeClr val="tx1"/>
              </a:solidFill>
            </a:endParaRPr>
          </a:p>
        </p:txBody>
      </p:sp>
      <p:grpSp>
        <p:nvGrpSpPr>
          <p:cNvPr id="56" name="Group 55"/>
          <p:cNvGrpSpPr/>
          <p:nvPr/>
        </p:nvGrpSpPr>
        <p:grpSpPr>
          <a:xfrm>
            <a:off x="4800596" y="3413893"/>
            <a:ext cx="670140" cy="396107"/>
            <a:chOff x="6438044" y="3395246"/>
            <a:chExt cx="572770" cy="338554"/>
          </a:xfrm>
        </p:grpSpPr>
        <p:grpSp>
          <p:nvGrpSpPr>
            <p:cNvPr id="57" name="Group 56"/>
            <p:cNvGrpSpPr/>
            <p:nvPr/>
          </p:nvGrpSpPr>
          <p:grpSpPr>
            <a:xfrm>
              <a:off x="6438044" y="3395246"/>
              <a:ext cx="483212" cy="338554"/>
              <a:chOff x="6804827" y="3429000"/>
              <a:chExt cx="483212" cy="338554"/>
            </a:xfrm>
          </p:grpSpPr>
          <mc:AlternateContent xmlns:mc="http://schemas.openxmlformats.org/markup-compatibility/2006" xmlns:a14="http://schemas.microsoft.com/office/drawing/2010/main">
            <mc:Choice Requires="a14">
              <p:sp>
                <p:nvSpPr>
                  <p:cNvPr id="59" name="Rectangle 58"/>
                  <p:cNvSpPr>
                    <a:spLocks/>
                  </p:cNvSpPr>
                  <p:nvPr/>
                </p:nvSpPr>
                <p:spPr>
                  <a:xfrm>
                    <a:off x="6877026" y="3512089"/>
                    <a:ext cx="246888" cy="24221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dirty="0"/>
                  </a:p>
                </p:txBody>
              </p:sp>
            </mc:Choice>
            <mc:Fallback xmlns="">
              <p:sp>
                <p:nvSpPr>
                  <p:cNvPr id="210" name="Rectangle 209"/>
                  <p:cNvSpPr>
                    <a:spLocks noRot="1" noChangeAspect="1" noMove="1" noResize="1" noEditPoints="1" noAdjustHandles="1" noChangeArrowheads="1" noChangeShapeType="1" noTextEdit="1"/>
                  </p:cNvSpPr>
                  <p:nvPr/>
                </p:nvSpPr>
                <p:spPr>
                  <a:xfrm>
                    <a:off x="6877026" y="3512089"/>
                    <a:ext cx="246888" cy="242210"/>
                  </a:xfrm>
                  <a:prstGeom prst="rect">
                    <a:avLst/>
                  </a:prstGeom>
                  <a:blipFill rotWithShape="1">
                    <a:blip r:embed="rId4" cstate="print"/>
                    <a:stretch>
                      <a:fillRect/>
                    </a:stretch>
                  </a:blipFill>
                  <a:ln w="9525">
                    <a:solidFill>
                      <a:schemeClr val="tx1"/>
                    </a:solidFill>
                  </a:ln>
                </p:spPr>
                <p:txBody>
                  <a:bodyPr/>
                  <a:lstStyle/>
                  <a:p>
                    <a:r>
                      <a:rPr lang="en-US">
                        <a:noFill/>
                      </a:rPr>
                      <a:t> </a:t>
                    </a:r>
                  </a:p>
                </p:txBody>
              </p:sp>
            </mc:Fallback>
          </mc:AlternateContent>
          <p:sp>
            <p:nvSpPr>
              <p:cNvPr id="60" name="TextBox 59"/>
              <p:cNvSpPr txBox="1"/>
              <p:nvPr/>
            </p:nvSpPr>
            <p:spPr>
              <a:xfrm>
                <a:off x="6804827" y="3429000"/>
                <a:ext cx="483212" cy="338554"/>
              </a:xfrm>
              <a:prstGeom prst="rect">
                <a:avLst/>
              </a:prstGeom>
              <a:noFill/>
            </p:spPr>
            <p:txBody>
              <a:bodyPr wrap="square" rtlCol="0">
                <a:spAutoFit/>
              </a:bodyPr>
              <a:lstStyle/>
              <a:p>
                <a:r>
                  <a:rPr lang="en-US" sz="1600" dirty="0" smtClean="0"/>
                  <a:t>s</a:t>
                </a:r>
                <a:r>
                  <a:rPr lang="en-US" sz="1600" baseline="-25000" dirty="0" smtClean="0"/>
                  <a:t>M</a:t>
                </a:r>
                <a:endParaRPr lang="en-US" sz="1600" baseline="-25000" dirty="0"/>
              </a:p>
            </p:txBody>
          </p:sp>
        </p:grpSp>
        <p:sp>
          <p:nvSpPr>
            <p:cNvPr id="58" name="TextBox 57"/>
            <p:cNvSpPr txBox="1"/>
            <p:nvPr/>
          </p:nvSpPr>
          <p:spPr>
            <a:xfrm>
              <a:off x="6527965" y="3408301"/>
              <a:ext cx="482849" cy="261610"/>
            </a:xfrm>
            <a:prstGeom prst="rect">
              <a:avLst/>
            </a:prstGeom>
            <a:noFill/>
          </p:spPr>
          <p:txBody>
            <a:bodyPr wrap="square" rtlCol="0">
              <a:spAutoFit/>
            </a:bodyPr>
            <a:lstStyle/>
            <a:p>
              <a:r>
                <a:rPr lang="en-US" sz="1050" dirty="0" smtClean="0"/>
                <a:t>2</a:t>
              </a:r>
              <a:endParaRPr lang="en-US" sz="1050" dirty="0"/>
            </a:p>
          </p:txBody>
        </p:sp>
      </p:grpSp>
      <p:grpSp>
        <p:nvGrpSpPr>
          <p:cNvPr id="113" name="Group 112"/>
          <p:cNvGrpSpPr/>
          <p:nvPr/>
        </p:nvGrpSpPr>
        <p:grpSpPr>
          <a:xfrm>
            <a:off x="5181600" y="2421445"/>
            <a:ext cx="2438400" cy="2779206"/>
            <a:chOff x="5181600" y="2438400"/>
            <a:chExt cx="2438400" cy="2779206"/>
          </a:xfrm>
        </p:grpSpPr>
        <p:sp>
          <p:nvSpPr>
            <p:cNvPr id="20" name="TextBox 19"/>
            <p:cNvSpPr txBox="1"/>
            <p:nvPr/>
          </p:nvSpPr>
          <p:spPr>
            <a:xfrm>
              <a:off x="6324600" y="3212068"/>
              <a:ext cx="735109" cy="338554"/>
            </a:xfrm>
            <a:prstGeom prst="rect">
              <a:avLst/>
            </a:prstGeom>
            <a:noFill/>
          </p:spPr>
          <p:txBody>
            <a:bodyPr wrap="square" rtlCol="0">
              <a:spAutoFit/>
            </a:bodyPr>
            <a:lstStyle/>
            <a:p>
              <a:r>
                <a:rPr lang="en-US" sz="1600" dirty="0" smtClean="0">
                  <a:solidFill>
                    <a:schemeClr val="bg1">
                      <a:lumMod val="75000"/>
                    </a:schemeClr>
                  </a:solidFill>
                </a:rPr>
                <a:t>-1.83</a:t>
              </a:r>
              <a:endParaRPr lang="en-US" sz="1600" dirty="0">
                <a:solidFill>
                  <a:schemeClr val="bg1">
                    <a:lumMod val="75000"/>
                  </a:schemeClr>
                </a:solidFill>
              </a:endParaRPr>
            </a:p>
          </p:txBody>
        </p:sp>
        <p:sp>
          <p:nvSpPr>
            <p:cNvPr id="32" name="TextBox 31"/>
            <p:cNvSpPr txBox="1"/>
            <p:nvPr/>
          </p:nvSpPr>
          <p:spPr>
            <a:xfrm>
              <a:off x="6490445" y="3599164"/>
              <a:ext cx="457200" cy="369332"/>
            </a:xfrm>
            <a:prstGeom prst="rect">
              <a:avLst/>
            </a:prstGeom>
            <a:noFill/>
          </p:spPr>
          <p:txBody>
            <a:bodyPr wrap="square" rtlCol="0">
              <a:spAutoFit/>
            </a:bodyPr>
            <a:lstStyle/>
            <a:p>
              <a:r>
                <a:rPr lang="en-US" dirty="0" smtClean="0">
                  <a:solidFill>
                    <a:schemeClr val="tx2">
                      <a:lumMod val="60000"/>
                      <a:lumOff val="40000"/>
                    </a:schemeClr>
                  </a:solidFill>
                </a:rPr>
                <a:t>µ</a:t>
              </a:r>
              <a:endParaRPr lang="en-US" dirty="0">
                <a:solidFill>
                  <a:schemeClr val="tx2">
                    <a:lumMod val="60000"/>
                    <a:lumOff val="40000"/>
                  </a:schemeClr>
                </a:solidFill>
              </a:endParaRPr>
            </a:p>
          </p:txBody>
        </p:sp>
        <p:grpSp>
          <p:nvGrpSpPr>
            <p:cNvPr id="46" name="Group 45"/>
            <p:cNvGrpSpPr/>
            <p:nvPr/>
          </p:nvGrpSpPr>
          <p:grpSpPr>
            <a:xfrm>
              <a:off x="5410200" y="2438400"/>
              <a:ext cx="957513" cy="2779206"/>
              <a:chOff x="6553199" y="2489707"/>
              <a:chExt cx="957513" cy="2514598"/>
            </a:xfrm>
          </p:grpSpPr>
          <p:sp>
            <p:nvSpPr>
              <p:cNvPr id="45" name="Freeform 44"/>
              <p:cNvSpPr/>
              <p:nvPr/>
            </p:nvSpPr>
            <p:spPr>
              <a:xfrm rot="5400000" flipH="1">
                <a:off x="6453080" y="2843320"/>
                <a:ext cx="485413" cy="285172"/>
              </a:xfrm>
              <a:custGeom>
                <a:avLst/>
                <a:gdLst>
                  <a:gd name="connsiteX0" fmla="*/ 0 w 1233487"/>
                  <a:gd name="connsiteY0" fmla="*/ 676275 h 676275"/>
                  <a:gd name="connsiteX1" fmla="*/ 4762 w 1233487"/>
                  <a:gd name="connsiteY1" fmla="*/ 0 h 676275"/>
                  <a:gd name="connsiteX2" fmla="*/ 71437 w 1233487"/>
                  <a:gd name="connsiteY2" fmla="*/ 90488 h 676275"/>
                  <a:gd name="connsiteX3" fmla="*/ 161925 w 1233487"/>
                  <a:gd name="connsiteY3" fmla="*/ 161925 h 676275"/>
                  <a:gd name="connsiteX4" fmla="*/ 252412 w 1233487"/>
                  <a:gd name="connsiteY4" fmla="*/ 228600 h 676275"/>
                  <a:gd name="connsiteX5" fmla="*/ 361950 w 1233487"/>
                  <a:gd name="connsiteY5" fmla="*/ 285750 h 676275"/>
                  <a:gd name="connsiteX6" fmla="*/ 485775 w 1233487"/>
                  <a:gd name="connsiteY6" fmla="*/ 361950 h 676275"/>
                  <a:gd name="connsiteX7" fmla="*/ 585787 w 1233487"/>
                  <a:gd name="connsiteY7" fmla="*/ 419100 h 676275"/>
                  <a:gd name="connsiteX8" fmla="*/ 771525 w 1233487"/>
                  <a:gd name="connsiteY8" fmla="*/ 495300 h 676275"/>
                  <a:gd name="connsiteX9" fmla="*/ 866775 w 1233487"/>
                  <a:gd name="connsiteY9" fmla="*/ 528638 h 676275"/>
                  <a:gd name="connsiteX10" fmla="*/ 1019175 w 1233487"/>
                  <a:gd name="connsiteY10" fmla="*/ 581025 h 676275"/>
                  <a:gd name="connsiteX11" fmla="*/ 1133475 w 1233487"/>
                  <a:gd name="connsiteY11" fmla="*/ 600075 h 676275"/>
                  <a:gd name="connsiteX12" fmla="*/ 1209675 w 1233487"/>
                  <a:gd name="connsiteY12" fmla="*/ 623888 h 676275"/>
                  <a:gd name="connsiteX13" fmla="*/ 1233487 w 1233487"/>
                  <a:gd name="connsiteY13" fmla="*/ 666750 h 676275"/>
                  <a:gd name="connsiteX14" fmla="*/ 0 w 1233487"/>
                  <a:gd name="connsiteY14"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3487" h="676275">
                    <a:moveTo>
                      <a:pt x="0" y="676275"/>
                    </a:moveTo>
                    <a:cubicBezTo>
                      <a:pt x="1587" y="450850"/>
                      <a:pt x="3175" y="225425"/>
                      <a:pt x="4762" y="0"/>
                    </a:cubicBezTo>
                    <a:lnTo>
                      <a:pt x="71437" y="90488"/>
                    </a:lnTo>
                    <a:lnTo>
                      <a:pt x="161925" y="161925"/>
                    </a:lnTo>
                    <a:lnTo>
                      <a:pt x="252412" y="228600"/>
                    </a:lnTo>
                    <a:lnTo>
                      <a:pt x="361950" y="285750"/>
                    </a:lnTo>
                    <a:lnTo>
                      <a:pt x="485775" y="361950"/>
                    </a:lnTo>
                    <a:lnTo>
                      <a:pt x="585787" y="419100"/>
                    </a:lnTo>
                    <a:lnTo>
                      <a:pt x="771525" y="495300"/>
                    </a:lnTo>
                    <a:lnTo>
                      <a:pt x="866775" y="528638"/>
                    </a:lnTo>
                    <a:lnTo>
                      <a:pt x="1019175" y="581025"/>
                    </a:lnTo>
                    <a:lnTo>
                      <a:pt x="1133475" y="600075"/>
                    </a:lnTo>
                    <a:lnTo>
                      <a:pt x="1209675" y="623888"/>
                    </a:lnTo>
                    <a:lnTo>
                      <a:pt x="1233487" y="666750"/>
                    </a:lnTo>
                    <a:lnTo>
                      <a:pt x="0" y="676275"/>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5400000">
                <a:off x="6451670" y="4381157"/>
                <a:ext cx="431661" cy="228599"/>
              </a:xfrm>
              <a:custGeom>
                <a:avLst/>
                <a:gdLst>
                  <a:gd name="connsiteX0" fmla="*/ 0 w 1233487"/>
                  <a:gd name="connsiteY0" fmla="*/ 676275 h 676275"/>
                  <a:gd name="connsiteX1" fmla="*/ 4762 w 1233487"/>
                  <a:gd name="connsiteY1" fmla="*/ 0 h 676275"/>
                  <a:gd name="connsiteX2" fmla="*/ 71437 w 1233487"/>
                  <a:gd name="connsiteY2" fmla="*/ 90488 h 676275"/>
                  <a:gd name="connsiteX3" fmla="*/ 161925 w 1233487"/>
                  <a:gd name="connsiteY3" fmla="*/ 161925 h 676275"/>
                  <a:gd name="connsiteX4" fmla="*/ 252412 w 1233487"/>
                  <a:gd name="connsiteY4" fmla="*/ 228600 h 676275"/>
                  <a:gd name="connsiteX5" fmla="*/ 361950 w 1233487"/>
                  <a:gd name="connsiteY5" fmla="*/ 285750 h 676275"/>
                  <a:gd name="connsiteX6" fmla="*/ 485775 w 1233487"/>
                  <a:gd name="connsiteY6" fmla="*/ 361950 h 676275"/>
                  <a:gd name="connsiteX7" fmla="*/ 585787 w 1233487"/>
                  <a:gd name="connsiteY7" fmla="*/ 419100 h 676275"/>
                  <a:gd name="connsiteX8" fmla="*/ 771525 w 1233487"/>
                  <a:gd name="connsiteY8" fmla="*/ 495300 h 676275"/>
                  <a:gd name="connsiteX9" fmla="*/ 866775 w 1233487"/>
                  <a:gd name="connsiteY9" fmla="*/ 528638 h 676275"/>
                  <a:gd name="connsiteX10" fmla="*/ 1019175 w 1233487"/>
                  <a:gd name="connsiteY10" fmla="*/ 581025 h 676275"/>
                  <a:gd name="connsiteX11" fmla="*/ 1133475 w 1233487"/>
                  <a:gd name="connsiteY11" fmla="*/ 600075 h 676275"/>
                  <a:gd name="connsiteX12" fmla="*/ 1209675 w 1233487"/>
                  <a:gd name="connsiteY12" fmla="*/ 623888 h 676275"/>
                  <a:gd name="connsiteX13" fmla="*/ 1233487 w 1233487"/>
                  <a:gd name="connsiteY13" fmla="*/ 666750 h 676275"/>
                  <a:gd name="connsiteX14" fmla="*/ 0 w 1233487"/>
                  <a:gd name="connsiteY14"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3487" h="676275">
                    <a:moveTo>
                      <a:pt x="0" y="676275"/>
                    </a:moveTo>
                    <a:cubicBezTo>
                      <a:pt x="1587" y="450850"/>
                      <a:pt x="3175" y="225425"/>
                      <a:pt x="4762" y="0"/>
                    </a:cubicBezTo>
                    <a:lnTo>
                      <a:pt x="71437" y="90488"/>
                    </a:lnTo>
                    <a:lnTo>
                      <a:pt x="161925" y="161925"/>
                    </a:lnTo>
                    <a:lnTo>
                      <a:pt x="252412" y="228600"/>
                    </a:lnTo>
                    <a:lnTo>
                      <a:pt x="361950" y="285750"/>
                    </a:lnTo>
                    <a:lnTo>
                      <a:pt x="485775" y="361950"/>
                    </a:lnTo>
                    <a:lnTo>
                      <a:pt x="585787" y="419100"/>
                    </a:lnTo>
                    <a:lnTo>
                      <a:pt x="771525" y="495300"/>
                    </a:lnTo>
                    <a:lnTo>
                      <a:pt x="866775" y="528638"/>
                    </a:lnTo>
                    <a:lnTo>
                      <a:pt x="1019175" y="581025"/>
                    </a:lnTo>
                    <a:lnTo>
                      <a:pt x="1133475" y="600075"/>
                    </a:lnTo>
                    <a:lnTo>
                      <a:pt x="1209675" y="623888"/>
                    </a:lnTo>
                    <a:lnTo>
                      <a:pt x="1233487" y="666750"/>
                    </a:lnTo>
                    <a:lnTo>
                      <a:pt x="0" y="676275"/>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flipV="1">
                <a:off x="5295901" y="3747005"/>
                <a:ext cx="2514598" cy="1"/>
              </a:xfrm>
              <a:prstGeom prst="line">
                <a:avLst/>
              </a:prstGeom>
              <a:ln/>
            </p:spPr>
            <p:style>
              <a:lnRef idx="2">
                <a:schemeClr val="dk1"/>
              </a:lnRef>
              <a:fillRef idx="0">
                <a:schemeClr val="dk1"/>
              </a:fillRef>
              <a:effectRef idx="1">
                <a:schemeClr val="dk1"/>
              </a:effectRef>
              <a:fontRef idx="minor">
                <a:schemeClr val="tx1"/>
              </a:fontRef>
            </p:style>
          </p:cxnSp>
          <p:sp>
            <p:nvSpPr>
              <p:cNvPr id="37" name="Freeform 36"/>
              <p:cNvSpPr/>
              <p:nvPr/>
            </p:nvSpPr>
            <p:spPr>
              <a:xfrm rot="5400000">
                <a:off x="6102435" y="3249632"/>
                <a:ext cx="1877081" cy="939472"/>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w="254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grpSp>
        <p:cxnSp>
          <p:nvCxnSpPr>
            <p:cNvPr id="50" name="Straight Connector 49"/>
            <p:cNvCxnSpPr/>
            <p:nvPr/>
          </p:nvCxnSpPr>
          <p:spPr>
            <a:xfrm>
              <a:off x="5181600" y="3518916"/>
              <a:ext cx="8382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6019800" y="3518916"/>
              <a:ext cx="0" cy="291084"/>
            </a:xfrm>
            <a:prstGeom prst="straightConnector1">
              <a:avLst/>
            </a:prstGeom>
            <a:ln>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188275" y="3246133"/>
              <a:ext cx="2068926" cy="89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202132" y="4421507"/>
              <a:ext cx="2068926" cy="89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324600" y="4174201"/>
              <a:ext cx="735109" cy="338554"/>
            </a:xfrm>
            <a:prstGeom prst="rect">
              <a:avLst/>
            </a:prstGeom>
            <a:noFill/>
          </p:spPr>
          <p:txBody>
            <a:bodyPr wrap="square" rtlCol="0">
              <a:spAutoFit/>
            </a:bodyPr>
            <a:lstStyle/>
            <a:p>
              <a:r>
                <a:rPr lang="en-US" sz="1600" dirty="0">
                  <a:solidFill>
                    <a:schemeClr val="bg1">
                      <a:lumMod val="75000"/>
                    </a:schemeClr>
                  </a:solidFill>
                </a:rPr>
                <a:t> </a:t>
              </a:r>
              <a:r>
                <a:rPr lang="en-US" sz="1600" dirty="0" smtClean="0">
                  <a:solidFill>
                    <a:schemeClr val="bg1">
                      <a:lumMod val="75000"/>
                    </a:schemeClr>
                  </a:solidFill>
                </a:rPr>
                <a:t>1.83</a:t>
              </a:r>
              <a:endParaRPr lang="en-US" sz="1600" dirty="0">
                <a:solidFill>
                  <a:schemeClr val="bg1">
                    <a:lumMod val="75000"/>
                  </a:schemeClr>
                </a:solidFill>
              </a:endParaRPr>
            </a:p>
          </p:txBody>
        </p:sp>
        <p:sp>
          <p:nvSpPr>
            <p:cNvPr id="68" name="TextBox 67"/>
            <p:cNvSpPr txBox="1"/>
            <p:nvPr/>
          </p:nvSpPr>
          <p:spPr>
            <a:xfrm>
              <a:off x="5741891" y="2929329"/>
              <a:ext cx="1299085" cy="369332"/>
            </a:xfrm>
            <a:prstGeom prst="rect">
              <a:avLst/>
            </a:prstGeom>
            <a:noFill/>
          </p:spPr>
          <p:txBody>
            <a:bodyPr wrap="square" rtlCol="0">
              <a:spAutoFit/>
            </a:bodyPr>
            <a:lstStyle/>
            <a:p>
              <a:r>
                <a:rPr lang="en-US" dirty="0" smtClean="0"/>
                <a:t>12.4 years</a:t>
              </a:r>
              <a:endParaRPr lang="en-US" dirty="0"/>
            </a:p>
          </p:txBody>
        </p:sp>
        <p:sp>
          <p:nvSpPr>
            <p:cNvPr id="69" name="TextBox 68"/>
            <p:cNvSpPr txBox="1"/>
            <p:nvPr/>
          </p:nvSpPr>
          <p:spPr>
            <a:xfrm>
              <a:off x="5741890" y="4366189"/>
              <a:ext cx="1299085" cy="369332"/>
            </a:xfrm>
            <a:prstGeom prst="rect">
              <a:avLst/>
            </a:prstGeom>
            <a:noFill/>
          </p:spPr>
          <p:txBody>
            <a:bodyPr wrap="square" rtlCol="0">
              <a:spAutoFit/>
            </a:bodyPr>
            <a:lstStyle/>
            <a:p>
              <a:r>
                <a:rPr lang="en-US" dirty="0" smtClean="0"/>
                <a:t>9.6 years</a:t>
              </a:r>
              <a:endParaRPr lang="en-US" dirty="0"/>
            </a:p>
          </p:txBody>
        </p:sp>
        <p:cxnSp>
          <p:nvCxnSpPr>
            <p:cNvPr id="71" name="Straight Arrow Connector 70"/>
            <p:cNvCxnSpPr/>
            <p:nvPr/>
          </p:nvCxnSpPr>
          <p:spPr>
            <a:xfrm>
              <a:off x="6858000" y="3269972"/>
              <a:ext cx="0" cy="1137960"/>
            </a:xfrm>
            <a:prstGeom prst="straightConnector1">
              <a:avLst/>
            </a:prstGeom>
            <a:ln w="19050">
              <a:solidFill>
                <a:schemeClr val="bg1">
                  <a:lumMod val="75000"/>
                </a:schemeClr>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795246" y="3656705"/>
              <a:ext cx="824754" cy="369332"/>
            </a:xfrm>
            <a:prstGeom prst="rect">
              <a:avLst/>
            </a:prstGeom>
            <a:noFill/>
          </p:spPr>
          <p:txBody>
            <a:bodyPr wrap="square" rtlCol="0">
              <a:spAutoFit/>
            </a:bodyPr>
            <a:lstStyle/>
            <a:p>
              <a:r>
                <a:rPr lang="en-US" dirty="0">
                  <a:solidFill>
                    <a:schemeClr val="bg1">
                      <a:lumMod val="65000"/>
                    </a:schemeClr>
                  </a:solidFill>
                </a:rPr>
                <a:t> </a:t>
              </a:r>
              <a:r>
                <a:rPr lang="en-US" dirty="0" smtClean="0">
                  <a:solidFill>
                    <a:schemeClr val="bg1">
                      <a:lumMod val="65000"/>
                    </a:schemeClr>
                  </a:solidFill>
                </a:rPr>
                <a:t>95%CI</a:t>
              </a:r>
              <a:endParaRPr lang="en-US" dirty="0">
                <a:solidFill>
                  <a:schemeClr val="bg1">
                    <a:lumMod val="65000"/>
                  </a:schemeClr>
                </a:solidFill>
              </a:endParaRPr>
            </a:p>
          </p:txBody>
        </p:sp>
      </p:grpSp>
      <p:sp>
        <p:nvSpPr>
          <p:cNvPr id="74" name="Isosceles Triangle 73"/>
          <p:cNvSpPr/>
          <p:nvPr/>
        </p:nvSpPr>
        <p:spPr>
          <a:xfrm rot="5400000">
            <a:off x="4345251" y="3714697"/>
            <a:ext cx="186904" cy="190607"/>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5" name="Isosceles Triangle 74"/>
          <p:cNvSpPr/>
          <p:nvPr/>
        </p:nvSpPr>
        <p:spPr>
          <a:xfrm rot="16200000">
            <a:off x="4579390" y="4420482"/>
            <a:ext cx="186904" cy="201475"/>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77" name="Group 76"/>
          <p:cNvGrpSpPr/>
          <p:nvPr/>
        </p:nvGrpSpPr>
        <p:grpSpPr>
          <a:xfrm>
            <a:off x="606263" y="2514600"/>
            <a:ext cx="1086480" cy="4038600"/>
            <a:chOff x="-19680" y="1887758"/>
            <a:chExt cx="1086480" cy="4038600"/>
          </a:xfrm>
        </p:grpSpPr>
        <p:cxnSp>
          <p:nvCxnSpPr>
            <p:cNvPr id="78" name="Straight Connector 77"/>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89" name="Group 88"/>
            <p:cNvGrpSpPr/>
            <p:nvPr/>
          </p:nvGrpSpPr>
          <p:grpSpPr>
            <a:xfrm>
              <a:off x="-19680" y="2049302"/>
              <a:ext cx="747150" cy="3553968"/>
              <a:chOff x="2209800" y="1219200"/>
              <a:chExt cx="352429" cy="1676400"/>
            </a:xfrm>
          </p:grpSpPr>
          <p:sp>
            <p:nvSpPr>
              <p:cNvPr id="91" name="Rectangle 90"/>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92" name="Rectangle 91"/>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93" name="Rectangle 92"/>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94" name="Rectangle 93"/>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95" name="Rectangle 94"/>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96" name="Rectangle 95"/>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97" name="Rectangle 96"/>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98" name="Rectangle 97"/>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99" name="Rectangle 98"/>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100" name="Rectangle 99"/>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101" name="Rectangle 100"/>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90" name="Straight Connector 89"/>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cxnSp>
        <p:nvCxnSpPr>
          <p:cNvPr id="103" name="Straight Connector 102"/>
          <p:cNvCxnSpPr/>
          <p:nvPr/>
        </p:nvCxnSpPr>
        <p:spPr>
          <a:xfrm>
            <a:off x="4613470" y="3810000"/>
            <a:ext cx="1939730" cy="1048"/>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791328" y="4522531"/>
            <a:ext cx="583892" cy="0"/>
          </a:xfrm>
          <a:prstGeom prst="line">
            <a:avLst/>
          </a:prstGeom>
          <a:ln w="25400">
            <a:solidFill>
              <a:srgbClr val="C00000">
                <a:alpha val="55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4704786" y="4114800"/>
            <a:ext cx="476814" cy="369332"/>
          </a:xfrm>
          <a:prstGeom prst="rect">
            <a:avLst/>
          </a:prstGeom>
          <a:noFill/>
        </p:spPr>
        <p:txBody>
          <a:bodyPr wrap="square" rtlCol="0">
            <a:spAutoFit/>
          </a:bodyPr>
          <a:lstStyle/>
          <a:p>
            <a:pPr algn="r"/>
            <a:r>
              <a:rPr lang="en-US" dirty="0" smtClean="0">
                <a:solidFill>
                  <a:srgbClr val="FF0000"/>
                </a:solidFill>
              </a:rPr>
              <a:t>9</a:t>
            </a:r>
            <a:endParaRPr lang="en-US" dirty="0">
              <a:solidFill>
                <a:srgbClr val="FF0000"/>
              </a:solidFill>
            </a:endParaRPr>
          </a:p>
        </p:txBody>
      </p:sp>
      <p:sp>
        <p:nvSpPr>
          <p:cNvPr id="3" name="Rectangle 2"/>
          <p:cNvSpPr/>
          <p:nvPr/>
        </p:nvSpPr>
        <p:spPr>
          <a:xfrm>
            <a:off x="1497690" y="381000"/>
            <a:ext cx="6414192"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Sampling Distribution</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8139267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Comparison with T-tests</a:t>
            </a:r>
            <a:endParaRPr lang="en-US" dirty="0"/>
          </a:p>
        </p:txBody>
      </p:sp>
      <p:sp>
        <p:nvSpPr>
          <p:cNvPr id="3" name="Subtitle 2"/>
          <p:cNvSpPr>
            <a:spLocks noGrp="1"/>
          </p:cNvSpPr>
          <p:nvPr>
            <p:ph type="subTitle" idx="1"/>
          </p:nvPr>
        </p:nvSpPr>
        <p:spPr/>
        <p:txBody>
          <a:bodyPr/>
          <a:lstStyle/>
          <a:p>
            <a:r>
              <a:rPr lang="en-US" dirty="0" smtClean="0"/>
              <a:t>Visual Guide</a:t>
            </a:r>
            <a:endParaRPr lang="en-US" dirty="0"/>
          </a:p>
        </p:txBody>
      </p:sp>
    </p:spTree>
    <p:extLst>
      <p:ext uri="{BB962C8B-B14F-4D97-AF65-F5344CB8AC3E}">
        <p14:creationId xmlns:p14="http://schemas.microsoft.com/office/powerpoint/2010/main" val="37011115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1809899" y="5496470"/>
            <a:ext cx="6406457" cy="0"/>
          </a:xfrm>
          <a:prstGeom prst="line">
            <a:avLst/>
          </a:prstGeom>
          <a:ln/>
        </p:spPr>
        <p:style>
          <a:lnRef idx="1">
            <a:schemeClr val="dk1"/>
          </a:lnRef>
          <a:fillRef idx="0">
            <a:schemeClr val="dk1"/>
          </a:fillRef>
          <a:effectRef idx="0">
            <a:schemeClr val="dk1"/>
          </a:effectRef>
          <a:fontRef idx="minor">
            <a:schemeClr val="tx1"/>
          </a:fontRef>
        </p:style>
      </p:cxnSp>
      <p:sp>
        <p:nvSpPr>
          <p:cNvPr id="142" name="TextBox 141"/>
          <p:cNvSpPr txBox="1"/>
          <p:nvPr/>
        </p:nvSpPr>
        <p:spPr>
          <a:xfrm>
            <a:off x="5015956" y="5449651"/>
            <a:ext cx="777982" cy="523220"/>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45" name="TextBox 144"/>
          <p:cNvSpPr txBox="1"/>
          <p:nvPr/>
        </p:nvSpPr>
        <p:spPr>
          <a:xfrm>
            <a:off x="4406356" y="5449651"/>
            <a:ext cx="773331" cy="523220"/>
          </a:xfrm>
          <a:prstGeom prst="rect">
            <a:avLst/>
          </a:prstGeom>
          <a:noFill/>
        </p:spPr>
        <p:txBody>
          <a:bodyPr wrap="square" rtlCol="0">
            <a:spAutoFit/>
          </a:bodyPr>
          <a:lstStyle/>
          <a:p>
            <a:r>
              <a:rPr lang="en-US" sz="1400" b="1" dirty="0">
                <a:solidFill>
                  <a:srgbClr val="FF0000"/>
                </a:solidFill>
              </a:rPr>
              <a:t>M</a:t>
            </a:r>
            <a:r>
              <a:rPr lang="en-US" sz="1400" dirty="0" smtClean="0"/>
              <a:t> = </a:t>
            </a:r>
            <a:r>
              <a:rPr lang="en-US" sz="1400" dirty="0" smtClean="0">
                <a:solidFill>
                  <a:srgbClr val="FF0000"/>
                </a:solidFill>
              </a:rPr>
              <a:t>9</a:t>
            </a:r>
          </a:p>
          <a:p>
            <a:r>
              <a:rPr lang="en-US" sz="1400" b="1" dirty="0" smtClean="0">
                <a:solidFill>
                  <a:srgbClr val="FF0000"/>
                </a:solidFill>
              </a:rPr>
              <a:t> s</a:t>
            </a:r>
            <a:r>
              <a:rPr lang="en-US" sz="1400" dirty="0" smtClean="0">
                <a:solidFill>
                  <a:srgbClr val="FF0000"/>
                </a:solidFill>
              </a:rPr>
              <a:t> </a:t>
            </a:r>
            <a:r>
              <a:rPr lang="en-US" sz="1400" dirty="0" smtClean="0"/>
              <a:t>= </a:t>
            </a:r>
            <a:r>
              <a:rPr lang="en-US" sz="1400" dirty="0" smtClean="0">
                <a:solidFill>
                  <a:srgbClr val="FF0000"/>
                </a:solidFill>
              </a:rPr>
              <a:t>2.3</a:t>
            </a:r>
            <a:endParaRPr lang="en-US" sz="1400" dirty="0">
              <a:solidFill>
                <a:srgbClr val="FF0000"/>
              </a:solidFill>
            </a:endParaRPr>
          </a:p>
        </p:txBody>
      </p:sp>
      <p:sp>
        <p:nvSpPr>
          <p:cNvPr id="141" name="Freeform 140"/>
          <p:cNvSpPr/>
          <p:nvPr/>
        </p:nvSpPr>
        <p:spPr>
          <a:xfrm>
            <a:off x="2688380" y="3221727"/>
            <a:ext cx="5223176" cy="2227925"/>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sp>
        <p:nvSpPr>
          <p:cNvPr id="143" name="Freeform 142"/>
          <p:cNvSpPr/>
          <p:nvPr/>
        </p:nvSpPr>
        <p:spPr>
          <a:xfrm>
            <a:off x="2078780" y="3221727"/>
            <a:ext cx="5223176" cy="2227925"/>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46" name="Straight Connector 145"/>
          <p:cNvCxnSpPr/>
          <p:nvPr/>
        </p:nvCxnSpPr>
        <p:spPr>
          <a:xfrm>
            <a:off x="5309891" y="2630251"/>
            <a:ext cx="0" cy="2840019"/>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4711156" y="2630251"/>
            <a:ext cx="0" cy="2860638"/>
          </a:xfrm>
          <a:prstGeom prst="line">
            <a:avLst/>
          </a:prstGeom>
          <a:ln>
            <a:solidFill>
              <a:schemeClr val="accent6">
                <a:shade val="95000"/>
                <a:satMod val="105000"/>
                <a:alpha val="48000"/>
              </a:schemeClr>
            </a:solidFill>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295367" y="2362200"/>
                <a:ext cx="4429033" cy="953851"/>
              </a:xfrm>
              <a:prstGeom prst="rect">
                <a:avLst/>
              </a:prstGeom>
              <a:noFill/>
            </p:spPr>
            <p:txBody>
              <a:bodyPr wrap="none" rtlCol="0">
                <a:spAutoFit/>
              </a:bodyPr>
              <a:lstStyle/>
              <a:p>
                <a14:m>
                  <m:oMath xmlns:m="http://schemas.openxmlformats.org/officeDocument/2006/math">
                    <m:r>
                      <a:rPr lang="en-US" sz="2400" b="0" i="1" smtClean="0">
                        <a:latin typeface="Cambria Math"/>
                      </a:rPr>
                      <m:t>𝑡</m:t>
                    </m:r>
                    <m:r>
                      <a:rPr lang="en-US" sz="2400" b="0" i="1" smtClean="0">
                        <a:latin typeface="Cambria Math"/>
                      </a:rPr>
                      <m:t>=</m:t>
                    </m:r>
                    <m:f>
                      <m:fPr>
                        <m:ctrlPr>
                          <a:rPr lang="en-US" sz="2400" b="0" i="1" smtClean="0">
                            <a:latin typeface="Cambria Math"/>
                          </a:rPr>
                        </m:ctrlPr>
                      </m:fPr>
                      <m:num>
                        <m:acc>
                          <m:accPr>
                            <m:chr m:val="̅"/>
                            <m:ctrlPr>
                              <a:rPr lang="en-US" sz="2400" b="0" i="1" smtClean="0">
                                <a:latin typeface="Cambria Math"/>
                              </a:rPr>
                            </m:ctrlPr>
                          </m:accPr>
                          <m:e>
                            <m:r>
                              <a:rPr lang="en-US" sz="2400" b="0" i="1" smtClean="0">
                                <a:solidFill>
                                  <a:srgbClr val="FF0000"/>
                                </a:solidFill>
                                <a:latin typeface="Cambria Math"/>
                              </a:rPr>
                              <m:t>𝑋</m:t>
                            </m:r>
                          </m:e>
                        </m:acc>
                        <m:r>
                          <a:rPr lang="en-US" sz="2400" b="0" i="1" smtClean="0">
                            <a:latin typeface="Cambria Math"/>
                          </a:rPr>
                          <m:t> −</m:t>
                        </m:r>
                        <m:r>
                          <a:rPr lang="en-US" sz="2400" b="0" i="1" smtClean="0">
                            <a:solidFill>
                              <a:schemeClr val="tx2">
                                <a:lumMod val="60000"/>
                                <a:lumOff val="40000"/>
                              </a:schemeClr>
                            </a:solidFill>
                            <a:latin typeface="Cambria Math"/>
                            <a:ea typeface="Cambria Math"/>
                          </a:rPr>
                          <m:t>𝜇</m:t>
                        </m:r>
                      </m:num>
                      <m:den>
                        <m:sSub>
                          <m:sSubPr>
                            <m:ctrlPr>
                              <a:rPr lang="en-US" sz="2400" b="0" i="1" smtClean="0">
                                <a:latin typeface="Cambria Math"/>
                              </a:rPr>
                            </m:ctrlPr>
                          </m:sSubPr>
                          <m:e>
                            <m:r>
                              <a:rPr lang="en-US" sz="2400" b="0" i="1" smtClean="0">
                                <a:solidFill>
                                  <a:srgbClr val="FF0000"/>
                                </a:solidFill>
                                <a:latin typeface="Cambria Math"/>
                              </a:rPr>
                              <m:t>𝑠</m:t>
                            </m:r>
                          </m:e>
                          <m:sub>
                            <m:r>
                              <a:rPr lang="en-US" sz="2400" b="0" i="1" smtClean="0">
                                <a:solidFill>
                                  <a:srgbClr val="FF0000"/>
                                </a:solidFill>
                                <a:latin typeface="Cambria Math"/>
                              </a:rPr>
                              <m:t>𝑀</m:t>
                            </m:r>
                          </m:sub>
                        </m:sSub>
                      </m:den>
                    </m:f>
                    <m:r>
                      <a:rPr lang="en-US" sz="2400" b="0" i="1" smtClean="0">
                        <a:latin typeface="Cambria Math"/>
                      </a:rPr>
                      <m:t>=</m:t>
                    </m:r>
                    <m:f>
                      <m:fPr>
                        <m:ctrlPr>
                          <a:rPr lang="en-US" sz="2400" i="1">
                            <a:latin typeface="Cambria Math"/>
                          </a:rPr>
                        </m:ctrlPr>
                      </m:fPr>
                      <m:num>
                        <m:r>
                          <a:rPr lang="en-US" sz="2400" b="0" i="1" smtClean="0">
                            <a:latin typeface="Cambria Math"/>
                          </a:rPr>
                          <m:t>9</m:t>
                        </m:r>
                        <m:r>
                          <a:rPr lang="en-US" sz="2400" i="1">
                            <a:latin typeface="Cambria Math"/>
                          </a:rPr>
                          <m:t>−</m:t>
                        </m:r>
                        <m:r>
                          <a:rPr lang="en-US" sz="2400" i="1">
                            <a:solidFill>
                              <a:schemeClr val="tx2">
                                <a:lumMod val="60000"/>
                                <a:lumOff val="40000"/>
                              </a:schemeClr>
                            </a:solidFill>
                            <a:latin typeface="Cambria Math"/>
                          </a:rPr>
                          <m:t>1</m:t>
                        </m:r>
                        <m:r>
                          <a:rPr lang="en-US" sz="2400" b="0" i="1" smtClean="0">
                            <a:solidFill>
                              <a:schemeClr val="tx2">
                                <a:lumMod val="60000"/>
                                <a:lumOff val="40000"/>
                              </a:schemeClr>
                            </a:solidFill>
                            <a:latin typeface="Cambria Math"/>
                          </a:rPr>
                          <m:t>1</m:t>
                        </m:r>
                      </m:num>
                      <m:den>
                        <m:rad>
                          <m:radPr>
                            <m:degHide m:val="on"/>
                            <m:ctrlPr>
                              <a:rPr lang="en-US" sz="2400" i="1">
                                <a:latin typeface="Cambria Math"/>
                              </a:rPr>
                            </m:ctrlPr>
                          </m:radPr>
                          <m:deg/>
                          <m:e>
                            <m:f>
                              <m:fPr>
                                <m:ctrlPr>
                                  <a:rPr lang="en-US" sz="2400" i="1" smtClean="0">
                                    <a:latin typeface="Cambria Math"/>
                                  </a:rPr>
                                </m:ctrlPr>
                              </m:fPr>
                              <m:num>
                                <m:sSup>
                                  <m:sSupPr>
                                    <m:ctrlPr>
                                      <a:rPr lang="en-US" sz="2400" i="1" smtClean="0">
                                        <a:solidFill>
                                          <a:srgbClr val="FF0000"/>
                                        </a:solidFill>
                                        <a:latin typeface="Cambria Math"/>
                                      </a:rPr>
                                    </m:ctrlPr>
                                  </m:sSupPr>
                                  <m:e>
                                    <m:r>
                                      <a:rPr lang="en-US" sz="2400" b="0" i="1" smtClean="0">
                                        <a:solidFill>
                                          <a:srgbClr val="FF0000"/>
                                        </a:solidFill>
                                        <a:latin typeface="Cambria Math"/>
                                      </a:rPr>
                                      <m:t>𝑠</m:t>
                                    </m:r>
                                  </m:e>
                                  <m:sup>
                                    <m:r>
                                      <a:rPr lang="en-US" sz="2400" b="0" i="1" smtClean="0">
                                        <a:solidFill>
                                          <a:srgbClr val="FF0000"/>
                                        </a:solidFill>
                                        <a:latin typeface="Cambria Math"/>
                                      </a:rPr>
                                      <m:t>2</m:t>
                                    </m:r>
                                  </m:sup>
                                </m:sSup>
                              </m:num>
                              <m:den>
                                <m:r>
                                  <a:rPr lang="en-US" sz="2400" b="0" i="1" smtClean="0">
                                    <a:solidFill>
                                      <a:schemeClr val="tx1"/>
                                    </a:solidFill>
                                    <a:latin typeface="Cambria Math"/>
                                  </a:rPr>
                                  <m:t>𝑛</m:t>
                                </m:r>
                              </m:den>
                            </m:f>
                          </m:e>
                        </m:rad>
                      </m:den>
                    </m:f>
                    <m:r>
                      <a:rPr lang="en-US" sz="2400" b="0" i="1" smtClean="0">
                        <a:latin typeface="Cambria Math"/>
                      </a:rPr>
                      <m:t>=</m:t>
                    </m:r>
                    <m:f>
                      <m:fPr>
                        <m:ctrlPr>
                          <a:rPr lang="en-US" sz="2400" i="1">
                            <a:latin typeface="Cambria Math"/>
                          </a:rPr>
                        </m:ctrlPr>
                      </m:fPr>
                      <m:num>
                        <m:r>
                          <a:rPr lang="en-US" sz="2400" b="0" i="1" smtClean="0">
                            <a:solidFill>
                              <a:srgbClr val="FF0000"/>
                            </a:solidFill>
                            <a:latin typeface="Cambria Math"/>
                          </a:rPr>
                          <m:t>9</m:t>
                        </m:r>
                        <m:r>
                          <a:rPr lang="en-US" sz="2400" i="1">
                            <a:latin typeface="Cambria Math"/>
                          </a:rPr>
                          <m:t>−</m:t>
                        </m:r>
                        <m:r>
                          <a:rPr lang="en-US" sz="2400" b="0" i="1" smtClean="0">
                            <a:solidFill>
                              <a:schemeClr val="tx2">
                                <a:lumMod val="60000"/>
                                <a:lumOff val="40000"/>
                              </a:schemeClr>
                            </a:solidFill>
                            <a:latin typeface="Cambria Math"/>
                          </a:rPr>
                          <m:t>11</m:t>
                        </m:r>
                      </m:num>
                      <m:den>
                        <m:f>
                          <m:fPr>
                            <m:ctrlPr>
                              <a:rPr lang="en-US" sz="2400" i="1" smtClean="0">
                                <a:latin typeface="Cambria Math"/>
                              </a:rPr>
                            </m:ctrlPr>
                          </m:fPr>
                          <m:num>
                            <m:r>
                              <a:rPr lang="en-US" sz="2400" b="0" i="1" smtClean="0">
                                <a:solidFill>
                                  <a:srgbClr val="FF0000"/>
                                </a:solidFill>
                                <a:latin typeface="Cambria Math"/>
                              </a:rPr>
                              <m:t>2.26</m:t>
                            </m:r>
                          </m:num>
                          <m:den>
                            <m:rad>
                              <m:radPr>
                                <m:degHide m:val="on"/>
                                <m:ctrlPr>
                                  <a:rPr lang="en-US" sz="2400" i="1" smtClean="0">
                                    <a:latin typeface="Cambria Math"/>
                                  </a:rPr>
                                </m:ctrlPr>
                              </m:radPr>
                              <m:deg/>
                              <m:e>
                                <m:r>
                                  <a:rPr lang="en-US" sz="2400" b="0" i="1" smtClean="0">
                                    <a:latin typeface="Cambria Math"/>
                                  </a:rPr>
                                  <m:t>10</m:t>
                                </m:r>
                              </m:e>
                            </m:rad>
                          </m:den>
                        </m:f>
                      </m:den>
                    </m:f>
                    <m:r>
                      <a:rPr lang="en-US" sz="2400" b="0" i="1" smtClean="0">
                        <a:latin typeface="Cambria Math"/>
                      </a:rPr>
                      <m:t>=</m:t>
                    </m:r>
                  </m:oMath>
                </a14:m>
                <a:r>
                  <a:rPr lang="en-US" sz="2400" dirty="0" smtClean="0"/>
                  <a:t>  </a:t>
                </a:r>
                <a14:m>
                  <m:oMath xmlns:m="http://schemas.openxmlformats.org/officeDocument/2006/math">
                    <m:f>
                      <m:fPr>
                        <m:ctrlPr>
                          <a:rPr lang="en-US" sz="2400" i="1">
                            <a:latin typeface="Cambria Math"/>
                          </a:rPr>
                        </m:ctrlPr>
                      </m:fPr>
                      <m:num>
                        <m:r>
                          <a:rPr lang="en-US" sz="2400" i="1">
                            <a:solidFill>
                              <a:srgbClr val="FF0000"/>
                            </a:solidFill>
                            <a:latin typeface="Cambria Math"/>
                          </a:rPr>
                          <m:t>9</m:t>
                        </m:r>
                        <m:r>
                          <a:rPr lang="en-US" sz="2400" i="1">
                            <a:latin typeface="Cambria Math"/>
                          </a:rPr>
                          <m:t>−</m:t>
                        </m:r>
                        <m:r>
                          <a:rPr lang="en-US" sz="2400" i="1" smtClean="0">
                            <a:solidFill>
                              <a:schemeClr val="tx2">
                                <a:lumMod val="60000"/>
                                <a:lumOff val="40000"/>
                              </a:schemeClr>
                            </a:solidFill>
                            <a:latin typeface="Cambria Math"/>
                          </a:rPr>
                          <m:t>11</m:t>
                        </m:r>
                      </m:num>
                      <m:den>
                        <m:r>
                          <a:rPr lang="en-US" sz="2400" b="0" i="1" smtClean="0">
                            <a:solidFill>
                              <a:srgbClr val="FF0000"/>
                            </a:solidFill>
                            <a:latin typeface="Cambria Math"/>
                          </a:rPr>
                          <m:t>.71</m:t>
                        </m:r>
                      </m:den>
                    </m:f>
                  </m:oMath>
                </a14:m>
                <a:r>
                  <a:rPr lang="en-US" sz="2400" dirty="0" smtClean="0"/>
                  <a:t> </a:t>
                </a:r>
                <a14:m>
                  <m:oMath xmlns:m="http://schemas.openxmlformats.org/officeDocument/2006/math">
                    <m:r>
                      <a:rPr lang="en-US" sz="2400" i="1">
                        <a:latin typeface="Cambria Math"/>
                      </a:rPr>
                      <m:t>=</m:t>
                    </m:r>
                  </m:oMath>
                </a14:m>
                <a:endParaRPr lang="en-US" sz="2400" dirty="0"/>
              </a:p>
            </p:txBody>
          </p:sp>
        </mc:Choice>
        <mc:Fallback>
          <p:sp>
            <p:nvSpPr>
              <p:cNvPr id="12" name="TextBox 11"/>
              <p:cNvSpPr txBox="1">
                <a:spLocks noRot="1" noChangeAspect="1" noMove="1" noResize="1" noEditPoints="1" noAdjustHandles="1" noChangeArrowheads="1" noChangeShapeType="1" noTextEdit="1"/>
              </p:cNvSpPr>
              <p:nvPr/>
            </p:nvSpPr>
            <p:spPr>
              <a:xfrm>
                <a:off x="295367" y="2362200"/>
                <a:ext cx="4429033" cy="953851"/>
              </a:xfrm>
              <a:prstGeom prst="rect">
                <a:avLst/>
              </a:prstGeom>
              <a:blipFill rotWithShape="1">
                <a:blip r:embed="rId3"/>
                <a:stretch>
                  <a:fillRect/>
                </a:stretch>
              </a:blipFill>
            </p:spPr>
            <p:txBody>
              <a:bodyPr/>
              <a:lstStyle/>
              <a:p>
                <a:r>
                  <a:rPr lang="en-US">
                    <a:noFill/>
                  </a:rPr>
                  <a:t> </a:t>
                </a:r>
              </a:p>
            </p:txBody>
          </p:sp>
        </mc:Fallback>
      </mc:AlternateContent>
      <p:cxnSp>
        <p:nvCxnSpPr>
          <p:cNvPr id="150" name="Straight Connector 149"/>
          <p:cNvCxnSpPr/>
          <p:nvPr/>
        </p:nvCxnSpPr>
        <p:spPr>
          <a:xfrm flipV="1">
            <a:off x="4711156" y="4723728"/>
            <a:ext cx="594875" cy="672"/>
          </a:xfrm>
          <a:prstGeom prst="line">
            <a:avLst/>
          </a:prstGeom>
          <a:ln w="69850"/>
        </p:spPr>
        <p:style>
          <a:lnRef idx="3">
            <a:schemeClr val="dk1"/>
          </a:lnRef>
          <a:fillRef idx="0">
            <a:schemeClr val="dk1"/>
          </a:fillRef>
          <a:effectRef idx="2">
            <a:schemeClr val="dk1"/>
          </a:effectRef>
          <a:fontRef idx="minor">
            <a:schemeClr val="tx1"/>
          </a:fontRef>
        </p:style>
      </p:cxnSp>
      <p:sp>
        <p:nvSpPr>
          <p:cNvPr id="151" name="Rectangle 150"/>
          <p:cNvSpPr>
            <a:spLocks/>
          </p:cNvSpPr>
          <p:nvPr/>
        </p:nvSpPr>
        <p:spPr>
          <a:xfrm>
            <a:off x="4608038" y="3913581"/>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a:t>
            </a:r>
            <a:r>
              <a:rPr lang="en-US" sz="2400" b="1" baseline="30000" dirty="0" smtClean="0">
                <a:solidFill>
                  <a:schemeClr val="tx1"/>
                </a:solidFill>
              </a:rPr>
              <a:t>2</a:t>
            </a:r>
            <a:endParaRPr lang="en-US" b="1" baseline="30000" dirty="0">
              <a:solidFill>
                <a:schemeClr val="tx1"/>
              </a:solidFill>
            </a:endParaRPr>
          </a:p>
        </p:txBody>
      </p:sp>
      <p:grpSp>
        <p:nvGrpSpPr>
          <p:cNvPr id="72" name="Group 71"/>
          <p:cNvGrpSpPr/>
          <p:nvPr/>
        </p:nvGrpSpPr>
        <p:grpSpPr>
          <a:xfrm>
            <a:off x="4689776" y="2401651"/>
            <a:ext cx="644224" cy="369332"/>
            <a:chOff x="4855420" y="2438400"/>
            <a:chExt cx="644224" cy="369332"/>
          </a:xfrm>
        </p:grpSpPr>
        <p:sp>
          <p:nvSpPr>
            <p:cNvPr id="144" name="TextBox 143"/>
            <p:cNvSpPr txBox="1"/>
            <p:nvPr/>
          </p:nvSpPr>
          <p:spPr>
            <a:xfrm>
              <a:off x="4855420" y="2438400"/>
              <a:ext cx="644224" cy="369332"/>
            </a:xfrm>
            <a:prstGeom prst="rect">
              <a:avLst/>
            </a:prstGeom>
            <a:noFill/>
          </p:spPr>
          <p:txBody>
            <a:bodyPr wrap="square" rtlCol="0">
              <a:spAutoFit/>
            </a:bodyPr>
            <a:lstStyle/>
            <a:p>
              <a:pPr algn="ctr"/>
              <a:r>
                <a:rPr lang="en-US" b="1" dirty="0"/>
                <a:t>2</a:t>
              </a:r>
              <a:endParaRPr lang="en-US" sz="1400" dirty="0"/>
            </a:p>
          </p:txBody>
        </p:sp>
        <p:cxnSp>
          <p:nvCxnSpPr>
            <p:cNvPr id="148" name="Straight Arrow Connector 147"/>
            <p:cNvCxnSpPr/>
            <p:nvPr/>
          </p:nvCxnSpPr>
          <p:spPr>
            <a:xfrm>
              <a:off x="4876800" y="2743200"/>
              <a:ext cx="586199" cy="7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sp>
        <p:nvSpPr>
          <p:cNvPr id="177" name="TextBox 176"/>
          <p:cNvSpPr txBox="1"/>
          <p:nvPr/>
        </p:nvSpPr>
        <p:spPr>
          <a:xfrm>
            <a:off x="4800600" y="3631176"/>
            <a:ext cx="918260" cy="369332"/>
          </a:xfrm>
          <a:prstGeom prst="rect">
            <a:avLst/>
          </a:prstGeom>
          <a:noFill/>
        </p:spPr>
        <p:txBody>
          <a:bodyPr wrap="square" rtlCol="0">
            <a:spAutoFit/>
          </a:bodyPr>
          <a:lstStyle/>
          <a:p>
            <a:r>
              <a:rPr lang="en-US" b="1" dirty="0" smtClean="0">
                <a:solidFill>
                  <a:srgbClr val="FF0000"/>
                </a:solidFill>
              </a:rPr>
              <a:t>2.26</a:t>
            </a:r>
            <a:endParaRPr lang="en-US" sz="1400" dirty="0">
              <a:solidFill>
                <a:srgbClr val="FF0000"/>
              </a:solidFill>
            </a:endParaRPr>
          </a:p>
        </p:txBody>
      </p:sp>
      <p:sp>
        <p:nvSpPr>
          <p:cNvPr id="73" name="Rectangle 72"/>
          <p:cNvSpPr/>
          <p:nvPr/>
        </p:nvSpPr>
        <p:spPr>
          <a:xfrm>
            <a:off x="4600994" y="4727019"/>
            <a:ext cx="824265" cy="369332"/>
          </a:xfrm>
          <a:prstGeom prst="rect">
            <a:avLst/>
          </a:prstGeom>
        </p:spPr>
        <p:txBody>
          <a:bodyPr wrap="none">
            <a:spAutoFit/>
          </a:bodyPr>
          <a:lstStyle/>
          <a:p>
            <a:r>
              <a:rPr lang="en-US" b="1" i="1" dirty="0"/>
              <a:t>d</a:t>
            </a:r>
            <a:r>
              <a:rPr lang="en-US" b="1" dirty="0" smtClean="0"/>
              <a:t> = </a:t>
            </a:r>
            <a:r>
              <a:rPr lang="en-US" b="1" dirty="0"/>
              <a:t>.90</a:t>
            </a:r>
            <a:endParaRPr lang="en-US" sz="1400" dirty="0"/>
          </a:p>
        </p:txBody>
      </p:sp>
      <p:grpSp>
        <p:nvGrpSpPr>
          <p:cNvPr id="83" name="Group 82"/>
          <p:cNvGrpSpPr/>
          <p:nvPr/>
        </p:nvGrpSpPr>
        <p:grpSpPr>
          <a:xfrm>
            <a:off x="4814143" y="2706451"/>
            <a:ext cx="572356" cy="338554"/>
            <a:chOff x="6438044" y="3395246"/>
            <a:chExt cx="572356" cy="338554"/>
          </a:xfrm>
        </p:grpSpPr>
        <p:grpSp>
          <p:nvGrpSpPr>
            <p:cNvPr id="80" name="Group 79"/>
            <p:cNvGrpSpPr/>
            <p:nvPr/>
          </p:nvGrpSpPr>
          <p:grpSpPr>
            <a:xfrm>
              <a:off x="6438044" y="3395246"/>
              <a:ext cx="483212" cy="338554"/>
              <a:chOff x="6804827" y="3429000"/>
              <a:chExt cx="483212" cy="338554"/>
            </a:xfrm>
          </p:grpSpPr>
          <mc:AlternateContent xmlns:mc="http://schemas.openxmlformats.org/markup-compatibility/2006" xmlns:a14="http://schemas.microsoft.com/office/drawing/2010/main">
            <mc:Choice Requires="a14">
              <p:sp>
                <p:nvSpPr>
                  <p:cNvPr id="210" name="Rectangle 209"/>
                  <p:cNvSpPr>
                    <a:spLocks/>
                  </p:cNvSpPr>
                  <p:nvPr/>
                </p:nvSpPr>
                <p:spPr>
                  <a:xfrm>
                    <a:off x="6877026" y="3512089"/>
                    <a:ext cx="246888" cy="24221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dirty="0"/>
                  </a:p>
                </p:txBody>
              </p:sp>
            </mc:Choice>
            <mc:Fallback xmlns="">
              <p:sp>
                <p:nvSpPr>
                  <p:cNvPr id="210" name="Rectangle 209"/>
                  <p:cNvSpPr>
                    <a:spLocks noRot="1" noChangeAspect="1" noMove="1" noResize="1" noEditPoints="1" noAdjustHandles="1" noChangeArrowheads="1" noChangeShapeType="1" noTextEdit="1"/>
                  </p:cNvSpPr>
                  <p:nvPr/>
                </p:nvSpPr>
                <p:spPr>
                  <a:xfrm>
                    <a:off x="6877026" y="3512089"/>
                    <a:ext cx="246888" cy="242210"/>
                  </a:xfrm>
                  <a:prstGeom prst="rect">
                    <a:avLst/>
                  </a:prstGeom>
                  <a:blipFill rotWithShape="1">
                    <a:blip r:embed="rId4" cstate="print"/>
                    <a:stretch>
                      <a:fillRect/>
                    </a:stretch>
                  </a:blipFill>
                  <a:ln w="9525">
                    <a:solidFill>
                      <a:schemeClr val="tx1"/>
                    </a:solidFill>
                  </a:ln>
                </p:spPr>
                <p:txBody>
                  <a:bodyPr/>
                  <a:lstStyle/>
                  <a:p>
                    <a:r>
                      <a:rPr lang="en-US">
                        <a:noFill/>
                      </a:rPr>
                      <a:t> </a:t>
                    </a:r>
                  </a:p>
                </p:txBody>
              </p:sp>
            </mc:Fallback>
          </mc:AlternateContent>
          <p:sp>
            <p:nvSpPr>
              <p:cNvPr id="79" name="TextBox 78"/>
              <p:cNvSpPr txBox="1"/>
              <p:nvPr/>
            </p:nvSpPr>
            <p:spPr>
              <a:xfrm>
                <a:off x="6804827" y="3429000"/>
                <a:ext cx="483212" cy="338554"/>
              </a:xfrm>
              <a:prstGeom prst="rect">
                <a:avLst/>
              </a:prstGeom>
              <a:noFill/>
            </p:spPr>
            <p:txBody>
              <a:bodyPr wrap="square" rtlCol="0">
                <a:spAutoFit/>
              </a:bodyPr>
              <a:lstStyle/>
              <a:p>
                <a:r>
                  <a:rPr lang="en-US" sz="1600" dirty="0" smtClean="0"/>
                  <a:t>s</a:t>
                </a:r>
                <a:r>
                  <a:rPr lang="en-US" sz="1600" baseline="-25000" dirty="0" smtClean="0"/>
                  <a:t>M</a:t>
                </a:r>
                <a:endParaRPr lang="en-US" sz="1600" baseline="-25000" dirty="0"/>
              </a:p>
            </p:txBody>
          </p:sp>
        </p:grpSp>
        <p:sp>
          <p:nvSpPr>
            <p:cNvPr id="82" name="TextBox 81"/>
            <p:cNvSpPr txBox="1"/>
            <p:nvPr/>
          </p:nvSpPr>
          <p:spPr>
            <a:xfrm>
              <a:off x="6527551" y="3395990"/>
              <a:ext cx="482849" cy="261610"/>
            </a:xfrm>
            <a:prstGeom prst="rect">
              <a:avLst/>
            </a:prstGeom>
            <a:noFill/>
          </p:spPr>
          <p:txBody>
            <a:bodyPr wrap="square" rtlCol="0">
              <a:spAutoFit/>
            </a:bodyPr>
            <a:lstStyle/>
            <a:p>
              <a:r>
                <a:rPr lang="en-US" sz="1050" dirty="0" smtClean="0"/>
                <a:t>2</a:t>
              </a:r>
              <a:endParaRPr lang="en-US" sz="1050" dirty="0"/>
            </a:p>
          </p:txBody>
        </p:sp>
      </p:grpSp>
      <p:sp>
        <p:nvSpPr>
          <p:cNvPr id="84" name="Rectangle 83"/>
          <p:cNvSpPr/>
          <p:nvPr/>
        </p:nvSpPr>
        <p:spPr>
          <a:xfrm>
            <a:off x="5434328" y="2489519"/>
            <a:ext cx="832279" cy="369332"/>
          </a:xfrm>
          <a:prstGeom prst="rect">
            <a:avLst/>
          </a:prstGeom>
        </p:spPr>
        <p:txBody>
          <a:bodyPr wrap="none">
            <a:spAutoFit/>
          </a:bodyPr>
          <a:lstStyle/>
          <a:p>
            <a:r>
              <a:rPr lang="en-US" dirty="0"/>
              <a:t>= -2.80</a:t>
            </a:r>
          </a:p>
        </p:txBody>
      </p:sp>
      <p:sp>
        <p:nvSpPr>
          <p:cNvPr id="93" name="TextBox 92"/>
          <p:cNvSpPr txBox="1"/>
          <p:nvPr/>
        </p:nvSpPr>
        <p:spPr>
          <a:xfrm>
            <a:off x="561830" y="5943600"/>
            <a:ext cx="8048770" cy="646331"/>
          </a:xfrm>
          <a:prstGeom prst="rect">
            <a:avLst/>
          </a:prstGeom>
          <a:noFill/>
        </p:spPr>
        <p:txBody>
          <a:bodyPr wrap="square" rtlCol="0">
            <a:spAutoFit/>
          </a:bodyPr>
          <a:lstStyle/>
          <a:p>
            <a:r>
              <a:rPr lang="en-US" dirty="0" smtClean="0"/>
              <a:t>One-sample t-test indicated that boxers (</a:t>
            </a:r>
            <a:r>
              <a:rPr lang="en-US" i="1" dirty="0" smtClean="0"/>
              <a:t>M </a:t>
            </a:r>
            <a:r>
              <a:rPr lang="en-US" dirty="0" smtClean="0"/>
              <a:t>= 9, </a:t>
            </a:r>
            <a:r>
              <a:rPr lang="en-US" i="1" dirty="0" smtClean="0"/>
              <a:t>s </a:t>
            </a:r>
            <a:r>
              <a:rPr lang="en-US" dirty="0" smtClean="0"/>
              <a:t>= </a:t>
            </a:r>
            <a:r>
              <a:rPr lang="en-US" dirty="0" smtClean="0"/>
              <a:t>2.26, </a:t>
            </a:r>
            <a:r>
              <a:rPr lang="en-US" i="1" dirty="0" smtClean="0"/>
              <a:t>n </a:t>
            </a:r>
            <a:r>
              <a:rPr lang="en-US" dirty="0" smtClean="0"/>
              <a:t>= 10) live significantly less than 11 years, </a:t>
            </a:r>
            <a:r>
              <a:rPr lang="en-US" i="1" dirty="0" smtClean="0"/>
              <a:t>t</a:t>
            </a:r>
            <a:r>
              <a:rPr lang="en-US" dirty="0" smtClean="0"/>
              <a:t>(9) = -2.80, </a:t>
            </a:r>
            <a:r>
              <a:rPr lang="en-US" i="1" dirty="0" smtClean="0"/>
              <a:t>p</a:t>
            </a:r>
            <a:r>
              <a:rPr lang="en-US" dirty="0" smtClean="0"/>
              <a:t>&lt;.05, </a:t>
            </a:r>
            <a:r>
              <a:rPr lang="en-US" dirty="0"/>
              <a:t>SEM=0.71, , Cohen’s D =</a:t>
            </a:r>
            <a:r>
              <a:rPr lang="en-US" dirty="0" smtClean="0"/>
              <a:t>0.90. </a:t>
            </a:r>
            <a:endParaRPr lang="en-US" dirty="0"/>
          </a:p>
        </p:txBody>
      </p:sp>
      <p:sp>
        <p:nvSpPr>
          <p:cNvPr id="86" name="Rectangle 85"/>
          <p:cNvSpPr/>
          <p:nvPr/>
        </p:nvSpPr>
        <p:spPr>
          <a:xfrm>
            <a:off x="4591128" y="5229644"/>
            <a:ext cx="240056"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rPr>
              <a:t>9</a:t>
            </a:r>
          </a:p>
        </p:txBody>
      </p:sp>
      <p:grpSp>
        <p:nvGrpSpPr>
          <p:cNvPr id="3" name="Group 2"/>
          <p:cNvGrpSpPr/>
          <p:nvPr/>
        </p:nvGrpSpPr>
        <p:grpSpPr>
          <a:xfrm>
            <a:off x="5656686" y="2362200"/>
            <a:ext cx="3423452" cy="2971800"/>
            <a:chOff x="5656686" y="2362200"/>
            <a:chExt cx="3423452" cy="2971800"/>
          </a:xfrm>
        </p:grpSpPr>
        <p:sp>
          <p:nvSpPr>
            <p:cNvPr id="85" name="TextBox 84"/>
            <p:cNvSpPr txBox="1"/>
            <p:nvPr/>
          </p:nvSpPr>
          <p:spPr>
            <a:xfrm>
              <a:off x="7149556" y="3886200"/>
              <a:ext cx="735109" cy="369332"/>
            </a:xfrm>
            <a:prstGeom prst="rect">
              <a:avLst/>
            </a:prstGeom>
            <a:noFill/>
          </p:spPr>
          <p:txBody>
            <a:bodyPr wrap="square" rtlCol="0">
              <a:spAutoFit/>
            </a:bodyPr>
            <a:lstStyle/>
            <a:p>
              <a:r>
                <a:rPr lang="en-US" dirty="0" smtClean="0">
                  <a:solidFill>
                    <a:schemeClr val="bg1">
                      <a:lumMod val="75000"/>
                    </a:schemeClr>
                  </a:solidFill>
                </a:rPr>
                <a:t>-1.83</a:t>
              </a:r>
              <a:endParaRPr lang="en-US" dirty="0">
                <a:solidFill>
                  <a:schemeClr val="bg1">
                    <a:lumMod val="75000"/>
                  </a:schemeClr>
                </a:solidFill>
              </a:endParaRPr>
            </a:p>
          </p:txBody>
        </p:sp>
        <p:sp>
          <p:nvSpPr>
            <p:cNvPr id="211" name="TextBox 210"/>
            <p:cNvSpPr txBox="1"/>
            <p:nvPr/>
          </p:nvSpPr>
          <p:spPr>
            <a:xfrm>
              <a:off x="8063956" y="3886200"/>
              <a:ext cx="735109" cy="369332"/>
            </a:xfrm>
            <a:prstGeom prst="rect">
              <a:avLst/>
            </a:prstGeom>
            <a:noFill/>
          </p:spPr>
          <p:txBody>
            <a:bodyPr wrap="square" rtlCol="0">
              <a:spAutoFit/>
            </a:bodyPr>
            <a:lstStyle/>
            <a:p>
              <a:r>
                <a:rPr lang="en-US" dirty="0" smtClean="0">
                  <a:solidFill>
                    <a:schemeClr val="bg1">
                      <a:lumMod val="75000"/>
                    </a:schemeClr>
                  </a:solidFill>
                </a:rPr>
                <a:t>1.83</a:t>
              </a:r>
              <a:endParaRPr lang="en-US" dirty="0">
                <a:solidFill>
                  <a:schemeClr val="bg1">
                    <a:lumMod val="75000"/>
                  </a:schemeClr>
                </a:solidFill>
              </a:endParaRPr>
            </a:p>
          </p:txBody>
        </p:sp>
        <p:grpSp>
          <p:nvGrpSpPr>
            <p:cNvPr id="90" name="Group 89"/>
            <p:cNvGrpSpPr/>
            <p:nvPr/>
          </p:nvGrpSpPr>
          <p:grpSpPr>
            <a:xfrm>
              <a:off x="5656686" y="2789535"/>
              <a:ext cx="1617265" cy="1156829"/>
              <a:chOff x="2528241" y="5257799"/>
              <a:chExt cx="893361" cy="636697"/>
            </a:xfrm>
          </p:grpSpPr>
          <p:cxnSp>
            <p:nvCxnSpPr>
              <p:cNvPr id="87" name="Straight Connector 86"/>
              <p:cNvCxnSpPr>
                <a:stCxn id="61" idx="7"/>
              </p:cNvCxnSpPr>
              <p:nvPr/>
            </p:nvCxnSpPr>
            <p:spPr>
              <a:xfrm flipH="1" flipV="1">
                <a:off x="2860787" y="5257799"/>
                <a:ext cx="560815" cy="63669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flipH="1">
                <a:off x="2528241" y="5257800"/>
                <a:ext cx="345494" cy="0"/>
              </a:xfrm>
              <a:prstGeom prst="line">
                <a:avLst/>
              </a:prstGeom>
            </p:spPr>
            <p:style>
              <a:lnRef idx="1">
                <a:schemeClr val="dk1"/>
              </a:lnRef>
              <a:fillRef idx="0">
                <a:schemeClr val="dk1"/>
              </a:fillRef>
              <a:effectRef idx="0">
                <a:schemeClr val="dk1"/>
              </a:effectRef>
              <a:fontRef idx="minor">
                <a:schemeClr val="tx1"/>
              </a:fontRef>
            </p:style>
          </p:cxnSp>
        </p:grpSp>
        <p:sp>
          <p:nvSpPr>
            <p:cNvPr id="92" name="TextBox 91"/>
            <p:cNvSpPr txBox="1"/>
            <p:nvPr/>
          </p:nvSpPr>
          <p:spPr>
            <a:xfrm>
              <a:off x="7398463" y="4964668"/>
              <a:ext cx="1046493" cy="369332"/>
            </a:xfrm>
            <a:prstGeom prst="rect">
              <a:avLst/>
            </a:prstGeom>
            <a:noFill/>
          </p:spPr>
          <p:txBody>
            <a:bodyPr wrap="square" rtlCol="0">
              <a:spAutoFit/>
            </a:bodyPr>
            <a:lstStyle/>
            <a:p>
              <a:r>
                <a:rPr lang="en-US" dirty="0" smtClean="0"/>
                <a:t>Reject </a:t>
              </a:r>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a:t>
              </a:r>
              <a:endParaRPr lang="en-US" b="1" baseline="-25000" dirty="0">
                <a:solidFill>
                  <a:schemeClr val="tx2">
                    <a:lumMod val="60000"/>
                    <a:lumOff val="40000"/>
                  </a:schemeClr>
                </a:solidFill>
              </a:endParaRPr>
            </a:p>
          </p:txBody>
        </p:sp>
        <p:grpSp>
          <p:nvGrpSpPr>
            <p:cNvPr id="27" name="Group 26"/>
            <p:cNvGrpSpPr/>
            <p:nvPr/>
          </p:nvGrpSpPr>
          <p:grpSpPr>
            <a:xfrm>
              <a:off x="6781800" y="2362200"/>
              <a:ext cx="2298338" cy="1905000"/>
              <a:chOff x="6781800" y="2726848"/>
              <a:chExt cx="2298338" cy="1905000"/>
            </a:xfrm>
          </p:grpSpPr>
          <p:grpSp>
            <p:nvGrpSpPr>
              <p:cNvPr id="2" name="Group 1"/>
              <p:cNvGrpSpPr/>
              <p:nvPr/>
            </p:nvGrpSpPr>
            <p:grpSpPr>
              <a:xfrm>
                <a:off x="6920956" y="3371540"/>
                <a:ext cx="2057400" cy="964149"/>
                <a:chOff x="2527063" y="4020476"/>
                <a:chExt cx="6464309" cy="2286446"/>
              </a:xfrm>
            </p:grpSpPr>
            <p:sp>
              <p:nvSpPr>
                <p:cNvPr id="61" name="Freeform 60"/>
                <p:cNvSpPr/>
                <p:nvPr/>
              </p:nvSpPr>
              <p:spPr>
                <a:xfrm>
                  <a:off x="3014663" y="5629275"/>
                  <a:ext cx="1243012" cy="671513"/>
                </a:xfrm>
                <a:custGeom>
                  <a:avLst/>
                  <a:gdLst>
                    <a:gd name="connsiteX0" fmla="*/ 1243012 w 1243012"/>
                    <a:gd name="connsiteY0" fmla="*/ 666750 h 671513"/>
                    <a:gd name="connsiteX1" fmla="*/ 1243012 w 1243012"/>
                    <a:gd name="connsiteY1" fmla="*/ 0 h 671513"/>
                    <a:gd name="connsiteX2" fmla="*/ 1204912 w 1243012"/>
                    <a:gd name="connsiteY2" fmla="*/ 61913 h 671513"/>
                    <a:gd name="connsiteX3" fmla="*/ 1081087 w 1243012"/>
                    <a:gd name="connsiteY3" fmla="*/ 152400 h 671513"/>
                    <a:gd name="connsiteX4" fmla="*/ 914400 w 1243012"/>
                    <a:gd name="connsiteY4" fmla="*/ 252413 h 671513"/>
                    <a:gd name="connsiteX5" fmla="*/ 838200 w 1243012"/>
                    <a:gd name="connsiteY5" fmla="*/ 309563 h 671513"/>
                    <a:gd name="connsiteX6" fmla="*/ 609600 w 1243012"/>
                    <a:gd name="connsiteY6" fmla="*/ 423863 h 671513"/>
                    <a:gd name="connsiteX7" fmla="*/ 495300 w 1243012"/>
                    <a:gd name="connsiteY7" fmla="*/ 471488 h 671513"/>
                    <a:gd name="connsiteX8" fmla="*/ 342900 w 1243012"/>
                    <a:gd name="connsiteY8" fmla="*/ 509588 h 671513"/>
                    <a:gd name="connsiteX9" fmla="*/ 219075 w 1243012"/>
                    <a:gd name="connsiteY9" fmla="*/ 561975 h 671513"/>
                    <a:gd name="connsiteX10" fmla="*/ 100012 w 1243012"/>
                    <a:gd name="connsiteY10" fmla="*/ 590550 h 671513"/>
                    <a:gd name="connsiteX11" fmla="*/ 4762 w 1243012"/>
                    <a:gd name="connsiteY11" fmla="*/ 600075 h 671513"/>
                    <a:gd name="connsiteX12" fmla="*/ 0 w 1243012"/>
                    <a:gd name="connsiteY12" fmla="*/ 671513 h 671513"/>
                    <a:gd name="connsiteX13" fmla="*/ 1243012 w 1243012"/>
                    <a:gd name="connsiteY13" fmla="*/ 666750 h 6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2" h="671513">
                      <a:moveTo>
                        <a:pt x="1243012" y="666750"/>
                      </a:moveTo>
                      <a:lnTo>
                        <a:pt x="1243012" y="0"/>
                      </a:lnTo>
                      <a:lnTo>
                        <a:pt x="1204912" y="61913"/>
                      </a:lnTo>
                      <a:lnTo>
                        <a:pt x="1081087" y="152400"/>
                      </a:lnTo>
                      <a:lnTo>
                        <a:pt x="914400" y="252413"/>
                      </a:lnTo>
                      <a:lnTo>
                        <a:pt x="838200" y="309563"/>
                      </a:lnTo>
                      <a:lnTo>
                        <a:pt x="609600" y="423863"/>
                      </a:lnTo>
                      <a:lnTo>
                        <a:pt x="495300" y="471488"/>
                      </a:lnTo>
                      <a:lnTo>
                        <a:pt x="342900" y="509588"/>
                      </a:lnTo>
                      <a:lnTo>
                        <a:pt x="219075" y="561975"/>
                      </a:lnTo>
                      <a:lnTo>
                        <a:pt x="100012" y="590550"/>
                      </a:lnTo>
                      <a:lnTo>
                        <a:pt x="4762" y="600075"/>
                      </a:lnTo>
                      <a:lnTo>
                        <a:pt x="0" y="671513"/>
                      </a:lnTo>
                      <a:lnTo>
                        <a:pt x="1243012" y="66675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6996113" y="5619750"/>
                  <a:ext cx="1233487" cy="676275"/>
                </a:xfrm>
                <a:custGeom>
                  <a:avLst/>
                  <a:gdLst>
                    <a:gd name="connsiteX0" fmla="*/ 0 w 1233487"/>
                    <a:gd name="connsiteY0" fmla="*/ 676275 h 676275"/>
                    <a:gd name="connsiteX1" fmla="*/ 4762 w 1233487"/>
                    <a:gd name="connsiteY1" fmla="*/ 0 h 676275"/>
                    <a:gd name="connsiteX2" fmla="*/ 71437 w 1233487"/>
                    <a:gd name="connsiteY2" fmla="*/ 90488 h 676275"/>
                    <a:gd name="connsiteX3" fmla="*/ 161925 w 1233487"/>
                    <a:gd name="connsiteY3" fmla="*/ 161925 h 676275"/>
                    <a:gd name="connsiteX4" fmla="*/ 252412 w 1233487"/>
                    <a:gd name="connsiteY4" fmla="*/ 228600 h 676275"/>
                    <a:gd name="connsiteX5" fmla="*/ 361950 w 1233487"/>
                    <a:gd name="connsiteY5" fmla="*/ 285750 h 676275"/>
                    <a:gd name="connsiteX6" fmla="*/ 485775 w 1233487"/>
                    <a:gd name="connsiteY6" fmla="*/ 361950 h 676275"/>
                    <a:gd name="connsiteX7" fmla="*/ 585787 w 1233487"/>
                    <a:gd name="connsiteY7" fmla="*/ 419100 h 676275"/>
                    <a:gd name="connsiteX8" fmla="*/ 771525 w 1233487"/>
                    <a:gd name="connsiteY8" fmla="*/ 495300 h 676275"/>
                    <a:gd name="connsiteX9" fmla="*/ 866775 w 1233487"/>
                    <a:gd name="connsiteY9" fmla="*/ 528638 h 676275"/>
                    <a:gd name="connsiteX10" fmla="*/ 1019175 w 1233487"/>
                    <a:gd name="connsiteY10" fmla="*/ 581025 h 676275"/>
                    <a:gd name="connsiteX11" fmla="*/ 1133475 w 1233487"/>
                    <a:gd name="connsiteY11" fmla="*/ 600075 h 676275"/>
                    <a:gd name="connsiteX12" fmla="*/ 1209675 w 1233487"/>
                    <a:gd name="connsiteY12" fmla="*/ 623888 h 676275"/>
                    <a:gd name="connsiteX13" fmla="*/ 1233487 w 1233487"/>
                    <a:gd name="connsiteY13" fmla="*/ 666750 h 676275"/>
                    <a:gd name="connsiteX14" fmla="*/ 0 w 1233487"/>
                    <a:gd name="connsiteY14"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3487" h="676275">
                      <a:moveTo>
                        <a:pt x="0" y="676275"/>
                      </a:moveTo>
                      <a:cubicBezTo>
                        <a:pt x="1587" y="450850"/>
                        <a:pt x="3175" y="225425"/>
                        <a:pt x="4762" y="0"/>
                      </a:cubicBezTo>
                      <a:lnTo>
                        <a:pt x="71437" y="90488"/>
                      </a:lnTo>
                      <a:lnTo>
                        <a:pt x="161925" y="161925"/>
                      </a:lnTo>
                      <a:lnTo>
                        <a:pt x="252412" y="228600"/>
                      </a:lnTo>
                      <a:lnTo>
                        <a:pt x="361950" y="285750"/>
                      </a:lnTo>
                      <a:lnTo>
                        <a:pt x="485775" y="361950"/>
                      </a:lnTo>
                      <a:lnTo>
                        <a:pt x="585787" y="419100"/>
                      </a:lnTo>
                      <a:lnTo>
                        <a:pt x="771525" y="495300"/>
                      </a:lnTo>
                      <a:lnTo>
                        <a:pt x="866775" y="528638"/>
                      </a:lnTo>
                      <a:lnTo>
                        <a:pt x="1019175" y="581025"/>
                      </a:lnTo>
                      <a:lnTo>
                        <a:pt x="1133475" y="600075"/>
                      </a:lnTo>
                      <a:lnTo>
                        <a:pt x="1209675" y="623888"/>
                      </a:lnTo>
                      <a:lnTo>
                        <a:pt x="1233487" y="666750"/>
                      </a:lnTo>
                      <a:lnTo>
                        <a:pt x="0" y="676275"/>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flipV="1">
                  <a:off x="2527063" y="6306920"/>
                  <a:ext cx="6464309" cy="2"/>
                </a:xfrm>
                <a:prstGeom prst="line">
                  <a:avLst/>
                </a:prstGeom>
                <a:ln/>
              </p:spPr>
              <p:style>
                <a:lnRef idx="2">
                  <a:schemeClr val="dk1"/>
                </a:lnRef>
                <a:fillRef idx="0">
                  <a:schemeClr val="dk1"/>
                </a:fillRef>
                <a:effectRef idx="1">
                  <a:schemeClr val="dk1"/>
                </a:effectRef>
                <a:fontRef idx="minor">
                  <a:schemeClr val="tx1"/>
                </a:fontRef>
              </p:style>
            </p:cxnSp>
            <p:sp>
              <p:nvSpPr>
                <p:cNvPr id="64" name="Freeform 63"/>
                <p:cNvSpPr/>
                <p:nvPr/>
              </p:nvSpPr>
              <p:spPr>
                <a:xfrm>
                  <a:off x="3006424" y="4020476"/>
                  <a:ext cx="5223176" cy="2227925"/>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w="254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grpSp>
          <p:cxnSp>
            <p:nvCxnSpPr>
              <p:cNvPr id="74" name="Straight Connector 73"/>
              <p:cNvCxnSpPr>
                <a:stCxn id="64" idx="2"/>
              </p:cNvCxnSpPr>
              <p:nvPr/>
            </p:nvCxnSpPr>
            <p:spPr>
              <a:xfrm>
                <a:off x="7910055" y="3371540"/>
                <a:ext cx="0" cy="959554"/>
              </a:xfrm>
              <a:prstGeom prst="line">
                <a:avLst/>
              </a:prstGeom>
              <a:ln>
                <a:solidFill>
                  <a:schemeClr val="tx1">
                    <a:alpha val="42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682956" y="3087451"/>
                <a:ext cx="457200" cy="369332"/>
              </a:xfrm>
              <a:prstGeom prst="rect">
                <a:avLst/>
              </a:prstGeom>
              <a:noFill/>
            </p:spPr>
            <p:txBody>
              <a:bodyPr wrap="square" rtlCol="0">
                <a:spAutoFit/>
              </a:bodyPr>
              <a:lstStyle/>
              <a:p>
                <a:r>
                  <a:rPr lang="en-US" dirty="0" smtClean="0">
                    <a:solidFill>
                      <a:schemeClr val="tx2">
                        <a:lumMod val="60000"/>
                        <a:lumOff val="40000"/>
                      </a:schemeClr>
                    </a:solidFill>
                  </a:rPr>
                  <a:t>11</a:t>
                </a:r>
                <a:endParaRPr lang="en-US" dirty="0">
                  <a:solidFill>
                    <a:schemeClr val="tx2">
                      <a:lumMod val="60000"/>
                      <a:lumOff val="40000"/>
                    </a:schemeClr>
                  </a:solidFill>
                </a:endParaRPr>
              </a:p>
            </p:txBody>
          </p:sp>
          <p:sp>
            <p:nvSpPr>
              <p:cNvPr id="76" name="TextBox 75"/>
              <p:cNvSpPr txBox="1"/>
              <p:nvPr/>
            </p:nvSpPr>
            <p:spPr>
              <a:xfrm>
                <a:off x="7759156" y="4262516"/>
                <a:ext cx="457200" cy="369332"/>
              </a:xfrm>
              <a:prstGeom prst="rect">
                <a:avLst/>
              </a:prstGeom>
              <a:noFill/>
            </p:spPr>
            <p:txBody>
              <a:bodyPr wrap="square" rtlCol="0">
                <a:spAutoFit/>
              </a:bodyPr>
              <a:lstStyle/>
              <a:p>
                <a:r>
                  <a:rPr lang="en-US" dirty="0" smtClean="0">
                    <a:solidFill>
                      <a:schemeClr val="tx2">
                        <a:lumMod val="60000"/>
                        <a:lumOff val="40000"/>
                      </a:schemeClr>
                    </a:solidFill>
                  </a:rPr>
                  <a:t>µ</a:t>
                </a:r>
                <a:endParaRPr lang="en-US" dirty="0">
                  <a:solidFill>
                    <a:schemeClr val="tx2">
                      <a:lumMod val="60000"/>
                      <a:lumOff val="40000"/>
                    </a:schemeClr>
                  </a:solidFill>
                </a:endParaRPr>
              </a:p>
            </p:txBody>
          </p:sp>
          <p:sp>
            <p:nvSpPr>
              <p:cNvPr id="16" name="TextBox 15"/>
              <p:cNvSpPr txBox="1"/>
              <p:nvPr/>
            </p:nvSpPr>
            <p:spPr>
              <a:xfrm>
                <a:off x="6781800" y="2726848"/>
                <a:ext cx="2298338" cy="338554"/>
              </a:xfrm>
              <a:prstGeom prst="rect">
                <a:avLst/>
              </a:prstGeom>
              <a:noFill/>
            </p:spPr>
            <p:txBody>
              <a:bodyPr wrap="square" rtlCol="0">
                <a:spAutoFit/>
              </a:bodyPr>
              <a:lstStyle/>
              <a:p>
                <a:pPr algn="ctr"/>
                <a:r>
                  <a:rPr lang="en-US" sz="1600" dirty="0" smtClean="0"/>
                  <a:t>Sampling Distribution</a:t>
                </a:r>
                <a:endParaRPr lang="en-US" sz="1600" dirty="0"/>
              </a:p>
            </p:txBody>
          </p:sp>
        </p:grpSp>
        <p:grpSp>
          <p:nvGrpSpPr>
            <p:cNvPr id="28" name="Group 27"/>
            <p:cNvGrpSpPr/>
            <p:nvPr/>
          </p:nvGrpSpPr>
          <p:grpSpPr>
            <a:xfrm>
              <a:off x="7084645" y="4295220"/>
              <a:ext cx="1830755" cy="733980"/>
              <a:chOff x="302845" y="3897868"/>
              <a:chExt cx="1830755" cy="733980"/>
            </a:xfrm>
          </p:grpSpPr>
          <mc:AlternateContent xmlns:mc="http://schemas.openxmlformats.org/markup-compatibility/2006" xmlns:a14="http://schemas.microsoft.com/office/drawing/2010/main">
            <mc:Choice Requires="a14">
              <p:sp>
                <p:nvSpPr>
                  <p:cNvPr id="20" name="TextBox 19"/>
                  <p:cNvSpPr txBox="1"/>
                  <p:nvPr/>
                </p:nvSpPr>
                <p:spPr>
                  <a:xfrm>
                    <a:off x="302845" y="4262516"/>
                    <a:ext cx="1775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𝑑𝑓</m:t>
                          </m:r>
                          <m:r>
                            <a:rPr lang="en-US" b="0" i="1" smtClean="0">
                              <a:latin typeface="Cambria Math"/>
                            </a:rPr>
                            <m:t>=</m:t>
                          </m:r>
                          <m:r>
                            <a:rPr lang="en-US" b="0" i="1" smtClean="0">
                              <a:latin typeface="Cambria Math"/>
                            </a:rPr>
                            <m:t>𝑛</m:t>
                          </m:r>
                          <m:r>
                            <a:rPr lang="en-US" b="0" i="1" smtClean="0">
                              <a:latin typeface="Cambria Math"/>
                            </a:rPr>
                            <m:t>−1=9</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02845" y="4262516"/>
                    <a:ext cx="1775935" cy="369332"/>
                  </a:xfrm>
                  <a:prstGeom prst="rect">
                    <a:avLst/>
                  </a:prstGeom>
                  <a:blipFill rotWithShape="1">
                    <a:blip r:embed="rId5" cstate="print"/>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p:cNvSpPr txBox="1"/>
                  <p:nvPr/>
                </p:nvSpPr>
                <p:spPr>
                  <a:xfrm>
                    <a:off x="375248" y="3897868"/>
                    <a:ext cx="16059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𝑡</m:t>
                              </m:r>
                            </m:e>
                            <m:sub>
                              <m:r>
                                <a:rPr lang="en-US" b="0" i="1" smtClean="0">
                                  <a:latin typeface="Cambria Math"/>
                                </a:rPr>
                                <m:t>𝑐𝑟𝑖𝑡</m:t>
                              </m:r>
                            </m:sub>
                          </m:sSub>
                          <m:r>
                            <a:rPr lang="en-US" b="0" i="1" smtClean="0">
                              <a:latin typeface="Cambria Math"/>
                            </a:rPr>
                            <m:t>= </m:t>
                          </m:r>
                          <m:r>
                            <a:rPr lang="en-US" b="0" i="1" smtClean="0">
                              <a:latin typeface="Cambria Math"/>
                              <a:ea typeface="Cambria Math"/>
                            </a:rPr>
                            <m:t>±1.83</m:t>
                          </m:r>
                        </m:oMath>
                      </m:oMathPara>
                    </a14:m>
                    <a:endParaRPr lang="en-US" dirty="0"/>
                  </a:p>
                </p:txBody>
              </p:sp>
            </mc:Choice>
            <mc:Fallback xmlns="">
              <p:sp>
                <p:nvSpPr>
                  <p:cNvPr id="149" name="TextBox 148"/>
                  <p:cNvSpPr txBox="1">
                    <a:spLocks noRot="1" noChangeAspect="1" noMove="1" noResize="1" noEditPoints="1" noAdjustHandles="1" noChangeArrowheads="1" noChangeShapeType="1" noTextEdit="1"/>
                  </p:cNvSpPr>
                  <p:nvPr/>
                </p:nvSpPr>
                <p:spPr>
                  <a:xfrm>
                    <a:off x="375248" y="3897868"/>
                    <a:ext cx="1605952" cy="369332"/>
                  </a:xfrm>
                  <a:prstGeom prst="rect">
                    <a:avLst/>
                  </a:prstGeom>
                  <a:blipFill rotWithShape="1">
                    <a:blip r:embed="rId6" cstate="print"/>
                    <a:stretch>
                      <a:fillRect b="-1667"/>
                    </a:stretch>
                  </a:blipFill>
                </p:spPr>
                <p:txBody>
                  <a:bodyPr/>
                  <a:lstStyle/>
                  <a:p>
                    <a:r>
                      <a:rPr lang="en-US">
                        <a:noFill/>
                      </a:rPr>
                      <a:t> </a:t>
                    </a:r>
                  </a:p>
                </p:txBody>
              </p:sp>
            </mc:Fallback>
          </mc:AlternateContent>
          <p:sp>
            <p:nvSpPr>
              <p:cNvPr id="26" name="Rectangle 25"/>
              <p:cNvSpPr/>
              <p:nvPr/>
            </p:nvSpPr>
            <p:spPr>
              <a:xfrm>
                <a:off x="302845" y="3962400"/>
                <a:ext cx="1830755" cy="6313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0" name="TextBox 59"/>
          <p:cNvSpPr txBox="1"/>
          <p:nvPr/>
        </p:nvSpPr>
        <p:spPr>
          <a:xfrm>
            <a:off x="-3586" y="-72323"/>
            <a:ext cx="4575586" cy="523220"/>
          </a:xfrm>
          <a:prstGeom prst="rect">
            <a:avLst/>
          </a:prstGeom>
          <a:noFill/>
        </p:spPr>
        <p:txBody>
          <a:bodyPr wrap="square" rtlCol="0">
            <a:spAutoFit/>
          </a:bodyPr>
          <a:lstStyle/>
          <a:p>
            <a:r>
              <a:rPr lang="en-US" sz="2800" b="1" dirty="0" smtClean="0">
                <a:solidFill>
                  <a:schemeClr val="tx2">
                    <a:lumMod val="60000"/>
                    <a:lumOff val="40000"/>
                  </a:schemeClr>
                </a:solidFill>
              </a:rPr>
              <a:t>H</a:t>
            </a:r>
            <a:r>
              <a:rPr lang="en-US" sz="2800" b="1" baseline="-25000" dirty="0" smtClean="0">
                <a:solidFill>
                  <a:schemeClr val="tx2">
                    <a:lumMod val="60000"/>
                    <a:lumOff val="40000"/>
                  </a:schemeClr>
                </a:solidFill>
              </a:rPr>
              <a:t>0 </a:t>
            </a:r>
            <a:r>
              <a:rPr lang="en-US" sz="2800" b="1" dirty="0" smtClean="0">
                <a:solidFill>
                  <a:schemeClr val="tx2">
                    <a:lumMod val="60000"/>
                    <a:lumOff val="40000"/>
                  </a:schemeClr>
                </a:solidFill>
              </a:rPr>
              <a:t>: Boxers live 11 years</a:t>
            </a:r>
            <a:endParaRPr lang="en-US" sz="2800" b="1" baseline="-25000" dirty="0">
              <a:solidFill>
                <a:schemeClr val="tx2">
                  <a:lumMod val="60000"/>
                  <a:lumOff val="40000"/>
                </a:schemeClr>
              </a:solidFill>
            </a:endParaRPr>
          </a:p>
        </p:txBody>
      </p:sp>
      <p:sp>
        <p:nvSpPr>
          <p:cNvPr id="65" name="TextBox 64"/>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something else</a:t>
            </a:r>
            <a:endParaRPr lang="en-US" sz="2800" b="1" baseline="-25000" dirty="0">
              <a:solidFill>
                <a:srgbClr val="FF0000"/>
              </a:solidFill>
            </a:endParaRPr>
          </a:p>
        </p:txBody>
      </p:sp>
      <p:grpSp>
        <p:nvGrpSpPr>
          <p:cNvPr id="66" name="Group 65"/>
          <p:cNvGrpSpPr/>
          <p:nvPr/>
        </p:nvGrpSpPr>
        <p:grpSpPr>
          <a:xfrm>
            <a:off x="6400800" y="591853"/>
            <a:ext cx="2691177" cy="1440407"/>
            <a:chOff x="988358" y="1101908"/>
            <a:chExt cx="7467600" cy="5017467"/>
          </a:xfrm>
        </p:grpSpPr>
        <p:cxnSp>
          <p:nvCxnSpPr>
            <p:cNvPr id="67" name="Straight Connector 66"/>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68" name="Freeform 67"/>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69" name="Straight Connector 68"/>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71" name="Freeform 70"/>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7" name="Freeform 76"/>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8" name="Freeform 77"/>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81" name="Straight Arrow Connector 80"/>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a:t>
                  </a:r>
                  <a:r>
                    <a:rPr lang="en-US" sz="1400" dirty="0" smtClean="0">
                      <a:solidFill>
                        <a:srgbClr val="FF0000"/>
                      </a:solidFill>
                    </a:rPr>
                    <a:t>9</a:t>
                  </a: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2.3</a:t>
                  </a:r>
                  <a:endParaRPr lang="en-US" sz="1400" dirty="0">
                    <a:solidFill>
                      <a:srgbClr val="FF0000"/>
                    </a:solidFill>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7" cstate="print"/>
                  <a:stretch>
                    <a:fillRect l="-1786" b="-6742"/>
                  </a:stretch>
                </a:blipFill>
              </p:spPr>
              <p:txBody>
                <a:bodyPr/>
                <a:lstStyle/>
                <a:p>
                  <a:r>
                    <a:rPr lang="en-US">
                      <a:noFill/>
                    </a:rPr>
                    <a:t> </a:t>
                  </a:r>
                </a:p>
              </p:txBody>
            </p:sp>
          </mc:Fallback>
        </mc:AlternateContent>
      </p:grpSp>
      <p:grpSp>
        <p:nvGrpSpPr>
          <p:cNvPr id="94" name="Group 93"/>
          <p:cNvGrpSpPr/>
          <p:nvPr/>
        </p:nvGrpSpPr>
        <p:grpSpPr>
          <a:xfrm>
            <a:off x="800399" y="609600"/>
            <a:ext cx="2019001" cy="1408167"/>
            <a:chOff x="988358" y="1143000"/>
            <a:chExt cx="5602415" cy="4905160"/>
          </a:xfrm>
        </p:grpSpPr>
        <p:cxnSp>
          <p:nvCxnSpPr>
            <p:cNvPr id="95" name="Straight Connector 94"/>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96" name="Freeform 95"/>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97" name="Straight Connector 9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99" name="Freeform 9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0" name="Freeform 9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16" name="Rectangle 115"/>
          <p:cNvSpPr/>
          <p:nvPr/>
        </p:nvSpPr>
        <p:spPr>
          <a:xfrm>
            <a:off x="172233" y="467958"/>
            <a:ext cx="1199367"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 11 </a:t>
            </a:r>
            <a:endParaRPr lang="en-US" dirty="0"/>
          </a:p>
        </p:txBody>
      </p:sp>
      <p:sp>
        <p:nvSpPr>
          <p:cNvPr id="117" name="Rectangle 116"/>
          <p:cNvSpPr/>
          <p:nvPr/>
        </p:nvSpPr>
        <p:spPr>
          <a:xfrm>
            <a:off x="4781961" y="467958"/>
            <a:ext cx="1237839"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11 </a:t>
            </a:r>
            <a:endParaRPr lang="en-US" dirty="0">
              <a:solidFill>
                <a:srgbClr val="FF0000"/>
              </a:solidFill>
            </a:endParaRPr>
          </a:p>
        </p:txBody>
      </p:sp>
      <p:grpSp>
        <p:nvGrpSpPr>
          <p:cNvPr id="118" name="Group 117"/>
          <p:cNvGrpSpPr/>
          <p:nvPr/>
        </p:nvGrpSpPr>
        <p:grpSpPr>
          <a:xfrm>
            <a:off x="-3585" y="0"/>
            <a:ext cx="9147586" cy="2011815"/>
            <a:chOff x="-3585" y="0"/>
            <a:chExt cx="9147586" cy="2011815"/>
          </a:xfrm>
        </p:grpSpPr>
        <p:sp>
          <p:nvSpPr>
            <p:cNvPr id="119" name="Rectangle 118"/>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a:stCxn id="119" idx="0"/>
              <a:endCxn id="119"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121" name="TextBox 120"/>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Tree>
    <p:extLst>
      <p:ext uri="{BB962C8B-B14F-4D97-AF65-F5344CB8AC3E}">
        <p14:creationId xmlns:p14="http://schemas.microsoft.com/office/powerpoint/2010/main" val="2993682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One-Sample T-test</a:t>
            </a:r>
            <a:endParaRPr lang="en-US" dirty="0"/>
          </a:p>
        </p:txBody>
      </p:sp>
      <p:sp>
        <p:nvSpPr>
          <p:cNvPr id="3" name="Subtitle 2"/>
          <p:cNvSpPr>
            <a:spLocks noGrp="1"/>
          </p:cNvSpPr>
          <p:nvPr>
            <p:ph type="subTitle" idx="1"/>
          </p:nvPr>
        </p:nvSpPr>
        <p:spPr/>
        <p:txBody>
          <a:bodyPr/>
          <a:lstStyle/>
          <a:p>
            <a:r>
              <a:rPr lang="en-US" dirty="0" smtClean="0"/>
              <a:t>Scenario 3</a:t>
            </a:r>
            <a:endParaRPr lang="en-US" dirty="0"/>
          </a:p>
        </p:txBody>
      </p:sp>
    </p:spTree>
    <p:extLst>
      <p:ext uri="{BB962C8B-B14F-4D97-AF65-F5344CB8AC3E}">
        <p14:creationId xmlns:p14="http://schemas.microsoft.com/office/powerpoint/2010/main" val="36021944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86" y="-72323"/>
            <a:ext cx="4575586" cy="523220"/>
          </a:xfrm>
          <a:prstGeom prst="rect">
            <a:avLst/>
          </a:prstGeom>
          <a:noFill/>
        </p:spPr>
        <p:txBody>
          <a:bodyPr wrap="square" rtlCol="0">
            <a:spAutoFit/>
          </a:bodyPr>
          <a:lstStyle/>
          <a:p>
            <a:r>
              <a:rPr lang="en-US" sz="2800" b="1" dirty="0" smtClean="0">
                <a:solidFill>
                  <a:schemeClr val="tx2">
                    <a:lumMod val="60000"/>
                    <a:lumOff val="40000"/>
                  </a:schemeClr>
                </a:solidFill>
              </a:rPr>
              <a:t>H</a:t>
            </a:r>
            <a:r>
              <a:rPr lang="en-US" sz="2800" b="1" baseline="-25000" dirty="0" smtClean="0">
                <a:solidFill>
                  <a:schemeClr val="tx2">
                    <a:lumMod val="60000"/>
                    <a:lumOff val="40000"/>
                  </a:schemeClr>
                </a:solidFill>
              </a:rPr>
              <a:t>0 </a:t>
            </a:r>
            <a:r>
              <a:rPr lang="en-US" sz="2800" b="1" dirty="0" smtClean="0">
                <a:solidFill>
                  <a:schemeClr val="tx2">
                    <a:lumMod val="60000"/>
                    <a:lumOff val="40000"/>
                  </a:schemeClr>
                </a:solidFill>
              </a:rPr>
              <a:t>:</a:t>
            </a:r>
            <a:endParaRPr lang="en-US" sz="2800" b="1" baseline="-25000" dirty="0">
              <a:solidFill>
                <a:schemeClr val="tx2">
                  <a:lumMod val="60000"/>
                  <a:lumOff val="40000"/>
                </a:schemeClr>
              </a:solidFill>
            </a:endParaRPr>
          </a:p>
        </p:txBody>
      </p:sp>
      <p:sp>
        <p:nvSpPr>
          <p:cNvPr id="13" name="TextBox 12"/>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a:t>
            </a:r>
            <a:endParaRPr lang="en-US" sz="2800" b="1" baseline="-25000" dirty="0">
              <a:solidFill>
                <a:srgbClr val="FF0000"/>
              </a:solidFill>
            </a:endParaRPr>
          </a:p>
        </p:txBody>
      </p:sp>
      <p:sp>
        <p:nvSpPr>
          <p:cNvPr id="50" name="Isosceles Triangle 49"/>
          <p:cNvSpPr/>
          <p:nvPr/>
        </p:nvSpPr>
        <p:spPr>
          <a:xfrm rot="5400000">
            <a:off x="4110224" y="3700192"/>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51" name="Straight Connector 50"/>
          <p:cNvCxnSpPr>
            <a:endCxn id="50" idx="3"/>
          </p:cNvCxnSpPr>
          <p:nvPr/>
        </p:nvCxnSpPr>
        <p:spPr>
          <a:xfrm>
            <a:off x="1143000" y="3962849"/>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19680" y="2819400"/>
            <a:ext cx="1086480" cy="4038600"/>
            <a:chOff x="-19680" y="1887758"/>
            <a:chExt cx="1086480" cy="4038600"/>
          </a:xfrm>
        </p:grpSpPr>
        <p:cxnSp>
          <p:nvCxnSpPr>
            <p:cNvPr id="54" name="Straight Connector 53"/>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66" name="Group 65"/>
            <p:cNvGrpSpPr/>
            <p:nvPr/>
          </p:nvGrpSpPr>
          <p:grpSpPr>
            <a:xfrm>
              <a:off x="-19680" y="2049302"/>
              <a:ext cx="747150" cy="3553968"/>
              <a:chOff x="2209800" y="1219200"/>
              <a:chExt cx="352429" cy="1676400"/>
            </a:xfrm>
          </p:grpSpPr>
          <p:sp>
            <p:nvSpPr>
              <p:cNvPr id="68" name="Rectangle 67"/>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69" name="Rectangle 68"/>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70" name="Rectangle 69"/>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71" name="Rectangle 70"/>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15</a:t>
                </a:r>
                <a:endParaRPr lang="en-US" dirty="0">
                  <a:solidFill>
                    <a:schemeClr val="tx1"/>
                  </a:solidFill>
                </a:endParaRPr>
              </a:p>
            </p:txBody>
          </p:sp>
          <p:sp>
            <p:nvSpPr>
              <p:cNvPr id="72" name="Rectangle 71"/>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16</a:t>
                </a:r>
                <a:endParaRPr lang="en-US" dirty="0">
                  <a:solidFill>
                    <a:schemeClr val="tx1"/>
                  </a:solidFill>
                </a:endParaRPr>
              </a:p>
            </p:txBody>
          </p:sp>
          <p:sp>
            <p:nvSpPr>
              <p:cNvPr id="73" name="Rectangle 72"/>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74" name="Rectangle 73"/>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75" name="Rectangle 74"/>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7</a:t>
                </a:r>
              </a:p>
            </p:txBody>
          </p:sp>
          <p:sp>
            <p:nvSpPr>
              <p:cNvPr id="76" name="Rectangle 75"/>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9</a:t>
                </a:r>
              </a:p>
            </p:txBody>
          </p:sp>
          <p:sp>
            <p:nvSpPr>
              <p:cNvPr id="77" name="Rectangle 76"/>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78" name="Rectangle 77"/>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grpSp>
        <p:cxnSp>
          <p:nvCxnSpPr>
            <p:cNvPr id="67" name="Straight Connector 66"/>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sp>
        <p:nvSpPr>
          <p:cNvPr id="89" name="TextBox 88"/>
          <p:cNvSpPr txBox="1"/>
          <p:nvPr/>
        </p:nvSpPr>
        <p:spPr>
          <a:xfrm>
            <a:off x="914400" y="2133600"/>
            <a:ext cx="7772400" cy="523220"/>
          </a:xfrm>
          <a:prstGeom prst="rect">
            <a:avLst/>
          </a:prstGeom>
          <a:noFill/>
        </p:spPr>
        <p:txBody>
          <a:bodyPr wrap="square" rtlCol="0">
            <a:spAutoFit/>
          </a:bodyPr>
          <a:lstStyle/>
          <a:p>
            <a:pPr algn="ctr"/>
            <a:r>
              <a:rPr lang="en-US" sz="2800" dirty="0" smtClean="0"/>
              <a:t>Do programmer have greater need for control?</a:t>
            </a:r>
            <a:endParaRPr lang="en-US" sz="2800" dirty="0"/>
          </a:p>
        </p:txBody>
      </p:sp>
      <p:grpSp>
        <p:nvGrpSpPr>
          <p:cNvPr id="90" name="Group 89"/>
          <p:cNvGrpSpPr/>
          <p:nvPr/>
        </p:nvGrpSpPr>
        <p:grpSpPr>
          <a:xfrm>
            <a:off x="6400800" y="591853"/>
            <a:ext cx="2691177" cy="1419962"/>
            <a:chOff x="988358" y="1101908"/>
            <a:chExt cx="7467600" cy="4946250"/>
          </a:xfrm>
        </p:grpSpPr>
        <p:cxnSp>
          <p:nvCxnSpPr>
            <p:cNvPr id="91" name="Straight Connector 90"/>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92" name="Freeform 91"/>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93" name="Straight Connector 92"/>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13.5</a:t>
              </a:r>
            </a:p>
            <a:p>
              <a:r>
                <a:rPr lang="el-GR" sz="1400" b="1" dirty="0" smtClean="0">
                  <a:solidFill>
                    <a:schemeClr val="tx2">
                      <a:lumMod val="60000"/>
                      <a:lumOff val="40000"/>
                    </a:schemeClr>
                  </a:solidFill>
                </a:rPr>
                <a:t>σ</a:t>
              </a:r>
              <a:r>
                <a:rPr lang="en-US" sz="1400" dirty="0" smtClean="0"/>
                <a:t> = ?</a:t>
              </a:r>
              <a:endParaRPr lang="en-US" sz="1400" dirty="0"/>
            </a:p>
          </p:txBody>
        </p:sp>
        <p:sp>
          <p:nvSpPr>
            <p:cNvPr id="95" name="Freeform 94"/>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6" name="Freeform 9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7" name="Freeform 96"/>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98" name="Straight Arrow Connector 97"/>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5128038" y="4230470"/>
              <a:ext cx="2854764" cy="1286039"/>
            </a:xfrm>
            <a:prstGeom prst="rect">
              <a:avLst/>
            </a:prstGeom>
            <a:noFill/>
          </p:spPr>
          <p:txBody>
            <a:bodyPr wrap="square" rtlCol="0">
              <a:spAutoFit/>
            </a:bodyPr>
            <a:lstStyle/>
            <a:p>
              <a:r>
                <a:rPr lang="en-US" sz="1400" b="1" dirty="0" smtClean="0">
                  <a:solidFill>
                    <a:srgbClr val="FF0000"/>
                  </a:solidFill>
                </a:rPr>
                <a:t>µ</a:t>
              </a:r>
              <a:r>
                <a:rPr lang="en-US" sz="1400" dirty="0" smtClean="0"/>
                <a:t> = ?</a:t>
              </a:r>
            </a:p>
            <a:p>
              <a:r>
                <a:rPr lang="el-GR" sz="1400" b="1" dirty="0" smtClean="0">
                  <a:solidFill>
                    <a:schemeClr val="tx2">
                      <a:lumMod val="60000"/>
                      <a:lumOff val="40000"/>
                    </a:schemeClr>
                  </a:solidFill>
                </a:rPr>
                <a:t>σ</a:t>
              </a:r>
              <a:r>
                <a:rPr lang="en-US" sz="1400" dirty="0" smtClean="0"/>
                <a:t> = ?</a:t>
              </a:r>
              <a:endParaRPr lang="en-US" sz="1400" dirty="0"/>
            </a:p>
          </p:txBody>
        </p:sp>
      </p:grpSp>
      <p:grpSp>
        <p:nvGrpSpPr>
          <p:cNvPr id="102" name="Group 101"/>
          <p:cNvGrpSpPr/>
          <p:nvPr/>
        </p:nvGrpSpPr>
        <p:grpSpPr>
          <a:xfrm>
            <a:off x="800399" y="609600"/>
            <a:ext cx="2019001" cy="1408167"/>
            <a:chOff x="988358" y="1143000"/>
            <a:chExt cx="5602415" cy="4905160"/>
          </a:xfrm>
        </p:grpSpPr>
        <p:cxnSp>
          <p:nvCxnSpPr>
            <p:cNvPr id="103" name="Straight Connector 102"/>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04" name="Freeform 10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5" name="Straight Connector 104"/>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13.5</a:t>
              </a:r>
            </a:p>
            <a:p>
              <a:r>
                <a:rPr lang="el-GR" sz="1400" b="1" dirty="0" smtClean="0">
                  <a:solidFill>
                    <a:schemeClr val="tx2">
                      <a:lumMod val="60000"/>
                      <a:lumOff val="40000"/>
                    </a:schemeClr>
                  </a:solidFill>
                </a:rPr>
                <a:t>σ</a:t>
              </a:r>
              <a:r>
                <a:rPr lang="en-US" sz="1400" dirty="0" smtClean="0"/>
                <a:t> = ?</a:t>
              </a:r>
              <a:endParaRPr lang="en-US" sz="1400" dirty="0"/>
            </a:p>
          </p:txBody>
        </p:sp>
        <p:sp>
          <p:nvSpPr>
            <p:cNvPr id="107" name="Freeform 106"/>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Freeform 107"/>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cxnSp>
        <p:nvCxnSpPr>
          <p:cNvPr id="55" name="Straight Connector 54"/>
          <p:cNvCxnSpPr>
            <a:stCxn id="53" idx="0"/>
            <a:endCxn id="53"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
        <p:nvSpPr>
          <p:cNvPr id="80" name="TextBox 79"/>
          <p:cNvSpPr txBox="1"/>
          <p:nvPr/>
        </p:nvSpPr>
        <p:spPr>
          <a:xfrm>
            <a:off x="4971117" y="2819400"/>
            <a:ext cx="4120860" cy="3693319"/>
          </a:xfrm>
          <a:prstGeom prst="rect">
            <a:avLst/>
          </a:prstGeom>
          <a:noFill/>
        </p:spPr>
        <p:txBody>
          <a:bodyPr wrap="square" rtlCol="0">
            <a:spAutoFit/>
          </a:bodyPr>
          <a:lstStyle/>
          <a:p>
            <a:r>
              <a:rPr lang="en-US" dirty="0"/>
              <a:t>A psychologist wanted to determine whether computer programmers have a greater need for control than the typical person. The typical person scores an average of 13.5 on the CONTROL </a:t>
            </a:r>
          </a:p>
          <a:p>
            <a:r>
              <a:rPr lang="en-US" dirty="0"/>
              <a:t>personality inventory. The psychologist administered the CONTROL inventory to 36 computer programmers and found that the average need for control among them was 15 with a standard deviation of 4.9. Do programmers have a greater need for control than average population? Use an alpha of .05</a:t>
            </a:r>
          </a:p>
        </p:txBody>
      </p:sp>
    </p:spTree>
    <p:extLst>
      <p:ext uri="{BB962C8B-B14F-4D97-AF65-F5344CB8AC3E}">
        <p14:creationId xmlns:p14="http://schemas.microsoft.com/office/powerpoint/2010/main" val="31851988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85" y="0"/>
            <a:ext cx="9147586" cy="2011815"/>
            <a:chOff x="-3585" y="0"/>
            <a:chExt cx="9147586" cy="2011815"/>
          </a:xfrm>
        </p:grpSpPr>
        <p:sp>
          <p:nvSpPr>
            <p:cNvPr id="94" name="Rectangle 93"/>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stCxn id="94" idx="0"/>
              <a:endCxn id="94"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743712" y="636327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43712" y="604018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743712" y="571709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43712" y="539400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743712" y="507092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43712" y="474783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43712" y="442474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743712" y="410165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743712" y="377856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743712" y="345548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743712" y="3132393"/>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55" name="Group 54"/>
          <p:cNvGrpSpPr/>
          <p:nvPr/>
        </p:nvGrpSpPr>
        <p:grpSpPr>
          <a:xfrm>
            <a:off x="-19680" y="2980944"/>
            <a:ext cx="747150" cy="3553968"/>
            <a:chOff x="2209800" y="1219200"/>
            <a:chExt cx="352429" cy="1676400"/>
          </a:xfrm>
        </p:grpSpPr>
        <p:sp>
          <p:nvSpPr>
            <p:cNvPr id="38" name="Rectangle 37"/>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15</a:t>
              </a:r>
              <a:endParaRPr lang="en-US" dirty="0">
                <a:solidFill>
                  <a:schemeClr val="tx1"/>
                </a:solidFill>
              </a:endParaRPr>
            </a:p>
          </p:txBody>
        </p:sp>
        <p:sp>
          <p:nvSpPr>
            <p:cNvPr id="39" name="Rectangle 38"/>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16</a:t>
              </a:r>
              <a:endParaRPr lang="en-US" dirty="0">
                <a:solidFill>
                  <a:schemeClr val="tx1"/>
                </a:solidFill>
              </a:endParaRPr>
            </a:p>
          </p:txBody>
        </p:sp>
        <p:sp>
          <p:nvSpPr>
            <p:cNvPr id="40" name="Rectangle 39"/>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17</a:t>
              </a:r>
              <a:endParaRPr lang="en-US" dirty="0">
                <a:solidFill>
                  <a:schemeClr val="tx1"/>
                </a:solidFill>
              </a:endParaRPr>
            </a:p>
          </p:txBody>
        </p:sp>
        <p:sp>
          <p:nvSpPr>
            <p:cNvPr id="41" name="Rectangle 40"/>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18</a:t>
              </a:r>
              <a:endParaRPr lang="en-US" dirty="0">
                <a:solidFill>
                  <a:schemeClr val="tx1"/>
                </a:solidFill>
              </a:endParaRPr>
            </a:p>
          </p:txBody>
        </p:sp>
        <p:sp>
          <p:nvSpPr>
            <p:cNvPr id="42" name="Rectangle 41"/>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19</a:t>
              </a:r>
              <a:endParaRPr lang="en-US" dirty="0">
                <a:solidFill>
                  <a:schemeClr val="tx1"/>
                </a:solidFill>
              </a:endParaRPr>
            </a:p>
          </p:txBody>
        </p:sp>
        <p:sp>
          <p:nvSpPr>
            <p:cNvPr id="43" name="Rectangle 42"/>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sp>
          <p:nvSpPr>
            <p:cNvPr id="44" name="Rectangle 43"/>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45" name="Rectangle 44"/>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46" name="Rectangle 45"/>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47" name="Rectangle 46"/>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48" name="Rectangle 47"/>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grpSp>
      <p:cxnSp>
        <p:nvCxnSpPr>
          <p:cNvPr id="53" name="Straight Connector 52"/>
          <p:cNvCxnSpPr/>
          <p:nvPr/>
        </p:nvCxnSpPr>
        <p:spPr>
          <a:xfrm>
            <a:off x="905256" y="2819400"/>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8062350" y="638155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a:off x="8062350" y="605846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a:off x="8062350" y="573537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8062350" y="541228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8062350" y="508919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8062350" y="476611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a:off x="8062350" y="444302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8062350" y="411993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8062350" y="379684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p:cNvCxnSpPr/>
          <p:nvPr/>
        </p:nvCxnSpPr>
        <p:spPr>
          <a:xfrm>
            <a:off x="8062350" y="347375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8062350" y="315067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8223894" y="2837677"/>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p:cNvCxnSpPr/>
          <p:nvPr/>
        </p:nvCxnSpPr>
        <p:spPr>
          <a:xfrm>
            <a:off x="1371600" y="6243935"/>
            <a:ext cx="2819400" cy="0"/>
          </a:xfrm>
          <a:prstGeom prst="line">
            <a:avLst/>
          </a:prstGeom>
        </p:spPr>
        <p:style>
          <a:lnRef idx="3">
            <a:schemeClr val="dk1"/>
          </a:lnRef>
          <a:fillRef idx="0">
            <a:schemeClr val="dk1"/>
          </a:fillRef>
          <a:effectRef idx="2">
            <a:schemeClr val="dk1"/>
          </a:effectRef>
          <a:fontRef idx="minor">
            <a:schemeClr val="tx1"/>
          </a:fontRef>
        </p:style>
      </p:cxnSp>
      <p:sp>
        <p:nvSpPr>
          <p:cNvPr id="171" name="TextBox 170"/>
          <p:cNvSpPr txBox="1"/>
          <p:nvPr/>
        </p:nvSpPr>
        <p:spPr>
          <a:xfrm>
            <a:off x="1371600" y="5791200"/>
            <a:ext cx="2819400" cy="461665"/>
          </a:xfrm>
          <a:prstGeom prst="rect">
            <a:avLst/>
          </a:prstGeom>
          <a:noFill/>
        </p:spPr>
        <p:txBody>
          <a:bodyPr wrap="square" rtlCol="0">
            <a:spAutoFit/>
          </a:bodyPr>
          <a:lstStyle/>
          <a:p>
            <a:pPr algn="ctr"/>
            <a:r>
              <a:rPr lang="en-US" sz="2400" dirty="0" smtClean="0"/>
              <a:t>Observed Difference</a:t>
            </a:r>
            <a:endParaRPr lang="en-US" sz="2400" dirty="0"/>
          </a:p>
        </p:txBody>
      </p:sp>
      <p:sp>
        <p:nvSpPr>
          <p:cNvPr id="172" name="TextBox 171"/>
          <p:cNvSpPr txBox="1"/>
          <p:nvPr/>
        </p:nvSpPr>
        <p:spPr>
          <a:xfrm>
            <a:off x="914400" y="6243935"/>
            <a:ext cx="3581400" cy="461665"/>
          </a:xfrm>
          <a:prstGeom prst="rect">
            <a:avLst/>
          </a:prstGeom>
          <a:noFill/>
        </p:spPr>
        <p:txBody>
          <a:bodyPr wrap="square" rtlCol="0">
            <a:spAutoFit/>
          </a:bodyPr>
          <a:lstStyle/>
          <a:p>
            <a:pPr algn="ctr"/>
            <a:r>
              <a:rPr lang="en-US" sz="2400" dirty="0" smtClean="0"/>
              <a:t>Difference due to chance</a:t>
            </a:r>
            <a:endParaRPr lang="en-US" sz="2400" dirty="0"/>
          </a:p>
        </p:txBody>
      </p:sp>
      <p:cxnSp>
        <p:nvCxnSpPr>
          <p:cNvPr id="173" name="Straight Connector 172"/>
          <p:cNvCxnSpPr/>
          <p:nvPr/>
        </p:nvCxnSpPr>
        <p:spPr>
          <a:xfrm>
            <a:off x="5092290" y="4443022"/>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74" name="Isosceles Triangle 173"/>
          <p:cNvSpPr/>
          <p:nvPr/>
        </p:nvSpPr>
        <p:spPr>
          <a:xfrm rot="16200000">
            <a:off x="4662654" y="41792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TextBox 11"/>
          <p:cNvSpPr txBox="1"/>
          <p:nvPr/>
        </p:nvSpPr>
        <p:spPr>
          <a:xfrm>
            <a:off x="-3586" y="-72323"/>
            <a:ext cx="4575586" cy="400110"/>
          </a:xfrm>
          <a:prstGeom prst="rect">
            <a:avLst/>
          </a:prstGeom>
          <a:noFill/>
        </p:spPr>
        <p:txBody>
          <a:bodyPr wrap="square" rtlCol="0">
            <a:spAutoFit/>
          </a:bodyPr>
          <a:lstStyle/>
          <a:p>
            <a:r>
              <a:rPr lang="en-US" sz="2000" b="1" dirty="0" smtClean="0">
                <a:solidFill>
                  <a:schemeClr val="tx2">
                    <a:lumMod val="60000"/>
                    <a:lumOff val="40000"/>
                  </a:schemeClr>
                </a:solidFill>
              </a:rPr>
              <a:t>H</a:t>
            </a:r>
            <a:r>
              <a:rPr lang="en-US" sz="2000" b="1" baseline="-25000" dirty="0" smtClean="0">
                <a:solidFill>
                  <a:schemeClr val="tx2">
                    <a:lumMod val="60000"/>
                    <a:lumOff val="40000"/>
                  </a:schemeClr>
                </a:solidFill>
              </a:rPr>
              <a:t>0 </a:t>
            </a:r>
            <a:r>
              <a:rPr lang="en-US" sz="2000" b="1" dirty="0" smtClean="0">
                <a:solidFill>
                  <a:schemeClr val="tx2">
                    <a:lumMod val="60000"/>
                    <a:lumOff val="40000"/>
                  </a:schemeClr>
                </a:solidFill>
              </a:rPr>
              <a:t>: </a:t>
            </a:r>
            <a:r>
              <a:rPr lang="en-US" sz="2000" b="1" dirty="0" smtClean="0">
                <a:solidFill>
                  <a:schemeClr val="tx2">
                    <a:lumMod val="60000"/>
                    <a:lumOff val="40000"/>
                  </a:schemeClr>
                </a:solidFill>
              </a:rPr>
              <a:t>No, they don’t</a:t>
            </a:r>
            <a:endParaRPr lang="en-US" sz="2000" b="1" baseline="-25000" dirty="0">
              <a:solidFill>
                <a:schemeClr val="tx2">
                  <a:lumMod val="60000"/>
                  <a:lumOff val="40000"/>
                </a:schemeClr>
              </a:solidFill>
            </a:endParaRPr>
          </a:p>
        </p:txBody>
      </p:sp>
      <p:sp>
        <p:nvSpPr>
          <p:cNvPr id="13" name="TextBox 12"/>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a:t>
            </a:r>
            <a:r>
              <a:rPr lang="en-US" sz="2000" b="1" dirty="0" smtClean="0">
                <a:solidFill>
                  <a:srgbClr val="FF0000"/>
                </a:solidFill>
              </a:rPr>
              <a:t>Programmers need more control</a:t>
            </a:r>
            <a:endParaRPr lang="en-US" sz="2000" b="1" baseline="-25000" dirty="0">
              <a:solidFill>
                <a:srgbClr val="FF0000"/>
              </a:solidFill>
            </a:endParaRPr>
          </a:p>
        </p:txBody>
      </p:sp>
      <p:grpSp>
        <p:nvGrpSpPr>
          <p:cNvPr id="2" name="Group 1"/>
          <p:cNvGrpSpPr/>
          <p:nvPr/>
        </p:nvGrpSpPr>
        <p:grpSpPr>
          <a:xfrm>
            <a:off x="6400800" y="591853"/>
            <a:ext cx="2691177" cy="1440407"/>
            <a:chOff x="988358" y="1101908"/>
            <a:chExt cx="7467600" cy="5017467"/>
          </a:xfrm>
        </p:grpSpPr>
        <p:cxnSp>
          <p:nvCxnSpPr>
            <p:cNvPr id="97" name="Straight Connector 96"/>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99" name="Freeform 98"/>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0" name="Straight Connector 99"/>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13.5</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4.9</a:t>
              </a:r>
              <a:endParaRPr lang="en-US" sz="1400" dirty="0">
                <a:solidFill>
                  <a:srgbClr val="FF0000"/>
                </a:solidFill>
              </a:endParaRPr>
            </a:p>
          </p:txBody>
        </p:sp>
        <p:sp>
          <p:nvSpPr>
            <p:cNvPr id="106" name="Freeform 105"/>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Freeform 106"/>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Freeform 107"/>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9" name="Straight Arrow Connector 108"/>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TextBox 111"/>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15</a:t>
                  </a:r>
                  <a:endParaRPr lang="en-US" sz="1400" dirty="0" smtClean="0">
                    <a:solidFill>
                      <a:srgbClr val="FF0000"/>
                    </a:solidFill>
                  </a:endParaRP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4.9</a:t>
                  </a:r>
                  <a:endParaRPr lang="en-US" sz="1400" dirty="0">
                    <a:solidFill>
                      <a:srgbClr val="FF0000"/>
                    </a:solidFill>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3" cstate="print"/>
                  <a:stretch>
                    <a:fillRect l="-1786" b="-6742"/>
                  </a:stretch>
                </a:blipFill>
              </p:spPr>
              <p:txBody>
                <a:bodyPr/>
                <a:lstStyle/>
                <a:p>
                  <a:r>
                    <a:rPr lang="en-US">
                      <a:noFill/>
                    </a:rPr>
                    <a:t> </a:t>
                  </a:r>
                </a:p>
              </p:txBody>
            </p:sp>
          </mc:Fallback>
        </mc:AlternateContent>
      </p:grpSp>
      <p:grpSp>
        <p:nvGrpSpPr>
          <p:cNvPr id="113" name="Group 112"/>
          <p:cNvGrpSpPr/>
          <p:nvPr/>
        </p:nvGrpSpPr>
        <p:grpSpPr>
          <a:xfrm>
            <a:off x="800399" y="609600"/>
            <a:ext cx="2019001" cy="1408167"/>
            <a:chOff x="988358" y="1143000"/>
            <a:chExt cx="5602415" cy="4905160"/>
          </a:xfrm>
        </p:grpSpPr>
        <p:cxnSp>
          <p:nvCxnSpPr>
            <p:cNvPr id="114" name="Straight Connector 113"/>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15" name="Freeform 114"/>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16" name="Straight Connector 115"/>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13.5</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4.9</a:t>
              </a:r>
              <a:endParaRPr lang="en-US" sz="1400" dirty="0">
                <a:solidFill>
                  <a:srgbClr val="FF0000"/>
                </a:solidFill>
              </a:endParaRPr>
            </a:p>
          </p:txBody>
        </p:sp>
        <p:sp>
          <p:nvSpPr>
            <p:cNvPr id="119" name="Freeform 11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Freeform 11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6" name="Rectangle 5"/>
          <p:cNvSpPr/>
          <p:nvPr/>
        </p:nvSpPr>
        <p:spPr>
          <a:xfrm>
            <a:off x="172233" y="467958"/>
            <a:ext cx="1377300"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 13.5 </a:t>
            </a:r>
            <a:endParaRPr lang="en-US" dirty="0"/>
          </a:p>
        </p:txBody>
      </p:sp>
      <p:sp>
        <p:nvSpPr>
          <p:cNvPr id="175" name="Rectangle 174"/>
          <p:cNvSpPr/>
          <p:nvPr/>
        </p:nvSpPr>
        <p:spPr>
          <a:xfrm>
            <a:off x="4781961" y="467958"/>
            <a:ext cx="1377300"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&gt; 13.5 </a:t>
            </a:r>
            <a:endParaRPr lang="en-US" dirty="0">
              <a:solidFill>
                <a:srgbClr val="FF0000"/>
              </a:solidFill>
            </a:endParaRPr>
          </a:p>
        </p:txBody>
      </p:sp>
      <p:sp>
        <p:nvSpPr>
          <p:cNvPr id="96" name="TextBox 95"/>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
        <p:nvSpPr>
          <p:cNvPr id="98" name="Isosceles Triangle 97"/>
          <p:cNvSpPr/>
          <p:nvPr/>
        </p:nvSpPr>
        <p:spPr>
          <a:xfrm rot="5400000">
            <a:off x="4110224" y="4636433"/>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02" name="Straight Connector 101"/>
          <p:cNvCxnSpPr>
            <a:endCxn id="98" idx="3"/>
          </p:cNvCxnSpPr>
          <p:nvPr/>
        </p:nvCxnSpPr>
        <p:spPr>
          <a:xfrm>
            <a:off x="1143000" y="4899090"/>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8092050" y="2980944"/>
            <a:ext cx="747150" cy="3553968"/>
            <a:chOff x="2209800" y="1219200"/>
            <a:chExt cx="352429" cy="1676400"/>
          </a:xfrm>
        </p:grpSpPr>
        <p:sp>
          <p:nvSpPr>
            <p:cNvPr id="104" name="Rectangle 103"/>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15</a:t>
              </a:r>
              <a:endParaRPr lang="en-US" dirty="0">
                <a:solidFill>
                  <a:schemeClr val="tx1"/>
                </a:solidFill>
              </a:endParaRPr>
            </a:p>
          </p:txBody>
        </p:sp>
        <p:sp>
          <p:nvSpPr>
            <p:cNvPr id="105" name="Rectangle 104"/>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16</a:t>
              </a:r>
              <a:endParaRPr lang="en-US" dirty="0">
                <a:solidFill>
                  <a:schemeClr val="tx1"/>
                </a:solidFill>
              </a:endParaRPr>
            </a:p>
          </p:txBody>
        </p:sp>
        <p:sp>
          <p:nvSpPr>
            <p:cNvPr id="111" name="Rectangle 110"/>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17</a:t>
              </a:r>
              <a:endParaRPr lang="en-US" dirty="0">
                <a:solidFill>
                  <a:schemeClr val="tx1"/>
                </a:solidFill>
              </a:endParaRPr>
            </a:p>
          </p:txBody>
        </p:sp>
        <p:sp>
          <p:nvSpPr>
            <p:cNvPr id="118" name="Rectangle 117"/>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18</a:t>
              </a:r>
              <a:endParaRPr lang="en-US" dirty="0">
                <a:solidFill>
                  <a:schemeClr val="tx1"/>
                </a:solidFill>
              </a:endParaRPr>
            </a:p>
          </p:txBody>
        </p:sp>
        <p:sp>
          <p:nvSpPr>
            <p:cNvPr id="121" name="Rectangle 12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19</a:t>
              </a:r>
              <a:endParaRPr lang="en-US" dirty="0">
                <a:solidFill>
                  <a:schemeClr val="tx1"/>
                </a:solidFill>
              </a:endParaRPr>
            </a:p>
          </p:txBody>
        </p:sp>
        <p:sp>
          <p:nvSpPr>
            <p:cNvPr id="131" name="Rectangle 130"/>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sp>
          <p:nvSpPr>
            <p:cNvPr id="132" name="Rectangle 131"/>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33" name="Rectangle 132"/>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34" name="Rectangle 133"/>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135" name="Rectangle 134"/>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136" name="Rectangle 135"/>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grpSp>
      <p:sp>
        <p:nvSpPr>
          <p:cNvPr id="137" name="Freeform 136"/>
          <p:cNvSpPr/>
          <p:nvPr/>
        </p:nvSpPr>
        <p:spPr>
          <a:xfrm rot="16200000">
            <a:off x="6289908" y="3844813"/>
            <a:ext cx="2018564" cy="1186940"/>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sz="1050"/>
          </a:p>
        </p:txBody>
      </p:sp>
      <p:sp>
        <p:nvSpPr>
          <p:cNvPr id="7" name="TextBox 6"/>
          <p:cNvSpPr txBox="1"/>
          <p:nvPr/>
        </p:nvSpPr>
        <p:spPr>
          <a:xfrm>
            <a:off x="7902499" y="2209800"/>
            <a:ext cx="860501" cy="461665"/>
          </a:xfrm>
          <a:prstGeom prst="rect">
            <a:avLst/>
          </a:prstGeom>
          <a:noFill/>
        </p:spPr>
        <p:txBody>
          <a:bodyPr wrap="square" rtlCol="0">
            <a:spAutoFit/>
          </a:bodyPr>
          <a:lstStyle/>
          <a:p>
            <a:r>
              <a:rPr lang="en-US" sz="2400" dirty="0"/>
              <a:t>n</a:t>
            </a:r>
            <a:r>
              <a:rPr lang="en-US" sz="2400" dirty="0" smtClean="0"/>
              <a:t>=36</a:t>
            </a:r>
            <a:endParaRPr lang="en-US" sz="2400" dirty="0"/>
          </a:p>
        </p:txBody>
      </p:sp>
    </p:spTree>
    <p:extLst>
      <p:ext uri="{BB962C8B-B14F-4D97-AF65-F5344CB8AC3E}">
        <p14:creationId xmlns:p14="http://schemas.microsoft.com/office/powerpoint/2010/main" val="27001945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85" y="0"/>
            <a:ext cx="9147586" cy="2011815"/>
            <a:chOff x="-3585" y="0"/>
            <a:chExt cx="9147586" cy="2011815"/>
          </a:xfrm>
        </p:grpSpPr>
        <p:sp>
          <p:nvSpPr>
            <p:cNvPr id="94" name="Rectangle 93"/>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stCxn id="94" idx="0"/>
              <a:endCxn id="94"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743712" y="636327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43712" y="604018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743712" y="571709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43712" y="539400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743712" y="507092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43712" y="474783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43712" y="442474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743712" y="410165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743712" y="377856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743712" y="345548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743712" y="3132393"/>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55" name="Group 54"/>
          <p:cNvGrpSpPr/>
          <p:nvPr/>
        </p:nvGrpSpPr>
        <p:grpSpPr>
          <a:xfrm>
            <a:off x="-19680" y="2980944"/>
            <a:ext cx="747150" cy="3553968"/>
            <a:chOff x="2209800" y="1219200"/>
            <a:chExt cx="352429" cy="1676400"/>
          </a:xfrm>
        </p:grpSpPr>
        <p:sp>
          <p:nvSpPr>
            <p:cNvPr id="38" name="Rectangle 37"/>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15</a:t>
              </a:r>
              <a:endParaRPr lang="en-US" dirty="0">
                <a:solidFill>
                  <a:schemeClr val="tx1"/>
                </a:solidFill>
              </a:endParaRPr>
            </a:p>
          </p:txBody>
        </p:sp>
        <p:sp>
          <p:nvSpPr>
            <p:cNvPr id="39" name="Rectangle 38"/>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16</a:t>
              </a:r>
              <a:endParaRPr lang="en-US" dirty="0">
                <a:solidFill>
                  <a:schemeClr val="tx1"/>
                </a:solidFill>
              </a:endParaRPr>
            </a:p>
          </p:txBody>
        </p:sp>
        <p:sp>
          <p:nvSpPr>
            <p:cNvPr id="40" name="Rectangle 39"/>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17</a:t>
              </a:r>
              <a:endParaRPr lang="en-US" dirty="0">
                <a:solidFill>
                  <a:schemeClr val="tx1"/>
                </a:solidFill>
              </a:endParaRPr>
            </a:p>
          </p:txBody>
        </p:sp>
        <p:sp>
          <p:nvSpPr>
            <p:cNvPr id="41" name="Rectangle 40"/>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18</a:t>
              </a:r>
              <a:endParaRPr lang="en-US" dirty="0">
                <a:solidFill>
                  <a:schemeClr val="tx1"/>
                </a:solidFill>
              </a:endParaRPr>
            </a:p>
          </p:txBody>
        </p:sp>
        <p:sp>
          <p:nvSpPr>
            <p:cNvPr id="42" name="Rectangle 41"/>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19</a:t>
              </a:r>
              <a:endParaRPr lang="en-US" dirty="0">
                <a:solidFill>
                  <a:schemeClr val="tx1"/>
                </a:solidFill>
              </a:endParaRPr>
            </a:p>
          </p:txBody>
        </p:sp>
        <p:sp>
          <p:nvSpPr>
            <p:cNvPr id="43" name="Rectangle 42"/>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sp>
          <p:nvSpPr>
            <p:cNvPr id="44" name="Rectangle 43"/>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45" name="Rectangle 44"/>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46" name="Rectangle 45"/>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47" name="Rectangle 46"/>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48" name="Rectangle 47"/>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grpSp>
      <p:cxnSp>
        <p:nvCxnSpPr>
          <p:cNvPr id="53" name="Straight Connector 52"/>
          <p:cNvCxnSpPr/>
          <p:nvPr/>
        </p:nvCxnSpPr>
        <p:spPr>
          <a:xfrm>
            <a:off x="905256" y="2819400"/>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8062350" y="638155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a:off x="8062350" y="605846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a:off x="8062350" y="573537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8062350" y="541228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8062350" y="508919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8062350" y="476611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a:off x="8062350" y="444302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8062350" y="411993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8062350" y="379684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p:cNvCxnSpPr/>
          <p:nvPr/>
        </p:nvCxnSpPr>
        <p:spPr>
          <a:xfrm>
            <a:off x="8062350" y="347375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8062350" y="315067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8223894" y="2837677"/>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p:cNvCxnSpPr/>
          <p:nvPr/>
        </p:nvCxnSpPr>
        <p:spPr>
          <a:xfrm>
            <a:off x="1371600" y="6243935"/>
            <a:ext cx="2819400" cy="0"/>
          </a:xfrm>
          <a:prstGeom prst="line">
            <a:avLst/>
          </a:prstGeom>
        </p:spPr>
        <p:style>
          <a:lnRef idx="3">
            <a:schemeClr val="dk1"/>
          </a:lnRef>
          <a:fillRef idx="0">
            <a:schemeClr val="dk1"/>
          </a:fillRef>
          <a:effectRef idx="2">
            <a:schemeClr val="dk1"/>
          </a:effectRef>
          <a:fontRef idx="minor">
            <a:schemeClr val="tx1"/>
          </a:fontRef>
        </p:style>
      </p:cxnSp>
      <p:cxnSp>
        <p:nvCxnSpPr>
          <p:cNvPr id="122" name="Straight Connector 121"/>
          <p:cNvCxnSpPr/>
          <p:nvPr/>
        </p:nvCxnSpPr>
        <p:spPr>
          <a:xfrm flipV="1">
            <a:off x="4574687" y="4454105"/>
            <a:ext cx="1" cy="465367"/>
          </a:xfrm>
          <a:prstGeom prst="line">
            <a:avLst/>
          </a:prstGeom>
          <a:ln w="69850"/>
        </p:spPr>
        <p:style>
          <a:lnRef idx="3">
            <a:schemeClr val="dk1"/>
          </a:lnRef>
          <a:fillRef idx="0">
            <a:schemeClr val="dk1"/>
          </a:fillRef>
          <a:effectRef idx="2">
            <a:schemeClr val="dk1"/>
          </a:effectRef>
          <a:fontRef idx="minor">
            <a:schemeClr val="tx1"/>
          </a:fontRef>
        </p:style>
      </p:cxnSp>
      <p:cxnSp>
        <p:nvCxnSpPr>
          <p:cNvPr id="173" name="Straight Connector 172"/>
          <p:cNvCxnSpPr/>
          <p:nvPr/>
        </p:nvCxnSpPr>
        <p:spPr>
          <a:xfrm>
            <a:off x="5092290" y="4443022"/>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74" name="Isosceles Triangle 173"/>
          <p:cNvSpPr/>
          <p:nvPr/>
        </p:nvSpPr>
        <p:spPr>
          <a:xfrm rot="16200000">
            <a:off x="4662654" y="41792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2" name="Group 1"/>
          <p:cNvGrpSpPr/>
          <p:nvPr/>
        </p:nvGrpSpPr>
        <p:grpSpPr>
          <a:xfrm>
            <a:off x="6400800" y="591853"/>
            <a:ext cx="2691177" cy="1440407"/>
            <a:chOff x="988358" y="1101908"/>
            <a:chExt cx="7467600" cy="5017467"/>
          </a:xfrm>
        </p:grpSpPr>
        <p:cxnSp>
          <p:nvCxnSpPr>
            <p:cNvPr id="97" name="Straight Connector 96"/>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99" name="Freeform 98"/>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0" name="Straight Connector 99"/>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13.5</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4.9</a:t>
              </a:r>
              <a:endParaRPr lang="en-US" sz="1400" dirty="0">
                <a:solidFill>
                  <a:srgbClr val="FF0000"/>
                </a:solidFill>
              </a:endParaRPr>
            </a:p>
          </p:txBody>
        </p:sp>
        <p:sp>
          <p:nvSpPr>
            <p:cNvPr id="106" name="Freeform 105"/>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Freeform 106"/>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Freeform 107"/>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9" name="Straight Arrow Connector 108"/>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TextBox 111"/>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15</a:t>
                  </a:r>
                  <a:endParaRPr lang="en-US" sz="1400" dirty="0" smtClean="0">
                    <a:solidFill>
                      <a:srgbClr val="FF0000"/>
                    </a:solidFill>
                  </a:endParaRP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4.9</a:t>
                  </a:r>
                  <a:endParaRPr lang="en-US" sz="1400" dirty="0">
                    <a:solidFill>
                      <a:srgbClr val="FF0000"/>
                    </a:solidFill>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3" cstate="print"/>
                  <a:stretch>
                    <a:fillRect l="-1786" b="-6742"/>
                  </a:stretch>
                </a:blipFill>
              </p:spPr>
              <p:txBody>
                <a:bodyPr/>
                <a:lstStyle/>
                <a:p>
                  <a:r>
                    <a:rPr lang="en-US">
                      <a:noFill/>
                    </a:rPr>
                    <a:t> </a:t>
                  </a:r>
                </a:p>
              </p:txBody>
            </p:sp>
          </mc:Fallback>
        </mc:AlternateContent>
      </p:grpSp>
      <p:grpSp>
        <p:nvGrpSpPr>
          <p:cNvPr id="113" name="Group 112"/>
          <p:cNvGrpSpPr/>
          <p:nvPr/>
        </p:nvGrpSpPr>
        <p:grpSpPr>
          <a:xfrm>
            <a:off x="800399" y="609600"/>
            <a:ext cx="2019001" cy="1408167"/>
            <a:chOff x="988358" y="1143000"/>
            <a:chExt cx="5602415" cy="4905160"/>
          </a:xfrm>
        </p:grpSpPr>
        <p:cxnSp>
          <p:nvCxnSpPr>
            <p:cNvPr id="114" name="Straight Connector 113"/>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15" name="Freeform 114"/>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16" name="Straight Connector 115"/>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13.5</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4.9</a:t>
              </a:r>
              <a:endParaRPr lang="en-US" sz="1400" dirty="0">
                <a:solidFill>
                  <a:srgbClr val="FF0000"/>
                </a:solidFill>
              </a:endParaRPr>
            </a:p>
          </p:txBody>
        </p:sp>
        <p:sp>
          <p:nvSpPr>
            <p:cNvPr id="119" name="Freeform 11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Freeform 11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6" name="Rectangle 5"/>
          <p:cNvSpPr/>
          <p:nvPr/>
        </p:nvSpPr>
        <p:spPr>
          <a:xfrm>
            <a:off x="172233" y="467958"/>
            <a:ext cx="1377300"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 13.5 </a:t>
            </a:r>
            <a:endParaRPr lang="en-US" dirty="0"/>
          </a:p>
        </p:txBody>
      </p:sp>
      <p:sp>
        <p:nvSpPr>
          <p:cNvPr id="175" name="Rectangle 174"/>
          <p:cNvSpPr/>
          <p:nvPr/>
        </p:nvSpPr>
        <p:spPr>
          <a:xfrm>
            <a:off x="4781961" y="467958"/>
            <a:ext cx="1377300"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&gt; 13.5 </a:t>
            </a:r>
            <a:endParaRPr lang="en-US" dirty="0">
              <a:solidFill>
                <a:srgbClr val="FF0000"/>
              </a:solidFill>
            </a:endParaRPr>
          </a:p>
        </p:txBody>
      </p:sp>
      <p:sp>
        <p:nvSpPr>
          <p:cNvPr id="96" name="TextBox 95"/>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
        <p:nvSpPr>
          <p:cNvPr id="98" name="Isosceles Triangle 97"/>
          <p:cNvSpPr/>
          <p:nvPr/>
        </p:nvSpPr>
        <p:spPr>
          <a:xfrm rot="5400000">
            <a:off x="4110224" y="4636433"/>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02" name="Straight Connector 101"/>
          <p:cNvCxnSpPr>
            <a:endCxn id="98" idx="3"/>
          </p:cNvCxnSpPr>
          <p:nvPr/>
        </p:nvCxnSpPr>
        <p:spPr>
          <a:xfrm>
            <a:off x="1143000" y="4899090"/>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8092050" y="2980944"/>
            <a:ext cx="747150" cy="3553968"/>
            <a:chOff x="2209800" y="1219200"/>
            <a:chExt cx="352429" cy="1676400"/>
          </a:xfrm>
        </p:grpSpPr>
        <p:sp>
          <p:nvSpPr>
            <p:cNvPr id="104" name="Rectangle 103"/>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15</a:t>
              </a:r>
              <a:endParaRPr lang="en-US" dirty="0">
                <a:solidFill>
                  <a:schemeClr val="tx1"/>
                </a:solidFill>
              </a:endParaRPr>
            </a:p>
          </p:txBody>
        </p:sp>
        <p:sp>
          <p:nvSpPr>
            <p:cNvPr id="105" name="Rectangle 104"/>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16</a:t>
              </a:r>
              <a:endParaRPr lang="en-US" dirty="0">
                <a:solidFill>
                  <a:schemeClr val="tx1"/>
                </a:solidFill>
              </a:endParaRPr>
            </a:p>
          </p:txBody>
        </p:sp>
        <p:sp>
          <p:nvSpPr>
            <p:cNvPr id="111" name="Rectangle 110"/>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17</a:t>
              </a:r>
              <a:endParaRPr lang="en-US" dirty="0">
                <a:solidFill>
                  <a:schemeClr val="tx1"/>
                </a:solidFill>
              </a:endParaRPr>
            </a:p>
          </p:txBody>
        </p:sp>
        <p:sp>
          <p:nvSpPr>
            <p:cNvPr id="118" name="Rectangle 117"/>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18</a:t>
              </a:r>
              <a:endParaRPr lang="en-US" dirty="0">
                <a:solidFill>
                  <a:schemeClr val="tx1"/>
                </a:solidFill>
              </a:endParaRPr>
            </a:p>
          </p:txBody>
        </p:sp>
        <p:sp>
          <p:nvSpPr>
            <p:cNvPr id="121" name="Rectangle 12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19</a:t>
              </a:r>
              <a:endParaRPr lang="en-US" dirty="0">
                <a:solidFill>
                  <a:schemeClr val="tx1"/>
                </a:solidFill>
              </a:endParaRPr>
            </a:p>
          </p:txBody>
        </p:sp>
        <p:sp>
          <p:nvSpPr>
            <p:cNvPr id="131" name="Rectangle 130"/>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sp>
          <p:nvSpPr>
            <p:cNvPr id="132" name="Rectangle 131"/>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33" name="Rectangle 132"/>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34" name="Rectangle 133"/>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135" name="Rectangle 134"/>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136" name="Rectangle 135"/>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grpSp>
      <p:sp>
        <p:nvSpPr>
          <p:cNvPr id="137" name="Freeform 136"/>
          <p:cNvSpPr/>
          <p:nvPr/>
        </p:nvSpPr>
        <p:spPr>
          <a:xfrm rot="16200000">
            <a:off x="6289908" y="3844813"/>
            <a:ext cx="2018564" cy="1186940"/>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sz="1050">
              <a:solidFill>
                <a:srgbClr val="FF0000"/>
              </a:solidFill>
            </a:endParaRPr>
          </a:p>
        </p:txBody>
      </p:sp>
      <p:sp>
        <p:nvSpPr>
          <p:cNvPr id="85" name="TextBox 84"/>
          <p:cNvSpPr txBox="1"/>
          <p:nvPr/>
        </p:nvSpPr>
        <p:spPr>
          <a:xfrm>
            <a:off x="1371600" y="5791200"/>
            <a:ext cx="2819400"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sp>
        <p:nvSpPr>
          <p:cNvPr id="124" name="TextBox 123"/>
          <p:cNvSpPr txBox="1"/>
          <p:nvPr/>
        </p:nvSpPr>
        <p:spPr>
          <a:xfrm>
            <a:off x="914400" y="6243935"/>
            <a:ext cx="3581400" cy="461665"/>
          </a:xfrm>
          <a:prstGeom prst="rect">
            <a:avLst/>
          </a:prstGeom>
          <a:noFill/>
        </p:spPr>
        <p:txBody>
          <a:bodyPr wrap="square" rtlCol="0">
            <a:spAutoFit/>
          </a:bodyPr>
          <a:lstStyle/>
          <a:p>
            <a:pPr algn="ctr"/>
            <a:r>
              <a:rPr lang="en-US" sz="2400" dirty="0" smtClean="0"/>
              <a:t>Difference due to chance</a:t>
            </a:r>
            <a:endParaRPr lang="en-US" sz="2400" dirty="0"/>
          </a:p>
        </p:txBody>
      </p:sp>
      <p:sp>
        <p:nvSpPr>
          <p:cNvPr id="86" name="TextBox 85"/>
          <p:cNvSpPr txBox="1"/>
          <p:nvPr/>
        </p:nvSpPr>
        <p:spPr>
          <a:xfrm>
            <a:off x="-3586" y="-72323"/>
            <a:ext cx="4575586" cy="400110"/>
          </a:xfrm>
          <a:prstGeom prst="rect">
            <a:avLst/>
          </a:prstGeom>
          <a:noFill/>
        </p:spPr>
        <p:txBody>
          <a:bodyPr wrap="square" rtlCol="0">
            <a:spAutoFit/>
          </a:bodyPr>
          <a:lstStyle/>
          <a:p>
            <a:r>
              <a:rPr lang="en-US" sz="2000" b="1" dirty="0" smtClean="0">
                <a:solidFill>
                  <a:schemeClr val="tx2">
                    <a:lumMod val="60000"/>
                    <a:lumOff val="40000"/>
                  </a:schemeClr>
                </a:solidFill>
              </a:rPr>
              <a:t>H</a:t>
            </a:r>
            <a:r>
              <a:rPr lang="en-US" sz="2000" b="1" baseline="-25000" dirty="0" smtClean="0">
                <a:solidFill>
                  <a:schemeClr val="tx2">
                    <a:lumMod val="60000"/>
                    <a:lumOff val="40000"/>
                  </a:schemeClr>
                </a:solidFill>
              </a:rPr>
              <a:t>0 </a:t>
            </a:r>
            <a:r>
              <a:rPr lang="en-US" sz="2000" b="1" dirty="0" smtClean="0">
                <a:solidFill>
                  <a:schemeClr val="tx2">
                    <a:lumMod val="60000"/>
                    <a:lumOff val="40000"/>
                  </a:schemeClr>
                </a:solidFill>
              </a:rPr>
              <a:t>: </a:t>
            </a:r>
            <a:r>
              <a:rPr lang="en-US" sz="2000" b="1" dirty="0" smtClean="0">
                <a:solidFill>
                  <a:schemeClr val="tx2">
                    <a:lumMod val="60000"/>
                    <a:lumOff val="40000"/>
                  </a:schemeClr>
                </a:solidFill>
              </a:rPr>
              <a:t>No, they don’t</a:t>
            </a:r>
            <a:endParaRPr lang="en-US" sz="2000" b="1" baseline="-25000" dirty="0">
              <a:solidFill>
                <a:schemeClr val="tx2">
                  <a:lumMod val="60000"/>
                  <a:lumOff val="40000"/>
                </a:schemeClr>
              </a:solidFill>
            </a:endParaRPr>
          </a:p>
        </p:txBody>
      </p:sp>
      <p:sp>
        <p:nvSpPr>
          <p:cNvPr id="87" name="TextBox 86"/>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a:t>
            </a:r>
            <a:r>
              <a:rPr lang="en-US" sz="2000" b="1" dirty="0" smtClean="0">
                <a:solidFill>
                  <a:srgbClr val="FF0000"/>
                </a:solidFill>
              </a:rPr>
              <a:t>Programmers need more control</a:t>
            </a:r>
            <a:endParaRPr lang="en-US" sz="2000" b="1" baseline="-25000" dirty="0">
              <a:solidFill>
                <a:srgbClr val="FF0000"/>
              </a:solidFill>
            </a:endParaRPr>
          </a:p>
        </p:txBody>
      </p:sp>
    </p:spTree>
    <p:extLst>
      <p:ext uri="{BB962C8B-B14F-4D97-AF65-F5344CB8AC3E}">
        <p14:creationId xmlns:p14="http://schemas.microsoft.com/office/powerpoint/2010/main" val="29716545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85" y="0"/>
            <a:ext cx="9147586" cy="2011815"/>
            <a:chOff x="-3585" y="0"/>
            <a:chExt cx="9147586" cy="2011815"/>
          </a:xfrm>
        </p:grpSpPr>
        <p:sp>
          <p:nvSpPr>
            <p:cNvPr id="94" name="Rectangle 93"/>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stCxn id="94" idx="0"/>
              <a:endCxn id="94"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743712" y="636327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43712" y="604018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743712" y="571709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43712" y="539400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743712" y="507092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43712" y="474783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43712" y="442474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743712" y="410165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743712" y="377856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743712" y="345548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743712" y="3132393"/>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55" name="Group 54"/>
          <p:cNvGrpSpPr/>
          <p:nvPr/>
        </p:nvGrpSpPr>
        <p:grpSpPr>
          <a:xfrm>
            <a:off x="-19680" y="2980944"/>
            <a:ext cx="747150" cy="3553968"/>
            <a:chOff x="2209800" y="1219200"/>
            <a:chExt cx="352429" cy="1676400"/>
          </a:xfrm>
        </p:grpSpPr>
        <p:sp>
          <p:nvSpPr>
            <p:cNvPr id="38" name="Rectangle 37"/>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15</a:t>
              </a:r>
              <a:endParaRPr lang="en-US" dirty="0">
                <a:solidFill>
                  <a:schemeClr val="tx1"/>
                </a:solidFill>
              </a:endParaRPr>
            </a:p>
          </p:txBody>
        </p:sp>
        <p:sp>
          <p:nvSpPr>
            <p:cNvPr id="39" name="Rectangle 38"/>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16</a:t>
              </a:r>
              <a:endParaRPr lang="en-US" dirty="0">
                <a:solidFill>
                  <a:schemeClr val="tx1"/>
                </a:solidFill>
              </a:endParaRPr>
            </a:p>
          </p:txBody>
        </p:sp>
        <p:sp>
          <p:nvSpPr>
            <p:cNvPr id="40" name="Rectangle 39"/>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17</a:t>
              </a:r>
              <a:endParaRPr lang="en-US" dirty="0">
                <a:solidFill>
                  <a:schemeClr val="tx1"/>
                </a:solidFill>
              </a:endParaRPr>
            </a:p>
          </p:txBody>
        </p:sp>
        <p:sp>
          <p:nvSpPr>
            <p:cNvPr id="41" name="Rectangle 40"/>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18</a:t>
              </a:r>
              <a:endParaRPr lang="en-US" dirty="0">
                <a:solidFill>
                  <a:schemeClr val="tx1"/>
                </a:solidFill>
              </a:endParaRPr>
            </a:p>
          </p:txBody>
        </p:sp>
        <p:sp>
          <p:nvSpPr>
            <p:cNvPr id="42" name="Rectangle 41"/>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19</a:t>
              </a:r>
              <a:endParaRPr lang="en-US" dirty="0">
                <a:solidFill>
                  <a:schemeClr val="tx1"/>
                </a:solidFill>
              </a:endParaRPr>
            </a:p>
          </p:txBody>
        </p:sp>
        <p:sp>
          <p:nvSpPr>
            <p:cNvPr id="43" name="Rectangle 42"/>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sp>
          <p:nvSpPr>
            <p:cNvPr id="44" name="Rectangle 43"/>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45" name="Rectangle 44"/>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46" name="Rectangle 45"/>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47" name="Rectangle 46"/>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48" name="Rectangle 47"/>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grpSp>
      <p:cxnSp>
        <p:nvCxnSpPr>
          <p:cNvPr id="53" name="Straight Connector 52"/>
          <p:cNvCxnSpPr/>
          <p:nvPr/>
        </p:nvCxnSpPr>
        <p:spPr>
          <a:xfrm>
            <a:off x="905256" y="2819400"/>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8062350" y="638155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a:off x="8062350" y="605846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a:off x="8062350" y="573537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8062350" y="541228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8062350" y="508919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8062350" y="476611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a:off x="8062350" y="444302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8062350" y="411993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8062350" y="379684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p:cNvCxnSpPr/>
          <p:nvPr/>
        </p:nvCxnSpPr>
        <p:spPr>
          <a:xfrm>
            <a:off x="8062350" y="347375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8062350" y="315067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8223894" y="2837677"/>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p:cNvCxnSpPr/>
          <p:nvPr/>
        </p:nvCxnSpPr>
        <p:spPr>
          <a:xfrm>
            <a:off x="1371600" y="6243935"/>
            <a:ext cx="2819400" cy="0"/>
          </a:xfrm>
          <a:prstGeom prst="line">
            <a:avLst/>
          </a:prstGeom>
        </p:spPr>
        <p:style>
          <a:lnRef idx="3">
            <a:schemeClr val="dk1"/>
          </a:lnRef>
          <a:fillRef idx="0">
            <a:schemeClr val="dk1"/>
          </a:fillRef>
          <a:effectRef idx="2">
            <a:schemeClr val="dk1"/>
          </a:effectRef>
          <a:fontRef idx="minor">
            <a:schemeClr val="tx1"/>
          </a:fontRef>
        </p:style>
      </p:cxnSp>
      <p:cxnSp>
        <p:nvCxnSpPr>
          <p:cNvPr id="122" name="Straight Connector 121"/>
          <p:cNvCxnSpPr/>
          <p:nvPr/>
        </p:nvCxnSpPr>
        <p:spPr>
          <a:xfrm flipV="1">
            <a:off x="4574687" y="4454105"/>
            <a:ext cx="1" cy="465367"/>
          </a:xfrm>
          <a:prstGeom prst="line">
            <a:avLst/>
          </a:prstGeom>
          <a:ln w="69850"/>
        </p:spPr>
        <p:style>
          <a:lnRef idx="3">
            <a:schemeClr val="dk1"/>
          </a:lnRef>
          <a:fillRef idx="0">
            <a:schemeClr val="dk1"/>
          </a:fillRef>
          <a:effectRef idx="2">
            <a:schemeClr val="dk1"/>
          </a:effectRef>
          <a:fontRef idx="minor">
            <a:schemeClr val="tx1"/>
          </a:fontRef>
        </p:style>
      </p:cxnSp>
      <p:cxnSp>
        <p:nvCxnSpPr>
          <p:cNvPr id="173" name="Straight Connector 172"/>
          <p:cNvCxnSpPr/>
          <p:nvPr/>
        </p:nvCxnSpPr>
        <p:spPr>
          <a:xfrm>
            <a:off x="5092290" y="4443022"/>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74" name="Isosceles Triangle 173"/>
          <p:cNvSpPr/>
          <p:nvPr/>
        </p:nvSpPr>
        <p:spPr>
          <a:xfrm rot="16200000">
            <a:off x="4662654" y="41792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2" name="Group 1"/>
          <p:cNvGrpSpPr/>
          <p:nvPr/>
        </p:nvGrpSpPr>
        <p:grpSpPr>
          <a:xfrm>
            <a:off x="6400800" y="591853"/>
            <a:ext cx="2691177" cy="1440407"/>
            <a:chOff x="988358" y="1101908"/>
            <a:chExt cx="7467600" cy="5017467"/>
          </a:xfrm>
        </p:grpSpPr>
        <p:cxnSp>
          <p:nvCxnSpPr>
            <p:cNvPr id="97" name="Straight Connector 96"/>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99" name="Freeform 98"/>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0" name="Straight Connector 99"/>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13.5</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4.9</a:t>
              </a:r>
              <a:endParaRPr lang="en-US" sz="1400" dirty="0">
                <a:solidFill>
                  <a:srgbClr val="FF0000"/>
                </a:solidFill>
              </a:endParaRPr>
            </a:p>
          </p:txBody>
        </p:sp>
        <p:sp>
          <p:nvSpPr>
            <p:cNvPr id="106" name="Freeform 105"/>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Freeform 106"/>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Freeform 107"/>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9" name="Straight Arrow Connector 108"/>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TextBox 111"/>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15</a:t>
                  </a:r>
                  <a:endParaRPr lang="en-US" sz="1400" dirty="0" smtClean="0">
                    <a:solidFill>
                      <a:srgbClr val="FF0000"/>
                    </a:solidFill>
                  </a:endParaRP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4.9</a:t>
                  </a:r>
                  <a:endParaRPr lang="en-US" sz="1400" dirty="0">
                    <a:solidFill>
                      <a:srgbClr val="FF0000"/>
                    </a:solidFill>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3" cstate="print"/>
                  <a:stretch>
                    <a:fillRect l="-1786" b="-6742"/>
                  </a:stretch>
                </a:blipFill>
              </p:spPr>
              <p:txBody>
                <a:bodyPr/>
                <a:lstStyle/>
                <a:p>
                  <a:r>
                    <a:rPr lang="en-US">
                      <a:noFill/>
                    </a:rPr>
                    <a:t> </a:t>
                  </a:r>
                </a:p>
              </p:txBody>
            </p:sp>
          </mc:Fallback>
        </mc:AlternateContent>
      </p:grpSp>
      <p:grpSp>
        <p:nvGrpSpPr>
          <p:cNvPr id="113" name="Group 112"/>
          <p:cNvGrpSpPr/>
          <p:nvPr/>
        </p:nvGrpSpPr>
        <p:grpSpPr>
          <a:xfrm>
            <a:off x="800399" y="609600"/>
            <a:ext cx="2019001" cy="1408167"/>
            <a:chOff x="988358" y="1143000"/>
            <a:chExt cx="5602415" cy="4905160"/>
          </a:xfrm>
        </p:grpSpPr>
        <p:cxnSp>
          <p:nvCxnSpPr>
            <p:cNvPr id="114" name="Straight Connector 113"/>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15" name="Freeform 114"/>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16" name="Straight Connector 115"/>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13.5</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4.9</a:t>
              </a:r>
              <a:endParaRPr lang="en-US" sz="1400" dirty="0">
                <a:solidFill>
                  <a:srgbClr val="FF0000"/>
                </a:solidFill>
              </a:endParaRPr>
            </a:p>
          </p:txBody>
        </p:sp>
        <p:sp>
          <p:nvSpPr>
            <p:cNvPr id="119" name="Freeform 11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Freeform 11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6" name="Rectangle 5"/>
          <p:cNvSpPr/>
          <p:nvPr/>
        </p:nvSpPr>
        <p:spPr>
          <a:xfrm>
            <a:off x="172233" y="467958"/>
            <a:ext cx="1377300"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 13.5 </a:t>
            </a:r>
            <a:endParaRPr lang="en-US" dirty="0"/>
          </a:p>
        </p:txBody>
      </p:sp>
      <p:sp>
        <p:nvSpPr>
          <p:cNvPr id="175" name="Rectangle 174"/>
          <p:cNvSpPr/>
          <p:nvPr/>
        </p:nvSpPr>
        <p:spPr>
          <a:xfrm>
            <a:off x="4781961" y="467958"/>
            <a:ext cx="1377300"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&gt; 13.5 </a:t>
            </a:r>
            <a:endParaRPr lang="en-US" dirty="0">
              <a:solidFill>
                <a:srgbClr val="FF0000"/>
              </a:solidFill>
            </a:endParaRPr>
          </a:p>
        </p:txBody>
      </p:sp>
      <p:sp>
        <p:nvSpPr>
          <p:cNvPr id="96" name="TextBox 95"/>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
        <p:nvSpPr>
          <p:cNvPr id="98" name="Isosceles Triangle 97"/>
          <p:cNvSpPr/>
          <p:nvPr/>
        </p:nvSpPr>
        <p:spPr>
          <a:xfrm rot="5400000">
            <a:off x="4110224" y="4636433"/>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02" name="Straight Connector 101"/>
          <p:cNvCxnSpPr>
            <a:endCxn id="98" idx="3"/>
          </p:cNvCxnSpPr>
          <p:nvPr/>
        </p:nvCxnSpPr>
        <p:spPr>
          <a:xfrm>
            <a:off x="1143000" y="4899090"/>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8092050" y="2980944"/>
            <a:ext cx="747150" cy="3553968"/>
            <a:chOff x="2209800" y="1219200"/>
            <a:chExt cx="352429" cy="1676400"/>
          </a:xfrm>
        </p:grpSpPr>
        <p:sp>
          <p:nvSpPr>
            <p:cNvPr id="104" name="Rectangle 103"/>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15</a:t>
              </a:r>
              <a:endParaRPr lang="en-US" dirty="0">
                <a:solidFill>
                  <a:schemeClr val="tx1"/>
                </a:solidFill>
              </a:endParaRPr>
            </a:p>
          </p:txBody>
        </p:sp>
        <p:sp>
          <p:nvSpPr>
            <p:cNvPr id="105" name="Rectangle 104"/>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16</a:t>
              </a:r>
              <a:endParaRPr lang="en-US" dirty="0">
                <a:solidFill>
                  <a:schemeClr val="tx1"/>
                </a:solidFill>
              </a:endParaRPr>
            </a:p>
          </p:txBody>
        </p:sp>
        <p:sp>
          <p:nvSpPr>
            <p:cNvPr id="111" name="Rectangle 110"/>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17</a:t>
              </a:r>
              <a:endParaRPr lang="en-US" dirty="0">
                <a:solidFill>
                  <a:schemeClr val="tx1"/>
                </a:solidFill>
              </a:endParaRPr>
            </a:p>
          </p:txBody>
        </p:sp>
        <p:sp>
          <p:nvSpPr>
            <p:cNvPr id="118" name="Rectangle 117"/>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18</a:t>
              </a:r>
              <a:endParaRPr lang="en-US" dirty="0">
                <a:solidFill>
                  <a:schemeClr val="tx1"/>
                </a:solidFill>
              </a:endParaRPr>
            </a:p>
          </p:txBody>
        </p:sp>
        <p:sp>
          <p:nvSpPr>
            <p:cNvPr id="121" name="Rectangle 12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19</a:t>
              </a:r>
              <a:endParaRPr lang="en-US" dirty="0">
                <a:solidFill>
                  <a:schemeClr val="tx1"/>
                </a:solidFill>
              </a:endParaRPr>
            </a:p>
          </p:txBody>
        </p:sp>
        <p:sp>
          <p:nvSpPr>
            <p:cNvPr id="131" name="Rectangle 130"/>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sp>
          <p:nvSpPr>
            <p:cNvPr id="132" name="Rectangle 131"/>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33" name="Rectangle 132"/>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34" name="Rectangle 133"/>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135" name="Rectangle 134"/>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136" name="Rectangle 135"/>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grpSp>
      <p:sp>
        <p:nvSpPr>
          <p:cNvPr id="137" name="Freeform 136"/>
          <p:cNvSpPr/>
          <p:nvPr/>
        </p:nvSpPr>
        <p:spPr>
          <a:xfrm rot="16200000">
            <a:off x="6289908" y="3844813"/>
            <a:ext cx="2018564" cy="1186940"/>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sz="1050">
              <a:solidFill>
                <a:srgbClr val="FF0000"/>
              </a:solidFill>
            </a:endParaRPr>
          </a:p>
        </p:txBody>
      </p:sp>
      <p:sp>
        <p:nvSpPr>
          <p:cNvPr id="85" name="TextBox 84"/>
          <p:cNvSpPr txBox="1"/>
          <p:nvPr/>
        </p:nvSpPr>
        <p:spPr>
          <a:xfrm>
            <a:off x="1371600" y="5791200"/>
            <a:ext cx="2819400"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sp>
        <p:nvSpPr>
          <p:cNvPr id="92" name="Rectangle 91"/>
          <p:cNvSpPr>
            <a:spLocks/>
          </p:cNvSpPr>
          <p:nvPr/>
        </p:nvSpPr>
        <p:spPr>
          <a:xfrm>
            <a:off x="5482399" y="2285845"/>
            <a:ext cx="1563624" cy="1563624"/>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r>
              <a:rPr lang="en-US" sz="2400" b="1" baseline="30000" dirty="0">
                <a:solidFill>
                  <a:schemeClr val="tx1"/>
                </a:solidFill>
              </a:rPr>
              <a:t>2</a:t>
            </a:r>
          </a:p>
        </p:txBody>
      </p:sp>
      <p:sp>
        <p:nvSpPr>
          <p:cNvPr id="93" name="TextBox 92"/>
          <p:cNvSpPr txBox="1"/>
          <p:nvPr/>
        </p:nvSpPr>
        <p:spPr>
          <a:xfrm>
            <a:off x="5499707" y="1928026"/>
            <a:ext cx="918260" cy="369332"/>
          </a:xfrm>
          <a:prstGeom prst="rect">
            <a:avLst/>
          </a:prstGeom>
          <a:noFill/>
        </p:spPr>
        <p:txBody>
          <a:bodyPr wrap="square" rtlCol="0">
            <a:spAutoFit/>
          </a:bodyPr>
          <a:lstStyle/>
          <a:p>
            <a:r>
              <a:rPr lang="en-US" b="1" dirty="0" smtClean="0">
                <a:solidFill>
                  <a:srgbClr val="FF0000"/>
                </a:solidFill>
              </a:rPr>
              <a:t>4.9</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2320736" y="6276717"/>
                <a:ext cx="879664"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lin"/>
                          <m:ctrlPr>
                            <a:rPr lang="en-US" i="1" smtClean="0">
                              <a:latin typeface="Cambria Math"/>
                            </a:rPr>
                          </m:ctrlPr>
                        </m:fPr>
                        <m:num>
                          <m:sSup>
                            <m:sSupPr>
                              <m:ctrlPr>
                                <a:rPr lang="en-US" i="1" smtClean="0">
                                  <a:solidFill>
                                    <a:srgbClr val="FF0000"/>
                                  </a:solidFill>
                                  <a:latin typeface="Cambria Math"/>
                                </a:rPr>
                              </m:ctrlPr>
                            </m:sSupPr>
                            <m:e>
                              <m:r>
                                <a:rPr lang="en-US" b="0" i="1" smtClean="0">
                                  <a:solidFill>
                                    <a:srgbClr val="FF0000"/>
                                  </a:solidFill>
                                  <a:latin typeface="Cambria Math"/>
                                </a:rPr>
                                <m:t>𝑠</m:t>
                              </m:r>
                            </m:e>
                            <m:sup>
                              <m:r>
                                <a:rPr lang="en-US" b="0" i="1" smtClean="0">
                                  <a:solidFill>
                                    <a:srgbClr val="FF0000"/>
                                  </a:solidFill>
                                  <a:latin typeface="Cambria Math"/>
                                </a:rPr>
                                <m:t>2</m:t>
                              </m:r>
                            </m:sup>
                          </m:sSup>
                        </m:num>
                        <m:den>
                          <m:rad>
                            <m:radPr>
                              <m:degHide m:val="on"/>
                              <m:ctrlPr>
                                <a:rPr lang="en-US" i="1" smtClean="0">
                                  <a:latin typeface="Cambria Math"/>
                                </a:rPr>
                              </m:ctrlPr>
                            </m:radPr>
                            <m:deg/>
                            <m:e>
                              <m:r>
                                <a:rPr lang="en-US" b="0" i="1" smtClean="0">
                                  <a:latin typeface="Cambria Math"/>
                                </a:rPr>
                                <m:t>𝑛</m:t>
                              </m:r>
                            </m:e>
                          </m:rad>
                        </m:den>
                      </m:f>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320736" y="6276717"/>
                <a:ext cx="879664" cy="372410"/>
              </a:xfrm>
              <a:prstGeom prst="rect">
                <a:avLst/>
              </a:prstGeom>
              <a:blipFill rotWithShape="1">
                <a:blip r:embed="rId4" cstate="print"/>
                <a:stretch>
                  <a:fillRect l="-8333" t="-114754" r="-36806" b="-177049"/>
                </a:stretch>
              </a:blipFill>
            </p:spPr>
            <p:txBody>
              <a:bodyPr/>
              <a:lstStyle/>
              <a:p>
                <a:r>
                  <a:rPr lang="en-US">
                    <a:noFill/>
                  </a:rPr>
                  <a:t> </a:t>
                </a:r>
              </a:p>
            </p:txBody>
          </p:sp>
        </mc:Fallback>
      </mc:AlternateContent>
      <p:sp>
        <p:nvSpPr>
          <p:cNvPr id="87" name="TextBox 86"/>
          <p:cNvSpPr txBox="1"/>
          <p:nvPr/>
        </p:nvSpPr>
        <p:spPr>
          <a:xfrm>
            <a:off x="-3586" y="-72323"/>
            <a:ext cx="4575586" cy="400110"/>
          </a:xfrm>
          <a:prstGeom prst="rect">
            <a:avLst/>
          </a:prstGeom>
          <a:noFill/>
        </p:spPr>
        <p:txBody>
          <a:bodyPr wrap="square" rtlCol="0">
            <a:spAutoFit/>
          </a:bodyPr>
          <a:lstStyle/>
          <a:p>
            <a:r>
              <a:rPr lang="en-US" sz="2000" b="1" dirty="0" smtClean="0">
                <a:solidFill>
                  <a:schemeClr val="tx2">
                    <a:lumMod val="60000"/>
                    <a:lumOff val="40000"/>
                  </a:schemeClr>
                </a:solidFill>
              </a:rPr>
              <a:t>H</a:t>
            </a:r>
            <a:r>
              <a:rPr lang="en-US" sz="2000" b="1" baseline="-25000" dirty="0" smtClean="0">
                <a:solidFill>
                  <a:schemeClr val="tx2">
                    <a:lumMod val="60000"/>
                    <a:lumOff val="40000"/>
                  </a:schemeClr>
                </a:solidFill>
              </a:rPr>
              <a:t>0 </a:t>
            </a:r>
            <a:r>
              <a:rPr lang="en-US" sz="2000" b="1" dirty="0" smtClean="0">
                <a:solidFill>
                  <a:schemeClr val="tx2">
                    <a:lumMod val="60000"/>
                    <a:lumOff val="40000"/>
                  </a:schemeClr>
                </a:solidFill>
              </a:rPr>
              <a:t>: </a:t>
            </a:r>
            <a:r>
              <a:rPr lang="en-US" sz="2000" b="1" dirty="0" smtClean="0">
                <a:solidFill>
                  <a:schemeClr val="tx2">
                    <a:lumMod val="60000"/>
                    <a:lumOff val="40000"/>
                  </a:schemeClr>
                </a:solidFill>
              </a:rPr>
              <a:t>No, they don’t</a:t>
            </a:r>
            <a:endParaRPr lang="en-US" sz="2000" b="1" baseline="-25000" dirty="0">
              <a:solidFill>
                <a:schemeClr val="tx2">
                  <a:lumMod val="60000"/>
                  <a:lumOff val="40000"/>
                </a:schemeClr>
              </a:solidFill>
            </a:endParaRPr>
          </a:p>
        </p:txBody>
      </p:sp>
      <p:sp>
        <p:nvSpPr>
          <p:cNvPr id="88" name="TextBox 87"/>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a:t>
            </a:r>
            <a:r>
              <a:rPr lang="en-US" sz="2000" b="1" dirty="0" smtClean="0">
                <a:solidFill>
                  <a:srgbClr val="FF0000"/>
                </a:solidFill>
              </a:rPr>
              <a:t>Programmers need more control</a:t>
            </a:r>
            <a:endParaRPr lang="en-US" sz="2000" b="1" baseline="-25000" dirty="0">
              <a:solidFill>
                <a:srgbClr val="FF0000"/>
              </a:solidFill>
            </a:endParaRPr>
          </a:p>
        </p:txBody>
      </p:sp>
    </p:spTree>
    <p:extLst>
      <p:ext uri="{BB962C8B-B14F-4D97-AF65-F5344CB8AC3E}">
        <p14:creationId xmlns:p14="http://schemas.microsoft.com/office/powerpoint/2010/main" val="1208575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85" y="0"/>
            <a:ext cx="9147586" cy="2011815"/>
            <a:chOff x="-3585" y="0"/>
            <a:chExt cx="9147586" cy="2011815"/>
          </a:xfrm>
        </p:grpSpPr>
        <p:sp>
          <p:nvSpPr>
            <p:cNvPr id="94" name="Rectangle 93"/>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stCxn id="94" idx="0"/>
              <a:endCxn id="94"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743712" y="636327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43712" y="604018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743712" y="571709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43712" y="539400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743712" y="507092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43712" y="474783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43712" y="442474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743712" y="410165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743712" y="377856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743712" y="345548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743712" y="3132393"/>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55" name="Group 54"/>
          <p:cNvGrpSpPr/>
          <p:nvPr/>
        </p:nvGrpSpPr>
        <p:grpSpPr>
          <a:xfrm>
            <a:off x="-19680" y="2980944"/>
            <a:ext cx="747150" cy="3553968"/>
            <a:chOff x="2209800" y="1219200"/>
            <a:chExt cx="352429" cy="1676400"/>
          </a:xfrm>
        </p:grpSpPr>
        <p:sp>
          <p:nvSpPr>
            <p:cNvPr id="38" name="Rectangle 37"/>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15</a:t>
              </a:r>
              <a:endParaRPr lang="en-US" dirty="0">
                <a:solidFill>
                  <a:schemeClr val="tx1"/>
                </a:solidFill>
              </a:endParaRPr>
            </a:p>
          </p:txBody>
        </p:sp>
        <p:sp>
          <p:nvSpPr>
            <p:cNvPr id="39" name="Rectangle 38"/>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16</a:t>
              </a:r>
              <a:endParaRPr lang="en-US" dirty="0">
                <a:solidFill>
                  <a:schemeClr val="tx1"/>
                </a:solidFill>
              </a:endParaRPr>
            </a:p>
          </p:txBody>
        </p:sp>
        <p:sp>
          <p:nvSpPr>
            <p:cNvPr id="40" name="Rectangle 39"/>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17</a:t>
              </a:r>
              <a:endParaRPr lang="en-US" dirty="0">
                <a:solidFill>
                  <a:schemeClr val="tx1"/>
                </a:solidFill>
              </a:endParaRPr>
            </a:p>
          </p:txBody>
        </p:sp>
        <p:sp>
          <p:nvSpPr>
            <p:cNvPr id="41" name="Rectangle 40"/>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18</a:t>
              </a:r>
              <a:endParaRPr lang="en-US" dirty="0">
                <a:solidFill>
                  <a:schemeClr val="tx1"/>
                </a:solidFill>
              </a:endParaRPr>
            </a:p>
          </p:txBody>
        </p:sp>
        <p:sp>
          <p:nvSpPr>
            <p:cNvPr id="42" name="Rectangle 41"/>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19</a:t>
              </a:r>
              <a:endParaRPr lang="en-US" dirty="0">
                <a:solidFill>
                  <a:schemeClr val="tx1"/>
                </a:solidFill>
              </a:endParaRPr>
            </a:p>
          </p:txBody>
        </p:sp>
        <p:sp>
          <p:nvSpPr>
            <p:cNvPr id="43" name="Rectangle 42"/>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sp>
          <p:nvSpPr>
            <p:cNvPr id="44" name="Rectangle 43"/>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45" name="Rectangle 44"/>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46" name="Rectangle 45"/>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47" name="Rectangle 46"/>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48" name="Rectangle 47"/>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grpSp>
      <p:cxnSp>
        <p:nvCxnSpPr>
          <p:cNvPr id="53" name="Straight Connector 52"/>
          <p:cNvCxnSpPr/>
          <p:nvPr/>
        </p:nvCxnSpPr>
        <p:spPr>
          <a:xfrm>
            <a:off x="905256" y="2819400"/>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8062350" y="638155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a:off x="8062350" y="605846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a:off x="8062350" y="573537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8062350" y="541228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8062350" y="508919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8062350" y="476611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a:off x="8062350" y="444302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8062350" y="411993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8062350" y="379684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p:cNvCxnSpPr/>
          <p:nvPr/>
        </p:nvCxnSpPr>
        <p:spPr>
          <a:xfrm>
            <a:off x="8062350" y="347375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8062350" y="315067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8223894" y="2837677"/>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p:cNvCxnSpPr/>
          <p:nvPr/>
        </p:nvCxnSpPr>
        <p:spPr>
          <a:xfrm>
            <a:off x="1371600" y="6243935"/>
            <a:ext cx="2819400" cy="0"/>
          </a:xfrm>
          <a:prstGeom prst="line">
            <a:avLst/>
          </a:prstGeom>
        </p:spPr>
        <p:style>
          <a:lnRef idx="3">
            <a:schemeClr val="dk1"/>
          </a:lnRef>
          <a:fillRef idx="0">
            <a:schemeClr val="dk1"/>
          </a:fillRef>
          <a:effectRef idx="2">
            <a:schemeClr val="dk1"/>
          </a:effectRef>
          <a:fontRef idx="minor">
            <a:schemeClr val="tx1"/>
          </a:fontRef>
        </p:style>
      </p:cxnSp>
      <p:cxnSp>
        <p:nvCxnSpPr>
          <p:cNvPr id="122" name="Straight Connector 121"/>
          <p:cNvCxnSpPr/>
          <p:nvPr/>
        </p:nvCxnSpPr>
        <p:spPr>
          <a:xfrm flipV="1">
            <a:off x="4574687" y="4454105"/>
            <a:ext cx="1" cy="465367"/>
          </a:xfrm>
          <a:prstGeom prst="line">
            <a:avLst/>
          </a:prstGeom>
          <a:ln w="69850"/>
        </p:spPr>
        <p:style>
          <a:lnRef idx="3">
            <a:schemeClr val="dk1"/>
          </a:lnRef>
          <a:fillRef idx="0">
            <a:schemeClr val="dk1"/>
          </a:fillRef>
          <a:effectRef idx="2">
            <a:schemeClr val="dk1"/>
          </a:effectRef>
          <a:fontRef idx="minor">
            <a:schemeClr val="tx1"/>
          </a:fontRef>
        </p:style>
      </p:cxnSp>
      <p:cxnSp>
        <p:nvCxnSpPr>
          <p:cNvPr id="173" name="Straight Connector 172"/>
          <p:cNvCxnSpPr/>
          <p:nvPr/>
        </p:nvCxnSpPr>
        <p:spPr>
          <a:xfrm>
            <a:off x="5092290" y="4443022"/>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74" name="Isosceles Triangle 173"/>
          <p:cNvSpPr/>
          <p:nvPr/>
        </p:nvSpPr>
        <p:spPr>
          <a:xfrm rot="16200000">
            <a:off x="4662654" y="41792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2" name="Group 1"/>
          <p:cNvGrpSpPr/>
          <p:nvPr/>
        </p:nvGrpSpPr>
        <p:grpSpPr>
          <a:xfrm>
            <a:off x="6400800" y="591853"/>
            <a:ext cx="2691177" cy="1440407"/>
            <a:chOff x="988358" y="1101908"/>
            <a:chExt cx="7467600" cy="5017467"/>
          </a:xfrm>
        </p:grpSpPr>
        <p:cxnSp>
          <p:nvCxnSpPr>
            <p:cNvPr id="97" name="Straight Connector 96"/>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99" name="Freeform 98"/>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0" name="Straight Connector 99"/>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13.5</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4.9</a:t>
              </a:r>
              <a:endParaRPr lang="en-US" sz="1400" dirty="0">
                <a:solidFill>
                  <a:srgbClr val="FF0000"/>
                </a:solidFill>
              </a:endParaRPr>
            </a:p>
          </p:txBody>
        </p:sp>
        <p:sp>
          <p:nvSpPr>
            <p:cNvPr id="106" name="Freeform 105"/>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Freeform 106"/>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Freeform 107"/>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9" name="Straight Arrow Connector 108"/>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TextBox 111"/>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15</a:t>
                  </a:r>
                  <a:endParaRPr lang="en-US" sz="1400" dirty="0" smtClean="0">
                    <a:solidFill>
                      <a:srgbClr val="FF0000"/>
                    </a:solidFill>
                  </a:endParaRP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4.9</a:t>
                  </a:r>
                  <a:endParaRPr lang="en-US" sz="1400" dirty="0">
                    <a:solidFill>
                      <a:srgbClr val="FF0000"/>
                    </a:solidFill>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3" cstate="print"/>
                  <a:stretch>
                    <a:fillRect l="-1786" b="-6742"/>
                  </a:stretch>
                </a:blipFill>
              </p:spPr>
              <p:txBody>
                <a:bodyPr/>
                <a:lstStyle/>
                <a:p>
                  <a:r>
                    <a:rPr lang="en-US">
                      <a:noFill/>
                    </a:rPr>
                    <a:t> </a:t>
                  </a:r>
                </a:p>
              </p:txBody>
            </p:sp>
          </mc:Fallback>
        </mc:AlternateContent>
      </p:grpSp>
      <p:grpSp>
        <p:nvGrpSpPr>
          <p:cNvPr id="113" name="Group 112"/>
          <p:cNvGrpSpPr/>
          <p:nvPr/>
        </p:nvGrpSpPr>
        <p:grpSpPr>
          <a:xfrm>
            <a:off x="800399" y="609600"/>
            <a:ext cx="2019001" cy="1408167"/>
            <a:chOff x="988358" y="1143000"/>
            <a:chExt cx="5602415" cy="4905160"/>
          </a:xfrm>
        </p:grpSpPr>
        <p:cxnSp>
          <p:nvCxnSpPr>
            <p:cNvPr id="114" name="Straight Connector 113"/>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15" name="Freeform 114"/>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16" name="Straight Connector 115"/>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13.5</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4.9</a:t>
              </a:r>
              <a:endParaRPr lang="en-US" sz="1400" dirty="0">
                <a:solidFill>
                  <a:srgbClr val="FF0000"/>
                </a:solidFill>
              </a:endParaRPr>
            </a:p>
          </p:txBody>
        </p:sp>
        <p:sp>
          <p:nvSpPr>
            <p:cNvPr id="119" name="Freeform 11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Freeform 11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6" name="Rectangle 5"/>
          <p:cNvSpPr/>
          <p:nvPr/>
        </p:nvSpPr>
        <p:spPr>
          <a:xfrm>
            <a:off x="172233" y="467958"/>
            <a:ext cx="1377300"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 13.5 </a:t>
            </a:r>
            <a:endParaRPr lang="en-US" dirty="0"/>
          </a:p>
        </p:txBody>
      </p:sp>
      <p:sp>
        <p:nvSpPr>
          <p:cNvPr id="175" name="Rectangle 174"/>
          <p:cNvSpPr/>
          <p:nvPr/>
        </p:nvSpPr>
        <p:spPr>
          <a:xfrm>
            <a:off x="4781961" y="467958"/>
            <a:ext cx="1377300"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&gt; 13.5 </a:t>
            </a:r>
            <a:endParaRPr lang="en-US" dirty="0">
              <a:solidFill>
                <a:srgbClr val="FF0000"/>
              </a:solidFill>
            </a:endParaRPr>
          </a:p>
        </p:txBody>
      </p:sp>
      <p:sp>
        <p:nvSpPr>
          <p:cNvPr id="96" name="TextBox 95"/>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
        <p:nvSpPr>
          <p:cNvPr id="98" name="Isosceles Triangle 97"/>
          <p:cNvSpPr/>
          <p:nvPr/>
        </p:nvSpPr>
        <p:spPr>
          <a:xfrm rot="5400000">
            <a:off x="4110224" y="4636433"/>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02" name="Straight Connector 101"/>
          <p:cNvCxnSpPr>
            <a:endCxn id="98" idx="3"/>
          </p:cNvCxnSpPr>
          <p:nvPr/>
        </p:nvCxnSpPr>
        <p:spPr>
          <a:xfrm>
            <a:off x="1143000" y="4899090"/>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8092050" y="2980944"/>
            <a:ext cx="747150" cy="3553968"/>
            <a:chOff x="2209800" y="1219200"/>
            <a:chExt cx="352429" cy="1676400"/>
          </a:xfrm>
        </p:grpSpPr>
        <p:sp>
          <p:nvSpPr>
            <p:cNvPr id="104" name="Rectangle 103"/>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15</a:t>
              </a:r>
              <a:endParaRPr lang="en-US" dirty="0">
                <a:solidFill>
                  <a:schemeClr val="tx1"/>
                </a:solidFill>
              </a:endParaRPr>
            </a:p>
          </p:txBody>
        </p:sp>
        <p:sp>
          <p:nvSpPr>
            <p:cNvPr id="105" name="Rectangle 104"/>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16</a:t>
              </a:r>
              <a:endParaRPr lang="en-US" dirty="0">
                <a:solidFill>
                  <a:schemeClr val="tx1"/>
                </a:solidFill>
              </a:endParaRPr>
            </a:p>
          </p:txBody>
        </p:sp>
        <p:sp>
          <p:nvSpPr>
            <p:cNvPr id="111" name="Rectangle 110"/>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17</a:t>
              </a:r>
              <a:endParaRPr lang="en-US" dirty="0">
                <a:solidFill>
                  <a:schemeClr val="tx1"/>
                </a:solidFill>
              </a:endParaRPr>
            </a:p>
          </p:txBody>
        </p:sp>
        <p:sp>
          <p:nvSpPr>
            <p:cNvPr id="118" name="Rectangle 117"/>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18</a:t>
              </a:r>
              <a:endParaRPr lang="en-US" dirty="0">
                <a:solidFill>
                  <a:schemeClr val="tx1"/>
                </a:solidFill>
              </a:endParaRPr>
            </a:p>
          </p:txBody>
        </p:sp>
        <p:sp>
          <p:nvSpPr>
            <p:cNvPr id="121" name="Rectangle 12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19</a:t>
              </a:r>
              <a:endParaRPr lang="en-US" dirty="0">
                <a:solidFill>
                  <a:schemeClr val="tx1"/>
                </a:solidFill>
              </a:endParaRPr>
            </a:p>
          </p:txBody>
        </p:sp>
        <p:sp>
          <p:nvSpPr>
            <p:cNvPr id="131" name="Rectangle 130"/>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sp>
          <p:nvSpPr>
            <p:cNvPr id="132" name="Rectangle 131"/>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33" name="Rectangle 132"/>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34" name="Rectangle 133"/>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135" name="Rectangle 134"/>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136" name="Rectangle 135"/>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grpSp>
      <p:sp>
        <p:nvSpPr>
          <p:cNvPr id="137" name="Freeform 136"/>
          <p:cNvSpPr/>
          <p:nvPr/>
        </p:nvSpPr>
        <p:spPr>
          <a:xfrm rot="16200000">
            <a:off x="6289908" y="3844813"/>
            <a:ext cx="2018564" cy="1186940"/>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sz="1050">
              <a:solidFill>
                <a:srgbClr val="FF0000"/>
              </a:solidFill>
            </a:endParaRPr>
          </a:p>
        </p:txBody>
      </p:sp>
      <p:sp>
        <p:nvSpPr>
          <p:cNvPr id="85" name="TextBox 84"/>
          <p:cNvSpPr txBox="1"/>
          <p:nvPr/>
        </p:nvSpPr>
        <p:spPr>
          <a:xfrm>
            <a:off x="1371600" y="5791200"/>
            <a:ext cx="2819400"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grpSp>
        <p:nvGrpSpPr>
          <p:cNvPr id="7" name="Group 6"/>
          <p:cNvGrpSpPr/>
          <p:nvPr/>
        </p:nvGrpSpPr>
        <p:grpSpPr>
          <a:xfrm>
            <a:off x="5417574" y="3917143"/>
            <a:ext cx="556500" cy="350057"/>
            <a:chOff x="5417574" y="3917143"/>
            <a:chExt cx="556500" cy="350057"/>
          </a:xfrm>
        </p:grpSpPr>
        <p:sp>
          <p:nvSpPr>
            <p:cNvPr id="89" name="Rectangle 88"/>
            <p:cNvSpPr>
              <a:spLocks/>
            </p:cNvSpPr>
            <p:nvPr/>
          </p:nvSpPr>
          <p:spPr>
            <a:xfrm>
              <a:off x="5482399" y="3974592"/>
              <a:ext cx="274320" cy="27432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dirty="0"/>
            </a:p>
          </p:txBody>
        </p:sp>
        <p:grpSp>
          <p:nvGrpSpPr>
            <p:cNvPr id="5" name="Group 4"/>
            <p:cNvGrpSpPr/>
            <p:nvPr/>
          </p:nvGrpSpPr>
          <p:grpSpPr>
            <a:xfrm>
              <a:off x="5417574" y="3917143"/>
              <a:ext cx="556500" cy="350057"/>
              <a:chOff x="5364237" y="4442602"/>
              <a:chExt cx="556500" cy="350057"/>
            </a:xfrm>
          </p:grpSpPr>
          <p:sp>
            <p:nvSpPr>
              <p:cNvPr id="90" name="TextBox 89"/>
              <p:cNvSpPr txBox="1"/>
              <p:nvPr/>
            </p:nvSpPr>
            <p:spPr>
              <a:xfrm>
                <a:off x="5364237" y="4454105"/>
                <a:ext cx="483212" cy="338554"/>
              </a:xfrm>
              <a:prstGeom prst="rect">
                <a:avLst/>
              </a:prstGeom>
              <a:noFill/>
            </p:spPr>
            <p:txBody>
              <a:bodyPr wrap="square" rtlCol="0">
                <a:spAutoFit/>
              </a:bodyPr>
              <a:lstStyle/>
              <a:p>
                <a:r>
                  <a:rPr lang="en-US" sz="1600" dirty="0" smtClean="0"/>
                  <a:t>s</a:t>
                </a:r>
                <a:r>
                  <a:rPr lang="en-US" sz="1600" baseline="-25000" dirty="0" smtClean="0"/>
                  <a:t>M</a:t>
                </a:r>
                <a:endParaRPr lang="en-US" sz="1600" baseline="-25000" dirty="0"/>
              </a:p>
            </p:txBody>
          </p:sp>
          <p:sp>
            <p:nvSpPr>
              <p:cNvPr id="88" name="TextBox 87"/>
              <p:cNvSpPr txBox="1"/>
              <p:nvPr/>
            </p:nvSpPr>
            <p:spPr>
              <a:xfrm>
                <a:off x="5437888" y="4442602"/>
                <a:ext cx="482849" cy="261610"/>
              </a:xfrm>
              <a:prstGeom prst="rect">
                <a:avLst/>
              </a:prstGeom>
              <a:noFill/>
            </p:spPr>
            <p:txBody>
              <a:bodyPr wrap="square" rtlCol="0">
                <a:spAutoFit/>
              </a:bodyPr>
              <a:lstStyle/>
              <a:p>
                <a:r>
                  <a:rPr lang="en-US" sz="1050" dirty="0" smtClean="0"/>
                  <a:t>2</a:t>
                </a:r>
                <a:endParaRPr lang="en-US" sz="1050" dirty="0"/>
              </a:p>
            </p:txBody>
          </p:sp>
        </p:grpSp>
      </p:grpSp>
      <p:sp>
        <p:nvSpPr>
          <p:cNvPr id="91" name="TextBox 90"/>
          <p:cNvSpPr txBox="1"/>
          <p:nvPr/>
        </p:nvSpPr>
        <p:spPr>
          <a:xfrm>
            <a:off x="5809686" y="3941135"/>
            <a:ext cx="591114" cy="307777"/>
          </a:xfrm>
          <a:prstGeom prst="rect">
            <a:avLst/>
          </a:prstGeom>
          <a:noFill/>
        </p:spPr>
        <p:txBody>
          <a:bodyPr wrap="square" rtlCol="0">
            <a:spAutoFit/>
          </a:bodyPr>
          <a:lstStyle/>
          <a:p>
            <a:r>
              <a:rPr lang="en-US" sz="1400" dirty="0" smtClean="0">
                <a:solidFill>
                  <a:srgbClr val="FF0000"/>
                </a:solidFill>
              </a:rPr>
              <a:t>0.82</a:t>
            </a:r>
            <a:endParaRPr lang="en-US" sz="1400" dirty="0">
              <a:solidFill>
                <a:srgbClr val="FF0000"/>
              </a:solidFill>
            </a:endParaRPr>
          </a:p>
        </p:txBody>
      </p:sp>
      <p:sp>
        <p:nvSpPr>
          <p:cNvPr id="92" name="Rectangle 91"/>
          <p:cNvSpPr>
            <a:spLocks/>
          </p:cNvSpPr>
          <p:nvPr/>
        </p:nvSpPr>
        <p:spPr>
          <a:xfrm>
            <a:off x="5482399" y="2285845"/>
            <a:ext cx="1563624" cy="1563624"/>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r>
              <a:rPr lang="en-US" sz="2400" b="1" baseline="30000" dirty="0">
                <a:solidFill>
                  <a:schemeClr val="tx1"/>
                </a:solidFill>
              </a:rPr>
              <a:t>2</a:t>
            </a:r>
          </a:p>
        </p:txBody>
      </p:sp>
      <p:sp>
        <p:nvSpPr>
          <p:cNvPr id="93" name="TextBox 92"/>
          <p:cNvSpPr txBox="1"/>
          <p:nvPr/>
        </p:nvSpPr>
        <p:spPr>
          <a:xfrm>
            <a:off x="5499707" y="1928026"/>
            <a:ext cx="918260" cy="369332"/>
          </a:xfrm>
          <a:prstGeom prst="rect">
            <a:avLst/>
          </a:prstGeom>
          <a:noFill/>
        </p:spPr>
        <p:txBody>
          <a:bodyPr wrap="square" rtlCol="0">
            <a:spAutoFit/>
          </a:bodyPr>
          <a:lstStyle/>
          <a:p>
            <a:r>
              <a:rPr lang="en-US" b="1" dirty="0" smtClean="0">
                <a:solidFill>
                  <a:srgbClr val="FF0000"/>
                </a:solidFill>
              </a:rPr>
              <a:t>4.9</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23" name="Rectangle 122"/>
              <p:cNvSpPr/>
              <p:nvPr/>
            </p:nvSpPr>
            <p:spPr>
              <a:xfrm>
                <a:off x="2508968" y="6192318"/>
                <a:ext cx="615232" cy="513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FF0000"/>
                          </a:solidFill>
                          <a:latin typeface="Cambria Math"/>
                        </a:rPr>
                        <m:t>𝑠</m:t>
                      </m:r>
                      <m:r>
                        <a:rPr lang="en-US" sz="2800" i="1">
                          <a:solidFill>
                            <a:srgbClr val="FF0000"/>
                          </a:solidFill>
                          <a:latin typeface="Cambria Math"/>
                        </a:rPr>
                        <m:t>﷮</m:t>
                      </m:r>
                      <m:r>
                        <a:rPr lang="en-US" sz="2800" i="1" baseline="-25000">
                          <a:solidFill>
                            <a:srgbClr val="FF0000"/>
                          </a:solidFill>
                          <a:latin typeface="Cambria Math"/>
                        </a:rPr>
                        <m:t>𝑀</m:t>
                      </m:r>
                    </m:oMath>
                  </m:oMathPara>
                </a14:m>
                <a:endParaRPr lang="en-US" sz="2800" baseline="-25000" dirty="0"/>
              </a:p>
            </p:txBody>
          </p:sp>
        </mc:Choice>
        <mc:Fallback xmlns="">
          <p:sp>
            <p:nvSpPr>
              <p:cNvPr id="123" name="Rectangle 122"/>
              <p:cNvSpPr>
                <a:spLocks noRot="1" noChangeAspect="1" noMove="1" noResize="1" noEditPoints="1" noAdjustHandles="1" noChangeArrowheads="1" noChangeShapeType="1" noTextEdit="1"/>
              </p:cNvSpPr>
              <p:nvPr/>
            </p:nvSpPr>
            <p:spPr>
              <a:xfrm>
                <a:off x="2508968" y="6192318"/>
                <a:ext cx="615232" cy="513282"/>
              </a:xfrm>
              <a:prstGeom prst="rect">
                <a:avLst/>
              </a:prstGeom>
              <a:blipFill rotWithShape="1">
                <a:blip r:embed="rId4" cstate="print"/>
                <a:stretch>
                  <a:fillRect/>
                </a:stretch>
              </a:blipFill>
            </p:spPr>
            <p:txBody>
              <a:bodyPr/>
              <a:lstStyle/>
              <a:p>
                <a:r>
                  <a:rPr lang="en-US">
                    <a:noFill/>
                  </a:rPr>
                  <a:t> </a:t>
                </a:r>
              </a:p>
            </p:txBody>
          </p:sp>
        </mc:Fallback>
      </mc:AlternateContent>
      <p:sp>
        <p:nvSpPr>
          <p:cNvPr id="124" name="TextBox 123"/>
          <p:cNvSpPr txBox="1"/>
          <p:nvPr/>
        </p:nvSpPr>
        <p:spPr>
          <a:xfrm>
            <a:off x="-3586" y="-72323"/>
            <a:ext cx="4575586" cy="400110"/>
          </a:xfrm>
          <a:prstGeom prst="rect">
            <a:avLst/>
          </a:prstGeom>
          <a:noFill/>
        </p:spPr>
        <p:txBody>
          <a:bodyPr wrap="square" rtlCol="0">
            <a:spAutoFit/>
          </a:bodyPr>
          <a:lstStyle/>
          <a:p>
            <a:r>
              <a:rPr lang="en-US" sz="2000" b="1" dirty="0" smtClean="0">
                <a:solidFill>
                  <a:schemeClr val="tx2">
                    <a:lumMod val="60000"/>
                    <a:lumOff val="40000"/>
                  </a:schemeClr>
                </a:solidFill>
              </a:rPr>
              <a:t>H</a:t>
            </a:r>
            <a:r>
              <a:rPr lang="en-US" sz="2000" b="1" baseline="-25000" dirty="0" smtClean="0">
                <a:solidFill>
                  <a:schemeClr val="tx2">
                    <a:lumMod val="60000"/>
                    <a:lumOff val="40000"/>
                  </a:schemeClr>
                </a:solidFill>
              </a:rPr>
              <a:t>0 </a:t>
            </a:r>
            <a:r>
              <a:rPr lang="en-US" sz="2000" b="1" dirty="0" smtClean="0">
                <a:solidFill>
                  <a:schemeClr val="tx2">
                    <a:lumMod val="60000"/>
                    <a:lumOff val="40000"/>
                  </a:schemeClr>
                </a:solidFill>
              </a:rPr>
              <a:t>: </a:t>
            </a:r>
            <a:r>
              <a:rPr lang="en-US" sz="2000" b="1" dirty="0" smtClean="0">
                <a:solidFill>
                  <a:schemeClr val="tx2">
                    <a:lumMod val="60000"/>
                    <a:lumOff val="40000"/>
                  </a:schemeClr>
                </a:solidFill>
              </a:rPr>
              <a:t>No, they don’t</a:t>
            </a:r>
            <a:endParaRPr lang="en-US" sz="2000" b="1" baseline="-25000" dirty="0">
              <a:solidFill>
                <a:schemeClr val="tx2">
                  <a:lumMod val="60000"/>
                  <a:lumOff val="40000"/>
                </a:schemeClr>
              </a:solidFill>
            </a:endParaRPr>
          </a:p>
        </p:txBody>
      </p:sp>
      <p:sp>
        <p:nvSpPr>
          <p:cNvPr id="125" name="TextBox 124"/>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a:t>
            </a:r>
            <a:r>
              <a:rPr lang="en-US" sz="2000" b="1" dirty="0" smtClean="0">
                <a:solidFill>
                  <a:srgbClr val="FF0000"/>
                </a:solidFill>
              </a:rPr>
              <a:t>Programmers need more control</a:t>
            </a:r>
            <a:endParaRPr lang="en-US" sz="2000" b="1" baseline="-25000" dirty="0">
              <a:solidFill>
                <a:srgbClr val="FF0000"/>
              </a:solidFill>
            </a:endParaRPr>
          </a:p>
        </p:txBody>
      </p:sp>
    </p:spTree>
    <p:extLst>
      <p:ext uri="{BB962C8B-B14F-4D97-AF65-F5344CB8AC3E}">
        <p14:creationId xmlns:p14="http://schemas.microsoft.com/office/powerpoint/2010/main" val="2044213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1809899" y="5496470"/>
            <a:ext cx="6406457" cy="0"/>
          </a:xfrm>
          <a:prstGeom prst="line">
            <a:avLst/>
          </a:prstGeom>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609600" y="2186417"/>
            <a:ext cx="7467600" cy="3786454"/>
            <a:chOff x="2688380" y="2401651"/>
            <a:chExt cx="5223176" cy="3571220"/>
          </a:xfrm>
        </p:grpSpPr>
        <p:sp>
          <p:nvSpPr>
            <p:cNvPr id="142" name="TextBox 141"/>
            <p:cNvSpPr txBox="1"/>
            <p:nvPr/>
          </p:nvSpPr>
          <p:spPr>
            <a:xfrm>
              <a:off x="5015956" y="5449651"/>
              <a:ext cx="777982" cy="523220"/>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13.5</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4.9</a:t>
              </a:r>
              <a:endParaRPr lang="en-US" sz="1400" dirty="0">
                <a:solidFill>
                  <a:srgbClr val="FF0000"/>
                </a:solidFill>
              </a:endParaRPr>
            </a:p>
          </p:txBody>
        </p:sp>
        <p:grpSp>
          <p:nvGrpSpPr>
            <p:cNvPr id="33" name="Group 32"/>
            <p:cNvGrpSpPr/>
            <p:nvPr/>
          </p:nvGrpSpPr>
          <p:grpSpPr>
            <a:xfrm>
              <a:off x="2688380" y="2401651"/>
              <a:ext cx="5223176" cy="3068619"/>
              <a:chOff x="2688380" y="2401651"/>
              <a:chExt cx="5223176" cy="3068619"/>
            </a:xfrm>
          </p:grpSpPr>
          <p:sp>
            <p:nvSpPr>
              <p:cNvPr id="141" name="Freeform 140"/>
              <p:cNvSpPr/>
              <p:nvPr/>
            </p:nvSpPr>
            <p:spPr>
              <a:xfrm>
                <a:off x="2688380" y="3221727"/>
                <a:ext cx="5223176" cy="2227925"/>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46" name="Straight Connector 145"/>
              <p:cNvCxnSpPr/>
              <p:nvPr/>
            </p:nvCxnSpPr>
            <p:spPr>
              <a:xfrm>
                <a:off x="5309891" y="2401651"/>
                <a:ext cx="0" cy="3068619"/>
              </a:xfrm>
              <a:prstGeom prst="line">
                <a:avLst/>
              </a:prstGeom>
              <a:ln/>
            </p:spPr>
            <p:style>
              <a:lnRef idx="2">
                <a:schemeClr val="accent1"/>
              </a:lnRef>
              <a:fillRef idx="0">
                <a:schemeClr val="accent1"/>
              </a:fillRef>
              <a:effectRef idx="1">
                <a:schemeClr val="accent1"/>
              </a:effectRef>
              <a:fontRef idx="minor">
                <a:schemeClr val="tx1"/>
              </a:fontRef>
            </p:style>
          </p:cxnSp>
        </p:grpSp>
      </p:grpSp>
      <p:grpSp>
        <p:nvGrpSpPr>
          <p:cNvPr id="35" name="Group 34"/>
          <p:cNvGrpSpPr/>
          <p:nvPr/>
        </p:nvGrpSpPr>
        <p:grpSpPr>
          <a:xfrm>
            <a:off x="4724398" y="2363551"/>
            <a:ext cx="1512148" cy="3609320"/>
            <a:chOff x="3830523" y="2363551"/>
            <a:chExt cx="1349164" cy="3609320"/>
          </a:xfrm>
        </p:grpSpPr>
        <p:sp>
          <p:nvSpPr>
            <p:cNvPr id="145" name="TextBox 144"/>
            <p:cNvSpPr txBox="1"/>
            <p:nvPr/>
          </p:nvSpPr>
          <p:spPr>
            <a:xfrm>
              <a:off x="4406356" y="5449651"/>
              <a:ext cx="773331" cy="523220"/>
            </a:xfrm>
            <a:prstGeom prst="rect">
              <a:avLst/>
            </a:prstGeom>
            <a:noFill/>
          </p:spPr>
          <p:txBody>
            <a:bodyPr wrap="square" rtlCol="0">
              <a:spAutoFit/>
            </a:bodyPr>
            <a:lstStyle/>
            <a:p>
              <a:r>
                <a:rPr lang="en-US" sz="1400" b="1" dirty="0">
                  <a:solidFill>
                    <a:srgbClr val="FF0000"/>
                  </a:solidFill>
                </a:rPr>
                <a:t>M</a:t>
              </a:r>
              <a:r>
                <a:rPr lang="en-US" sz="1400" dirty="0" smtClean="0"/>
                <a:t> = </a:t>
              </a:r>
              <a:r>
                <a:rPr lang="en-US" sz="1400" dirty="0" smtClean="0">
                  <a:solidFill>
                    <a:srgbClr val="FF0000"/>
                  </a:solidFill>
                </a:rPr>
                <a:t>15</a:t>
              </a:r>
            </a:p>
            <a:p>
              <a:r>
                <a:rPr lang="en-US" sz="1400" b="1" dirty="0" smtClean="0">
                  <a:solidFill>
                    <a:srgbClr val="FF0000"/>
                  </a:solidFill>
                </a:rPr>
                <a:t> s</a:t>
              </a:r>
              <a:r>
                <a:rPr lang="en-US" sz="1400" dirty="0" smtClean="0">
                  <a:solidFill>
                    <a:srgbClr val="FF0000"/>
                  </a:solidFill>
                </a:rPr>
                <a:t> </a:t>
              </a:r>
              <a:r>
                <a:rPr lang="en-US" sz="1400" dirty="0" smtClean="0"/>
                <a:t>= </a:t>
              </a:r>
              <a:r>
                <a:rPr lang="en-US" sz="1400" dirty="0" smtClean="0">
                  <a:solidFill>
                    <a:srgbClr val="FF0000"/>
                  </a:solidFill>
                </a:rPr>
                <a:t>4.9</a:t>
              </a:r>
              <a:endParaRPr lang="en-US" sz="1400" dirty="0">
                <a:solidFill>
                  <a:srgbClr val="FF0000"/>
                </a:solidFill>
              </a:endParaRPr>
            </a:p>
          </p:txBody>
        </p:sp>
        <p:cxnSp>
          <p:nvCxnSpPr>
            <p:cNvPr id="147" name="Straight Connector 146"/>
            <p:cNvCxnSpPr/>
            <p:nvPr/>
          </p:nvCxnSpPr>
          <p:spPr>
            <a:xfrm flipH="1">
              <a:off x="3830523" y="2363551"/>
              <a:ext cx="30931" cy="3128689"/>
            </a:xfrm>
            <a:prstGeom prst="line">
              <a:avLst/>
            </a:prstGeom>
            <a:ln>
              <a:solidFill>
                <a:srgbClr val="FF0000">
                  <a:alpha val="77000"/>
                </a:srgbClr>
              </a:solidFill>
            </a:ln>
          </p:spPr>
          <p:style>
            <a:lnRef idx="1">
              <a:schemeClr val="accent6"/>
            </a:lnRef>
            <a:fillRef idx="0">
              <a:schemeClr val="accent6"/>
            </a:fillRef>
            <a:effectRef idx="0">
              <a:schemeClr val="accent6"/>
            </a:effectRef>
            <a:fontRef idx="minor">
              <a:schemeClr val="tx1"/>
            </a:fontRef>
          </p:style>
        </p:cxnSp>
      </p:grpSp>
      <mc:AlternateContent xmlns:mc="http://schemas.openxmlformats.org/markup-compatibility/2006" xmlns:a14="http://schemas.microsoft.com/office/drawing/2010/main">
        <mc:Choice Requires="a14">
          <p:sp>
            <p:nvSpPr>
              <p:cNvPr id="12" name="TextBox 11"/>
              <p:cNvSpPr txBox="1"/>
              <p:nvPr/>
            </p:nvSpPr>
            <p:spPr>
              <a:xfrm>
                <a:off x="91812" y="2362200"/>
                <a:ext cx="4327788" cy="953851"/>
              </a:xfrm>
              <a:prstGeom prst="rect">
                <a:avLst/>
              </a:prstGeom>
              <a:noFill/>
            </p:spPr>
            <p:txBody>
              <a:bodyPr wrap="none" rtlCol="0">
                <a:spAutoFit/>
              </a:bodyPr>
              <a:lstStyle/>
              <a:p>
                <a14:m>
                  <m:oMath xmlns:m="http://schemas.openxmlformats.org/officeDocument/2006/math">
                    <m:r>
                      <a:rPr lang="en-US" sz="2400" b="0" i="1" smtClean="0">
                        <a:latin typeface="Cambria Math"/>
                      </a:rPr>
                      <m:t>𝑡</m:t>
                    </m:r>
                    <m:r>
                      <a:rPr lang="en-US" sz="2400" b="0" i="1" smtClean="0">
                        <a:latin typeface="Cambria Math"/>
                      </a:rPr>
                      <m:t>=</m:t>
                    </m:r>
                    <m:f>
                      <m:fPr>
                        <m:ctrlPr>
                          <a:rPr lang="en-US" sz="2400" b="0" i="1" smtClean="0">
                            <a:latin typeface="Cambria Math"/>
                          </a:rPr>
                        </m:ctrlPr>
                      </m:fPr>
                      <m:num>
                        <m:acc>
                          <m:accPr>
                            <m:chr m:val="̅"/>
                            <m:ctrlPr>
                              <a:rPr lang="en-US" sz="2400" b="0" i="1" smtClean="0">
                                <a:latin typeface="Cambria Math"/>
                              </a:rPr>
                            </m:ctrlPr>
                          </m:accPr>
                          <m:e>
                            <m:r>
                              <a:rPr lang="en-US" sz="2400" b="0" i="1" smtClean="0">
                                <a:solidFill>
                                  <a:srgbClr val="FF0000"/>
                                </a:solidFill>
                                <a:latin typeface="Cambria Math"/>
                              </a:rPr>
                              <m:t>𝑋</m:t>
                            </m:r>
                          </m:e>
                        </m:acc>
                        <m:r>
                          <a:rPr lang="en-US" sz="2400" b="0" i="1" smtClean="0">
                            <a:latin typeface="Cambria Math"/>
                          </a:rPr>
                          <m:t> −</m:t>
                        </m:r>
                        <m:r>
                          <a:rPr lang="en-US" sz="2400" b="0" i="1" smtClean="0">
                            <a:solidFill>
                              <a:schemeClr val="tx2">
                                <a:lumMod val="60000"/>
                                <a:lumOff val="40000"/>
                              </a:schemeClr>
                            </a:solidFill>
                            <a:latin typeface="Cambria Math"/>
                            <a:ea typeface="Cambria Math"/>
                          </a:rPr>
                          <m:t>𝜇</m:t>
                        </m:r>
                      </m:num>
                      <m:den>
                        <m:sSub>
                          <m:sSubPr>
                            <m:ctrlPr>
                              <a:rPr lang="en-US" sz="2400" b="0" i="1" smtClean="0">
                                <a:latin typeface="Cambria Math"/>
                              </a:rPr>
                            </m:ctrlPr>
                          </m:sSubPr>
                          <m:e>
                            <m:r>
                              <a:rPr lang="en-US" sz="2400" b="0" i="1" smtClean="0">
                                <a:solidFill>
                                  <a:srgbClr val="FF0000"/>
                                </a:solidFill>
                                <a:latin typeface="Cambria Math"/>
                              </a:rPr>
                              <m:t>𝑠</m:t>
                            </m:r>
                          </m:e>
                          <m:sub>
                            <m:r>
                              <a:rPr lang="en-US" sz="2400" b="0" i="1" smtClean="0">
                                <a:solidFill>
                                  <a:srgbClr val="FF0000"/>
                                </a:solidFill>
                                <a:latin typeface="Cambria Math"/>
                              </a:rPr>
                              <m:t>𝑀</m:t>
                            </m:r>
                          </m:sub>
                        </m:sSub>
                      </m:den>
                    </m:f>
                    <m:r>
                      <a:rPr lang="en-US" sz="2400" b="0" i="1" smtClean="0">
                        <a:latin typeface="Cambria Math"/>
                      </a:rPr>
                      <m:t>=</m:t>
                    </m:r>
                    <m:f>
                      <m:fPr>
                        <m:ctrlPr>
                          <a:rPr lang="en-US" sz="2400" i="1">
                            <a:latin typeface="Cambria Math"/>
                          </a:rPr>
                        </m:ctrlPr>
                      </m:fPr>
                      <m:num>
                        <m:r>
                          <a:rPr lang="en-US" sz="2400" b="0" i="1" smtClean="0">
                            <a:solidFill>
                              <a:srgbClr val="FF0000"/>
                            </a:solidFill>
                            <a:latin typeface="Cambria Math"/>
                          </a:rPr>
                          <m:t>15</m:t>
                        </m:r>
                        <m:r>
                          <a:rPr lang="en-US" sz="2400" i="1">
                            <a:latin typeface="Cambria Math"/>
                          </a:rPr>
                          <m:t>−</m:t>
                        </m:r>
                        <m:r>
                          <a:rPr lang="en-US" sz="2400" i="1">
                            <a:solidFill>
                              <a:schemeClr val="tx2">
                                <a:lumMod val="60000"/>
                                <a:lumOff val="40000"/>
                              </a:schemeClr>
                            </a:solidFill>
                            <a:latin typeface="Cambria Math"/>
                          </a:rPr>
                          <m:t>1</m:t>
                        </m:r>
                        <m:r>
                          <a:rPr lang="en-US" sz="2400" b="0" i="1" smtClean="0">
                            <a:solidFill>
                              <a:schemeClr val="tx2">
                                <a:lumMod val="60000"/>
                                <a:lumOff val="40000"/>
                              </a:schemeClr>
                            </a:solidFill>
                            <a:latin typeface="Cambria Math"/>
                          </a:rPr>
                          <m:t>3.5</m:t>
                        </m:r>
                      </m:num>
                      <m:den>
                        <m:rad>
                          <m:radPr>
                            <m:degHide m:val="on"/>
                            <m:ctrlPr>
                              <a:rPr lang="en-US" sz="2400" i="1">
                                <a:latin typeface="Cambria Math"/>
                              </a:rPr>
                            </m:ctrlPr>
                          </m:radPr>
                          <m:deg/>
                          <m:e>
                            <m:f>
                              <m:fPr>
                                <m:ctrlPr>
                                  <a:rPr lang="en-US" sz="2400" i="1" smtClean="0">
                                    <a:latin typeface="Cambria Math"/>
                                  </a:rPr>
                                </m:ctrlPr>
                              </m:fPr>
                              <m:num>
                                <m:sSup>
                                  <m:sSupPr>
                                    <m:ctrlPr>
                                      <a:rPr lang="en-US" sz="2400" i="1" smtClean="0">
                                        <a:solidFill>
                                          <a:srgbClr val="FF0000"/>
                                        </a:solidFill>
                                        <a:latin typeface="Cambria Math"/>
                                      </a:rPr>
                                    </m:ctrlPr>
                                  </m:sSupPr>
                                  <m:e>
                                    <m:r>
                                      <a:rPr lang="en-US" sz="2400" b="0" i="1" smtClean="0">
                                        <a:solidFill>
                                          <a:srgbClr val="FF0000"/>
                                        </a:solidFill>
                                        <a:latin typeface="Cambria Math"/>
                                      </a:rPr>
                                      <m:t>𝑠</m:t>
                                    </m:r>
                                  </m:e>
                                  <m:sup>
                                    <m:r>
                                      <a:rPr lang="en-US" sz="2400" b="0" i="1" smtClean="0">
                                        <a:solidFill>
                                          <a:srgbClr val="FF0000"/>
                                        </a:solidFill>
                                        <a:latin typeface="Cambria Math"/>
                                      </a:rPr>
                                      <m:t>2</m:t>
                                    </m:r>
                                  </m:sup>
                                </m:sSup>
                              </m:num>
                              <m:den>
                                <m:r>
                                  <a:rPr lang="en-US" sz="2400" b="0" i="1" smtClean="0">
                                    <a:solidFill>
                                      <a:schemeClr val="tx1"/>
                                    </a:solidFill>
                                    <a:latin typeface="Cambria Math"/>
                                  </a:rPr>
                                  <m:t>𝑛</m:t>
                                </m:r>
                              </m:den>
                            </m:f>
                          </m:e>
                        </m:rad>
                      </m:den>
                    </m:f>
                    <m:r>
                      <a:rPr lang="en-US" sz="2400" b="0" i="1" smtClean="0">
                        <a:latin typeface="Cambria Math"/>
                      </a:rPr>
                      <m:t>=</m:t>
                    </m:r>
                    <m:f>
                      <m:fPr>
                        <m:ctrlPr>
                          <a:rPr lang="en-US" sz="2400" i="1">
                            <a:latin typeface="Cambria Math"/>
                          </a:rPr>
                        </m:ctrlPr>
                      </m:fPr>
                      <m:num>
                        <m:r>
                          <a:rPr lang="en-US" sz="2400" b="0" i="1" smtClean="0">
                            <a:latin typeface="Cambria Math"/>
                          </a:rPr>
                          <m:t>1.5</m:t>
                        </m:r>
                      </m:num>
                      <m:den>
                        <m:f>
                          <m:fPr>
                            <m:ctrlPr>
                              <a:rPr lang="en-US" sz="2400" i="1" smtClean="0">
                                <a:latin typeface="Cambria Math"/>
                              </a:rPr>
                            </m:ctrlPr>
                          </m:fPr>
                          <m:num>
                            <m:r>
                              <a:rPr lang="en-US" sz="2400" b="0" i="1" smtClean="0">
                                <a:solidFill>
                                  <a:srgbClr val="FF0000"/>
                                </a:solidFill>
                                <a:latin typeface="Cambria Math"/>
                              </a:rPr>
                              <m:t>4.9</m:t>
                            </m:r>
                          </m:num>
                          <m:den>
                            <m:rad>
                              <m:radPr>
                                <m:degHide m:val="on"/>
                                <m:ctrlPr>
                                  <a:rPr lang="en-US" sz="2400" i="1" smtClean="0">
                                    <a:latin typeface="Cambria Math"/>
                                  </a:rPr>
                                </m:ctrlPr>
                              </m:radPr>
                              <m:deg/>
                              <m:e>
                                <m:r>
                                  <a:rPr lang="en-US" sz="2400" b="0" i="1" smtClean="0">
                                    <a:latin typeface="Cambria Math"/>
                                  </a:rPr>
                                  <m:t>36</m:t>
                                </m:r>
                              </m:e>
                            </m:rad>
                          </m:den>
                        </m:f>
                      </m:den>
                    </m:f>
                    <m:r>
                      <a:rPr lang="en-US" sz="2400" b="0" i="1" smtClean="0">
                        <a:latin typeface="Cambria Math"/>
                      </a:rPr>
                      <m:t>=</m:t>
                    </m:r>
                  </m:oMath>
                </a14:m>
                <a:r>
                  <a:rPr lang="en-US" sz="2400" dirty="0" smtClean="0"/>
                  <a:t>  </a:t>
                </a:r>
                <a14:m>
                  <m:oMath xmlns:m="http://schemas.openxmlformats.org/officeDocument/2006/math">
                    <m:f>
                      <m:fPr>
                        <m:ctrlPr>
                          <a:rPr lang="en-US" sz="2400" i="1">
                            <a:latin typeface="Cambria Math"/>
                          </a:rPr>
                        </m:ctrlPr>
                      </m:fPr>
                      <m:num>
                        <m:r>
                          <a:rPr lang="en-US" sz="2400" b="0" i="1" smtClean="0">
                            <a:latin typeface="Cambria Math"/>
                          </a:rPr>
                          <m:t>1.5</m:t>
                        </m:r>
                      </m:num>
                      <m:den>
                        <m:r>
                          <a:rPr lang="en-US" sz="2400" b="0" i="1" smtClean="0">
                            <a:solidFill>
                              <a:srgbClr val="FF0000"/>
                            </a:solidFill>
                            <a:latin typeface="Cambria Math"/>
                          </a:rPr>
                          <m:t>.82</m:t>
                        </m:r>
                      </m:den>
                    </m:f>
                  </m:oMath>
                </a14:m>
                <a:r>
                  <a:rPr lang="en-US" sz="2400" dirty="0" smtClean="0"/>
                  <a:t> </a:t>
                </a:r>
                <a14:m>
                  <m:oMath xmlns:m="http://schemas.openxmlformats.org/officeDocument/2006/math">
                    <m:r>
                      <a:rPr lang="en-US" sz="2400" i="1">
                        <a:latin typeface="Cambria Math"/>
                      </a:rPr>
                      <m:t>=</m:t>
                    </m:r>
                  </m:oMath>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91812" y="2362200"/>
                <a:ext cx="4327788" cy="953851"/>
              </a:xfrm>
              <a:prstGeom prst="rect">
                <a:avLst/>
              </a:prstGeom>
              <a:blipFill rotWithShape="1">
                <a:blip r:embed="rId3" cstate="print"/>
                <a:stretch>
                  <a:fillRect/>
                </a:stretch>
              </a:blipFill>
            </p:spPr>
            <p:txBody>
              <a:bodyPr/>
              <a:lstStyle/>
              <a:p>
                <a:r>
                  <a:rPr lang="en-US">
                    <a:noFill/>
                  </a:rPr>
                  <a:t> </a:t>
                </a:r>
              </a:p>
            </p:txBody>
          </p:sp>
        </mc:Fallback>
      </mc:AlternateContent>
      <p:grpSp>
        <p:nvGrpSpPr>
          <p:cNvPr id="72" name="Group 71"/>
          <p:cNvGrpSpPr/>
          <p:nvPr/>
        </p:nvGrpSpPr>
        <p:grpSpPr>
          <a:xfrm>
            <a:off x="4232576" y="2363551"/>
            <a:ext cx="644224" cy="369332"/>
            <a:chOff x="4774671" y="2400300"/>
            <a:chExt cx="644224" cy="369332"/>
          </a:xfrm>
        </p:grpSpPr>
        <p:sp>
          <p:nvSpPr>
            <p:cNvPr id="144" name="TextBox 143"/>
            <p:cNvSpPr txBox="1"/>
            <p:nvPr/>
          </p:nvSpPr>
          <p:spPr>
            <a:xfrm>
              <a:off x="4774671" y="2400300"/>
              <a:ext cx="644224" cy="369332"/>
            </a:xfrm>
            <a:prstGeom prst="rect">
              <a:avLst/>
            </a:prstGeom>
            <a:noFill/>
          </p:spPr>
          <p:txBody>
            <a:bodyPr wrap="square" rtlCol="0">
              <a:spAutoFit/>
            </a:bodyPr>
            <a:lstStyle/>
            <a:p>
              <a:pPr algn="ctr"/>
              <a:r>
                <a:rPr lang="en-US" b="1" dirty="0" smtClean="0"/>
                <a:t>1.5</a:t>
              </a:r>
              <a:endParaRPr lang="en-US" sz="1400" dirty="0"/>
            </a:p>
          </p:txBody>
        </p:sp>
        <p:cxnSp>
          <p:nvCxnSpPr>
            <p:cNvPr id="148" name="Straight Arrow Connector 147"/>
            <p:cNvCxnSpPr/>
            <p:nvPr/>
          </p:nvCxnSpPr>
          <p:spPr>
            <a:xfrm>
              <a:off x="4876800" y="2743200"/>
              <a:ext cx="43273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sp>
        <p:nvSpPr>
          <p:cNvPr id="177" name="TextBox 176"/>
          <p:cNvSpPr txBox="1"/>
          <p:nvPr/>
        </p:nvSpPr>
        <p:spPr>
          <a:xfrm>
            <a:off x="4720540" y="3505200"/>
            <a:ext cx="918260" cy="369332"/>
          </a:xfrm>
          <a:prstGeom prst="rect">
            <a:avLst/>
          </a:prstGeom>
          <a:noFill/>
        </p:spPr>
        <p:txBody>
          <a:bodyPr wrap="square" rtlCol="0">
            <a:spAutoFit/>
          </a:bodyPr>
          <a:lstStyle/>
          <a:p>
            <a:r>
              <a:rPr lang="en-US" b="1" dirty="0" smtClean="0">
                <a:solidFill>
                  <a:srgbClr val="FF0000"/>
                </a:solidFill>
              </a:rPr>
              <a:t>4.9</a:t>
            </a:r>
            <a:endParaRPr lang="en-US" sz="1400" dirty="0">
              <a:solidFill>
                <a:srgbClr val="FF0000"/>
              </a:solidFill>
            </a:endParaRPr>
          </a:p>
        </p:txBody>
      </p:sp>
      <p:sp>
        <p:nvSpPr>
          <p:cNvPr id="73" name="Rectangle 72"/>
          <p:cNvSpPr/>
          <p:nvPr/>
        </p:nvSpPr>
        <p:spPr>
          <a:xfrm>
            <a:off x="4724400" y="4812268"/>
            <a:ext cx="822661" cy="369332"/>
          </a:xfrm>
          <a:prstGeom prst="rect">
            <a:avLst/>
          </a:prstGeom>
        </p:spPr>
        <p:txBody>
          <a:bodyPr wrap="none">
            <a:spAutoFit/>
          </a:bodyPr>
          <a:lstStyle/>
          <a:p>
            <a:r>
              <a:rPr lang="en-US" b="1" i="1" dirty="0"/>
              <a:t>d</a:t>
            </a:r>
            <a:r>
              <a:rPr lang="en-US" b="1" dirty="0" smtClean="0"/>
              <a:t> = .30</a:t>
            </a:r>
            <a:endParaRPr lang="en-US" sz="1400" dirty="0"/>
          </a:p>
        </p:txBody>
      </p:sp>
      <p:sp>
        <p:nvSpPr>
          <p:cNvPr id="84" name="Rectangle 83"/>
          <p:cNvSpPr/>
          <p:nvPr/>
        </p:nvSpPr>
        <p:spPr>
          <a:xfrm>
            <a:off x="4963276" y="2438400"/>
            <a:ext cx="950901" cy="461665"/>
          </a:xfrm>
          <a:prstGeom prst="rect">
            <a:avLst/>
          </a:prstGeom>
        </p:spPr>
        <p:txBody>
          <a:bodyPr wrap="none">
            <a:spAutoFit/>
          </a:bodyPr>
          <a:lstStyle/>
          <a:p>
            <a:r>
              <a:rPr lang="en-US" sz="2400" dirty="0"/>
              <a:t>= </a:t>
            </a:r>
            <a:r>
              <a:rPr lang="en-US" sz="2400" dirty="0" smtClean="0"/>
              <a:t>1.83</a:t>
            </a:r>
            <a:endParaRPr lang="en-US" sz="2400" dirty="0"/>
          </a:p>
        </p:txBody>
      </p:sp>
      <p:sp>
        <p:nvSpPr>
          <p:cNvPr id="93" name="TextBox 92"/>
          <p:cNvSpPr txBox="1"/>
          <p:nvPr/>
        </p:nvSpPr>
        <p:spPr>
          <a:xfrm>
            <a:off x="561830" y="5943600"/>
            <a:ext cx="8048770" cy="646331"/>
          </a:xfrm>
          <a:prstGeom prst="rect">
            <a:avLst/>
          </a:prstGeom>
          <a:noFill/>
        </p:spPr>
        <p:txBody>
          <a:bodyPr wrap="square" rtlCol="0">
            <a:spAutoFit/>
          </a:bodyPr>
          <a:lstStyle/>
          <a:p>
            <a:r>
              <a:rPr lang="en-US" dirty="0" smtClean="0"/>
              <a:t>One-sample t-test indicated that programmers(</a:t>
            </a:r>
            <a:r>
              <a:rPr lang="en-US" i="1" dirty="0" smtClean="0"/>
              <a:t>M </a:t>
            </a:r>
            <a:r>
              <a:rPr lang="en-US" dirty="0" smtClean="0"/>
              <a:t>= 15, </a:t>
            </a:r>
            <a:r>
              <a:rPr lang="en-US" i="1" dirty="0" smtClean="0"/>
              <a:t>s </a:t>
            </a:r>
            <a:r>
              <a:rPr lang="en-US" dirty="0" smtClean="0"/>
              <a:t>= 4.9, </a:t>
            </a:r>
            <a:r>
              <a:rPr lang="en-US" i="1" dirty="0" smtClean="0"/>
              <a:t>n </a:t>
            </a:r>
            <a:r>
              <a:rPr lang="en-US" dirty="0" smtClean="0"/>
              <a:t>= 36) have greater need for control than 13.5, </a:t>
            </a:r>
            <a:r>
              <a:rPr lang="en-US" i="1" dirty="0" smtClean="0"/>
              <a:t>t</a:t>
            </a:r>
            <a:r>
              <a:rPr lang="en-US" dirty="0" smtClean="0"/>
              <a:t>(35) = 1.83, </a:t>
            </a:r>
            <a:r>
              <a:rPr lang="en-US" i="1" dirty="0" smtClean="0"/>
              <a:t>p</a:t>
            </a:r>
            <a:r>
              <a:rPr lang="en-US" dirty="0" smtClean="0"/>
              <a:t>&lt;.05, </a:t>
            </a:r>
            <a:r>
              <a:rPr lang="en-US" dirty="0"/>
              <a:t>SEM=0.82, </a:t>
            </a:r>
            <a:r>
              <a:rPr lang="en-US" dirty="0" smtClean="0"/>
              <a:t> </a:t>
            </a:r>
            <a:r>
              <a:rPr lang="en-US" dirty="0"/>
              <a:t>Cohen’s D =</a:t>
            </a:r>
            <a:r>
              <a:rPr lang="en-US" dirty="0" smtClean="0"/>
              <a:t>0.30. </a:t>
            </a:r>
            <a:endParaRPr lang="en-US" dirty="0"/>
          </a:p>
        </p:txBody>
      </p:sp>
      <p:sp>
        <p:nvSpPr>
          <p:cNvPr id="86" name="Rectangle 85"/>
          <p:cNvSpPr/>
          <p:nvPr/>
        </p:nvSpPr>
        <p:spPr>
          <a:xfrm>
            <a:off x="4528172" y="5245774"/>
            <a:ext cx="424828"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rPr>
              <a:t>15</a:t>
            </a:r>
          </a:p>
        </p:txBody>
      </p:sp>
      <p:grpSp>
        <p:nvGrpSpPr>
          <p:cNvPr id="101" name="Group 100"/>
          <p:cNvGrpSpPr/>
          <p:nvPr/>
        </p:nvGrpSpPr>
        <p:grpSpPr>
          <a:xfrm>
            <a:off x="-3585" y="0"/>
            <a:ext cx="9147586" cy="2011815"/>
            <a:chOff x="-3585" y="0"/>
            <a:chExt cx="9147586" cy="2011815"/>
          </a:xfrm>
        </p:grpSpPr>
        <p:sp>
          <p:nvSpPr>
            <p:cNvPr id="102" name="Rectangle 101"/>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a:stCxn id="102" idx="0"/>
              <a:endCxn id="102"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800399" y="609600"/>
            <a:ext cx="2019001" cy="1408167"/>
            <a:chOff x="988358" y="1143000"/>
            <a:chExt cx="5602415" cy="4905160"/>
          </a:xfrm>
        </p:grpSpPr>
        <p:cxnSp>
          <p:nvCxnSpPr>
            <p:cNvPr id="107" name="Straight Connector 106"/>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08" name="Freeform 107"/>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9" name="Straight Connector 108"/>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13.5</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4.9</a:t>
              </a:r>
              <a:endParaRPr lang="en-US" sz="1400" dirty="0">
                <a:solidFill>
                  <a:srgbClr val="FF0000"/>
                </a:solidFill>
              </a:endParaRPr>
            </a:p>
          </p:txBody>
        </p:sp>
        <p:sp>
          <p:nvSpPr>
            <p:cNvPr id="111" name="Freeform 110"/>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2" name="Freeform 111"/>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13" name="Rectangle 112"/>
          <p:cNvSpPr/>
          <p:nvPr/>
        </p:nvSpPr>
        <p:spPr>
          <a:xfrm>
            <a:off x="172233" y="467958"/>
            <a:ext cx="1377300"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 13.5 </a:t>
            </a:r>
            <a:endParaRPr lang="en-US" dirty="0"/>
          </a:p>
        </p:txBody>
      </p:sp>
      <p:sp>
        <p:nvSpPr>
          <p:cNvPr id="114" name="Rectangle 113"/>
          <p:cNvSpPr/>
          <p:nvPr/>
        </p:nvSpPr>
        <p:spPr>
          <a:xfrm>
            <a:off x="4781961" y="467958"/>
            <a:ext cx="1377300"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&gt; 13.5 </a:t>
            </a:r>
            <a:endParaRPr lang="en-US" dirty="0">
              <a:solidFill>
                <a:srgbClr val="FF0000"/>
              </a:solidFill>
            </a:endParaRPr>
          </a:p>
        </p:txBody>
      </p:sp>
      <p:grpSp>
        <p:nvGrpSpPr>
          <p:cNvPr id="152" name="Group 151"/>
          <p:cNvGrpSpPr/>
          <p:nvPr/>
        </p:nvGrpSpPr>
        <p:grpSpPr>
          <a:xfrm>
            <a:off x="6553200" y="744253"/>
            <a:ext cx="2691177" cy="1440407"/>
            <a:chOff x="988358" y="1101908"/>
            <a:chExt cx="7467600" cy="5017467"/>
          </a:xfrm>
        </p:grpSpPr>
        <p:cxnSp>
          <p:nvCxnSpPr>
            <p:cNvPr id="153" name="Straight Connector 152"/>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54" name="Freeform 153"/>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55" name="Straight Connector 154"/>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13.5</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4.9</a:t>
              </a:r>
              <a:endParaRPr lang="en-US" sz="1400" dirty="0">
                <a:solidFill>
                  <a:srgbClr val="FF0000"/>
                </a:solidFill>
              </a:endParaRPr>
            </a:p>
          </p:txBody>
        </p:sp>
        <p:sp>
          <p:nvSpPr>
            <p:cNvPr id="157" name="Freeform 156"/>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8" name="Freeform 157"/>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9" name="Freeform 158"/>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60" name="Straight Arrow Connector 15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15</a:t>
                  </a:r>
                  <a:endParaRPr lang="en-US" sz="1400" dirty="0" smtClean="0">
                    <a:solidFill>
                      <a:srgbClr val="FF0000"/>
                    </a:solidFill>
                  </a:endParaRP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4.9</a:t>
                  </a:r>
                  <a:endParaRPr lang="en-US" sz="1400" dirty="0">
                    <a:solidFill>
                      <a:srgbClr val="FF0000"/>
                    </a:solidFill>
                  </a:endParaRPr>
                </a:p>
              </p:txBody>
            </p:sp>
          </mc:Choice>
          <mc:Fallback xmlns="">
            <p:sp>
              <p:nvSpPr>
                <p:cNvPr id="162" name="TextBox 161"/>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4" cstate="print"/>
                  <a:stretch>
                    <a:fillRect l="-1786" b="-6742"/>
                  </a:stretch>
                </a:blipFill>
              </p:spPr>
              <p:txBody>
                <a:bodyPr/>
                <a:lstStyle/>
                <a:p>
                  <a:r>
                    <a:rPr lang="en-US">
                      <a:noFill/>
                    </a:rPr>
                    <a:t> </a:t>
                  </a:r>
                </a:p>
              </p:txBody>
            </p:sp>
          </mc:Fallback>
        </mc:AlternateContent>
      </p:grpSp>
      <p:sp>
        <p:nvSpPr>
          <p:cNvPr id="163" name="TextBox 162"/>
          <p:cNvSpPr txBox="1"/>
          <p:nvPr/>
        </p:nvSpPr>
        <p:spPr>
          <a:xfrm>
            <a:off x="7698443" y="457200"/>
            <a:ext cx="433129" cy="369332"/>
          </a:xfrm>
          <a:prstGeom prst="rect">
            <a:avLst/>
          </a:prstGeom>
          <a:noFill/>
        </p:spPr>
        <p:txBody>
          <a:bodyPr wrap="square" rtlCol="0">
            <a:spAutoFit/>
          </a:bodyPr>
          <a:lstStyle/>
          <a:p>
            <a:pPr algn="ctr"/>
            <a:r>
              <a:rPr lang="en-US" b="1" dirty="0" smtClean="0"/>
              <a:t>?</a:t>
            </a:r>
            <a:endParaRPr lang="en-US" sz="1400" dirty="0"/>
          </a:p>
        </p:txBody>
      </p:sp>
      <p:cxnSp>
        <p:nvCxnSpPr>
          <p:cNvPr id="164" name="Straight Connector 163"/>
          <p:cNvCxnSpPr/>
          <p:nvPr/>
        </p:nvCxnSpPr>
        <p:spPr>
          <a:xfrm flipV="1">
            <a:off x="2053380" y="10093060"/>
            <a:ext cx="1" cy="465367"/>
          </a:xfrm>
          <a:prstGeom prst="line">
            <a:avLst/>
          </a:prstGeom>
          <a:ln w="69850"/>
        </p:spPr>
        <p:style>
          <a:lnRef idx="3">
            <a:schemeClr val="dk1"/>
          </a:lnRef>
          <a:fillRef idx="0">
            <a:schemeClr val="dk1"/>
          </a:fillRef>
          <a:effectRef idx="2">
            <a:schemeClr val="dk1"/>
          </a:effectRef>
          <a:fontRef idx="minor">
            <a:schemeClr val="tx1"/>
          </a:fontRef>
        </p:style>
      </p:cxnSp>
      <p:grpSp>
        <p:nvGrpSpPr>
          <p:cNvPr id="173" name="Group 172"/>
          <p:cNvGrpSpPr/>
          <p:nvPr/>
        </p:nvGrpSpPr>
        <p:grpSpPr>
          <a:xfrm>
            <a:off x="5297354" y="2362200"/>
            <a:ext cx="3782784" cy="2917686"/>
            <a:chOff x="5297354" y="2362200"/>
            <a:chExt cx="3782784" cy="2917686"/>
          </a:xfrm>
        </p:grpSpPr>
        <p:sp>
          <p:nvSpPr>
            <p:cNvPr id="175" name="TextBox 174"/>
            <p:cNvSpPr txBox="1"/>
            <p:nvPr/>
          </p:nvSpPr>
          <p:spPr>
            <a:xfrm>
              <a:off x="7951691" y="3974068"/>
              <a:ext cx="735109" cy="369332"/>
            </a:xfrm>
            <a:prstGeom prst="rect">
              <a:avLst/>
            </a:prstGeom>
            <a:noFill/>
          </p:spPr>
          <p:txBody>
            <a:bodyPr wrap="square" rtlCol="0">
              <a:spAutoFit/>
            </a:bodyPr>
            <a:lstStyle/>
            <a:p>
              <a:r>
                <a:rPr lang="en-US" dirty="0" smtClean="0">
                  <a:solidFill>
                    <a:schemeClr val="bg1">
                      <a:lumMod val="75000"/>
                    </a:schemeClr>
                  </a:solidFill>
                </a:rPr>
                <a:t>1.68</a:t>
              </a:r>
              <a:endParaRPr lang="en-US" dirty="0">
                <a:solidFill>
                  <a:schemeClr val="bg1">
                    <a:lumMod val="75000"/>
                  </a:schemeClr>
                </a:solidFill>
              </a:endParaRPr>
            </a:p>
          </p:txBody>
        </p:sp>
        <p:grpSp>
          <p:nvGrpSpPr>
            <p:cNvPr id="176" name="Group 175"/>
            <p:cNvGrpSpPr/>
            <p:nvPr/>
          </p:nvGrpSpPr>
          <p:grpSpPr>
            <a:xfrm>
              <a:off x="5297354" y="2770990"/>
              <a:ext cx="3160707" cy="1155558"/>
              <a:chOff x="2329750" y="5247588"/>
              <a:chExt cx="1745943" cy="635997"/>
            </a:xfrm>
          </p:grpSpPr>
          <p:cxnSp>
            <p:nvCxnSpPr>
              <p:cNvPr id="193" name="Straight Connector 192"/>
              <p:cNvCxnSpPr/>
              <p:nvPr/>
            </p:nvCxnSpPr>
            <p:spPr>
              <a:xfrm flipH="1" flipV="1">
                <a:off x="2860787" y="5257800"/>
                <a:ext cx="1214906" cy="625785"/>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flipH="1" flipV="1">
                <a:off x="2329750" y="5247588"/>
                <a:ext cx="543985" cy="10212"/>
              </a:xfrm>
              <a:prstGeom prst="line">
                <a:avLst/>
              </a:prstGeom>
            </p:spPr>
            <p:style>
              <a:lnRef idx="1">
                <a:schemeClr val="dk1"/>
              </a:lnRef>
              <a:fillRef idx="0">
                <a:schemeClr val="dk1"/>
              </a:fillRef>
              <a:effectRef idx="0">
                <a:schemeClr val="dk1"/>
              </a:effectRef>
              <a:fontRef idx="minor">
                <a:schemeClr val="tx1"/>
              </a:fontRef>
            </p:style>
          </p:cxnSp>
        </p:grpSp>
        <p:sp>
          <p:nvSpPr>
            <p:cNvPr id="178" name="TextBox 177"/>
            <p:cNvSpPr txBox="1"/>
            <p:nvPr/>
          </p:nvSpPr>
          <p:spPr>
            <a:xfrm>
              <a:off x="7881021" y="4910554"/>
              <a:ext cx="1046493" cy="369332"/>
            </a:xfrm>
            <a:prstGeom prst="rect">
              <a:avLst/>
            </a:prstGeom>
            <a:noFill/>
          </p:spPr>
          <p:txBody>
            <a:bodyPr wrap="square" rtlCol="0">
              <a:spAutoFit/>
            </a:bodyPr>
            <a:lstStyle/>
            <a:p>
              <a:r>
                <a:rPr lang="en-US" dirty="0" smtClean="0"/>
                <a:t>Reject </a:t>
              </a:r>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a:t>
              </a:r>
              <a:endParaRPr lang="en-US" b="1" baseline="-25000" dirty="0">
                <a:solidFill>
                  <a:schemeClr val="tx2">
                    <a:lumMod val="60000"/>
                    <a:lumOff val="40000"/>
                  </a:schemeClr>
                </a:solidFill>
              </a:endParaRPr>
            </a:p>
          </p:txBody>
        </p:sp>
        <p:grpSp>
          <p:nvGrpSpPr>
            <p:cNvPr id="179" name="Group 178"/>
            <p:cNvGrpSpPr/>
            <p:nvPr/>
          </p:nvGrpSpPr>
          <p:grpSpPr>
            <a:xfrm>
              <a:off x="6781800" y="2362200"/>
              <a:ext cx="2298338" cy="1905000"/>
              <a:chOff x="6781800" y="2726848"/>
              <a:chExt cx="2298338" cy="1905000"/>
            </a:xfrm>
          </p:grpSpPr>
          <p:grpSp>
            <p:nvGrpSpPr>
              <p:cNvPr id="184" name="Group 183"/>
              <p:cNvGrpSpPr/>
              <p:nvPr/>
            </p:nvGrpSpPr>
            <p:grpSpPr>
              <a:xfrm>
                <a:off x="6920956" y="3371540"/>
                <a:ext cx="2057400" cy="964149"/>
                <a:chOff x="2527063" y="4020476"/>
                <a:chExt cx="6464309" cy="2286446"/>
              </a:xfrm>
            </p:grpSpPr>
            <p:sp>
              <p:nvSpPr>
                <p:cNvPr id="190" name="Freeform 189"/>
                <p:cNvSpPr/>
                <p:nvPr/>
              </p:nvSpPr>
              <p:spPr>
                <a:xfrm>
                  <a:off x="6483623" y="4876710"/>
                  <a:ext cx="1745982" cy="1419315"/>
                </a:xfrm>
                <a:custGeom>
                  <a:avLst/>
                  <a:gdLst>
                    <a:gd name="connsiteX0" fmla="*/ 0 w 1233487"/>
                    <a:gd name="connsiteY0" fmla="*/ 676275 h 676275"/>
                    <a:gd name="connsiteX1" fmla="*/ 4762 w 1233487"/>
                    <a:gd name="connsiteY1" fmla="*/ 0 h 676275"/>
                    <a:gd name="connsiteX2" fmla="*/ 71437 w 1233487"/>
                    <a:gd name="connsiteY2" fmla="*/ 90488 h 676275"/>
                    <a:gd name="connsiteX3" fmla="*/ 161925 w 1233487"/>
                    <a:gd name="connsiteY3" fmla="*/ 161925 h 676275"/>
                    <a:gd name="connsiteX4" fmla="*/ 252412 w 1233487"/>
                    <a:gd name="connsiteY4" fmla="*/ 228600 h 676275"/>
                    <a:gd name="connsiteX5" fmla="*/ 361950 w 1233487"/>
                    <a:gd name="connsiteY5" fmla="*/ 285750 h 676275"/>
                    <a:gd name="connsiteX6" fmla="*/ 485775 w 1233487"/>
                    <a:gd name="connsiteY6" fmla="*/ 361950 h 676275"/>
                    <a:gd name="connsiteX7" fmla="*/ 585787 w 1233487"/>
                    <a:gd name="connsiteY7" fmla="*/ 419100 h 676275"/>
                    <a:gd name="connsiteX8" fmla="*/ 771525 w 1233487"/>
                    <a:gd name="connsiteY8" fmla="*/ 495300 h 676275"/>
                    <a:gd name="connsiteX9" fmla="*/ 866775 w 1233487"/>
                    <a:gd name="connsiteY9" fmla="*/ 528638 h 676275"/>
                    <a:gd name="connsiteX10" fmla="*/ 1019175 w 1233487"/>
                    <a:gd name="connsiteY10" fmla="*/ 581025 h 676275"/>
                    <a:gd name="connsiteX11" fmla="*/ 1133475 w 1233487"/>
                    <a:gd name="connsiteY11" fmla="*/ 600075 h 676275"/>
                    <a:gd name="connsiteX12" fmla="*/ 1209675 w 1233487"/>
                    <a:gd name="connsiteY12" fmla="*/ 623888 h 676275"/>
                    <a:gd name="connsiteX13" fmla="*/ 1233487 w 1233487"/>
                    <a:gd name="connsiteY13" fmla="*/ 666750 h 676275"/>
                    <a:gd name="connsiteX14" fmla="*/ 0 w 1233487"/>
                    <a:gd name="connsiteY14"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3487" h="676275">
                      <a:moveTo>
                        <a:pt x="0" y="676275"/>
                      </a:moveTo>
                      <a:cubicBezTo>
                        <a:pt x="1587" y="450850"/>
                        <a:pt x="3175" y="225425"/>
                        <a:pt x="4762" y="0"/>
                      </a:cubicBezTo>
                      <a:lnTo>
                        <a:pt x="71437" y="90488"/>
                      </a:lnTo>
                      <a:lnTo>
                        <a:pt x="161925" y="161925"/>
                      </a:lnTo>
                      <a:lnTo>
                        <a:pt x="252412" y="228600"/>
                      </a:lnTo>
                      <a:lnTo>
                        <a:pt x="361950" y="285750"/>
                      </a:lnTo>
                      <a:lnTo>
                        <a:pt x="485775" y="361950"/>
                      </a:lnTo>
                      <a:lnTo>
                        <a:pt x="585787" y="419100"/>
                      </a:lnTo>
                      <a:lnTo>
                        <a:pt x="771525" y="495300"/>
                      </a:lnTo>
                      <a:lnTo>
                        <a:pt x="866775" y="528638"/>
                      </a:lnTo>
                      <a:lnTo>
                        <a:pt x="1019175" y="581025"/>
                      </a:lnTo>
                      <a:lnTo>
                        <a:pt x="1133475" y="600075"/>
                      </a:lnTo>
                      <a:lnTo>
                        <a:pt x="1209675" y="623888"/>
                      </a:lnTo>
                      <a:lnTo>
                        <a:pt x="1233487" y="666750"/>
                      </a:lnTo>
                      <a:lnTo>
                        <a:pt x="0" y="676275"/>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p:cNvCxnSpPr/>
                <p:nvPr/>
              </p:nvCxnSpPr>
              <p:spPr>
                <a:xfrm flipV="1">
                  <a:off x="2527063" y="6306920"/>
                  <a:ext cx="6464309" cy="2"/>
                </a:xfrm>
                <a:prstGeom prst="line">
                  <a:avLst/>
                </a:prstGeom>
                <a:ln/>
              </p:spPr>
              <p:style>
                <a:lnRef idx="2">
                  <a:schemeClr val="dk1"/>
                </a:lnRef>
                <a:fillRef idx="0">
                  <a:schemeClr val="dk1"/>
                </a:fillRef>
                <a:effectRef idx="1">
                  <a:schemeClr val="dk1"/>
                </a:effectRef>
                <a:fontRef idx="minor">
                  <a:schemeClr val="tx1"/>
                </a:fontRef>
              </p:style>
            </p:cxnSp>
            <p:sp>
              <p:nvSpPr>
                <p:cNvPr id="192" name="Freeform 191"/>
                <p:cNvSpPr/>
                <p:nvPr/>
              </p:nvSpPr>
              <p:spPr>
                <a:xfrm>
                  <a:off x="3006424" y="4020476"/>
                  <a:ext cx="5223176" cy="2227925"/>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w="254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grpSp>
          <p:cxnSp>
            <p:nvCxnSpPr>
              <p:cNvPr id="185" name="Straight Connector 184"/>
              <p:cNvCxnSpPr>
                <a:stCxn id="192" idx="2"/>
              </p:cNvCxnSpPr>
              <p:nvPr/>
            </p:nvCxnSpPr>
            <p:spPr>
              <a:xfrm>
                <a:off x="7910055" y="3371540"/>
                <a:ext cx="0" cy="959554"/>
              </a:xfrm>
              <a:prstGeom prst="line">
                <a:avLst/>
              </a:prstGeom>
              <a:ln>
                <a:solidFill>
                  <a:schemeClr val="tx1">
                    <a:alpha val="42000"/>
                  </a:schemeClr>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7620000" y="3031648"/>
                <a:ext cx="762000" cy="369332"/>
              </a:xfrm>
              <a:prstGeom prst="rect">
                <a:avLst/>
              </a:prstGeom>
              <a:noFill/>
            </p:spPr>
            <p:txBody>
              <a:bodyPr wrap="square" rtlCol="0">
                <a:spAutoFit/>
              </a:bodyPr>
              <a:lstStyle/>
              <a:p>
                <a:r>
                  <a:rPr lang="en-US" dirty="0" smtClean="0">
                    <a:solidFill>
                      <a:schemeClr val="tx2">
                        <a:lumMod val="60000"/>
                        <a:lumOff val="40000"/>
                      </a:schemeClr>
                    </a:solidFill>
                  </a:rPr>
                  <a:t>13.5</a:t>
                </a:r>
                <a:endParaRPr lang="en-US" dirty="0">
                  <a:solidFill>
                    <a:schemeClr val="tx2">
                      <a:lumMod val="60000"/>
                      <a:lumOff val="40000"/>
                    </a:schemeClr>
                  </a:solidFill>
                </a:endParaRPr>
              </a:p>
            </p:txBody>
          </p:sp>
          <p:sp>
            <p:nvSpPr>
              <p:cNvPr id="187" name="TextBox 186"/>
              <p:cNvSpPr txBox="1"/>
              <p:nvPr/>
            </p:nvSpPr>
            <p:spPr>
              <a:xfrm>
                <a:off x="7759156" y="4262516"/>
                <a:ext cx="457200" cy="369332"/>
              </a:xfrm>
              <a:prstGeom prst="rect">
                <a:avLst/>
              </a:prstGeom>
              <a:noFill/>
            </p:spPr>
            <p:txBody>
              <a:bodyPr wrap="square" rtlCol="0">
                <a:spAutoFit/>
              </a:bodyPr>
              <a:lstStyle/>
              <a:p>
                <a:r>
                  <a:rPr lang="en-US" dirty="0" smtClean="0">
                    <a:solidFill>
                      <a:schemeClr val="tx2">
                        <a:lumMod val="60000"/>
                        <a:lumOff val="40000"/>
                      </a:schemeClr>
                    </a:solidFill>
                  </a:rPr>
                  <a:t>µ</a:t>
                </a:r>
                <a:endParaRPr lang="en-US" dirty="0">
                  <a:solidFill>
                    <a:schemeClr val="tx2">
                      <a:lumMod val="60000"/>
                      <a:lumOff val="40000"/>
                    </a:schemeClr>
                  </a:solidFill>
                </a:endParaRPr>
              </a:p>
            </p:txBody>
          </p:sp>
          <p:sp>
            <p:nvSpPr>
              <p:cNvPr id="188" name="TextBox 187"/>
              <p:cNvSpPr txBox="1"/>
              <p:nvPr/>
            </p:nvSpPr>
            <p:spPr>
              <a:xfrm>
                <a:off x="6781800" y="2726848"/>
                <a:ext cx="2298338" cy="338554"/>
              </a:xfrm>
              <a:prstGeom prst="rect">
                <a:avLst/>
              </a:prstGeom>
              <a:noFill/>
            </p:spPr>
            <p:txBody>
              <a:bodyPr wrap="square" rtlCol="0">
                <a:spAutoFit/>
              </a:bodyPr>
              <a:lstStyle/>
              <a:p>
                <a:pPr algn="ctr"/>
                <a:r>
                  <a:rPr lang="en-US" sz="1600" dirty="0" smtClean="0"/>
                  <a:t>Sampling Distribution</a:t>
                </a:r>
                <a:endParaRPr lang="en-US" sz="1600" dirty="0"/>
              </a:p>
            </p:txBody>
          </p:sp>
        </p:grpSp>
        <p:grpSp>
          <p:nvGrpSpPr>
            <p:cNvPr id="180" name="Group 179"/>
            <p:cNvGrpSpPr/>
            <p:nvPr/>
          </p:nvGrpSpPr>
          <p:grpSpPr>
            <a:xfrm>
              <a:off x="7162800" y="4267200"/>
              <a:ext cx="1832710" cy="733980"/>
              <a:chOff x="381000" y="3869848"/>
              <a:chExt cx="1832710" cy="733980"/>
            </a:xfrm>
          </p:grpSpPr>
          <mc:AlternateContent xmlns:mc="http://schemas.openxmlformats.org/markup-compatibility/2006" xmlns:a14="http://schemas.microsoft.com/office/drawing/2010/main">
            <mc:Choice Requires="a14">
              <p:sp>
                <p:nvSpPr>
                  <p:cNvPr id="181" name="TextBox 180"/>
                  <p:cNvSpPr txBox="1"/>
                  <p:nvPr/>
                </p:nvSpPr>
                <p:spPr>
                  <a:xfrm>
                    <a:off x="381000" y="4234496"/>
                    <a:ext cx="1764714" cy="369332"/>
                  </a:xfrm>
                  <a:prstGeom prst="rect">
                    <a:avLst/>
                  </a:prstGeom>
                  <a:noFill/>
                </p:spPr>
                <p:txBody>
                  <a:bodyPr wrap="none" rtlCol="0">
                    <a:spAutoFit/>
                  </a:bodyPr>
                  <a:lstStyle/>
                  <a:p>
                    <a14:m>
                      <m:oMath xmlns:m="http://schemas.openxmlformats.org/officeDocument/2006/math">
                        <m:r>
                          <a:rPr lang="en-US" b="0" i="1" smtClean="0">
                            <a:latin typeface="Cambria Math"/>
                          </a:rPr>
                          <m:t>𝑑𝑓</m:t>
                        </m:r>
                        <m:r>
                          <a:rPr lang="en-US" b="0" i="1" smtClean="0">
                            <a:latin typeface="Cambria Math"/>
                          </a:rPr>
                          <m:t>=</m:t>
                        </m:r>
                        <m:r>
                          <a:rPr lang="en-US" b="0" i="1" smtClean="0">
                            <a:latin typeface="Cambria Math"/>
                          </a:rPr>
                          <m:t>𝑛</m:t>
                        </m:r>
                        <m:r>
                          <a:rPr lang="en-US" b="0" i="1" smtClean="0">
                            <a:latin typeface="Cambria Math"/>
                          </a:rPr>
                          <m:t>−1=</m:t>
                        </m:r>
                      </m:oMath>
                    </a14:m>
                    <a:r>
                      <a:rPr lang="en-US" dirty="0" smtClean="0"/>
                      <a:t>35</a:t>
                    </a:r>
                    <a:endParaRPr lang="en-US" dirty="0"/>
                  </a:p>
                </p:txBody>
              </p:sp>
            </mc:Choice>
            <mc:Fallback xmlns="">
              <p:sp>
                <p:nvSpPr>
                  <p:cNvPr id="181" name="TextBox 180"/>
                  <p:cNvSpPr txBox="1">
                    <a:spLocks noRot="1" noChangeAspect="1" noMove="1" noResize="1" noEditPoints="1" noAdjustHandles="1" noChangeArrowheads="1" noChangeShapeType="1" noTextEdit="1"/>
                  </p:cNvSpPr>
                  <p:nvPr/>
                </p:nvSpPr>
                <p:spPr>
                  <a:xfrm>
                    <a:off x="381000" y="4234496"/>
                    <a:ext cx="1764714" cy="369332"/>
                  </a:xfrm>
                  <a:prstGeom prst="rect">
                    <a:avLst/>
                  </a:prstGeom>
                  <a:blipFill rotWithShape="1">
                    <a:blip r:embed="rId5" cstate="print"/>
                    <a:stretch>
                      <a:fillRect l="-692" t="-8333" r="-207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2" name="TextBox 181"/>
                  <p:cNvSpPr txBox="1"/>
                  <p:nvPr/>
                </p:nvSpPr>
                <p:spPr>
                  <a:xfrm>
                    <a:off x="453403" y="3869848"/>
                    <a:ext cx="14328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𝑡</m:t>
                              </m:r>
                            </m:e>
                            <m:sub>
                              <m:r>
                                <a:rPr lang="en-US" b="0" i="1" smtClean="0">
                                  <a:latin typeface="Cambria Math"/>
                                </a:rPr>
                                <m:t>𝑐𝑟𝑖𝑡</m:t>
                              </m:r>
                            </m:sub>
                          </m:sSub>
                          <m:r>
                            <a:rPr lang="en-US" b="0" i="1" smtClean="0">
                              <a:latin typeface="Cambria Math"/>
                            </a:rPr>
                            <m:t>= </m:t>
                          </m:r>
                          <m:r>
                            <a:rPr lang="en-US" b="0" i="1" smtClean="0">
                              <a:latin typeface="Cambria Math"/>
                              <a:ea typeface="Cambria Math"/>
                            </a:rPr>
                            <m:t>1.68</m:t>
                          </m:r>
                        </m:oMath>
                      </m:oMathPara>
                    </a14:m>
                    <a:endParaRPr lang="en-US" dirty="0"/>
                  </a:p>
                </p:txBody>
              </p:sp>
            </mc:Choice>
            <mc:Fallback xmlns="">
              <p:sp>
                <p:nvSpPr>
                  <p:cNvPr id="182" name="TextBox 181"/>
                  <p:cNvSpPr txBox="1">
                    <a:spLocks noRot="1" noChangeAspect="1" noMove="1" noResize="1" noEditPoints="1" noAdjustHandles="1" noChangeArrowheads="1" noChangeShapeType="1" noTextEdit="1"/>
                  </p:cNvSpPr>
                  <p:nvPr/>
                </p:nvSpPr>
                <p:spPr>
                  <a:xfrm>
                    <a:off x="453403" y="3869848"/>
                    <a:ext cx="1432828" cy="369332"/>
                  </a:xfrm>
                  <a:prstGeom prst="rect">
                    <a:avLst/>
                  </a:prstGeom>
                  <a:blipFill rotWithShape="1">
                    <a:blip r:embed="rId6" cstate="print"/>
                    <a:stretch>
                      <a:fillRect/>
                    </a:stretch>
                  </a:blipFill>
                </p:spPr>
                <p:txBody>
                  <a:bodyPr/>
                  <a:lstStyle/>
                  <a:p>
                    <a:r>
                      <a:rPr lang="en-US">
                        <a:noFill/>
                      </a:rPr>
                      <a:t> </a:t>
                    </a:r>
                  </a:p>
                </p:txBody>
              </p:sp>
            </mc:Fallback>
          </mc:AlternateContent>
          <p:sp>
            <p:nvSpPr>
              <p:cNvPr id="183" name="Rectangle 182"/>
              <p:cNvSpPr/>
              <p:nvPr/>
            </p:nvSpPr>
            <p:spPr>
              <a:xfrm>
                <a:off x="382955" y="3918028"/>
                <a:ext cx="1830755" cy="6313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50" name="Straight Connector 149"/>
          <p:cNvCxnSpPr/>
          <p:nvPr/>
        </p:nvCxnSpPr>
        <p:spPr>
          <a:xfrm flipV="1">
            <a:off x="4343400" y="5035077"/>
            <a:ext cx="410464" cy="464"/>
          </a:xfrm>
          <a:prstGeom prst="line">
            <a:avLst/>
          </a:prstGeom>
          <a:ln w="69850"/>
        </p:spPr>
        <p:style>
          <a:lnRef idx="3">
            <a:schemeClr val="dk1"/>
          </a:lnRef>
          <a:fillRef idx="0">
            <a:schemeClr val="dk1"/>
          </a:fillRef>
          <a:effectRef idx="2">
            <a:schemeClr val="dk1"/>
          </a:effectRef>
          <a:fontRef idx="minor">
            <a:schemeClr val="tx1"/>
          </a:fontRef>
        </p:style>
      </p:cxnSp>
      <p:sp>
        <p:nvSpPr>
          <p:cNvPr id="171" name="Rectangle 170"/>
          <p:cNvSpPr>
            <a:spLocks/>
          </p:cNvSpPr>
          <p:nvPr/>
        </p:nvSpPr>
        <p:spPr>
          <a:xfrm>
            <a:off x="4372212" y="3826492"/>
            <a:ext cx="1078900" cy="1078903"/>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r>
              <a:rPr lang="en-US" sz="2400" b="1" baseline="30000" dirty="0">
                <a:solidFill>
                  <a:schemeClr val="tx1"/>
                </a:solidFill>
              </a:rPr>
              <a:t>2</a:t>
            </a:r>
          </a:p>
        </p:txBody>
      </p:sp>
      <p:sp>
        <p:nvSpPr>
          <p:cNvPr id="196" name="Rectangle 195"/>
          <p:cNvSpPr>
            <a:spLocks/>
          </p:cNvSpPr>
          <p:nvPr/>
        </p:nvSpPr>
        <p:spPr>
          <a:xfrm>
            <a:off x="4472231" y="2805424"/>
            <a:ext cx="189281" cy="189281"/>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dirty="0"/>
          </a:p>
        </p:txBody>
      </p:sp>
      <p:grpSp>
        <p:nvGrpSpPr>
          <p:cNvPr id="197" name="Group 196"/>
          <p:cNvGrpSpPr/>
          <p:nvPr/>
        </p:nvGrpSpPr>
        <p:grpSpPr>
          <a:xfrm>
            <a:off x="5417574" y="1498199"/>
            <a:ext cx="556500" cy="350057"/>
            <a:chOff x="5364237" y="4442602"/>
            <a:chExt cx="556500" cy="350057"/>
          </a:xfrm>
        </p:grpSpPr>
        <p:sp>
          <p:nvSpPr>
            <p:cNvPr id="198" name="TextBox 197"/>
            <p:cNvSpPr txBox="1"/>
            <p:nvPr/>
          </p:nvSpPr>
          <p:spPr>
            <a:xfrm>
              <a:off x="5364237" y="4454105"/>
              <a:ext cx="483212" cy="338554"/>
            </a:xfrm>
            <a:prstGeom prst="rect">
              <a:avLst/>
            </a:prstGeom>
            <a:noFill/>
          </p:spPr>
          <p:txBody>
            <a:bodyPr wrap="square" rtlCol="0">
              <a:spAutoFit/>
            </a:bodyPr>
            <a:lstStyle/>
            <a:p>
              <a:r>
                <a:rPr lang="en-US" sz="1600" dirty="0" smtClean="0"/>
                <a:t>s</a:t>
              </a:r>
              <a:r>
                <a:rPr lang="en-US" sz="1600" baseline="-25000" dirty="0" smtClean="0"/>
                <a:t>M</a:t>
              </a:r>
              <a:endParaRPr lang="en-US" sz="1600" baseline="-25000" dirty="0"/>
            </a:p>
          </p:txBody>
        </p:sp>
        <p:sp>
          <p:nvSpPr>
            <p:cNvPr id="199" name="TextBox 198"/>
            <p:cNvSpPr txBox="1"/>
            <p:nvPr/>
          </p:nvSpPr>
          <p:spPr>
            <a:xfrm>
              <a:off x="5437888" y="4442602"/>
              <a:ext cx="482849" cy="261610"/>
            </a:xfrm>
            <a:prstGeom prst="rect">
              <a:avLst/>
            </a:prstGeom>
            <a:noFill/>
          </p:spPr>
          <p:txBody>
            <a:bodyPr wrap="square" rtlCol="0">
              <a:spAutoFit/>
            </a:bodyPr>
            <a:lstStyle/>
            <a:p>
              <a:r>
                <a:rPr lang="en-US" sz="1050" dirty="0" smtClean="0"/>
                <a:t>2</a:t>
              </a:r>
              <a:endParaRPr lang="en-US" sz="1050" dirty="0"/>
            </a:p>
          </p:txBody>
        </p:sp>
      </p:grpSp>
      <p:sp>
        <p:nvSpPr>
          <p:cNvPr id="200" name="Freeform 199"/>
          <p:cNvSpPr/>
          <p:nvPr/>
        </p:nvSpPr>
        <p:spPr>
          <a:xfrm>
            <a:off x="1020064" y="3055917"/>
            <a:ext cx="7467600" cy="2362200"/>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49000"/>
              </a:srgbClr>
            </a:solidFill>
            <a:prstDash val="sys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grpSp>
        <p:nvGrpSpPr>
          <p:cNvPr id="83" name="Group 82"/>
          <p:cNvGrpSpPr/>
          <p:nvPr/>
        </p:nvGrpSpPr>
        <p:grpSpPr>
          <a:xfrm>
            <a:off x="4380644" y="2697778"/>
            <a:ext cx="572356" cy="338554"/>
            <a:chOff x="6438044" y="3395246"/>
            <a:chExt cx="572356" cy="338554"/>
          </a:xfrm>
        </p:grpSpPr>
        <p:sp>
          <p:nvSpPr>
            <p:cNvPr id="79" name="TextBox 78"/>
            <p:cNvSpPr txBox="1"/>
            <p:nvPr/>
          </p:nvSpPr>
          <p:spPr>
            <a:xfrm>
              <a:off x="6438044" y="3395246"/>
              <a:ext cx="483212" cy="338554"/>
            </a:xfrm>
            <a:prstGeom prst="rect">
              <a:avLst/>
            </a:prstGeom>
            <a:noFill/>
          </p:spPr>
          <p:txBody>
            <a:bodyPr wrap="square" rtlCol="0">
              <a:spAutoFit/>
            </a:bodyPr>
            <a:lstStyle/>
            <a:p>
              <a:r>
                <a:rPr lang="en-US" sz="1600" dirty="0" smtClean="0"/>
                <a:t>s</a:t>
              </a:r>
              <a:r>
                <a:rPr lang="en-US" sz="1600" baseline="-25000" dirty="0" smtClean="0"/>
                <a:t>M</a:t>
              </a:r>
              <a:endParaRPr lang="en-US" sz="1600" baseline="-25000" dirty="0"/>
            </a:p>
          </p:txBody>
        </p:sp>
        <p:sp>
          <p:nvSpPr>
            <p:cNvPr id="82" name="TextBox 81"/>
            <p:cNvSpPr txBox="1"/>
            <p:nvPr/>
          </p:nvSpPr>
          <p:spPr>
            <a:xfrm>
              <a:off x="6527551" y="3395990"/>
              <a:ext cx="482849" cy="261610"/>
            </a:xfrm>
            <a:prstGeom prst="rect">
              <a:avLst/>
            </a:prstGeom>
            <a:noFill/>
          </p:spPr>
          <p:txBody>
            <a:bodyPr wrap="square" rtlCol="0">
              <a:spAutoFit/>
            </a:bodyPr>
            <a:lstStyle/>
            <a:p>
              <a:r>
                <a:rPr lang="en-US" sz="1050" dirty="0" smtClean="0"/>
                <a:t>2</a:t>
              </a:r>
              <a:endParaRPr lang="en-US" sz="1050" dirty="0"/>
            </a:p>
          </p:txBody>
        </p:sp>
      </p:grpSp>
      <p:sp>
        <p:nvSpPr>
          <p:cNvPr id="201" name="TextBox 200"/>
          <p:cNvSpPr txBox="1"/>
          <p:nvPr/>
        </p:nvSpPr>
        <p:spPr>
          <a:xfrm>
            <a:off x="3599886" y="4645223"/>
            <a:ext cx="591114" cy="307777"/>
          </a:xfrm>
          <a:prstGeom prst="rect">
            <a:avLst/>
          </a:prstGeom>
          <a:noFill/>
        </p:spPr>
        <p:txBody>
          <a:bodyPr wrap="square" rtlCol="0">
            <a:spAutoFit/>
          </a:bodyPr>
          <a:lstStyle/>
          <a:p>
            <a:r>
              <a:rPr lang="en-US" sz="1400" dirty="0" smtClean="0">
                <a:solidFill>
                  <a:srgbClr val="FF0000"/>
                </a:solidFill>
              </a:rPr>
              <a:t>0.82</a:t>
            </a:r>
            <a:endParaRPr lang="en-US" sz="1400" dirty="0">
              <a:solidFill>
                <a:srgbClr val="FF0000"/>
              </a:solidFill>
            </a:endParaRPr>
          </a:p>
        </p:txBody>
      </p:sp>
      <p:sp>
        <p:nvSpPr>
          <p:cNvPr id="203" name="Rectangle 202"/>
          <p:cNvSpPr>
            <a:spLocks/>
          </p:cNvSpPr>
          <p:nvPr/>
        </p:nvSpPr>
        <p:spPr>
          <a:xfrm>
            <a:off x="4053987" y="4679646"/>
            <a:ext cx="189281" cy="189281"/>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dirty="0"/>
          </a:p>
        </p:txBody>
      </p:sp>
      <p:grpSp>
        <p:nvGrpSpPr>
          <p:cNvPr id="204" name="Group 203"/>
          <p:cNvGrpSpPr/>
          <p:nvPr/>
        </p:nvGrpSpPr>
        <p:grpSpPr>
          <a:xfrm>
            <a:off x="3962400" y="4572000"/>
            <a:ext cx="572356" cy="338554"/>
            <a:chOff x="6438044" y="3395246"/>
            <a:chExt cx="572356" cy="338554"/>
          </a:xfrm>
        </p:grpSpPr>
        <p:sp>
          <p:nvSpPr>
            <p:cNvPr id="205" name="TextBox 204"/>
            <p:cNvSpPr txBox="1"/>
            <p:nvPr/>
          </p:nvSpPr>
          <p:spPr>
            <a:xfrm>
              <a:off x="6438044" y="3395246"/>
              <a:ext cx="483212" cy="338554"/>
            </a:xfrm>
            <a:prstGeom prst="rect">
              <a:avLst/>
            </a:prstGeom>
            <a:noFill/>
          </p:spPr>
          <p:txBody>
            <a:bodyPr wrap="square" rtlCol="0">
              <a:spAutoFit/>
            </a:bodyPr>
            <a:lstStyle/>
            <a:p>
              <a:r>
                <a:rPr lang="en-US" sz="1600" dirty="0" smtClean="0"/>
                <a:t>s</a:t>
              </a:r>
              <a:r>
                <a:rPr lang="en-US" sz="1600" baseline="-25000" dirty="0" smtClean="0"/>
                <a:t>M</a:t>
              </a:r>
              <a:endParaRPr lang="en-US" sz="1600" baseline="-25000" dirty="0"/>
            </a:p>
          </p:txBody>
        </p:sp>
        <p:sp>
          <p:nvSpPr>
            <p:cNvPr id="206" name="TextBox 205"/>
            <p:cNvSpPr txBox="1"/>
            <p:nvPr/>
          </p:nvSpPr>
          <p:spPr>
            <a:xfrm>
              <a:off x="6527551" y="3395990"/>
              <a:ext cx="482849" cy="261610"/>
            </a:xfrm>
            <a:prstGeom prst="rect">
              <a:avLst/>
            </a:prstGeom>
            <a:noFill/>
          </p:spPr>
          <p:txBody>
            <a:bodyPr wrap="square" rtlCol="0">
              <a:spAutoFit/>
            </a:bodyPr>
            <a:lstStyle/>
            <a:p>
              <a:r>
                <a:rPr lang="en-US" sz="1050" dirty="0" smtClean="0"/>
                <a:t>2</a:t>
              </a:r>
              <a:endParaRPr lang="en-US" sz="1050" dirty="0"/>
            </a:p>
          </p:txBody>
        </p:sp>
      </p:grpSp>
      <p:sp>
        <p:nvSpPr>
          <p:cNvPr id="81" name="TextBox 80"/>
          <p:cNvSpPr txBox="1"/>
          <p:nvPr/>
        </p:nvSpPr>
        <p:spPr>
          <a:xfrm>
            <a:off x="-3586" y="-72323"/>
            <a:ext cx="4575586" cy="400110"/>
          </a:xfrm>
          <a:prstGeom prst="rect">
            <a:avLst/>
          </a:prstGeom>
          <a:noFill/>
        </p:spPr>
        <p:txBody>
          <a:bodyPr wrap="square" rtlCol="0">
            <a:spAutoFit/>
          </a:bodyPr>
          <a:lstStyle/>
          <a:p>
            <a:r>
              <a:rPr lang="en-US" sz="2000" b="1" dirty="0" smtClean="0">
                <a:solidFill>
                  <a:schemeClr val="tx2">
                    <a:lumMod val="60000"/>
                    <a:lumOff val="40000"/>
                  </a:schemeClr>
                </a:solidFill>
              </a:rPr>
              <a:t>H</a:t>
            </a:r>
            <a:r>
              <a:rPr lang="en-US" sz="2000" b="1" baseline="-25000" dirty="0" smtClean="0">
                <a:solidFill>
                  <a:schemeClr val="tx2">
                    <a:lumMod val="60000"/>
                    <a:lumOff val="40000"/>
                  </a:schemeClr>
                </a:solidFill>
              </a:rPr>
              <a:t>0 </a:t>
            </a:r>
            <a:r>
              <a:rPr lang="en-US" sz="2000" b="1" dirty="0" smtClean="0">
                <a:solidFill>
                  <a:schemeClr val="tx2">
                    <a:lumMod val="60000"/>
                    <a:lumOff val="40000"/>
                  </a:schemeClr>
                </a:solidFill>
              </a:rPr>
              <a:t>: </a:t>
            </a:r>
            <a:r>
              <a:rPr lang="en-US" sz="2000" b="1" dirty="0" smtClean="0">
                <a:solidFill>
                  <a:schemeClr val="tx2">
                    <a:lumMod val="60000"/>
                    <a:lumOff val="40000"/>
                  </a:schemeClr>
                </a:solidFill>
              </a:rPr>
              <a:t>No, they don’t</a:t>
            </a:r>
            <a:endParaRPr lang="en-US" sz="2000" b="1" baseline="-25000" dirty="0">
              <a:solidFill>
                <a:schemeClr val="tx2">
                  <a:lumMod val="60000"/>
                  <a:lumOff val="40000"/>
                </a:schemeClr>
              </a:solidFill>
            </a:endParaRPr>
          </a:p>
        </p:txBody>
      </p:sp>
      <p:sp>
        <p:nvSpPr>
          <p:cNvPr id="85" name="TextBox 84"/>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a:t>
            </a:r>
            <a:r>
              <a:rPr lang="en-US" sz="2000" b="1" dirty="0" smtClean="0">
                <a:solidFill>
                  <a:srgbClr val="FF0000"/>
                </a:solidFill>
              </a:rPr>
              <a:t>Programmers need more control</a:t>
            </a:r>
            <a:endParaRPr lang="en-US" sz="2000" b="1" baseline="-25000" dirty="0">
              <a:solidFill>
                <a:srgbClr val="FF0000"/>
              </a:solidFill>
            </a:endParaRPr>
          </a:p>
        </p:txBody>
      </p:sp>
    </p:spTree>
    <p:extLst>
      <p:ext uri="{BB962C8B-B14F-4D97-AF65-F5344CB8AC3E}">
        <p14:creationId xmlns:p14="http://schemas.microsoft.com/office/powerpoint/2010/main" val="2270554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One-Sample T-test</a:t>
            </a:r>
            <a:endParaRPr lang="en-US" dirty="0"/>
          </a:p>
        </p:txBody>
      </p:sp>
      <p:sp>
        <p:nvSpPr>
          <p:cNvPr id="3" name="Subtitle 2"/>
          <p:cNvSpPr>
            <a:spLocks noGrp="1"/>
          </p:cNvSpPr>
          <p:nvPr>
            <p:ph type="subTitle" idx="1"/>
          </p:nvPr>
        </p:nvSpPr>
        <p:spPr/>
        <p:txBody>
          <a:bodyPr/>
          <a:lstStyle/>
          <a:p>
            <a:r>
              <a:rPr lang="en-US" dirty="0" smtClean="0"/>
              <a:t>Scenario 4</a:t>
            </a:r>
            <a:endParaRPr lang="en-US" dirty="0"/>
          </a:p>
        </p:txBody>
      </p:sp>
    </p:spTree>
    <p:extLst>
      <p:ext uri="{BB962C8B-B14F-4D97-AF65-F5344CB8AC3E}">
        <p14:creationId xmlns:p14="http://schemas.microsoft.com/office/powerpoint/2010/main" val="26219060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86" y="-72323"/>
            <a:ext cx="4575586" cy="523220"/>
          </a:xfrm>
          <a:prstGeom prst="rect">
            <a:avLst/>
          </a:prstGeom>
          <a:noFill/>
        </p:spPr>
        <p:txBody>
          <a:bodyPr wrap="square" rtlCol="0">
            <a:spAutoFit/>
          </a:bodyPr>
          <a:lstStyle/>
          <a:p>
            <a:r>
              <a:rPr lang="en-US" sz="2800" b="1" dirty="0" smtClean="0">
                <a:solidFill>
                  <a:schemeClr val="tx2">
                    <a:lumMod val="60000"/>
                    <a:lumOff val="40000"/>
                  </a:schemeClr>
                </a:solidFill>
              </a:rPr>
              <a:t>H</a:t>
            </a:r>
            <a:r>
              <a:rPr lang="en-US" sz="2800" b="1" baseline="-25000" dirty="0" smtClean="0">
                <a:solidFill>
                  <a:schemeClr val="tx2">
                    <a:lumMod val="60000"/>
                    <a:lumOff val="40000"/>
                  </a:schemeClr>
                </a:solidFill>
              </a:rPr>
              <a:t>0 </a:t>
            </a:r>
            <a:r>
              <a:rPr lang="en-US" sz="2800" b="1" dirty="0" smtClean="0">
                <a:solidFill>
                  <a:schemeClr val="tx2">
                    <a:lumMod val="60000"/>
                    <a:lumOff val="40000"/>
                  </a:schemeClr>
                </a:solidFill>
              </a:rPr>
              <a:t>:</a:t>
            </a:r>
            <a:endParaRPr lang="en-US" sz="2800" b="1" baseline="-25000" dirty="0">
              <a:solidFill>
                <a:schemeClr val="tx2">
                  <a:lumMod val="60000"/>
                  <a:lumOff val="40000"/>
                </a:schemeClr>
              </a:solidFill>
            </a:endParaRPr>
          </a:p>
        </p:txBody>
      </p:sp>
      <p:sp>
        <p:nvSpPr>
          <p:cNvPr id="13" name="TextBox 12"/>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a:t>
            </a:r>
            <a:endParaRPr lang="en-US" sz="2800" b="1" baseline="-25000" dirty="0">
              <a:solidFill>
                <a:srgbClr val="FF0000"/>
              </a:solidFill>
            </a:endParaRPr>
          </a:p>
        </p:txBody>
      </p:sp>
      <p:sp>
        <p:nvSpPr>
          <p:cNvPr id="50" name="Isosceles Triangle 49"/>
          <p:cNvSpPr/>
          <p:nvPr/>
        </p:nvSpPr>
        <p:spPr>
          <a:xfrm rot="5400000">
            <a:off x="4110224" y="3700192"/>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51" name="Straight Connector 50"/>
          <p:cNvCxnSpPr>
            <a:endCxn id="50" idx="3"/>
          </p:cNvCxnSpPr>
          <p:nvPr/>
        </p:nvCxnSpPr>
        <p:spPr>
          <a:xfrm>
            <a:off x="1143000" y="3962849"/>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43712" y="636327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743712" y="604018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743712" y="571709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743712" y="539400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743712" y="507092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743712" y="474783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743712" y="442474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743712" y="410165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743712" y="377856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743712" y="345548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743712" y="313239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905256" y="2819400"/>
            <a:ext cx="0" cy="4038600"/>
          </a:xfrm>
          <a:prstGeom prst="line">
            <a:avLst/>
          </a:prstGeom>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914400" y="2133600"/>
            <a:ext cx="7772400" cy="461665"/>
          </a:xfrm>
          <a:prstGeom prst="rect">
            <a:avLst/>
          </a:prstGeom>
          <a:noFill/>
        </p:spPr>
        <p:txBody>
          <a:bodyPr wrap="square" rtlCol="0">
            <a:spAutoFit/>
          </a:bodyPr>
          <a:lstStyle/>
          <a:p>
            <a:pPr algn="ctr"/>
            <a:r>
              <a:rPr lang="en-US" sz="2400" dirty="0" smtClean="0"/>
              <a:t>Are grad students stressed more than general population?</a:t>
            </a:r>
            <a:endParaRPr lang="en-US" sz="2400" dirty="0"/>
          </a:p>
        </p:txBody>
      </p:sp>
      <p:grpSp>
        <p:nvGrpSpPr>
          <p:cNvPr id="90" name="Group 89"/>
          <p:cNvGrpSpPr/>
          <p:nvPr/>
        </p:nvGrpSpPr>
        <p:grpSpPr>
          <a:xfrm>
            <a:off x="6400800" y="591853"/>
            <a:ext cx="2691177" cy="1419962"/>
            <a:chOff x="988358" y="1101908"/>
            <a:chExt cx="7467600" cy="4946250"/>
          </a:xfrm>
        </p:grpSpPr>
        <p:cxnSp>
          <p:nvCxnSpPr>
            <p:cNvPr id="91" name="Straight Connector 90"/>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92" name="Freeform 91"/>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93" name="Straight Connector 92"/>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40</a:t>
              </a:r>
            </a:p>
            <a:p>
              <a:r>
                <a:rPr lang="el-GR" sz="1400" b="1" dirty="0" smtClean="0">
                  <a:solidFill>
                    <a:schemeClr val="tx2">
                      <a:lumMod val="60000"/>
                      <a:lumOff val="40000"/>
                    </a:schemeClr>
                  </a:solidFill>
                </a:rPr>
                <a:t>σ</a:t>
              </a:r>
              <a:r>
                <a:rPr lang="en-US" sz="1400" dirty="0" smtClean="0"/>
                <a:t> = ?</a:t>
              </a:r>
              <a:endParaRPr lang="en-US" sz="1400" dirty="0"/>
            </a:p>
          </p:txBody>
        </p:sp>
        <p:sp>
          <p:nvSpPr>
            <p:cNvPr id="95" name="Freeform 94"/>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6" name="Freeform 9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7" name="Freeform 96"/>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98" name="Straight Arrow Connector 97"/>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5128038" y="4230470"/>
              <a:ext cx="2854764" cy="1286039"/>
            </a:xfrm>
            <a:prstGeom prst="rect">
              <a:avLst/>
            </a:prstGeom>
            <a:noFill/>
          </p:spPr>
          <p:txBody>
            <a:bodyPr wrap="square" rtlCol="0">
              <a:spAutoFit/>
            </a:bodyPr>
            <a:lstStyle/>
            <a:p>
              <a:r>
                <a:rPr lang="en-US" sz="1400" b="1" dirty="0" smtClean="0">
                  <a:solidFill>
                    <a:srgbClr val="FF0000"/>
                  </a:solidFill>
                </a:rPr>
                <a:t>µ</a:t>
              </a:r>
              <a:r>
                <a:rPr lang="en-US" sz="1400" dirty="0" smtClean="0"/>
                <a:t> = ?</a:t>
              </a:r>
            </a:p>
            <a:p>
              <a:r>
                <a:rPr lang="el-GR" sz="1400" b="1" dirty="0" smtClean="0">
                  <a:solidFill>
                    <a:schemeClr val="tx2">
                      <a:lumMod val="60000"/>
                      <a:lumOff val="40000"/>
                    </a:schemeClr>
                  </a:solidFill>
                </a:rPr>
                <a:t>σ</a:t>
              </a:r>
              <a:r>
                <a:rPr lang="en-US" sz="1400" dirty="0" smtClean="0"/>
                <a:t> = ?</a:t>
              </a:r>
              <a:endParaRPr lang="en-US" sz="1400" dirty="0"/>
            </a:p>
          </p:txBody>
        </p:sp>
      </p:grpSp>
      <p:grpSp>
        <p:nvGrpSpPr>
          <p:cNvPr id="102" name="Group 101"/>
          <p:cNvGrpSpPr/>
          <p:nvPr/>
        </p:nvGrpSpPr>
        <p:grpSpPr>
          <a:xfrm>
            <a:off x="800399" y="609600"/>
            <a:ext cx="2019001" cy="1408167"/>
            <a:chOff x="988358" y="1143000"/>
            <a:chExt cx="5602415" cy="4905160"/>
          </a:xfrm>
        </p:grpSpPr>
        <p:cxnSp>
          <p:nvCxnSpPr>
            <p:cNvPr id="103" name="Straight Connector 102"/>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04" name="Freeform 10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5" name="Straight Connector 104"/>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40</a:t>
              </a:r>
            </a:p>
            <a:p>
              <a:r>
                <a:rPr lang="el-GR" sz="1400" b="1" dirty="0" smtClean="0">
                  <a:solidFill>
                    <a:schemeClr val="tx2">
                      <a:lumMod val="60000"/>
                      <a:lumOff val="40000"/>
                    </a:schemeClr>
                  </a:solidFill>
                </a:rPr>
                <a:t>σ</a:t>
              </a:r>
              <a:r>
                <a:rPr lang="en-US" sz="1400" dirty="0" smtClean="0"/>
                <a:t> = ?</a:t>
              </a:r>
              <a:endParaRPr lang="en-US" sz="1400" dirty="0"/>
            </a:p>
          </p:txBody>
        </p:sp>
        <p:sp>
          <p:nvSpPr>
            <p:cNvPr id="107" name="Freeform 106"/>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Freeform 107"/>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cxnSp>
        <p:nvCxnSpPr>
          <p:cNvPr id="55" name="Straight Connector 54"/>
          <p:cNvCxnSpPr>
            <a:stCxn id="53" idx="0"/>
            <a:endCxn id="53"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
        <p:nvSpPr>
          <p:cNvPr id="80" name="TextBox 79"/>
          <p:cNvSpPr txBox="1"/>
          <p:nvPr/>
        </p:nvSpPr>
        <p:spPr>
          <a:xfrm>
            <a:off x="4971117" y="2819400"/>
            <a:ext cx="4120860" cy="3139321"/>
          </a:xfrm>
          <a:prstGeom prst="rect">
            <a:avLst/>
          </a:prstGeom>
          <a:noFill/>
        </p:spPr>
        <p:txBody>
          <a:bodyPr wrap="square" rtlCol="0">
            <a:spAutoFit/>
          </a:bodyPr>
          <a:lstStyle/>
          <a:p>
            <a:r>
              <a:rPr lang="en-US" dirty="0"/>
              <a:t>A faculty member wanted to know how the stress levels of graduate students compares to the general population. The faculty member administered a stress test to 17 graduate students. Sample average was 50 with a standard deviation of 12. The stress test is known to have an average of 40 for the general population. Are graduate students stress more than the average population?  Use an alpha of .05</a:t>
            </a:r>
          </a:p>
        </p:txBody>
      </p:sp>
      <p:grpSp>
        <p:nvGrpSpPr>
          <p:cNvPr id="81" name="Group 80"/>
          <p:cNvGrpSpPr/>
          <p:nvPr/>
        </p:nvGrpSpPr>
        <p:grpSpPr>
          <a:xfrm>
            <a:off x="-19680" y="2980944"/>
            <a:ext cx="747150" cy="3553968"/>
            <a:chOff x="2209800" y="1219200"/>
            <a:chExt cx="352429" cy="1676400"/>
          </a:xfrm>
        </p:grpSpPr>
        <p:sp>
          <p:nvSpPr>
            <p:cNvPr id="82" name="Rectangle 81"/>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50</a:t>
              </a:r>
              <a:endParaRPr lang="en-US" dirty="0">
                <a:solidFill>
                  <a:schemeClr val="tx1"/>
                </a:solidFill>
              </a:endParaRPr>
            </a:p>
          </p:txBody>
        </p:sp>
        <p:sp>
          <p:nvSpPr>
            <p:cNvPr id="83" name="Rectangle 82"/>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55</a:t>
              </a:r>
              <a:endParaRPr lang="en-US" dirty="0">
                <a:solidFill>
                  <a:schemeClr val="tx1"/>
                </a:solidFill>
              </a:endParaRPr>
            </a:p>
          </p:txBody>
        </p:sp>
        <p:sp>
          <p:nvSpPr>
            <p:cNvPr id="84" name="Rectangle 83"/>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60</a:t>
              </a:r>
              <a:endParaRPr lang="en-US" dirty="0">
                <a:solidFill>
                  <a:schemeClr val="tx1"/>
                </a:solidFill>
              </a:endParaRPr>
            </a:p>
          </p:txBody>
        </p:sp>
        <p:sp>
          <p:nvSpPr>
            <p:cNvPr id="85" name="Rectangle 84"/>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65</a:t>
              </a:r>
              <a:endParaRPr lang="en-US" dirty="0">
                <a:solidFill>
                  <a:schemeClr val="tx1"/>
                </a:solidFill>
              </a:endParaRPr>
            </a:p>
          </p:txBody>
        </p:sp>
        <p:sp>
          <p:nvSpPr>
            <p:cNvPr id="86" name="Rectangle 85"/>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70</a:t>
              </a:r>
              <a:endParaRPr lang="en-US" dirty="0">
                <a:solidFill>
                  <a:schemeClr val="tx1"/>
                </a:solidFill>
              </a:endParaRPr>
            </a:p>
          </p:txBody>
        </p:sp>
        <p:sp>
          <p:nvSpPr>
            <p:cNvPr id="87" name="Rectangle 86"/>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20</a:t>
              </a:r>
              <a:endParaRPr lang="en-US" dirty="0">
                <a:solidFill>
                  <a:schemeClr val="tx1"/>
                </a:solidFill>
              </a:endParaRPr>
            </a:p>
          </p:txBody>
        </p:sp>
        <p:sp>
          <p:nvSpPr>
            <p:cNvPr id="88" name="Rectangle 87"/>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25</a:t>
              </a:r>
              <a:endParaRPr lang="en-US" dirty="0">
                <a:solidFill>
                  <a:schemeClr val="tx1"/>
                </a:solidFill>
              </a:endParaRPr>
            </a:p>
          </p:txBody>
        </p:sp>
        <p:sp>
          <p:nvSpPr>
            <p:cNvPr id="100" name="Rectangle 9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30</a:t>
              </a:r>
              <a:endParaRPr lang="en-US" dirty="0">
                <a:solidFill>
                  <a:schemeClr val="tx1"/>
                </a:solidFill>
              </a:endParaRPr>
            </a:p>
          </p:txBody>
        </p:sp>
        <p:sp>
          <p:nvSpPr>
            <p:cNvPr id="109" name="Rectangle 108"/>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35</a:t>
              </a:r>
              <a:endParaRPr lang="en-US" dirty="0">
                <a:solidFill>
                  <a:schemeClr val="tx1"/>
                </a:solidFill>
              </a:endParaRPr>
            </a:p>
          </p:txBody>
        </p:sp>
        <p:sp>
          <p:nvSpPr>
            <p:cNvPr id="110" name="Rectangle 109"/>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40</a:t>
              </a:r>
              <a:endParaRPr lang="en-US" dirty="0">
                <a:solidFill>
                  <a:schemeClr val="tx1"/>
                </a:solidFill>
              </a:endParaRPr>
            </a:p>
          </p:txBody>
        </p:sp>
        <p:sp>
          <p:nvSpPr>
            <p:cNvPr id="111" name="Rectangle 110"/>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45</a:t>
              </a:r>
              <a:endParaRPr lang="en-US" dirty="0">
                <a:solidFill>
                  <a:schemeClr val="tx1"/>
                </a:solidFill>
              </a:endParaRPr>
            </a:p>
          </p:txBody>
        </p:sp>
      </p:grpSp>
    </p:spTree>
    <p:extLst>
      <p:ext uri="{BB962C8B-B14F-4D97-AF65-F5344CB8AC3E}">
        <p14:creationId xmlns:p14="http://schemas.microsoft.com/office/powerpoint/2010/main" val="11670431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301203" y="909935"/>
            <a:ext cx="841909" cy="461665"/>
          </a:xfrm>
          <a:prstGeom prst="rect">
            <a:avLst/>
          </a:prstGeom>
          <a:noFill/>
        </p:spPr>
        <p:txBody>
          <a:bodyPr wrap="square" rtlCol="0">
            <a:spAutoFit/>
          </a:bodyPr>
          <a:lstStyle/>
          <a:p>
            <a:pPr algn="ctr"/>
            <a:r>
              <a:rPr lang="en-US" sz="2400" b="1" dirty="0" smtClean="0"/>
              <a:t>?</a:t>
            </a:r>
            <a:endParaRPr lang="en-US" dirty="0"/>
          </a:p>
        </p:txBody>
      </p:sp>
      <p:sp>
        <p:nvSpPr>
          <p:cNvPr id="49" name="TextBox 48"/>
          <p:cNvSpPr txBox="1"/>
          <p:nvPr/>
        </p:nvSpPr>
        <p:spPr>
          <a:xfrm>
            <a:off x="5361897" y="4230469"/>
            <a:ext cx="841909" cy="646331"/>
          </a:xfrm>
          <a:prstGeom prst="rect">
            <a:avLst/>
          </a:prstGeom>
          <a:noFill/>
        </p:spPr>
        <p:txBody>
          <a:bodyPr wrap="square" rtlCol="0">
            <a:spAutoFit/>
          </a:bodyPr>
          <a:lstStyle/>
          <a:p>
            <a:r>
              <a:rPr lang="en-US" b="1" dirty="0" smtClean="0">
                <a:solidFill>
                  <a:srgbClr val="FF0000"/>
                </a:solidFill>
              </a:rPr>
              <a:t>µ</a:t>
            </a:r>
            <a:r>
              <a:rPr lang="en-US" dirty="0" smtClean="0"/>
              <a:t> = ?</a:t>
            </a:r>
          </a:p>
          <a:p>
            <a:r>
              <a:rPr lang="el-GR" b="1" dirty="0" smtClean="0">
                <a:solidFill>
                  <a:schemeClr val="tx2">
                    <a:lumMod val="60000"/>
                    <a:lumOff val="40000"/>
                  </a:schemeClr>
                </a:solidFill>
              </a:rPr>
              <a:t>σ</a:t>
            </a:r>
            <a:r>
              <a:rPr lang="en-US" dirty="0" smtClean="0"/>
              <a:t> = 4</a:t>
            </a:r>
            <a:endParaRPr lang="en-US" dirty="0"/>
          </a:p>
        </p:txBody>
      </p:sp>
      <p:sp>
        <p:nvSpPr>
          <p:cNvPr id="2" name="TextBox 1"/>
          <p:cNvSpPr txBox="1"/>
          <p:nvPr/>
        </p:nvSpPr>
        <p:spPr>
          <a:xfrm>
            <a:off x="6409148" y="34276"/>
            <a:ext cx="2734852" cy="369332"/>
          </a:xfrm>
          <a:prstGeom prst="rect">
            <a:avLst/>
          </a:prstGeom>
          <a:noFill/>
        </p:spPr>
        <p:txBody>
          <a:bodyPr wrap="square" rtlCol="0">
            <a:spAutoFit/>
          </a:bodyPr>
          <a:lstStyle/>
          <a:p>
            <a:pPr algn="r"/>
            <a:r>
              <a:rPr lang="en-US" dirty="0" smtClean="0"/>
              <a:t>Population is known</a:t>
            </a:r>
            <a:endParaRPr lang="en-US" dirty="0"/>
          </a:p>
        </p:txBody>
      </p:sp>
    </p:spTree>
    <p:extLst>
      <p:ext uri="{BB962C8B-B14F-4D97-AF65-F5344CB8AC3E}">
        <p14:creationId xmlns:p14="http://schemas.microsoft.com/office/powerpoint/2010/main" val="17262629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85" y="0"/>
            <a:ext cx="9147586" cy="2011815"/>
            <a:chOff x="-3585" y="0"/>
            <a:chExt cx="9147586" cy="2011815"/>
          </a:xfrm>
        </p:grpSpPr>
        <p:sp>
          <p:nvSpPr>
            <p:cNvPr id="94" name="Rectangle 93"/>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stCxn id="94" idx="0"/>
              <a:endCxn id="94"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743712" y="636327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43712" y="604018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743712" y="571709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43712" y="539400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743712" y="507092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43712" y="474783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43712" y="442474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743712" y="410165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743712" y="377856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743712" y="345548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743712" y="313239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905256" y="2819400"/>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8062350" y="638155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a:off x="8062350" y="605846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a:off x="8062350" y="573537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8062350" y="541228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8062350" y="508919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8062350" y="476611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a:off x="8062350" y="444302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8062350" y="411993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8062350" y="379684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p:cNvCxnSpPr/>
          <p:nvPr/>
        </p:nvCxnSpPr>
        <p:spPr>
          <a:xfrm>
            <a:off x="8062350" y="347375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8062350" y="315067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8223894" y="2837677"/>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p:cNvCxnSpPr/>
          <p:nvPr/>
        </p:nvCxnSpPr>
        <p:spPr>
          <a:xfrm>
            <a:off x="1371600" y="6243935"/>
            <a:ext cx="2819400" cy="0"/>
          </a:xfrm>
          <a:prstGeom prst="line">
            <a:avLst/>
          </a:prstGeom>
        </p:spPr>
        <p:style>
          <a:lnRef idx="3">
            <a:schemeClr val="dk1"/>
          </a:lnRef>
          <a:fillRef idx="0">
            <a:schemeClr val="dk1"/>
          </a:fillRef>
          <a:effectRef idx="2">
            <a:schemeClr val="dk1"/>
          </a:effectRef>
          <a:fontRef idx="minor">
            <a:schemeClr val="tx1"/>
          </a:fontRef>
        </p:style>
      </p:cxnSp>
      <p:sp>
        <p:nvSpPr>
          <p:cNvPr id="171" name="TextBox 170"/>
          <p:cNvSpPr txBox="1"/>
          <p:nvPr/>
        </p:nvSpPr>
        <p:spPr>
          <a:xfrm>
            <a:off x="1371600" y="5791200"/>
            <a:ext cx="2819400" cy="461665"/>
          </a:xfrm>
          <a:prstGeom prst="rect">
            <a:avLst/>
          </a:prstGeom>
          <a:noFill/>
        </p:spPr>
        <p:txBody>
          <a:bodyPr wrap="square" rtlCol="0">
            <a:spAutoFit/>
          </a:bodyPr>
          <a:lstStyle/>
          <a:p>
            <a:pPr algn="ctr"/>
            <a:r>
              <a:rPr lang="en-US" sz="2400" dirty="0" smtClean="0"/>
              <a:t>Observed Difference</a:t>
            </a:r>
            <a:endParaRPr lang="en-US" sz="2400" dirty="0"/>
          </a:p>
        </p:txBody>
      </p:sp>
      <p:sp>
        <p:nvSpPr>
          <p:cNvPr id="172" name="TextBox 171"/>
          <p:cNvSpPr txBox="1"/>
          <p:nvPr/>
        </p:nvSpPr>
        <p:spPr>
          <a:xfrm>
            <a:off x="914400" y="6243935"/>
            <a:ext cx="3581400" cy="461665"/>
          </a:xfrm>
          <a:prstGeom prst="rect">
            <a:avLst/>
          </a:prstGeom>
          <a:noFill/>
        </p:spPr>
        <p:txBody>
          <a:bodyPr wrap="square" rtlCol="0">
            <a:spAutoFit/>
          </a:bodyPr>
          <a:lstStyle/>
          <a:p>
            <a:pPr algn="ctr"/>
            <a:r>
              <a:rPr lang="en-US" sz="2400" dirty="0" smtClean="0"/>
              <a:t>Difference due to chance</a:t>
            </a:r>
            <a:endParaRPr lang="en-US" sz="2400" dirty="0"/>
          </a:p>
        </p:txBody>
      </p:sp>
      <p:cxnSp>
        <p:nvCxnSpPr>
          <p:cNvPr id="173" name="Straight Connector 172"/>
          <p:cNvCxnSpPr/>
          <p:nvPr/>
        </p:nvCxnSpPr>
        <p:spPr>
          <a:xfrm>
            <a:off x="5092290" y="4450212"/>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74" name="Isosceles Triangle 173"/>
          <p:cNvSpPr/>
          <p:nvPr/>
        </p:nvSpPr>
        <p:spPr>
          <a:xfrm rot="16200000">
            <a:off x="4662654" y="418642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TextBox 11"/>
          <p:cNvSpPr txBox="1"/>
          <p:nvPr/>
        </p:nvSpPr>
        <p:spPr>
          <a:xfrm>
            <a:off x="-3586" y="-72323"/>
            <a:ext cx="4575586" cy="369332"/>
          </a:xfrm>
          <a:prstGeom prst="rect">
            <a:avLst/>
          </a:prstGeom>
          <a:noFill/>
        </p:spPr>
        <p:txBody>
          <a:bodyPr wrap="square" rtlCol="0">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Grad students are as stressed as everyone</a:t>
            </a:r>
            <a:endParaRPr lang="en-US" b="1" baseline="-25000" dirty="0">
              <a:solidFill>
                <a:schemeClr val="tx2">
                  <a:lumMod val="60000"/>
                  <a:lumOff val="40000"/>
                </a:schemeClr>
              </a:solidFill>
            </a:endParaRPr>
          </a:p>
        </p:txBody>
      </p:sp>
      <p:sp>
        <p:nvSpPr>
          <p:cNvPr id="13" name="TextBox 12"/>
          <p:cNvSpPr txBox="1"/>
          <p:nvPr/>
        </p:nvSpPr>
        <p:spPr>
          <a:xfrm>
            <a:off x="4572000" y="-76200"/>
            <a:ext cx="5029200" cy="400110"/>
          </a:xfrm>
          <a:prstGeom prst="rect">
            <a:avLst/>
          </a:prstGeom>
          <a:noFill/>
        </p:spPr>
        <p:txBody>
          <a:bodyPr wrap="square" rtlCol="0">
            <a:spAutoFit/>
          </a:bodyPr>
          <a:lstStyle/>
          <a:p>
            <a:r>
              <a:rPr lang="en-US" sz="2000" b="1" dirty="0" smtClean="0">
                <a:solidFill>
                  <a:srgbClr val="FF0000"/>
                </a:solidFill>
              </a:rPr>
              <a:t>H</a:t>
            </a:r>
            <a:r>
              <a:rPr lang="en-US" sz="2000" b="1" baseline="-25000" dirty="0" smtClean="0">
                <a:solidFill>
                  <a:srgbClr val="FF0000"/>
                </a:solidFill>
              </a:rPr>
              <a:t>1</a:t>
            </a:r>
            <a:r>
              <a:rPr lang="en-US" sz="2000" b="1" dirty="0" smtClean="0">
                <a:solidFill>
                  <a:srgbClr val="FF0000"/>
                </a:solidFill>
              </a:rPr>
              <a:t> : No, they are not</a:t>
            </a:r>
            <a:endParaRPr lang="en-US" sz="2000" b="1" baseline="-25000" dirty="0">
              <a:solidFill>
                <a:srgbClr val="FF0000"/>
              </a:solidFill>
            </a:endParaRPr>
          </a:p>
        </p:txBody>
      </p:sp>
      <p:grpSp>
        <p:nvGrpSpPr>
          <p:cNvPr id="2" name="Group 1"/>
          <p:cNvGrpSpPr/>
          <p:nvPr/>
        </p:nvGrpSpPr>
        <p:grpSpPr>
          <a:xfrm>
            <a:off x="6400800" y="591853"/>
            <a:ext cx="2691177" cy="1440407"/>
            <a:chOff x="988358" y="1101908"/>
            <a:chExt cx="7467600" cy="5017467"/>
          </a:xfrm>
        </p:grpSpPr>
        <p:cxnSp>
          <p:nvCxnSpPr>
            <p:cNvPr id="97" name="Straight Connector 96"/>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99" name="Freeform 98"/>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0" name="Straight Connector 99"/>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40</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12</a:t>
              </a:r>
              <a:endParaRPr lang="en-US" sz="1400" dirty="0">
                <a:solidFill>
                  <a:srgbClr val="FF0000"/>
                </a:solidFill>
              </a:endParaRPr>
            </a:p>
          </p:txBody>
        </p:sp>
        <p:sp>
          <p:nvSpPr>
            <p:cNvPr id="106" name="Freeform 105"/>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Freeform 106"/>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Freeform 107"/>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09" name="Straight Arrow Connector 108"/>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TextBox 111"/>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50</a:t>
                  </a:r>
                  <a:endParaRPr lang="en-US" sz="1400" dirty="0" smtClean="0">
                    <a:solidFill>
                      <a:srgbClr val="FF0000"/>
                    </a:solidFill>
                  </a:endParaRP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12</a:t>
                  </a:r>
                  <a:endParaRPr lang="en-US" sz="1400" dirty="0">
                    <a:solidFill>
                      <a:srgbClr val="FF0000"/>
                    </a:solidFill>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3" cstate="print"/>
                  <a:stretch>
                    <a:fillRect l="-1786" b="-6742"/>
                  </a:stretch>
                </a:blipFill>
              </p:spPr>
              <p:txBody>
                <a:bodyPr/>
                <a:lstStyle/>
                <a:p>
                  <a:r>
                    <a:rPr lang="en-US">
                      <a:noFill/>
                    </a:rPr>
                    <a:t> </a:t>
                  </a:r>
                </a:p>
              </p:txBody>
            </p:sp>
          </mc:Fallback>
        </mc:AlternateContent>
      </p:grpSp>
      <p:grpSp>
        <p:nvGrpSpPr>
          <p:cNvPr id="113" name="Group 112"/>
          <p:cNvGrpSpPr/>
          <p:nvPr/>
        </p:nvGrpSpPr>
        <p:grpSpPr>
          <a:xfrm>
            <a:off x="800399" y="609600"/>
            <a:ext cx="2019001" cy="1408167"/>
            <a:chOff x="988358" y="1143000"/>
            <a:chExt cx="5602415" cy="4905160"/>
          </a:xfrm>
        </p:grpSpPr>
        <p:cxnSp>
          <p:nvCxnSpPr>
            <p:cNvPr id="114" name="Straight Connector 113"/>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15" name="Freeform 114"/>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16" name="Straight Connector 115"/>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40</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12</a:t>
              </a:r>
              <a:endParaRPr lang="en-US" sz="1400" dirty="0">
                <a:solidFill>
                  <a:srgbClr val="FF0000"/>
                </a:solidFill>
              </a:endParaRPr>
            </a:p>
          </p:txBody>
        </p:sp>
        <p:sp>
          <p:nvSpPr>
            <p:cNvPr id="119" name="Freeform 11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Freeform 11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6" name="Rectangle 5"/>
          <p:cNvSpPr/>
          <p:nvPr/>
        </p:nvSpPr>
        <p:spPr>
          <a:xfrm>
            <a:off x="172233" y="304800"/>
            <a:ext cx="1199367"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a:t>
            </a:r>
            <a:r>
              <a:rPr lang="en-US" b="1" dirty="0">
                <a:solidFill>
                  <a:schemeClr val="tx2">
                    <a:lumMod val="60000"/>
                    <a:lumOff val="40000"/>
                  </a:schemeClr>
                </a:solidFill>
              </a:rPr>
              <a:t>=</a:t>
            </a:r>
            <a:r>
              <a:rPr lang="en-US" b="1" dirty="0" smtClean="0">
                <a:solidFill>
                  <a:schemeClr val="tx2">
                    <a:lumMod val="60000"/>
                    <a:lumOff val="40000"/>
                  </a:schemeClr>
                </a:solidFill>
              </a:rPr>
              <a:t> 40 </a:t>
            </a:r>
            <a:endParaRPr lang="en-US" dirty="0"/>
          </a:p>
        </p:txBody>
      </p:sp>
      <p:sp>
        <p:nvSpPr>
          <p:cNvPr id="175" name="Rectangle 174"/>
          <p:cNvSpPr/>
          <p:nvPr/>
        </p:nvSpPr>
        <p:spPr>
          <a:xfrm>
            <a:off x="4781961" y="304800"/>
            <a:ext cx="1199367"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40 </a:t>
            </a:r>
            <a:endParaRPr lang="en-US" dirty="0">
              <a:solidFill>
                <a:srgbClr val="FF0000"/>
              </a:solidFill>
            </a:endParaRPr>
          </a:p>
        </p:txBody>
      </p:sp>
      <p:sp>
        <p:nvSpPr>
          <p:cNvPr id="96" name="TextBox 95"/>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
        <p:nvSpPr>
          <p:cNvPr id="98" name="Isosceles Triangle 97"/>
          <p:cNvSpPr/>
          <p:nvPr/>
        </p:nvSpPr>
        <p:spPr>
          <a:xfrm rot="5400000">
            <a:off x="4112911" y="4816306"/>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a:off x="1143000" y="5091178"/>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7" name="Freeform 136"/>
          <p:cNvSpPr/>
          <p:nvPr/>
        </p:nvSpPr>
        <p:spPr>
          <a:xfrm rot="16200000">
            <a:off x="5913420" y="3687782"/>
            <a:ext cx="2466621" cy="1491858"/>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sz="1050"/>
          </a:p>
        </p:txBody>
      </p:sp>
      <p:sp>
        <p:nvSpPr>
          <p:cNvPr id="7" name="TextBox 6"/>
          <p:cNvSpPr txBox="1"/>
          <p:nvPr/>
        </p:nvSpPr>
        <p:spPr>
          <a:xfrm>
            <a:off x="7902499" y="2209800"/>
            <a:ext cx="860501" cy="461665"/>
          </a:xfrm>
          <a:prstGeom prst="rect">
            <a:avLst/>
          </a:prstGeom>
          <a:noFill/>
        </p:spPr>
        <p:txBody>
          <a:bodyPr wrap="square" rtlCol="0">
            <a:spAutoFit/>
          </a:bodyPr>
          <a:lstStyle/>
          <a:p>
            <a:r>
              <a:rPr lang="en-US" sz="2400" dirty="0" smtClean="0"/>
              <a:t>n=17</a:t>
            </a:r>
            <a:endParaRPr lang="en-US" sz="2400" dirty="0"/>
          </a:p>
        </p:txBody>
      </p:sp>
      <p:grpSp>
        <p:nvGrpSpPr>
          <p:cNvPr id="138" name="Group 137"/>
          <p:cNvGrpSpPr/>
          <p:nvPr/>
        </p:nvGrpSpPr>
        <p:grpSpPr>
          <a:xfrm>
            <a:off x="-19680" y="2980944"/>
            <a:ext cx="747150" cy="3553968"/>
            <a:chOff x="2209800" y="1219200"/>
            <a:chExt cx="352429" cy="1676400"/>
          </a:xfrm>
        </p:grpSpPr>
        <p:sp>
          <p:nvSpPr>
            <p:cNvPr id="139" name="Rectangle 138"/>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50</a:t>
              </a:r>
              <a:endParaRPr lang="en-US" dirty="0">
                <a:solidFill>
                  <a:schemeClr val="tx1"/>
                </a:solidFill>
              </a:endParaRPr>
            </a:p>
          </p:txBody>
        </p:sp>
        <p:sp>
          <p:nvSpPr>
            <p:cNvPr id="140" name="Rectangle 139"/>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55</a:t>
              </a:r>
              <a:endParaRPr lang="en-US" dirty="0">
                <a:solidFill>
                  <a:schemeClr val="tx1"/>
                </a:solidFill>
              </a:endParaRPr>
            </a:p>
          </p:txBody>
        </p:sp>
        <p:sp>
          <p:nvSpPr>
            <p:cNvPr id="141" name="Rectangle 140"/>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60</a:t>
              </a:r>
              <a:endParaRPr lang="en-US" dirty="0">
                <a:solidFill>
                  <a:schemeClr val="tx1"/>
                </a:solidFill>
              </a:endParaRPr>
            </a:p>
          </p:txBody>
        </p:sp>
        <p:sp>
          <p:nvSpPr>
            <p:cNvPr id="176" name="Rectangle 17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65</a:t>
              </a:r>
              <a:endParaRPr lang="en-US" dirty="0">
                <a:solidFill>
                  <a:schemeClr val="tx1"/>
                </a:solidFill>
              </a:endParaRPr>
            </a:p>
          </p:txBody>
        </p:sp>
        <p:sp>
          <p:nvSpPr>
            <p:cNvPr id="177" name="Rectangle 17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70</a:t>
              </a:r>
              <a:endParaRPr lang="en-US" dirty="0">
                <a:solidFill>
                  <a:schemeClr val="tx1"/>
                </a:solidFill>
              </a:endParaRPr>
            </a:p>
          </p:txBody>
        </p:sp>
        <p:sp>
          <p:nvSpPr>
            <p:cNvPr id="178" name="Rectangle 17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20</a:t>
              </a:r>
              <a:endParaRPr lang="en-US" dirty="0">
                <a:solidFill>
                  <a:schemeClr val="tx1"/>
                </a:solidFill>
              </a:endParaRPr>
            </a:p>
          </p:txBody>
        </p:sp>
        <p:sp>
          <p:nvSpPr>
            <p:cNvPr id="179" name="Rectangle 17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25</a:t>
              </a:r>
              <a:endParaRPr lang="en-US" dirty="0">
                <a:solidFill>
                  <a:schemeClr val="tx1"/>
                </a:solidFill>
              </a:endParaRPr>
            </a:p>
          </p:txBody>
        </p:sp>
        <p:sp>
          <p:nvSpPr>
            <p:cNvPr id="180" name="Rectangle 17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30</a:t>
              </a:r>
              <a:endParaRPr lang="en-US" dirty="0">
                <a:solidFill>
                  <a:schemeClr val="tx1"/>
                </a:solidFill>
              </a:endParaRPr>
            </a:p>
          </p:txBody>
        </p:sp>
        <p:sp>
          <p:nvSpPr>
            <p:cNvPr id="181" name="Rectangle 18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35</a:t>
              </a:r>
              <a:endParaRPr lang="en-US" dirty="0">
                <a:solidFill>
                  <a:schemeClr val="tx1"/>
                </a:solidFill>
              </a:endParaRPr>
            </a:p>
          </p:txBody>
        </p:sp>
        <p:sp>
          <p:nvSpPr>
            <p:cNvPr id="182" name="Rectangle 18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40</a:t>
              </a:r>
              <a:endParaRPr lang="en-US" dirty="0">
                <a:solidFill>
                  <a:schemeClr val="tx1"/>
                </a:solidFill>
              </a:endParaRPr>
            </a:p>
          </p:txBody>
        </p:sp>
        <p:sp>
          <p:nvSpPr>
            <p:cNvPr id="183" name="Rectangle 18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45</a:t>
              </a:r>
              <a:endParaRPr lang="en-US" dirty="0">
                <a:solidFill>
                  <a:schemeClr val="tx1"/>
                </a:solidFill>
              </a:endParaRPr>
            </a:p>
          </p:txBody>
        </p:sp>
      </p:grpSp>
      <p:grpSp>
        <p:nvGrpSpPr>
          <p:cNvPr id="196" name="Group 195"/>
          <p:cNvGrpSpPr/>
          <p:nvPr/>
        </p:nvGrpSpPr>
        <p:grpSpPr>
          <a:xfrm>
            <a:off x="8077200" y="2980944"/>
            <a:ext cx="747150" cy="3553968"/>
            <a:chOff x="2209800" y="1219200"/>
            <a:chExt cx="352429" cy="1676400"/>
          </a:xfrm>
        </p:grpSpPr>
        <p:sp>
          <p:nvSpPr>
            <p:cNvPr id="197" name="Rectangle 196"/>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50</a:t>
              </a:r>
              <a:endParaRPr lang="en-US" dirty="0">
                <a:solidFill>
                  <a:schemeClr val="tx1"/>
                </a:solidFill>
              </a:endParaRPr>
            </a:p>
          </p:txBody>
        </p:sp>
        <p:sp>
          <p:nvSpPr>
            <p:cNvPr id="198" name="Rectangle 197"/>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55</a:t>
              </a:r>
              <a:endParaRPr lang="en-US" dirty="0">
                <a:solidFill>
                  <a:schemeClr val="tx1"/>
                </a:solidFill>
              </a:endParaRPr>
            </a:p>
          </p:txBody>
        </p:sp>
        <p:sp>
          <p:nvSpPr>
            <p:cNvPr id="199" name="Rectangle 198"/>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60</a:t>
              </a:r>
              <a:endParaRPr lang="en-US" dirty="0">
                <a:solidFill>
                  <a:schemeClr val="tx1"/>
                </a:solidFill>
              </a:endParaRPr>
            </a:p>
          </p:txBody>
        </p:sp>
        <p:sp>
          <p:nvSpPr>
            <p:cNvPr id="200" name="Rectangle 199"/>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65</a:t>
              </a:r>
              <a:endParaRPr lang="en-US" dirty="0">
                <a:solidFill>
                  <a:schemeClr val="tx1"/>
                </a:solidFill>
              </a:endParaRPr>
            </a:p>
          </p:txBody>
        </p:sp>
        <p:sp>
          <p:nvSpPr>
            <p:cNvPr id="201" name="Rectangle 20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70</a:t>
              </a:r>
              <a:endParaRPr lang="en-US" dirty="0">
                <a:solidFill>
                  <a:schemeClr val="tx1"/>
                </a:solidFill>
              </a:endParaRPr>
            </a:p>
          </p:txBody>
        </p:sp>
        <p:sp>
          <p:nvSpPr>
            <p:cNvPr id="202" name="Rectangle 201"/>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20</a:t>
              </a:r>
              <a:endParaRPr lang="en-US" dirty="0">
                <a:solidFill>
                  <a:schemeClr val="tx1"/>
                </a:solidFill>
              </a:endParaRPr>
            </a:p>
          </p:txBody>
        </p:sp>
        <p:sp>
          <p:nvSpPr>
            <p:cNvPr id="203" name="Rectangle 202"/>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25</a:t>
              </a:r>
              <a:endParaRPr lang="en-US" dirty="0">
                <a:solidFill>
                  <a:schemeClr val="tx1"/>
                </a:solidFill>
              </a:endParaRPr>
            </a:p>
          </p:txBody>
        </p:sp>
        <p:sp>
          <p:nvSpPr>
            <p:cNvPr id="204" name="Rectangle 203"/>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30</a:t>
              </a:r>
              <a:endParaRPr lang="en-US" dirty="0">
                <a:solidFill>
                  <a:schemeClr val="tx1"/>
                </a:solidFill>
              </a:endParaRPr>
            </a:p>
          </p:txBody>
        </p:sp>
        <p:sp>
          <p:nvSpPr>
            <p:cNvPr id="205" name="Rectangle 204"/>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35</a:t>
              </a:r>
              <a:endParaRPr lang="en-US" dirty="0">
                <a:solidFill>
                  <a:schemeClr val="tx1"/>
                </a:solidFill>
              </a:endParaRPr>
            </a:p>
          </p:txBody>
        </p:sp>
        <p:sp>
          <p:nvSpPr>
            <p:cNvPr id="206" name="Rectangle 205"/>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40</a:t>
              </a:r>
              <a:endParaRPr lang="en-US" dirty="0">
                <a:solidFill>
                  <a:schemeClr val="tx1"/>
                </a:solidFill>
              </a:endParaRPr>
            </a:p>
          </p:txBody>
        </p:sp>
        <p:sp>
          <p:nvSpPr>
            <p:cNvPr id="207" name="Rectangle 206"/>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45</a:t>
              </a:r>
              <a:endParaRPr lang="en-US" dirty="0">
                <a:solidFill>
                  <a:schemeClr val="tx1"/>
                </a:solidFill>
              </a:endParaRPr>
            </a:p>
          </p:txBody>
        </p:sp>
      </p:grpSp>
    </p:spTree>
    <p:extLst>
      <p:ext uri="{BB962C8B-B14F-4D97-AF65-F5344CB8AC3E}">
        <p14:creationId xmlns:p14="http://schemas.microsoft.com/office/powerpoint/2010/main" val="6821641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a:off x="743712" y="636327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43712" y="604018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743712" y="571709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43712" y="539400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743712" y="507092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43712" y="474783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43712" y="442474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743712" y="410165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743712" y="377856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743712" y="345548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743712" y="3132393"/>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55" name="Group 54"/>
          <p:cNvGrpSpPr/>
          <p:nvPr/>
        </p:nvGrpSpPr>
        <p:grpSpPr>
          <a:xfrm>
            <a:off x="-19680" y="2980944"/>
            <a:ext cx="747150" cy="3553968"/>
            <a:chOff x="2209800" y="1219200"/>
            <a:chExt cx="352429" cy="1676400"/>
          </a:xfrm>
        </p:grpSpPr>
        <p:sp>
          <p:nvSpPr>
            <p:cNvPr id="38" name="Rectangle 37"/>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50</a:t>
              </a:r>
              <a:endParaRPr lang="en-US" dirty="0">
                <a:solidFill>
                  <a:schemeClr val="tx1"/>
                </a:solidFill>
              </a:endParaRPr>
            </a:p>
          </p:txBody>
        </p:sp>
        <p:sp>
          <p:nvSpPr>
            <p:cNvPr id="39" name="Rectangle 38"/>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55</a:t>
              </a:r>
              <a:endParaRPr lang="en-US" dirty="0">
                <a:solidFill>
                  <a:schemeClr val="tx1"/>
                </a:solidFill>
              </a:endParaRPr>
            </a:p>
          </p:txBody>
        </p:sp>
        <p:sp>
          <p:nvSpPr>
            <p:cNvPr id="40" name="Rectangle 39"/>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60</a:t>
              </a:r>
              <a:endParaRPr lang="en-US" dirty="0">
                <a:solidFill>
                  <a:schemeClr val="tx1"/>
                </a:solidFill>
              </a:endParaRPr>
            </a:p>
          </p:txBody>
        </p:sp>
        <p:sp>
          <p:nvSpPr>
            <p:cNvPr id="41" name="Rectangle 40"/>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65</a:t>
              </a:r>
              <a:endParaRPr lang="en-US" dirty="0">
                <a:solidFill>
                  <a:schemeClr val="tx1"/>
                </a:solidFill>
              </a:endParaRPr>
            </a:p>
          </p:txBody>
        </p:sp>
        <p:sp>
          <p:nvSpPr>
            <p:cNvPr id="42" name="Rectangle 41"/>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70</a:t>
              </a:r>
              <a:endParaRPr lang="en-US" dirty="0">
                <a:solidFill>
                  <a:schemeClr val="tx1"/>
                </a:solidFill>
              </a:endParaRPr>
            </a:p>
          </p:txBody>
        </p:sp>
        <p:sp>
          <p:nvSpPr>
            <p:cNvPr id="43" name="Rectangle 42"/>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20</a:t>
              </a:r>
              <a:endParaRPr lang="en-US" dirty="0">
                <a:solidFill>
                  <a:schemeClr val="tx1"/>
                </a:solidFill>
              </a:endParaRPr>
            </a:p>
          </p:txBody>
        </p:sp>
        <p:sp>
          <p:nvSpPr>
            <p:cNvPr id="44" name="Rectangle 43"/>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25</a:t>
              </a:r>
              <a:endParaRPr lang="en-US" dirty="0">
                <a:solidFill>
                  <a:schemeClr val="tx1"/>
                </a:solidFill>
              </a:endParaRPr>
            </a:p>
          </p:txBody>
        </p:sp>
        <p:sp>
          <p:nvSpPr>
            <p:cNvPr id="45" name="Rectangle 44"/>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30</a:t>
              </a:r>
              <a:endParaRPr lang="en-US" dirty="0">
                <a:solidFill>
                  <a:schemeClr val="tx1"/>
                </a:solidFill>
              </a:endParaRPr>
            </a:p>
          </p:txBody>
        </p:sp>
        <p:sp>
          <p:nvSpPr>
            <p:cNvPr id="46" name="Rectangle 45"/>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35</a:t>
              </a:r>
              <a:endParaRPr lang="en-US" dirty="0">
                <a:solidFill>
                  <a:schemeClr val="tx1"/>
                </a:solidFill>
              </a:endParaRPr>
            </a:p>
          </p:txBody>
        </p:sp>
        <p:sp>
          <p:nvSpPr>
            <p:cNvPr id="47" name="Rectangle 46"/>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40</a:t>
              </a:r>
              <a:endParaRPr lang="en-US" dirty="0">
                <a:solidFill>
                  <a:schemeClr val="tx1"/>
                </a:solidFill>
              </a:endParaRPr>
            </a:p>
          </p:txBody>
        </p:sp>
        <p:sp>
          <p:nvSpPr>
            <p:cNvPr id="48" name="Rectangle 47"/>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45</a:t>
              </a:r>
              <a:endParaRPr lang="en-US" dirty="0">
                <a:solidFill>
                  <a:schemeClr val="tx1"/>
                </a:solidFill>
              </a:endParaRPr>
            </a:p>
          </p:txBody>
        </p:sp>
      </p:grpSp>
      <p:cxnSp>
        <p:nvCxnSpPr>
          <p:cNvPr id="53" name="Straight Connector 52"/>
          <p:cNvCxnSpPr/>
          <p:nvPr/>
        </p:nvCxnSpPr>
        <p:spPr>
          <a:xfrm>
            <a:off x="905256" y="2819400"/>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a:off x="8062350" y="638155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a:off x="8062350" y="605846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a:off x="8062350" y="573537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8062350" y="541228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8062350" y="508919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8062350" y="476611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a:off x="8062350" y="444302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8062350" y="411993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8062350" y="379684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p:cNvCxnSpPr/>
          <p:nvPr/>
        </p:nvCxnSpPr>
        <p:spPr>
          <a:xfrm>
            <a:off x="8062350" y="347375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8062350" y="315067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8223894" y="2837677"/>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p:cNvCxnSpPr/>
          <p:nvPr/>
        </p:nvCxnSpPr>
        <p:spPr>
          <a:xfrm>
            <a:off x="1371600" y="6243935"/>
            <a:ext cx="2819400" cy="0"/>
          </a:xfrm>
          <a:prstGeom prst="line">
            <a:avLst/>
          </a:prstGeom>
        </p:spPr>
        <p:style>
          <a:lnRef idx="3">
            <a:schemeClr val="dk1"/>
          </a:lnRef>
          <a:fillRef idx="0">
            <a:schemeClr val="dk1"/>
          </a:fillRef>
          <a:effectRef idx="2">
            <a:schemeClr val="dk1"/>
          </a:effectRef>
          <a:fontRef idx="minor">
            <a:schemeClr val="tx1"/>
          </a:fontRef>
        </p:style>
      </p:cxnSp>
      <p:cxnSp>
        <p:nvCxnSpPr>
          <p:cNvPr id="122" name="Straight Connector 121"/>
          <p:cNvCxnSpPr/>
          <p:nvPr/>
        </p:nvCxnSpPr>
        <p:spPr>
          <a:xfrm flipV="1">
            <a:off x="4574688" y="4454106"/>
            <a:ext cx="0" cy="637072"/>
          </a:xfrm>
          <a:prstGeom prst="line">
            <a:avLst/>
          </a:prstGeom>
          <a:ln w="69850"/>
        </p:spPr>
        <p:style>
          <a:lnRef idx="3">
            <a:schemeClr val="dk1"/>
          </a:lnRef>
          <a:fillRef idx="0">
            <a:schemeClr val="dk1"/>
          </a:fillRef>
          <a:effectRef idx="2">
            <a:schemeClr val="dk1"/>
          </a:effectRef>
          <a:fontRef idx="minor">
            <a:schemeClr val="tx1"/>
          </a:fontRef>
        </p:style>
      </p:cxnSp>
      <p:sp>
        <p:nvSpPr>
          <p:cNvPr id="85" name="TextBox 84"/>
          <p:cNvSpPr txBox="1"/>
          <p:nvPr/>
        </p:nvSpPr>
        <p:spPr>
          <a:xfrm>
            <a:off x="1371600" y="5791200"/>
            <a:ext cx="2819400"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sp>
        <p:nvSpPr>
          <p:cNvPr id="124" name="TextBox 123"/>
          <p:cNvSpPr txBox="1"/>
          <p:nvPr/>
        </p:nvSpPr>
        <p:spPr>
          <a:xfrm>
            <a:off x="914400" y="6243935"/>
            <a:ext cx="3581400" cy="461665"/>
          </a:xfrm>
          <a:prstGeom prst="rect">
            <a:avLst/>
          </a:prstGeom>
          <a:noFill/>
        </p:spPr>
        <p:txBody>
          <a:bodyPr wrap="square" rtlCol="0">
            <a:spAutoFit/>
          </a:bodyPr>
          <a:lstStyle/>
          <a:p>
            <a:pPr algn="ctr"/>
            <a:r>
              <a:rPr lang="en-US" sz="2400" dirty="0" smtClean="0"/>
              <a:t>Difference due to chance</a:t>
            </a:r>
            <a:endParaRPr lang="en-US" sz="2400" dirty="0"/>
          </a:p>
        </p:txBody>
      </p:sp>
      <p:cxnSp>
        <p:nvCxnSpPr>
          <p:cNvPr id="125" name="Straight Connector 124"/>
          <p:cNvCxnSpPr/>
          <p:nvPr/>
        </p:nvCxnSpPr>
        <p:spPr>
          <a:xfrm>
            <a:off x="5092290" y="4450212"/>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26" name="Isosceles Triangle 125"/>
          <p:cNvSpPr/>
          <p:nvPr/>
        </p:nvSpPr>
        <p:spPr>
          <a:xfrm rot="16200000">
            <a:off x="4662654" y="418642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7" name="Isosceles Triangle 126"/>
          <p:cNvSpPr/>
          <p:nvPr/>
        </p:nvSpPr>
        <p:spPr>
          <a:xfrm rot="5400000">
            <a:off x="4112911" y="4816306"/>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a:off x="1143000" y="5091178"/>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9" name="Freeform 128"/>
          <p:cNvSpPr/>
          <p:nvPr/>
        </p:nvSpPr>
        <p:spPr>
          <a:xfrm rot="16200000">
            <a:off x="5913420" y="3687782"/>
            <a:ext cx="2466621" cy="1491858"/>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sz="1050"/>
          </a:p>
        </p:txBody>
      </p:sp>
      <p:grpSp>
        <p:nvGrpSpPr>
          <p:cNvPr id="130" name="Group 129"/>
          <p:cNvGrpSpPr/>
          <p:nvPr/>
        </p:nvGrpSpPr>
        <p:grpSpPr>
          <a:xfrm>
            <a:off x="8077200" y="2980944"/>
            <a:ext cx="747150" cy="3553968"/>
            <a:chOff x="2209800" y="1219200"/>
            <a:chExt cx="352429" cy="1676400"/>
          </a:xfrm>
        </p:grpSpPr>
        <p:sp>
          <p:nvSpPr>
            <p:cNvPr id="138" name="Rectangle 137"/>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50</a:t>
              </a:r>
              <a:endParaRPr lang="en-US" dirty="0">
                <a:solidFill>
                  <a:schemeClr val="tx1"/>
                </a:solidFill>
              </a:endParaRPr>
            </a:p>
          </p:txBody>
        </p:sp>
        <p:sp>
          <p:nvSpPr>
            <p:cNvPr id="139" name="Rectangle 138"/>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55</a:t>
              </a:r>
              <a:endParaRPr lang="en-US" dirty="0">
                <a:solidFill>
                  <a:schemeClr val="tx1"/>
                </a:solidFill>
              </a:endParaRPr>
            </a:p>
          </p:txBody>
        </p:sp>
        <p:sp>
          <p:nvSpPr>
            <p:cNvPr id="140" name="Rectangle 139"/>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60</a:t>
              </a:r>
              <a:endParaRPr lang="en-US" dirty="0">
                <a:solidFill>
                  <a:schemeClr val="tx1"/>
                </a:solidFill>
              </a:endParaRPr>
            </a:p>
          </p:txBody>
        </p:sp>
        <p:sp>
          <p:nvSpPr>
            <p:cNvPr id="141" name="Rectangle 140"/>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65</a:t>
              </a:r>
              <a:endParaRPr lang="en-US" dirty="0">
                <a:solidFill>
                  <a:schemeClr val="tx1"/>
                </a:solidFill>
              </a:endParaRPr>
            </a:p>
          </p:txBody>
        </p:sp>
        <p:sp>
          <p:nvSpPr>
            <p:cNvPr id="142" name="Rectangle 141"/>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70</a:t>
              </a:r>
              <a:endParaRPr lang="en-US" dirty="0">
                <a:solidFill>
                  <a:schemeClr val="tx1"/>
                </a:solidFill>
              </a:endParaRPr>
            </a:p>
          </p:txBody>
        </p:sp>
        <p:sp>
          <p:nvSpPr>
            <p:cNvPr id="155" name="Rectangle 154"/>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20</a:t>
              </a:r>
              <a:endParaRPr lang="en-US" dirty="0">
                <a:solidFill>
                  <a:schemeClr val="tx1"/>
                </a:solidFill>
              </a:endParaRPr>
            </a:p>
          </p:txBody>
        </p:sp>
        <p:sp>
          <p:nvSpPr>
            <p:cNvPr id="156" name="Rectangle 155"/>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25</a:t>
              </a:r>
              <a:endParaRPr lang="en-US" dirty="0">
                <a:solidFill>
                  <a:schemeClr val="tx1"/>
                </a:solidFill>
              </a:endParaRPr>
            </a:p>
          </p:txBody>
        </p:sp>
        <p:sp>
          <p:nvSpPr>
            <p:cNvPr id="157" name="Rectangle 156"/>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30</a:t>
              </a:r>
              <a:endParaRPr lang="en-US" dirty="0">
                <a:solidFill>
                  <a:schemeClr val="tx1"/>
                </a:solidFill>
              </a:endParaRPr>
            </a:p>
          </p:txBody>
        </p:sp>
        <p:sp>
          <p:nvSpPr>
            <p:cNvPr id="158" name="Rectangle 157"/>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35</a:t>
              </a:r>
              <a:endParaRPr lang="en-US" dirty="0">
                <a:solidFill>
                  <a:schemeClr val="tx1"/>
                </a:solidFill>
              </a:endParaRPr>
            </a:p>
          </p:txBody>
        </p:sp>
        <p:sp>
          <p:nvSpPr>
            <p:cNvPr id="159" name="Rectangle 158"/>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40</a:t>
              </a:r>
              <a:endParaRPr lang="en-US" dirty="0">
                <a:solidFill>
                  <a:schemeClr val="tx1"/>
                </a:solidFill>
              </a:endParaRPr>
            </a:p>
          </p:txBody>
        </p:sp>
        <p:sp>
          <p:nvSpPr>
            <p:cNvPr id="160" name="Rectangle 159"/>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45</a:t>
              </a:r>
              <a:endParaRPr lang="en-US" dirty="0">
                <a:solidFill>
                  <a:schemeClr val="tx1"/>
                </a:solidFill>
              </a:endParaRPr>
            </a:p>
          </p:txBody>
        </p:sp>
      </p:grpSp>
      <p:grpSp>
        <p:nvGrpSpPr>
          <p:cNvPr id="161" name="Group 160"/>
          <p:cNvGrpSpPr/>
          <p:nvPr/>
        </p:nvGrpSpPr>
        <p:grpSpPr>
          <a:xfrm>
            <a:off x="-3585" y="0"/>
            <a:ext cx="9147586" cy="2011815"/>
            <a:chOff x="-3585" y="0"/>
            <a:chExt cx="9147586" cy="2011815"/>
          </a:xfrm>
        </p:grpSpPr>
        <p:sp>
          <p:nvSpPr>
            <p:cNvPr id="162" name="Rectangle 161"/>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a:stCxn id="162" idx="0"/>
              <a:endCxn id="162"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164" name="TextBox 163"/>
          <p:cNvSpPr txBox="1"/>
          <p:nvPr/>
        </p:nvSpPr>
        <p:spPr>
          <a:xfrm>
            <a:off x="-3586" y="-72323"/>
            <a:ext cx="4575586" cy="369332"/>
          </a:xfrm>
          <a:prstGeom prst="rect">
            <a:avLst/>
          </a:prstGeom>
          <a:noFill/>
        </p:spPr>
        <p:txBody>
          <a:bodyPr wrap="square" rtlCol="0">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Grad students are as stressed as everyone</a:t>
            </a:r>
            <a:endParaRPr lang="en-US" b="1" baseline="-25000" dirty="0">
              <a:solidFill>
                <a:schemeClr val="tx2">
                  <a:lumMod val="60000"/>
                  <a:lumOff val="40000"/>
                </a:schemeClr>
              </a:solidFill>
            </a:endParaRPr>
          </a:p>
        </p:txBody>
      </p:sp>
      <p:sp>
        <p:nvSpPr>
          <p:cNvPr id="165" name="TextBox 164"/>
          <p:cNvSpPr txBox="1"/>
          <p:nvPr/>
        </p:nvSpPr>
        <p:spPr>
          <a:xfrm>
            <a:off x="4572000" y="-76200"/>
            <a:ext cx="5029200" cy="400110"/>
          </a:xfrm>
          <a:prstGeom prst="rect">
            <a:avLst/>
          </a:prstGeom>
          <a:noFill/>
        </p:spPr>
        <p:txBody>
          <a:bodyPr wrap="square" rtlCol="0">
            <a:spAutoFit/>
          </a:bodyPr>
          <a:lstStyle/>
          <a:p>
            <a:r>
              <a:rPr lang="en-US" sz="2000" b="1" dirty="0" smtClean="0">
                <a:solidFill>
                  <a:srgbClr val="FF0000"/>
                </a:solidFill>
              </a:rPr>
              <a:t>H</a:t>
            </a:r>
            <a:r>
              <a:rPr lang="en-US" sz="2000" b="1" baseline="-25000" dirty="0" smtClean="0">
                <a:solidFill>
                  <a:srgbClr val="FF0000"/>
                </a:solidFill>
              </a:rPr>
              <a:t>1</a:t>
            </a:r>
            <a:r>
              <a:rPr lang="en-US" sz="2000" b="1" dirty="0" smtClean="0">
                <a:solidFill>
                  <a:srgbClr val="FF0000"/>
                </a:solidFill>
              </a:rPr>
              <a:t> : No, they are not</a:t>
            </a:r>
            <a:endParaRPr lang="en-US" sz="2000" b="1" baseline="-25000" dirty="0">
              <a:solidFill>
                <a:srgbClr val="FF0000"/>
              </a:solidFill>
            </a:endParaRPr>
          </a:p>
        </p:txBody>
      </p:sp>
      <p:grpSp>
        <p:nvGrpSpPr>
          <p:cNvPr id="166" name="Group 165"/>
          <p:cNvGrpSpPr/>
          <p:nvPr/>
        </p:nvGrpSpPr>
        <p:grpSpPr>
          <a:xfrm>
            <a:off x="6400800" y="591853"/>
            <a:ext cx="2691177" cy="1440407"/>
            <a:chOff x="988358" y="1101908"/>
            <a:chExt cx="7467600" cy="5017467"/>
          </a:xfrm>
        </p:grpSpPr>
        <p:cxnSp>
          <p:nvCxnSpPr>
            <p:cNvPr id="167" name="Straight Connector 166"/>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68" name="Freeform 167"/>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69" name="Straight Connector 168"/>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40</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12</a:t>
              </a:r>
              <a:endParaRPr lang="en-US" sz="1400" dirty="0">
                <a:solidFill>
                  <a:srgbClr val="FF0000"/>
                </a:solidFill>
              </a:endParaRPr>
            </a:p>
          </p:txBody>
        </p:sp>
        <p:sp>
          <p:nvSpPr>
            <p:cNvPr id="177" name="Freeform 176"/>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8" name="Freeform 177"/>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9" name="Freeform 178"/>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80" name="Straight Arrow Connector 17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81" name="Straight Connector 180"/>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2" name="TextBox 181"/>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50</a:t>
                  </a:r>
                  <a:endParaRPr lang="en-US" sz="1400" dirty="0" smtClean="0">
                    <a:solidFill>
                      <a:srgbClr val="FF0000"/>
                    </a:solidFill>
                  </a:endParaRP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12</a:t>
                  </a:r>
                  <a:endParaRPr lang="en-US" sz="1400" dirty="0">
                    <a:solidFill>
                      <a:srgbClr val="FF0000"/>
                    </a:solidFill>
                  </a:endParaRPr>
                </a:p>
              </p:txBody>
            </p:sp>
          </mc:Choice>
          <mc:Fallback xmlns="">
            <p:sp>
              <p:nvSpPr>
                <p:cNvPr id="182" name="TextBox 181"/>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3" cstate="print"/>
                  <a:stretch>
                    <a:fillRect l="-1786" b="-6742"/>
                  </a:stretch>
                </a:blipFill>
              </p:spPr>
              <p:txBody>
                <a:bodyPr/>
                <a:lstStyle/>
                <a:p>
                  <a:r>
                    <a:rPr lang="en-US">
                      <a:noFill/>
                    </a:rPr>
                    <a:t> </a:t>
                  </a:r>
                </a:p>
              </p:txBody>
            </p:sp>
          </mc:Fallback>
        </mc:AlternateContent>
      </p:grpSp>
      <p:grpSp>
        <p:nvGrpSpPr>
          <p:cNvPr id="183" name="Group 182"/>
          <p:cNvGrpSpPr/>
          <p:nvPr/>
        </p:nvGrpSpPr>
        <p:grpSpPr>
          <a:xfrm>
            <a:off x="800399" y="609600"/>
            <a:ext cx="2019001" cy="1408167"/>
            <a:chOff x="988358" y="1143000"/>
            <a:chExt cx="5602415" cy="4905160"/>
          </a:xfrm>
        </p:grpSpPr>
        <p:cxnSp>
          <p:nvCxnSpPr>
            <p:cNvPr id="184" name="Straight Connector 183"/>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85" name="Freeform 184"/>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86" name="Straight Connector 185"/>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40</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12</a:t>
              </a:r>
              <a:endParaRPr lang="en-US" sz="1400" dirty="0">
                <a:solidFill>
                  <a:srgbClr val="FF0000"/>
                </a:solidFill>
              </a:endParaRPr>
            </a:p>
          </p:txBody>
        </p:sp>
        <p:sp>
          <p:nvSpPr>
            <p:cNvPr id="188" name="Freeform 187"/>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9" name="Freeform 188"/>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90" name="Rectangle 189"/>
          <p:cNvSpPr/>
          <p:nvPr/>
        </p:nvSpPr>
        <p:spPr>
          <a:xfrm>
            <a:off x="172233" y="304800"/>
            <a:ext cx="1199367"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a:t>
            </a:r>
            <a:r>
              <a:rPr lang="en-US" b="1" dirty="0">
                <a:solidFill>
                  <a:schemeClr val="tx2">
                    <a:lumMod val="60000"/>
                    <a:lumOff val="40000"/>
                  </a:schemeClr>
                </a:solidFill>
              </a:rPr>
              <a:t>=</a:t>
            </a:r>
            <a:r>
              <a:rPr lang="en-US" b="1" dirty="0" smtClean="0">
                <a:solidFill>
                  <a:schemeClr val="tx2">
                    <a:lumMod val="60000"/>
                    <a:lumOff val="40000"/>
                  </a:schemeClr>
                </a:solidFill>
              </a:rPr>
              <a:t> 40 </a:t>
            </a:r>
            <a:endParaRPr lang="en-US" dirty="0"/>
          </a:p>
        </p:txBody>
      </p:sp>
      <p:sp>
        <p:nvSpPr>
          <p:cNvPr id="191" name="Rectangle 190"/>
          <p:cNvSpPr/>
          <p:nvPr/>
        </p:nvSpPr>
        <p:spPr>
          <a:xfrm>
            <a:off x="4781961" y="304800"/>
            <a:ext cx="1199367"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40 </a:t>
            </a:r>
            <a:endParaRPr lang="en-US" dirty="0">
              <a:solidFill>
                <a:srgbClr val="FF0000"/>
              </a:solidFill>
            </a:endParaRPr>
          </a:p>
        </p:txBody>
      </p:sp>
      <p:sp>
        <p:nvSpPr>
          <p:cNvPr id="192" name="TextBox 191"/>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Tree>
    <p:extLst>
      <p:ext uri="{BB962C8B-B14F-4D97-AF65-F5344CB8AC3E}">
        <p14:creationId xmlns:p14="http://schemas.microsoft.com/office/powerpoint/2010/main" val="38368344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0" name="Straight Connector 169"/>
          <p:cNvCxnSpPr/>
          <p:nvPr/>
        </p:nvCxnSpPr>
        <p:spPr>
          <a:xfrm>
            <a:off x="1371600" y="6243935"/>
            <a:ext cx="2819400" cy="0"/>
          </a:xfrm>
          <a:prstGeom prst="line">
            <a:avLst/>
          </a:prstGeom>
        </p:spPr>
        <p:style>
          <a:lnRef idx="3">
            <a:schemeClr val="dk1"/>
          </a:lnRef>
          <a:fillRef idx="0">
            <a:schemeClr val="dk1"/>
          </a:fillRef>
          <a:effectRef idx="2">
            <a:schemeClr val="dk1"/>
          </a:effectRef>
          <a:fontRef idx="minor">
            <a:schemeClr val="tx1"/>
          </a:fontRef>
        </p:style>
      </p:cxnSp>
      <p:sp>
        <p:nvSpPr>
          <p:cNvPr id="85" name="TextBox 84"/>
          <p:cNvSpPr txBox="1"/>
          <p:nvPr/>
        </p:nvSpPr>
        <p:spPr>
          <a:xfrm>
            <a:off x="1371600" y="5791200"/>
            <a:ext cx="2819400"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320736" y="6276717"/>
                <a:ext cx="879664"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lin"/>
                          <m:ctrlPr>
                            <a:rPr lang="en-US" i="1" smtClean="0">
                              <a:latin typeface="Cambria Math"/>
                            </a:rPr>
                          </m:ctrlPr>
                        </m:fPr>
                        <m:num>
                          <m:sSup>
                            <m:sSupPr>
                              <m:ctrlPr>
                                <a:rPr lang="en-US" i="1" smtClean="0">
                                  <a:solidFill>
                                    <a:srgbClr val="FF0000"/>
                                  </a:solidFill>
                                  <a:latin typeface="Cambria Math"/>
                                </a:rPr>
                              </m:ctrlPr>
                            </m:sSupPr>
                            <m:e>
                              <m:r>
                                <a:rPr lang="en-US" b="0" i="1" smtClean="0">
                                  <a:solidFill>
                                    <a:srgbClr val="FF0000"/>
                                  </a:solidFill>
                                  <a:latin typeface="Cambria Math"/>
                                </a:rPr>
                                <m:t>𝑠</m:t>
                              </m:r>
                            </m:e>
                            <m:sup>
                              <m:r>
                                <a:rPr lang="en-US" b="0" i="1" smtClean="0">
                                  <a:solidFill>
                                    <a:srgbClr val="FF0000"/>
                                  </a:solidFill>
                                  <a:latin typeface="Cambria Math"/>
                                </a:rPr>
                                <m:t>2</m:t>
                              </m:r>
                            </m:sup>
                          </m:sSup>
                        </m:num>
                        <m:den>
                          <m:rad>
                            <m:radPr>
                              <m:degHide m:val="on"/>
                              <m:ctrlPr>
                                <a:rPr lang="en-US" i="1" smtClean="0">
                                  <a:latin typeface="Cambria Math"/>
                                </a:rPr>
                              </m:ctrlPr>
                            </m:radPr>
                            <m:deg/>
                            <m:e>
                              <m:r>
                                <a:rPr lang="en-US" b="0" i="1" smtClean="0">
                                  <a:latin typeface="Cambria Math"/>
                                </a:rPr>
                                <m:t>𝑛</m:t>
                              </m:r>
                            </m:e>
                          </m:rad>
                        </m:den>
                      </m:f>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320736" y="6276717"/>
                <a:ext cx="879664" cy="372410"/>
              </a:xfrm>
              <a:prstGeom prst="rect">
                <a:avLst/>
              </a:prstGeom>
              <a:blipFill rotWithShape="1">
                <a:blip r:embed="rId3" cstate="print"/>
                <a:stretch>
                  <a:fillRect l="-8333" t="-114754" r="-36806" b="-177049"/>
                </a:stretch>
              </a:blipFill>
            </p:spPr>
            <p:txBody>
              <a:bodyPr/>
              <a:lstStyle/>
              <a:p>
                <a:r>
                  <a:rPr lang="en-US">
                    <a:noFill/>
                  </a:rPr>
                  <a:t> </a:t>
                </a:r>
              </a:p>
            </p:txBody>
          </p:sp>
        </mc:Fallback>
      </mc:AlternateContent>
      <p:cxnSp>
        <p:nvCxnSpPr>
          <p:cNvPr id="124" name="Straight Connector 123"/>
          <p:cNvCxnSpPr/>
          <p:nvPr/>
        </p:nvCxnSpPr>
        <p:spPr>
          <a:xfrm>
            <a:off x="743712" y="636327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a:off x="743712" y="604018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p:cNvCxnSpPr/>
          <p:nvPr/>
        </p:nvCxnSpPr>
        <p:spPr>
          <a:xfrm>
            <a:off x="743712" y="571709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p:cNvCxnSpPr/>
          <p:nvPr/>
        </p:nvCxnSpPr>
        <p:spPr>
          <a:xfrm>
            <a:off x="743712" y="539400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p:cNvCxnSpPr/>
          <p:nvPr/>
        </p:nvCxnSpPr>
        <p:spPr>
          <a:xfrm>
            <a:off x="743712" y="507092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p:cNvCxnSpPr/>
          <p:nvPr/>
        </p:nvCxnSpPr>
        <p:spPr>
          <a:xfrm>
            <a:off x="743712" y="474783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a:off x="743712" y="442474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a:off x="743712" y="410165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743712" y="377856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p:cNvCxnSpPr/>
          <p:nvPr/>
        </p:nvCxnSpPr>
        <p:spPr>
          <a:xfrm>
            <a:off x="743712" y="345548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p:cNvCxnSpPr/>
          <p:nvPr/>
        </p:nvCxnSpPr>
        <p:spPr>
          <a:xfrm>
            <a:off x="743712" y="3132393"/>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142" name="Group 141"/>
          <p:cNvGrpSpPr/>
          <p:nvPr/>
        </p:nvGrpSpPr>
        <p:grpSpPr>
          <a:xfrm>
            <a:off x="-19680" y="2980944"/>
            <a:ext cx="747150" cy="3553968"/>
            <a:chOff x="2209800" y="1219200"/>
            <a:chExt cx="352429" cy="1676400"/>
          </a:xfrm>
        </p:grpSpPr>
        <p:sp>
          <p:nvSpPr>
            <p:cNvPr id="155" name="Rectangle 154"/>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50</a:t>
              </a:r>
              <a:endParaRPr lang="en-US" dirty="0">
                <a:solidFill>
                  <a:schemeClr val="tx1"/>
                </a:solidFill>
              </a:endParaRPr>
            </a:p>
          </p:txBody>
        </p:sp>
        <p:sp>
          <p:nvSpPr>
            <p:cNvPr id="156" name="Rectangle 155"/>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55</a:t>
              </a:r>
              <a:endParaRPr lang="en-US" dirty="0">
                <a:solidFill>
                  <a:schemeClr val="tx1"/>
                </a:solidFill>
              </a:endParaRPr>
            </a:p>
          </p:txBody>
        </p:sp>
        <p:sp>
          <p:nvSpPr>
            <p:cNvPr id="157" name="Rectangle 156"/>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60</a:t>
              </a:r>
              <a:endParaRPr lang="en-US" dirty="0">
                <a:solidFill>
                  <a:schemeClr val="tx1"/>
                </a:solidFill>
              </a:endParaRPr>
            </a:p>
          </p:txBody>
        </p:sp>
        <p:sp>
          <p:nvSpPr>
            <p:cNvPr id="158" name="Rectangle 157"/>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65</a:t>
              </a:r>
              <a:endParaRPr lang="en-US" dirty="0">
                <a:solidFill>
                  <a:schemeClr val="tx1"/>
                </a:solidFill>
              </a:endParaRPr>
            </a:p>
          </p:txBody>
        </p:sp>
        <p:sp>
          <p:nvSpPr>
            <p:cNvPr id="159" name="Rectangle 158"/>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70</a:t>
              </a:r>
              <a:endParaRPr lang="en-US" dirty="0">
                <a:solidFill>
                  <a:schemeClr val="tx1"/>
                </a:solidFill>
              </a:endParaRPr>
            </a:p>
          </p:txBody>
        </p:sp>
        <p:sp>
          <p:nvSpPr>
            <p:cNvPr id="160" name="Rectangle 159"/>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20</a:t>
              </a:r>
              <a:endParaRPr lang="en-US" dirty="0">
                <a:solidFill>
                  <a:schemeClr val="tx1"/>
                </a:solidFill>
              </a:endParaRPr>
            </a:p>
          </p:txBody>
        </p:sp>
        <p:sp>
          <p:nvSpPr>
            <p:cNvPr id="161" name="Rectangle 160"/>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25</a:t>
              </a:r>
              <a:endParaRPr lang="en-US" dirty="0">
                <a:solidFill>
                  <a:schemeClr val="tx1"/>
                </a:solidFill>
              </a:endParaRPr>
            </a:p>
          </p:txBody>
        </p:sp>
        <p:sp>
          <p:nvSpPr>
            <p:cNvPr id="162" name="Rectangle 161"/>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30</a:t>
              </a:r>
              <a:endParaRPr lang="en-US" dirty="0">
                <a:solidFill>
                  <a:schemeClr val="tx1"/>
                </a:solidFill>
              </a:endParaRPr>
            </a:p>
          </p:txBody>
        </p:sp>
        <p:sp>
          <p:nvSpPr>
            <p:cNvPr id="163" name="Rectangle 162"/>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35</a:t>
              </a:r>
              <a:endParaRPr lang="en-US" dirty="0">
                <a:solidFill>
                  <a:schemeClr val="tx1"/>
                </a:solidFill>
              </a:endParaRPr>
            </a:p>
          </p:txBody>
        </p:sp>
        <p:sp>
          <p:nvSpPr>
            <p:cNvPr id="164" name="Rectangle 163"/>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40</a:t>
              </a:r>
              <a:endParaRPr lang="en-US" dirty="0">
                <a:solidFill>
                  <a:schemeClr val="tx1"/>
                </a:solidFill>
              </a:endParaRPr>
            </a:p>
          </p:txBody>
        </p:sp>
        <p:sp>
          <p:nvSpPr>
            <p:cNvPr id="165" name="Rectangle 164"/>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45</a:t>
              </a:r>
              <a:endParaRPr lang="en-US" dirty="0">
                <a:solidFill>
                  <a:schemeClr val="tx1"/>
                </a:solidFill>
              </a:endParaRPr>
            </a:p>
          </p:txBody>
        </p:sp>
      </p:grpSp>
      <p:cxnSp>
        <p:nvCxnSpPr>
          <p:cNvPr id="166" name="Straight Connector 165"/>
          <p:cNvCxnSpPr/>
          <p:nvPr/>
        </p:nvCxnSpPr>
        <p:spPr>
          <a:xfrm>
            <a:off x="905256" y="2819400"/>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p:cNvCxnSpPr/>
          <p:nvPr/>
        </p:nvCxnSpPr>
        <p:spPr>
          <a:xfrm>
            <a:off x="8062350" y="638155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p:cNvCxnSpPr/>
          <p:nvPr/>
        </p:nvCxnSpPr>
        <p:spPr>
          <a:xfrm>
            <a:off x="8062350" y="605846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p:cNvCxnSpPr/>
          <p:nvPr/>
        </p:nvCxnSpPr>
        <p:spPr>
          <a:xfrm>
            <a:off x="8062350" y="573537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p:cNvCxnSpPr/>
          <p:nvPr/>
        </p:nvCxnSpPr>
        <p:spPr>
          <a:xfrm>
            <a:off x="8062350" y="541228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p:cNvCxnSpPr/>
          <p:nvPr/>
        </p:nvCxnSpPr>
        <p:spPr>
          <a:xfrm>
            <a:off x="8062350" y="508919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p:cNvCxnSpPr/>
          <p:nvPr/>
        </p:nvCxnSpPr>
        <p:spPr>
          <a:xfrm>
            <a:off x="8062350" y="476611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8062350" y="444302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p:cNvCxnSpPr/>
          <p:nvPr/>
        </p:nvCxnSpPr>
        <p:spPr>
          <a:xfrm>
            <a:off x="8062350" y="411993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p:cNvCxnSpPr/>
          <p:nvPr/>
        </p:nvCxnSpPr>
        <p:spPr>
          <a:xfrm>
            <a:off x="8062350" y="379684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0" name="Straight Connector 179"/>
          <p:cNvCxnSpPr/>
          <p:nvPr/>
        </p:nvCxnSpPr>
        <p:spPr>
          <a:xfrm>
            <a:off x="8062350" y="347375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1" name="Straight Connector 180"/>
          <p:cNvCxnSpPr/>
          <p:nvPr/>
        </p:nvCxnSpPr>
        <p:spPr>
          <a:xfrm>
            <a:off x="8062350" y="315067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p:cNvCxnSpPr/>
          <p:nvPr/>
        </p:nvCxnSpPr>
        <p:spPr>
          <a:xfrm>
            <a:off x="8223894" y="2837677"/>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p:cNvCxnSpPr/>
          <p:nvPr/>
        </p:nvCxnSpPr>
        <p:spPr>
          <a:xfrm flipV="1">
            <a:off x="4574688" y="4454106"/>
            <a:ext cx="0" cy="637072"/>
          </a:xfrm>
          <a:prstGeom prst="line">
            <a:avLst/>
          </a:prstGeom>
          <a:ln w="69850"/>
        </p:spPr>
        <p:style>
          <a:lnRef idx="3">
            <a:schemeClr val="dk1"/>
          </a:lnRef>
          <a:fillRef idx="0">
            <a:schemeClr val="dk1"/>
          </a:fillRef>
          <a:effectRef idx="2">
            <a:schemeClr val="dk1"/>
          </a:effectRef>
          <a:fontRef idx="minor">
            <a:schemeClr val="tx1"/>
          </a:fontRef>
        </p:style>
      </p:cxnSp>
      <p:cxnSp>
        <p:nvCxnSpPr>
          <p:cNvPr id="184" name="Straight Connector 183"/>
          <p:cNvCxnSpPr/>
          <p:nvPr/>
        </p:nvCxnSpPr>
        <p:spPr>
          <a:xfrm>
            <a:off x="5092290" y="4450212"/>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85" name="Isosceles Triangle 184"/>
          <p:cNvSpPr/>
          <p:nvPr/>
        </p:nvSpPr>
        <p:spPr>
          <a:xfrm rot="16200000">
            <a:off x="4662654" y="418642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86" name="Isosceles Triangle 185"/>
          <p:cNvSpPr/>
          <p:nvPr/>
        </p:nvSpPr>
        <p:spPr>
          <a:xfrm rot="5400000">
            <a:off x="4112911" y="4816306"/>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143000" y="5091178"/>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8" name="Freeform 187"/>
          <p:cNvSpPr/>
          <p:nvPr/>
        </p:nvSpPr>
        <p:spPr>
          <a:xfrm rot="16200000">
            <a:off x="5913420" y="3687782"/>
            <a:ext cx="2466621" cy="1491858"/>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sz="1050"/>
          </a:p>
        </p:txBody>
      </p:sp>
      <p:grpSp>
        <p:nvGrpSpPr>
          <p:cNvPr id="189" name="Group 188"/>
          <p:cNvGrpSpPr/>
          <p:nvPr/>
        </p:nvGrpSpPr>
        <p:grpSpPr>
          <a:xfrm>
            <a:off x="8077200" y="2980944"/>
            <a:ext cx="747150" cy="3553968"/>
            <a:chOff x="2209800" y="1219200"/>
            <a:chExt cx="352429" cy="1676400"/>
          </a:xfrm>
        </p:grpSpPr>
        <p:sp>
          <p:nvSpPr>
            <p:cNvPr id="190" name="Rectangle 189"/>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50</a:t>
              </a:r>
              <a:endParaRPr lang="en-US" dirty="0">
                <a:solidFill>
                  <a:schemeClr val="tx1"/>
                </a:solidFill>
              </a:endParaRPr>
            </a:p>
          </p:txBody>
        </p:sp>
        <p:sp>
          <p:nvSpPr>
            <p:cNvPr id="191" name="Rectangle 190"/>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55</a:t>
              </a:r>
              <a:endParaRPr lang="en-US" dirty="0">
                <a:solidFill>
                  <a:schemeClr val="tx1"/>
                </a:solidFill>
              </a:endParaRPr>
            </a:p>
          </p:txBody>
        </p:sp>
        <p:sp>
          <p:nvSpPr>
            <p:cNvPr id="192" name="Rectangle 191"/>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60</a:t>
              </a:r>
              <a:endParaRPr lang="en-US" dirty="0">
                <a:solidFill>
                  <a:schemeClr val="tx1"/>
                </a:solidFill>
              </a:endParaRPr>
            </a:p>
          </p:txBody>
        </p:sp>
        <p:sp>
          <p:nvSpPr>
            <p:cNvPr id="193" name="Rectangle 192"/>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65</a:t>
              </a:r>
              <a:endParaRPr lang="en-US" dirty="0">
                <a:solidFill>
                  <a:schemeClr val="tx1"/>
                </a:solidFill>
              </a:endParaRPr>
            </a:p>
          </p:txBody>
        </p:sp>
        <p:sp>
          <p:nvSpPr>
            <p:cNvPr id="194" name="Rectangle 193"/>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70</a:t>
              </a:r>
              <a:endParaRPr lang="en-US" dirty="0">
                <a:solidFill>
                  <a:schemeClr val="tx1"/>
                </a:solidFill>
              </a:endParaRPr>
            </a:p>
          </p:txBody>
        </p:sp>
        <p:sp>
          <p:nvSpPr>
            <p:cNvPr id="195" name="Rectangle 194"/>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20</a:t>
              </a:r>
              <a:endParaRPr lang="en-US" dirty="0">
                <a:solidFill>
                  <a:schemeClr val="tx1"/>
                </a:solidFill>
              </a:endParaRPr>
            </a:p>
          </p:txBody>
        </p:sp>
        <p:sp>
          <p:nvSpPr>
            <p:cNvPr id="196" name="Rectangle 195"/>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25</a:t>
              </a:r>
              <a:endParaRPr lang="en-US" dirty="0">
                <a:solidFill>
                  <a:schemeClr val="tx1"/>
                </a:solidFill>
              </a:endParaRPr>
            </a:p>
          </p:txBody>
        </p:sp>
        <p:sp>
          <p:nvSpPr>
            <p:cNvPr id="197" name="Rectangle 196"/>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30</a:t>
              </a:r>
              <a:endParaRPr lang="en-US" dirty="0">
                <a:solidFill>
                  <a:schemeClr val="tx1"/>
                </a:solidFill>
              </a:endParaRPr>
            </a:p>
          </p:txBody>
        </p:sp>
        <p:sp>
          <p:nvSpPr>
            <p:cNvPr id="198" name="Rectangle 197"/>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35</a:t>
              </a:r>
              <a:endParaRPr lang="en-US" dirty="0">
                <a:solidFill>
                  <a:schemeClr val="tx1"/>
                </a:solidFill>
              </a:endParaRPr>
            </a:p>
          </p:txBody>
        </p:sp>
        <p:sp>
          <p:nvSpPr>
            <p:cNvPr id="199" name="Rectangle 198"/>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40</a:t>
              </a:r>
              <a:endParaRPr lang="en-US" dirty="0">
                <a:solidFill>
                  <a:schemeClr val="tx1"/>
                </a:solidFill>
              </a:endParaRPr>
            </a:p>
          </p:txBody>
        </p:sp>
        <p:sp>
          <p:nvSpPr>
            <p:cNvPr id="200" name="Rectangle 199"/>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45</a:t>
              </a:r>
              <a:endParaRPr lang="en-US" dirty="0">
                <a:solidFill>
                  <a:schemeClr val="tx1"/>
                </a:solidFill>
              </a:endParaRPr>
            </a:p>
          </p:txBody>
        </p:sp>
      </p:grpSp>
      <p:sp>
        <p:nvSpPr>
          <p:cNvPr id="201" name="Rectangle 200"/>
          <p:cNvSpPr>
            <a:spLocks/>
          </p:cNvSpPr>
          <p:nvPr/>
        </p:nvSpPr>
        <p:spPr>
          <a:xfrm>
            <a:off x="5041860" y="2840260"/>
            <a:ext cx="786384" cy="78181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r>
              <a:rPr lang="en-US" sz="2400" b="1" baseline="30000" dirty="0">
                <a:solidFill>
                  <a:schemeClr val="tx1"/>
                </a:solidFill>
              </a:rPr>
              <a:t>2</a:t>
            </a:r>
          </a:p>
        </p:txBody>
      </p:sp>
      <p:sp>
        <p:nvSpPr>
          <p:cNvPr id="202" name="TextBox 201"/>
          <p:cNvSpPr txBox="1"/>
          <p:nvPr/>
        </p:nvSpPr>
        <p:spPr>
          <a:xfrm>
            <a:off x="5253940" y="2526268"/>
            <a:ext cx="918260" cy="369332"/>
          </a:xfrm>
          <a:prstGeom prst="rect">
            <a:avLst/>
          </a:prstGeom>
          <a:noFill/>
        </p:spPr>
        <p:txBody>
          <a:bodyPr wrap="square" rtlCol="0">
            <a:spAutoFit/>
          </a:bodyPr>
          <a:lstStyle/>
          <a:p>
            <a:r>
              <a:rPr lang="en-US" b="1" dirty="0" smtClean="0">
                <a:solidFill>
                  <a:srgbClr val="FF0000"/>
                </a:solidFill>
              </a:rPr>
              <a:t>12</a:t>
            </a:r>
            <a:endParaRPr lang="en-US" sz="1400" dirty="0">
              <a:solidFill>
                <a:srgbClr val="FF0000"/>
              </a:solidFill>
            </a:endParaRPr>
          </a:p>
        </p:txBody>
      </p:sp>
      <p:grpSp>
        <p:nvGrpSpPr>
          <p:cNvPr id="203" name="Group 202"/>
          <p:cNvGrpSpPr/>
          <p:nvPr/>
        </p:nvGrpSpPr>
        <p:grpSpPr>
          <a:xfrm>
            <a:off x="-3585" y="0"/>
            <a:ext cx="9147586" cy="2011815"/>
            <a:chOff x="-3585" y="0"/>
            <a:chExt cx="9147586" cy="2011815"/>
          </a:xfrm>
        </p:grpSpPr>
        <p:sp>
          <p:nvSpPr>
            <p:cNvPr id="204" name="Rectangle 203"/>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p:cNvCxnSpPr>
              <a:stCxn id="204" idx="0"/>
              <a:endCxn id="204"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206" name="TextBox 205"/>
          <p:cNvSpPr txBox="1"/>
          <p:nvPr/>
        </p:nvSpPr>
        <p:spPr>
          <a:xfrm>
            <a:off x="-3586" y="-72323"/>
            <a:ext cx="4575586" cy="369332"/>
          </a:xfrm>
          <a:prstGeom prst="rect">
            <a:avLst/>
          </a:prstGeom>
          <a:noFill/>
        </p:spPr>
        <p:txBody>
          <a:bodyPr wrap="square" rtlCol="0">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Grad students are as stressed as everyone</a:t>
            </a:r>
            <a:endParaRPr lang="en-US" b="1" baseline="-25000" dirty="0">
              <a:solidFill>
                <a:schemeClr val="tx2">
                  <a:lumMod val="60000"/>
                  <a:lumOff val="40000"/>
                </a:schemeClr>
              </a:solidFill>
            </a:endParaRPr>
          </a:p>
        </p:txBody>
      </p:sp>
      <p:sp>
        <p:nvSpPr>
          <p:cNvPr id="207" name="TextBox 206"/>
          <p:cNvSpPr txBox="1"/>
          <p:nvPr/>
        </p:nvSpPr>
        <p:spPr>
          <a:xfrm>
            <a:off x="4572000" y="-76200"/>
            <a:ext cx="5029200" cy="400110"/>
          </a:xfrm>
          <a:prstGeom prst="rect">
            <a:avLst/>
          </a:prstGeom>
          <a:noFill/>
        </p:spPr>
        <p:txBody>
          <a:bodyPr wrap="square" rtlCol="0">
            <a:spAutoFit/>
          </a:bodyPr>
          <a:lstStyle/>
          <a:p>
            <a:r>
              <a:rPr lang="en-US" sz="2000" b="1" dirty="0" smtClean="0">
                <a:solidFill>
                  <a:srgbClr val="FF0000"/>
                </a:solidFill>
              </a:rPr>
              <a:t>H</a:t>
            </a:r>
            <a:r>
              <a:rPr lang="en-US" sz="2000" b="1" baseline="-25000" dirty="0" smtClean="0">
                <a:solidFill>
                  <a:srgbClr val="FF0000"/>
                </a:solidFill>
              </a:rPr>
              <a:t>1</a:t>
            </a:r>
            <a:r>
              <a:rPr lang="en-US" sz="2000" b="1" dirty="0" smtClean="0">
                <a:solidFill>
                  <a:srgbClr val="FF0000"/>
                </a:solidFill>
              </a:rPr>
              <a:t> : No, they are not</a:t>
            </a:r>
            <a:endParaRPr lang="en-US" sz="2000" b="1" baseline="-25000" dirty="0">
              <a:solidFill>
                <a:srgbClr val="FF0000"/>
              </a:solidFill>
            </a:endParaRPr>
          </a:p>
        </p:txBody>
      </p:sp>
      <p:grpSp>
        <p:nvGrpSpPr>
          <p:cNvPr id="208" name="Group 207"/>
          <p:cNvGrpSpPr/>
          <p:nvPr/>
        </p:nvGrpSpPr>
        <p:grpSpPr>
          <a:xfrm>
            <a:off x="6400800" y="591853"/>
            <a:ext cx="2691177" cy="1440407"/>
            <a:chOff x="988358" y="1101908"/>
            <a:chExt cx="7467600" cy="5017467"/>
          </a:xfrm>
        </p:grpSpPr>
        <p:cxnSp>
          <p:nvCxnSpPr>
            <p:cNvPr id="209" name="Straight Connector 208"/>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210" name="Freeform 209"/>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211" name="Straight Connector 210"/>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40</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12</a:t>
              </a:r>
              <a:endParaRPr lang="en-US" sz="1400" dirty="0">
                <a:solidFill>
                  <a:srgbClr val="FF0000"/>
                </a:solidFill>
              </a:endParaRPr>
            </a:p>
          </p:txBody>
        </p:sp>
        <p:sp>
          <p:nvSpPr>
            <p:cNvPr id="213" name="Freeform 21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4" name="Freeform 213"/>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5" name="Freeform 214"/>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216" name="Straight Arrow Connector 215"/>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17" name="Straight Connector 21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8" name="TextBox 217"/>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50</a:t>
                  </a:r>
                  <a:endParaRPr lang="en-US" sz="1400" dirty="0" smtClean="0">
                    <a:solidFill>
                      <a:srgbClr val="FF0000"/>
                    </a:solidFill>
                  </a:endParaRP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12</a:t>
                  </a:r>
                  <a:endParaRPr lang="en-US" sz="1400" dirty="0">
                    <a:solidFill>
                      <a:srgbClr val="FF0000"/>
                    </a:solidFill>
                  </a:endParaRPr>
                </a:p>
              </p:txBody>
            </p:sp>
          </mc:Choice>
          <mc:Fallback xmlns="">
            <p:sp>
              <p:nvSpPr>
                <p:cNvPr id="218" name="TextBox 217"/>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4" cstate="print"/>
                  <a:stretch>
                    <a:fillRect l="-1786" b="-6742"/>
                  </a:stretch>
                </a:blipFill>
              </p:spPr>
              <p:txBody>
                <a:bodyPr/>
                <a:lstStyle/>
                <a:p>
                  <a:r>
                    <a:rPr lang="en-US">
                      <a:noFill/>
                    </a:rPr>
                    <a:t> </a:t>
                  </a:r>
                </a:p>
              </p:txBody>
            </p:sp>
          </mc:Fallback>
        </mc:AlternateContent>
      </p:grpSp>
      <p:grpSp>
        <p:nvGrpSpPr>
          <p:cNvPr id="219" name="Group 218"/>
          <p:cNvGrpSpPr/>
          <p:nvPr/>
        </p:nvGrpSpPr>
        <p:grpSpPr>
          <a:xfrm>
            <a:off x="800399" y="609600"/>
            <a:ext cx="2019001" cy="1408167"/>
            <a:chOff x="988358" y="1143000"/>
            <a:chExt cx="5602415" cy="4905160"/>
          </a:xfrm>
        </p:grpSpPr>
        <p:cxnSp>
          <p:nvCxnSpPr>
            <p:cNvPr id="220" name="Straight Connector 219"/>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221" name="Freeform 220"/>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222" name="Straight Connector 221"/>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40</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12</a:t>
              </a:r>
              <a:endParaRPr lang="en-US" sz="1400" dirty="0">
                <a:solidFill>
                  <a:srgbClr val="FF0000"/>
                </a:solidFill>
              </a:endParaRPr>
            </a:p>
          </p:txBody>
        </p:sp>
        <p:sp>
          <p:nvSpPr>
            <p:cNvPr id="224" name="Freeform 223"/>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5" name="Freeform 224"/>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26" name="Rectangle 225"/>
          <p:cNvSpPr/>
          <p:nvPr/>
        </p:nvSpPr>
        <p:spPr>
          <a:xfrm>
            <a:off x="172233" y="304800"/>
            <a:ext cx="1199367"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a:t>
            </a:r>
            <a:r>
              <a:rPr lang="en-US" b="1" dirty="0">
                <a:solidFill>
                  <a:schemeClr val="tx2">
                    <a:lumMod val="60000"/>
                    <a:lumOff val="40000"/>
                  </a:schemeClr>
                </a:solidFill>
              </a:rPr>
              <a:t>=</a:t>
            </a:r>
            <a:r>
              <a:rPr lang="en-US" b="1" dirty="0" smtClean="0">
                <a:solidFill>
                  <a:schemeClr val="tx2">
                    <a:lumMod val="60000"/>
                    <a:lumOff val="40000"/>
                  </a:schemeClr>
                </a:solidFill>
              </a:rPr>
              <a:t> 40 </a:t>
            </a:r>
            <a:endParaRPr lang="en-US" dirty="0"/>
          </a:p>
        </p:txBody>
      </p:sp>
      <p:sp>
        <p:nvSpPr>
          <p:cNvPr id="227" name="Rectangle 226"/>
          <p:cNvSpPr/>
          <p:nvPr/>
        </p:nvSpPr>
        <p:spPr>
          <a:xfrm>
            <a:off x="4781961" y="304800"/>
            <a:ext cx="1199367"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40 </a:t>
            </a:r>
            <a:endParaRPr lang="en-US" dirty="0">
              <a:solidFill>
                <a:srgbClr val="FF0000"/>
              </a:solidFill>
            </a:endParaRPr>
          </a:p>
        </p:txBody>
      </p:sp>
      <p:sp>
        <p:nvSpPr>
          <p:cNvPr id="228" name="TextBox 227"/>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Tree>
    <p:extLst>
      <p:ext uri="{BB962C8B-B14F-4D97-AF65-F5344CB8AC3E}">
        <p14:creationId xmlns:p14="http://schemas.microsoft.com/office/powerpoint/2010/main" val="3321697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Straight Connector 142"/>
          <p:cNvCxnSpPr/>
          <p:nvPr/>
        </p:nvCxnSpPr>
        <p:spPr>
          <a:xfrm>
            <a:off x="8062350" y="638155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a:off x="8062350" y="605846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a:off x="8062350" y="573537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p:cNvCxnSpPr/>
          <p:nvPr/>
        </p:nvCxnSpPr>
        <p:spPr>
          <a:xfrm>
            <a:off x="8062350" y="541228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8062350" y="508919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8062350" y="476611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a:off x="8062350" y="444302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8062350" y="411993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8062350" y="379684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p:cNvCxnSpPr/>
          <p:nvPr/>
        </p:nvCxnSpPr>
        <p:spPr>
          <a:xfrm>
            <a:off x="8062350" y="347375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8062350" y="315067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8223894" y="2837677"/>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p:cNvCxnSpPr/>
          <p:nvPr/>
        </p:nvCxnSpPr>
        <p:spPr>
          <a:xfrm>
            <a:off x="1371600" y="6243935"/>
            <a:ext cx="2819400" cy="0"/>
          </a:xfrm>
          <a:prstGeom prst="line">
            <a:avLst/>
          </a:prstGeom>
        </p:spPr>
        <p:style>
          <a:lnRef idx="3">
            <a:schemeClr val="dk1"/>
          </a:lnRef>
          <a:fillRef idx="0">
            <a:schemeClr val="dk1"/>
          </a:fillRef>
          <a:effectRef idx="2">
            <a:schemeClr val="dk1"/>
          </a:effectRef>
          <a:fontRef idx="minor">
            <a:schemeClr val="tx1"/>
          </a:fontRef>
        </p:style>
      </p:cxnSp>
      <p:sp>
        <p:nvSpPr>
          <p:cNvPr id="85" name="TextBox 84"/>
          <p:cNvSpPr txBox="1"/>
          <p:nvPr/>
        </p:nvSpPr>
        <p:spPr>
          <a:xfrm>
            <a:off x="1371600" y="5791200"/>
            <a:ext cx="2819400"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sp>
        <p:nvSpPr>
          <p:cNvPr id="89" name="Rectangle 88"/>
          <p:cNvSpPr>
            <a:spLocks/>
          </p:cNvSpPr>
          <p:nvPr/>
        </p:nvSpPr>
        <p:spPr>
          <a:xfrm>
            <a:off x="5041860" y="3789193"/>
            <a:ext cx="155448" cy="155448"/>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dirty="0"/>
          </a:p>
        </p:txBody>
      </p:sp>
      <p:sp>
        <p:nvSpPr>
          <p:cNvPr id="91" name="TextBox 90"/>
          <p:cNvSpPr txBox="1"/>
          <p:nvPr/>
        </p:nvSpPr>
        <p:spPr>
          <a:xfrm>
            <a:off x="5257800" y="3730823"/>
            <a:ext cx="591114" cy="307777"/>
          </a:xfrm>
          <a:prstGeom prst="rect">
            <a:avLst/>
          </a:prstGeom>
          <a:noFill/>
        </p:spPr>
        <p:txBody>
          <a:bodyPr wrap="square" rtlCol="0">
            <a:spAutoFit/>
          </a:bodyPr>
          <a:lstStyle/>
          <a:p>
            <a:r>
              <a:rPr lang="en-US" sz="1400" dirty="0" smtClean="0">
                <a:solidFill>
                  <a:srgbClr val="FF0000"/>
                </a:solidFill>
              </a:rPr>
              <a:t>2.91</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23" name="Rectangle 122"/>
              <p:cNvSpPr/>
              <p:nvPr/>
            </p:nvSpPr>
            <p:spPr>
              <a:xfrm>
                <a:off x="2508968" y="6192318"/>
                <a:ext cx="615232" cy="513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FF0000"/>
                          </a:solidFill>
                          <a:latin typeface="Cambria Math"/>
                        </a:rPr>
                        <m:t>𝑠</m:t>
                      </m:r>
                      <m:r>
                        <a:rPr lang="en-US" sz="2800" i="1">
                          <a:solidFill>
                            <a:srgbClr val="FF0000"/>
                          </a:solidFill>
                          <a:latin typeface="Cambria Math"/>
                        </a:rPr>
                        <m:t>﷮</m:t>
                      </m:r>
                      <m:r>
                        <a:rPr lang="en-US" sz="2800" i="1" baseline="-25000">
                          <a:solidFill>
                            <a:srgbClr val="FF0000"/>
                          </a:solidFill>
                          <a:latin typeface="Cambria Math"/>
                        </a:rPr>
                        <m:t>𝑀</m:t>
                      </m:r>
                    </m:oMath>
                  </m:oMathPara>
                </a14:m>
                <a:endParaRPr lang="en-US" sz="2800" baseline="-25000" dirty="0"/>
              </a:p>
            </p:txBody>
          </p:sp>
        </mc:Choice>
        <mc:Fallback xmlns="">
          <p:sp>
            <p:nvSpPr>
              <p:cNvPr id="123" name="Rectangle 122"/>
              <p:cNvSpPr>
                <a:spLocks noRot="1" noChangeAspect="1" noMove="1" noResize="1" noEditPoints="1" noAdjustHandles="1" noChangeArrowheads="1" noChangeShapeType="1" noTextEdit="1"/>
              </p:cNvSpPr>
              <p:nvPr/>
            </p:nvSpPr>
            <p:spPr>
              <a:xfrm>
                <a:off x="2508968" y="6192318"/>
                <a:ext cx="615232" cy="513282"/>
              </a:xfrm>
              <a:prstGeom prst="rect">
                <a:avLst/>
              </a:prstGeom>
              <a:blipFill rotWithShape="1">
                <a:blip r:embed="rId3" cstate="print"/>
                <a:stretch>
                  <a:fillRect/>
                </a:stretch>
              </a:blipFill>
            </p:spPr>
            <p:txBody>
              <a:bodyPr/>
              <a:lstStyle/>
              <a:p>
                <a:r>
                  <a:rPr lang="en-US">
                    <a:noFill/>
                  </a:rPr>
                  <a:t> </a:t>
                </a:r>
              </a:p>
            </p:txBody>
          </p:sp>
        </mc:Fallback>
      </mc:AlternateContent>
      <p:grpSp>
        <p:nvGrpSpPr>
          <p:cNvPr id="125" name="Group 124"/>
          <p:cNvGrpSpPr/>
          <p:nvPr/>
        </p:nvGrpSpPr>
        <p:grpSpPr>
          <a:xfrm>
            <a:off x="8077200" y="2980944"/>
            <a:ext cx="747150" cy="3553968"/>
            <a:chOff x="2209800" y="1219200"/>
            <a:chExt cx="352429" cy="1676400"/>
          </a:xfrm>
        </p:grpSpPr>
        <p:sp>
          <p:nvSpPr>
            <p:cNvPr id="126" name="Rectangle 125"/>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50</a:t>
              </a:r>
              <a:endParaRPr lang="en-US" dirty="0">
                <a:solidFill>
                  <a:schemeClr val="tx1"/>
                </a:solidFill>
              </a:endParaRPr>
            </a:p>
          </p:txBody>
        </p:sp>
        <p:sp>
          <p:nvSpPr>
            <p:cNvPr id="127" name="Rectangle 126"/>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55</a:t>
              </a:r>
              <a:endParaRPr lang="en-US" dirty="0">
                <a:solidFill>
                  <a:schemeClr val="tx1"/>
                </a:solidFill>
              </a:endParaRPr>
            </a:p>
          </p:txBody>
        </p:sp>
        <p:sp>
          <p:nvSpPr>
            <p:cNvPr id="128" name="Rectangle 127"/>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60</a:t>
              </a:r>
              <a:endParaRPr lang="en-US" dirty="0">
                <a:solidFill>
                  <a:schemeClr val="tx1"/>
                </a:solidFill>
              </a:endParaRPr>
            </a:p>
          </p:txBody>
        </p:sp>
        <p:sp>
          <p:nvSpPr>
            <p:cNvPr id="129" name="Rectangle 128"/>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65</a:t>
              </a:r>
              <a:endParaRPr lang="en-US" dirty="0">
                <a:solidFill>
                  <a:schemeClr val="tx1"/>
                </a:solidFill>
              </a:endParaRPr>
            </a:p>
          </p:txBody>
        </p:sp>
        <p:sp>
          <p:nvSpPr>
            <p:cNvPr id="130" name="Rectangle 129"/>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70</a:t>
              </a:r>
              <a:endParaRPr lang="en-US" dirty="0">
                <a:solidFill>
                  <a:schemeClr val="tx1"/>
                </a:solidFill>
              </a:endParaRPr>
            </a:p>
          </p:txBody>
        </p:sp>
        <p:sp>
          <p:nvSpPr>
            <p:cNvPr id="138" name="Rectangle 1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20</a:t>
              </a:r>
              <a:endParaRPr lang="en-US" dirty="0">
                <a:solidFill>
                  <a:schemeClr val="tx1"/>
                </a:solidFill>
              </a:endParaRPr>
            </a:p>
          </p:txBody>
        </p:sp>
        <p:sp>
          <p:nvSpPr>
            <p:cNvPr id="139" name="Rectangle 1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25</a:t>
              </a:r>
              <a:endParaRPr lang="en-US" dirty="0">
                <a:solidFill>
                  <a:schemeClr val="tx1"/>
                </a:solidFill>
              </a:endParaRPr>
            </a:p>
          </p:txBody>
        </p:sp>
        <p:sp>
          <p:nvSpPr>
            <p:cNvPr id="140" name="Rectangle 1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30</a:t>
              </a:r>
              <a:endParaRPr lang="en-US" dirty="0">
                <a:solidFill>
                  <a:schemeClr val="tx1"/>
                </a:solidFill>
              </a:endParaRPr>
            </a:p>
          </p:txBody>
        </p:sp>
        <p:sp>
          <p:nvSpPr>
            <p:cNvPr id="141" name="Rectangle 1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35</a:t>
              </a:r>
              <a:endParaRPr lang="en-US" dirty="0">
                <a:solidFill>
                  <a:schemeClr val="tx1"/>
                </a:solidFill>
              </a:endParaRPr>
            </a:p>
          </p:txBody>
        </p:sp>
        <p:sp>
          <p:nvSpPr>
            <p:cNvPr id="142" name="Rectangle 1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40</a:t>
              </a:r>
              <a:endParaRPr lang="en-US" dirty="0">
                <a:solidFill>
                  <a:schemeClr val="tx1"/>
                </a:solidFill>
              </a:endParaRPr>
            </a:p>
          </p:txBody>
        </p:sp>
        <p:sp>
          <p:nvSpPr>
            <p:cNvPr id="155" name="Rectangle 154"/>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45</a:t>
              </a:r>
              <a:endParaRPr lang="en-US" dirty="0">
                <a:solidFill>
                  <a:schemeClr val="tx1"/>
                </a:solidFill>
              </a:endParaRPr>
            </a:p>
          </p:txBody>
        </p:sp>
      </p:grpSp>
      <p:sp>
        <p:nvSpPr>
          <p:cNvPr id="157" name="Rectangle 156"/>
          <p:cNvSpPr>
            <a:spLocks/>
          </p:cNvSpPr>
          <p:nvPr/>
        </p:nvSpPr>
        <p:spPr>
          <a:xfrm>
            <a:off x="5041860" y="2840260"/>
            <a:ext cx="786384" cy="78181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r>
              <a:rPr lang="en-US" sz="2400" b="1" baseline="30000" dirty="0">
                <a:solidFill>
                  <a:schemeClr val="tx1"/>
                </a:solidFill>
              </a:rPr>
              <a:t>2</a:t>
            </a:r>
          </a:p>
        </p:txBody>
      </p:sp>
      <p:sp>
        <p:nvSpPr>
          <p:cNvPr id="158" name="TextBox 157"/>
          <p:cNvSpPr txBox="1"/>
          <p:nvPr/>
        </p:nvSpPr>
        <p:spPr>
          <a:xfrm>
            <a:off x="5253940" y="2526268"/>
            <a:ext cx="918260" cy="369332"/>
          </a:xfrm>
          <a:prstGeom prst="rect">
            <a:avLst/>
          </a:prstGeom>
          <a:noFill/>
        </p:spPr>
        <p:txBody>
          <a:bodyPr wrap="square" rtlCol="0">
            <a:spAutoFit/>
          </a:bodyPr>
          <a:lstStyle/>
          <a:p>
            <a:r>
              <a:rPr lang="en-US" b="1" dirty="0" smtClean="0">
                <a:solidFill>
                  <a:srgbClr val="FF0000"/>
                </a:solidFill>
              </a:rPr>
              <a:t>12</a:t>
            </a:r>
            <a:endParaRPr lang="en-US" sz="1400" dirty="0">
              <a:solidFill>
                <a:srgbClr val="FF0000"/>
              </a:solidFill>
            </a:endParaRPr>
          </a:p>
        </p:txBody>
      </p:sp>
      <p:cxnSp>
        <p:nvCxnSpPr>
          <p:cNvPr id="172" name="Straight Connector 171"/>
          <p:cNvCxnSpPr/>
          <p:nvPr/>
        </p:nvCxnSpPr>
        <p:spPr>
          <a:xfrm flipV="1">
            <a:off x="4574688" y="4454106"/>
            <a:ext cx="0" cy="637072"/>
          </a:xfrm>
          <a:prstGeom prst="line">
            <a:avLst/>
          </a:prstGeom>
          <a:ln w="69850"/>
        </p:spPr>
        <p:style>
          <a:lnRef idx="3">
            <a:schemeClr val="dk1"/>
          </a:lnRef>
          <a:fillRef idx="0">
            <a:schemeClr val="dk1"/>
          </a:fillRef>
          <a:effectRef idx="2">
            <a:schemeClr val="dk1"/>
          </a:effectRef>
          <a:fontRef idx="minor">
            <a:schemeClr val="tx1"/>
          </a:fontRef>
        </p:style>
      </p:cxnSp>
      <p:cxnSp>
        <p:nvCxnSpPr>
          <p:cNvPr id="176" name="Straight Connector 175"/>
          <p:cNvCxnSpPr/>
          <p:nvPr/>
        </p:nvCxnSpPr>
        <p:spPr>
          <a:xfrm>
            <a:off x="5092290" y="4450212"/>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77" name="Isosceles Triangle 176"/>
          <p:cNvSpPr/>
          <p:nvPr/>
        </p:nvSpPr>
        <p:spPr>
          <a:xfrm rot="16200000">
            <a:off x="4662654" y="418642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8" name="Isosceles Triangle 177"/>
          <p:cNvSpPr/>
          <p:nvPr/>
        </p:nvSpPr>
        <p:spPr>
          <a:xfrm rot="5400000">
            <a:off x="4112911" y="4816306"/>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79" name="Straight Connector 178"/>
          <p:cNvCxnSpPr/>
          <p:nvPr/>
        </p:nvCxnSpPr>
        <p:spPr>
          <a:xfrm>
            <a:off x="1143000" y="5091178"/>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0" name="Freeform 179"/>
          <p:cNvSpPr/>
          <p:nvPr/>
        </p:nvSpPr>
        <p:spPr>
          <a:xfrm rot="16200000">
            <a:off x="5913420" y="3687782"/>
            <a:ext cx="2466621" cy="1491858"/>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sz="1050"/>
          </a:p>
        </p:txBody>
      </p:sp>
      <p:grpSp>
        <p:nvGrpSpPr>
          <p:cNvPr id="181" name="Group 180"/>
          <p:cNvGrpSpPr/>
          <p:nvPr/>
        </p:nvGrpSpPr>
        <p:grpSpPr>
          <a:xfrm>
            <a:off x="-3585" y="0"/>
            <a:ext cx="9147586" cy="2011815"/>
            <a:chOff x="-3585" y="0"/>
            <a:chExt cx="9147586" cy="2011815"/>
          </a:xfrm>
        </p:grpSpPr>
        <p:sp>
          <p:nvSpPr>
            <p:cNvPr id="182" name="Rectangle 181"/>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3" name="Straight Connector 182"/>
            <p:cNvCxnSpPr>
              <a:stCxn id="182" idx="0"/>
              <a:endCxn id="182"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184" name="TextBox 183"/>
          <p:cNvSpPr txBox="1"/>
          <p:nvPr/>
        </p:nvSpPr>
        <p:spPr>
          <a:xfrm>
            <a:off x="-3586" y="-72323"/>
            <a:ext cx="4575586" cy="369332"/>
          </a:xfrm>
          <a:prstGeom prst="rect">
            <a:avLst/>
          </a:prstGeom>
          <a:noFill/>
        </p:spPr>
        <p:txBody>
          <a:bodyPr wrap="square" rtlCol="0">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Grad students are as stressed as everyone</a:t>
            </a:r>
            <a:endParaRPr lang="en-US" b="1" baseline="-25000" dirty="0">
              <a:solidFill>
                <a:schemeClr val="tx2">
                  <a:lumMod val="60000"/>
                  <a:lumOff val="40000"/>
                </a:schemeClr>
              </a:solidFill>
            </a:endParaRPr>
          </a:p>
        </p:txBody>
      </p:sp>
      <p:sp>
        <p:nvSpPr>
          <p:cNvPr id="185" name="TextBox 184"/>
          <p:cNvSpPr txBox="1"/>
          <p:nvPr/>
        </p:nvSpPr>
        <p:spPr>
          <a:xfrm>
            <a:off x="4572000" y="-76200"/>
            <a:ext cx="5029200" cy="400110"/>
          </a:xfrm>
          <a:prstGeom prst="rect">
            <a:avLst/>
          </a:prstGeom>
          <a:noFill/>
        </p:spPr>
        <p:txBody>
          <a:bodyPr wrap="square" rtlCol="0">
            <a:spAutoFit/>
          </a:bodyPr>
          <a:lstStyle/>
          <a:p>
            <a:r>
              <a:rPr lang="en-US" sz="2000" b="1" dirty="0" smtClean="0">
                <a:solidFill>
                  <a:srgbClr val="FF0000"/>
                </a:solidFill>
              </a:rPr>
              <a:t>H</a:t>
            </a:r>
            <a:r>
              <a:rPr lang="en-US" sz="2000" b="1" baseline="-25000" dirty="0" smtClean="0">
                <a:solidFill>
                  <a:srgbClr val="FF0000"/>
                </a:solidFill>
              </a:rPr>
              <a:t>1</a:t>
            </a:r>
            <a:r>
              <a:rPr lang="en-US" sz="2000" b="1" dirty="0" smtClean="0">
                <a:solidFill>
                  <a:srgbClr val="FF0000"/>
                </a:solidFill>
              </a:rPr>
              <a:t> : No, they are not</a:t>
            </a:r>
            <a:endParaRPr lang="en-US" sz="2000" b="1" baseline="-25000" dirty="0">
              <a:solidFill>
                <a:srgbClr val="FF0000"/>
              </a:solidFill>
            </a:endParaRPr>
          </a:p>
        </p:txBody>
      </p:sp>
      <p:grpSp>
        <p:nvGrpSpPr>
          <p:cNvPr id="186" name="Group 185"/>
          <p:cNvGrpSpPr/>
          <p:nvPr/>
        </p:nvGrpSpPr>
        <p:grpSpPr>
          <a:xfrm>
            <a:off x="6400800" y="591853"/>
            <a:ext cx="2691177" cy="1440407"/>
            <a:chOff x="988358" y="1101908"/>
            <a:chExt cx="7467600" cy="5017467"/>
          </a:xfrm>
        </p:grpSpPr>
        <p:cxnSp>
          <p:nvCxnSpPr>
            <p:cNvPr id="187" name="Straight Connector 186"/>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88" name="Freeform 187"/>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89" name="Straight Connector 188"/>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40</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12</a:t>
              </a:r>
              <a:endParaRPr lang="en-US" sz="1400" dirty="0">
                <a:solidFill>
                  <a:srgbClr val="FF0000"/>
                </a:solidFill>
              </a:endParaRPr>
            </a:p>
          </p:txBody>
        </p:sp>
        <p:sp>
          <p:nvSpPr>
            <p:cNvPr id="191" name="Freeform 190"/>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2" name="Freeform 191"/>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3" name="Freeform 192"/>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94" name="Straight Arrow Connector 193"/>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5" name="Straight Connector 194"/>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50</a:t>
                  </a:r>
                  <a:endParaRPr lang="en-US" sz="1400" dirty="0" smtClean="0">
                    <a:solidFill>
                      <a:srgbClr val="FF0000"/>
                    </a:solidFill>
                  </a:endParaRP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12</a:t>
                  </a:r>
                  <a:endParaRPr lang="en-US" sz="1400" dirty="0">
                    <a:solidFill>
                      <a:srgbClr val="FF0000"/>
                    </a:solidFill>
                  </a:endParaRPr>
                </a:p>
              </p:txBody>
            </p:sp>
          </mc:Choice>
          <mc:Fallback xmlns="">
            <p:sp>
              <p:nvSpPr>
                <p:cNvPr id="196" name="TextBox 195"/>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4" cstate="print"/>
                  <a:stretch>
                    <a:fillRect l="-1786" b="-6742"/>
                  </a:stretch>
                </a:blipFill>
              </p:spPr>
              <p:txBody>
                <a:bodyPr/>
                <a:lstStyle/>
                <a:p>
                  <a:r>
                    <a:rPr lang="en-US">
                      <a:noFill/>
                    </a:rPr>
                    <a:t> </a:t>
                  </a:r>
                </a:p>
              </p:txBody>
            </p:sp>
          </mc:Fallback>
        </mc:AlternateContent>
      </p:grpSp>
      <p:grpSp>
        <p:nvGrpSpPr>
          <p:cNvPr id="197" name="Group 196"/>
          <p:cNvGrpSpPr/>
          <p:nvPr/>
        </p:nvGrpSpPr>
        <p:grpSpPr>
          <a:xfrm>
            <a:off x="800399" y="609600"/>
            <a:ext cx="2019001" cy="1408167"/>
            <a:chOff x="988358" y="1143000"/>
            <a:chExt cx="5602415" cy="4905160"/>
          </a:xfrm>
        </p:grpSpPr>
        <p:cxnSp>
          <p:nvCxnSpPr>
            <p:cNvPr id="198" name="Straight Connector 197"/>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99" name="Freeform 198"/>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200" name="Straight Connector 199"/>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40</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12</a:t>
              </a:r>
              <a:endParaRPr lang="en-US" sz="1400" dirty="0">
                <a:solidFill>
                  <a:srgbClr val="FF0000"/>
                </a:solidFill>
              </a:endParaRPr>
            </a:p>
          </p:txBody>
        </p:sp>
        <p:sp>
          <p:nvSpPr>
            <p:cNvPr id="202" name="Freeform 201"/>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3" name="Freeform 202"/>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04" name="Rectangle 203"/>
          <p:cNvSpPr/>
          <p:nvPr/>
        </p:nvSpPr>
        <p:spPr>
          <a:xfrm>
            <a:off x="172233" y="304800"/>
            <a:ext cx="1199367"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a:t>
            </a:r>
            <a:r>
              <a:rPr lang="en-US" b="1" dirty="0">
                <a:solidFill>
                  <a:schemeClr val="tx2">
                    <a:lumMod val="60000"/>
                    <a:lumOff val="40000"/>
                  </a:schemeClr>
                </a:solidFill>
              </a:rPr>
              <a:t>=</a:t>
            </a:r>
            <a:r>
              <a:rPr lang="en-US" b="1" dirty="0" smtClean="0">
                <a:solidFill>
                  <a:schemeClr val="tx2">
                    <a:lumMod val="60000"/>
                    <a:lumOff val="40000"/>
                  </a:schemeClr>
                </a:solidFill>
              </a:rPr>
              <a:t> 40 </a:t>
            </a:r>
            <a:endParaRPr lang="en-US" dirty="0"/>
          </a:p>
        </p:txBody>
      </p:sp>
      <p:sp>
        <p:nvSpPr>
          <p:cNvPr id="205" name="Rectangle 204"/>
          <p:cNvSpPr/>
          <p:nvPr/>
        </p:nvSpPr>
        <p:spPr>
          <a:xfrm>
            <a:off x="4781961" y="304800"/>
            <a:ext cx="1199367"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40 </a:t>
            </a:r>
            <a:endParaRPr lang="en-US" dirty="0">
              <a:solidFill>
                <a:srgbClr val="FF0000"/>
              </a:solidFill>
            </a:endParaRPr>
          </a:p>
        </p:txBody>
      </p:sp>
      <p:sp>
        <p:nvSpPr>
          <p:cNvPr id="206" name="TextBox 205"/>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cxnSp>
        <p:nvCxnSpPr>
          <p:cNvPr id="207" name="Straight Connector 206"/>
          <p:cNvCxnSpPr/>
          <p:nvPr/>
        </p:nvCxnSpPr>
        <p:spPr>
          <a:xfrm>
            <a:off x="743712" y="636327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p:cNvCxnSpPr/>
          <p:nvPr/>
        </p:nvCxnSpPr>
        <p:spPr>
          <a:xfrm>
            <a:off x="743712" y="604018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743712" y="571709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p:cNvCxnSpPr/>
          <p:nvPr/>
        </p:nvCxnSpPr>
        <p:spPr>
          <a:xfrm>
            <a:off x="743712" y="539400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p:cNvCxnSpPr/>
          <p:nvPr/>
        </p:nvCxnSpPr>
        <p:spPr>
          <a:xfrm>
            <a:off x="743712" y="507092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a:off x="743712" y="474783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p:cNvCxnSpPr/>
          <p:nvPr/>
        </p:nvCxnSpPr>
        <p:spPr>
          <a:xfrm>
            <a:off x="743712" y="442474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743712" y="410165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a:off x="743712" y="377856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16" name="Straight Connector 215"/>
          <p:cNvCxnSpPr/>
          <p:nvPr/>
        </p:nvCxnSpPr>
        <p:spPr>
          <a:xfrm>
            <a:off x="743712" y="345548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743712" y="3132393"/>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218" name="Group 217"/>
          <p:cNvGrpSpPr/>
          <p:nvPr/>
        </p:nvGrpSpPr>
        <p:grpSpPr>
          <a:xfrm>
            <a:off x="-19680" y="2980944"/>
            <a:ext cx="747150" cy="3553968"/>
            <a:chOff x="2209800" y="1219200"/>
            <a:chExt cx="352429" cy="1676400"/>
          </a:xfrm>
        </p:grpSpPr>
        <p:sp>
          <p:nvSpPr>
            <p:cNvPr id="219" name="Rectangle 218"/>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50</a:t>
              </a:r>
              <a:endParaRPr lang="en-US" dirty="0">
                <a:solidFill>
                  <a:schemeClr val="tx1"/>
                </a:solidFill>
              </a:endParaRPr>
            </a:p>
          </p:txBody>
        </p:sp>
        <p:sp>
          <p:nvSpPr>
            <p:cNvPr id="220" name="Rectangle 219"/>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55</a:t>
              </a:r>
              <a:endParaRPr lang="en-US" dirty="0">
                <a:solidFill>
                  <a:schemeClr val="tx1"/>
                </a:solidFill>
              </a:endParaRPr>
            </a:p>
          </p:txBody>
        </p:sp>
        <p:sp>
          <p:nvSpPr>
            <p:cNvPr id="221" name="Rectangle 220"/>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60</a:t>
              </a:r>
              <a:endParaRPr lang="en-US" dirty="0">
                <a:solidFill>
                  <a:schemeClr val="tx1"/>
                </a:solidFill>
              </a:endParaRPr>
            </a:p>
          </p:txBody>
        </p:sp>
        <p:sp>
          <p:nvSpPr>
            <p:cNvPr id="222" name="Rectangle 221"/>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65</a:t>
              </a:r>
              <a:endParaRPr lang="en-US" dirty="0">
                <a:solidFill>
                  <a:schemeClr val="tx1"/>
                </a:solidFill>
              </a:endParaRPr>
            </a:p>
          </p:txBody>
        </p:sp>
        <p:sp>
          <p:nvSpPr>
            <p:cNvPr id="223" name="Rectangle 222"/>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70</a:t>
              </a:r>
              <a:endParaRPr lang="en-US" dirty="0">
                <a:solidFill>
                  <a:schemeClr val="tx1"/>
                </a:solidFill>
              </a:endParaRPr>
            </a:p>
          </p:txBody>
        </p:sp>
        <p:sp>
          <p:nvSpPr>
            <p:cNvPr id="224" name="Rectangle 223"/>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20</a:t>
              </a:r>
              <a:endParaRPr lang="en-US" dirty="0">
                <a:solidFill>
                  <a:schemeClr val="tx1"/>
                </a:solidFill>
              </a:endParaRPr>
            </a:p>
          </p:txBody>
        </p:sp>
        <p:sp>
          <p:nvSpPr>
            <p:cNvPr id="225" name="Rectangle 224"/>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25</a:t>
              </a:r>
              <a:endParaRPr lang="en-US" dirty="0">
                <a:solidFill>
                  <a:schemeClr val="tx1"/>
                </a:solidFill>
              </a:endParaRPr>
            </a:p>
          </p:txBody>
        </p:sp>
        <p:sp>
          <p:nvSpPr>
            <p:cNvPr id="226" name="Rectangle 225"/>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30</a:t>
              </a:r>
              <a:endParaRPr lang="en-US" dirty="0">
                <a:solidFill>
                  <a:schemeClr val="tx1"/>
                </a:solidFill>
              </a:endParaRPr>
            </a:p>
          </p:txBody>
        </p:sp>
        <p:sp>
          <p:nvSpPr>
            <p:cNvPr id="227" name="Rectangle 226"/>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35</a:t>
              </a:r>
              <a:endParaRPr lang="en-US" dirty="0">
                <a:solidFill>
                  <a:schemeClr val="tx1"/>
                </a:solidFill>
              </a:endParaRPr>
            </a:p>
          </p:txBody>
        </p:sp>
        <p:sp>
          <p:nvSpPr>
            <p:cNvPr id="228" name="Rectangle 227"/>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40</a:t>
              </a:r>
              <a:endParaRPr lang="en-US" dirty="0">
                <a:solidFill>
                  <a:schemeClr val="tx1"/>
                </a:solidFill>
              </a:endParaRPr>
            </a:p>
          </p:txBody>
        </p:sp>
        <p:sp>
          <p:nvSpPr>
            <p:cNvPr id="229" name="Rectangle 228"/>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45</a:t>
              </a:r>
              <a:endParaRPr lang="en-US" dirty="0">
                <a:solidFill>
                  <a:schemeClr val="tx1"/>
                </a:solidFill>
              </a:endParaRPr>
            </a:p>
          </p:txBody>
        </p:sp>
      </p:grpSp>
      <p:cxnSp>
        <p:nvCxnSpPr>
          <p:cNvPr id="230" name="Straight Connector 229"/>
          <p:cNvCxnSpPr/>
          <p:nvPr/>
        </p:nvCxnSpPr>
        <p:spPr>
          <a:xfrm>
            <a:off x="905256" y="2819400"/>
            <a:ext cx="0" cy="40386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2715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1809899" y="5496470"/>
            <a:ext cx="6406457" cy="0"/>
          </a:xfrm>
          <a:prstGeom prst="line">
            <a:avLst/>
          </a:prstGeom>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609600" y="2186417"/>
            <a:ext cx="7467600" cy="3754921"/>
            <a:chOff x="2688380" y="2401651"/>
            <a:chExt cx="5223176" cy="3541479"/>
          </a:xfrm>
        </p:grpSpPr>
        <p:sp>
          <p:nvSpPr>
            <p:cNvPr id="142" name="TextBox 141"/>
            <p:cNvSpPr txBox="1"/>
            <p:nvPr/>
          </p:nvSpPr>
          <p:spPr>
            <a:xfrm>
              <a:off x="5015956" y="5449651"/>
              <a:ext cx="777982" cy="493479"/>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40</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12</a:t>
              </a:r>
              <a:endParaRPr lang="en-US" sz="1400" dirty="0">
                <a:solidFill>
                  <a:srgbClr val="FF0000"/>
                </a:solidFill>
              </a:endParaRPr>
            </a:p>
          </p:txBody>
        </p:sp>
        <p:grpSp>
          <p:nvGrpSpPr>
            <p:cNvPr id="33" name="Group 32"/>
            <p:cNvGrpSpPr/>
            <p:nvPr/>
          </p:nvGrpSpPr>
          <p:grpSpPr>
            <a:xfrm>
              <a:off x="2688380" y="2401651"/>
              <a:ext cx="5223176" cy="3068619"/>
              <a:chOff x="2688380" y="2401651"/>
              <a:chExt cx="5223176" cy="3068619"/>
            </a:xfrm>
          </p:grpSpPr>
          <p:sp>
            <p:nvSpPr>
              <p:cNvPr id="141" name="Freeform 140"/>
              <p:cNvSpPr/>
              <p:nvPr/>
            </p:nvSpPr>
            <p:spPr>
              <a:xfrm>
                <a:off x="2688380" y="3221727"/>
                <a:ext cx="5223176" cy="2227925"/>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46" name="Straight Connector 145"/>
              <p:cNvCxnSpPr/>
              <p:nvPr/>
            </p:nvCxnSpPr>
            <p:spPr>
              <a:xfrm>
                <a:off x="5309891" y="2401651"/>
                <a:ext cx="0" cy="3068619"/>
              </a:xfrm>
              <a:prstGeom prst="line">
                <a:avLst/>
              </a:prstGeom>
              <a:ln/>
            </p:spPr>
            <p:style>
              <a:lnRef idx="2">
                <a:schemeClr val="accent1"/>
              </a:lnRef>
              <a:fillRef idx="0">
                <a:schemeClr val="accent1"/>
              </a:fillRef>
              <a:effectRef idx="1">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2" name="TextBox 11"/>
              <p:cNvSpPr txBox="1"/>
              <p:nvPr/>
            </p:nvSpPr>
            <p:spPr>
              <a:xfrm>
                <a:off x="91812" y="2362200"/>
                <a:ext cx="4274888" cy="953851"/>
              </a:xfrm>
              <a:prstGeom prst="rect">
                <a:avLst/>
              </a:prstGeom>
              <a:noFill/>
            </p:spPr>
            <p:txBody>
              <a:bodyPr wrap="none" rtlCol="0">
                <a:spAutoFit/>
              </a:bodyPr>
              <a:lstStyle/>
              <a:p>
                <a14:m>
                  <m:oMath xmlns:m="http://schemas.openxmlformats.org/officeDocument/2006/math">
                    <m:r>
                      <a:rPr lang="en-US" sz="2400" b="0" i="1" smtClean="0">
                        <a:latin typeface="Cambria Math"/>
                      </a:rPr>
                      <m:t>𝑡</m:t>
                    </m:r>
                    <m:r>
                      <a:rPr lang="en-US" sz="2400" b="0" i="1" smtClean="0">
                        <a:latin typeface="Cambria Math"/>
                      </a:rPr>
                      <m:t>=</m:t>
                    </m:r>
                    <m:f>
                      <m:fPr>
                        <m:ctrlPr>
                          <a:rPr lang="en-US" sz="2400" b="0" i="1" smtClean="0">
                            <a:latin typeface="Cambria Math"/>
                          </a:rPr>
                        </m:ctrlPr>
                      </m:fPr>
                      <m:num>
                        <m:acc>
                          <m:accPr>
                            <m:chr m:val="̅"/>
                            <m:ctrlPr>
                              <a:rPr lang="en-US" sz="2400" b="0" i="1" smtClean="0">
                                <a:latin typeface="Cambria Math"/>
                              </a:rPr>
                            </m:ctrlPr>
                          </m:accPr>
                          <m:e>
                            <m:r>
                              <a:rPr lang="en-US" sz="2400" b="0" i="1" smtClean="0">
                                <a:solidFill>
                                  <a:srgbClr val="FF0000"/>
                                </a:solidFill>
                                <a:latin typeface="Cambria Math"/>
                              </a:rPr>
                              <m:t>𝑋</m:t>
                            </m:r>
                          </m:e>
                        </m:acc>
                        <m:r>
                          <a:rPr lang="en-US" sz="2400" b="0" i="1" smtClean="0">
                            <a:latin typeface="Cambria Math"/>
                          </a:rPr>
                          <m:t> −</m:t>
                        </m:r>
                        <m:r>
                          <a:rPr lang="en-US" sz="2400" b="0" i="1" smtClean="0">
                            <a:solidFill>
                              <a:schemeClr val="tx2">
                                <a:lumMod val="60000"/>
                                <a:lumOff val="40000"/>
                              </a:schemeClr>
                            </a:solidFill>
                            <a:latin typeface="Cambria Math"/>
                            <a:ea typeface="Cambria Math"/>
                          </a:rPr>
                          <m:t>𝜇</m:t>
                        </m:r>
                      </m:num>
                      <m:den>
                        <m:sSub>
                          <m:sSubPr>
                            <m:ctrlPr>
                              <a:rPr lang="en-US" sz="2400" b="0" i="1" smtClean="0">
                                <a:latin typeface="Cambria Math"/>
                              </a:rPr>
                            </m:ctrlPr>
                          </m:sSubPr>
                          <m:e>
                            <m:r>
                              <a:rPr lang="en-US" sz="2400" b="0" i="1" smtClean="0">
                                <a:solidFill>
                                  <a:srgbClr val="FF0000"/>
                                </a:solidFill>
                                <a:latin typeface="Cambria Math"/>
                              </a:rPr>
                              <m:t>𝑠</m:t>
                            </m:r>
                          </m:e>
                          <m:sub>
                            <m:r>
                              <a:rPr lang="en-US" sz="2400" b="0" i="1" smtClean="0">
                                <a:solidFill>
                                  <a:srgbClr val="FF0000"/>
                                </a:solidFill>
                                <a:latin typeface="Cambria Math"/>
                              </a:rPr>
                              <m:t>𝑀</m:t>
                            </m:r>
                          </m:sub>
                        </m:sSub>
                      </m:den>
                    </m:f>
                    <m:r>
                      <a:rPr lang="en-US" sz="2400" b="0" i="1" smtClean="0">
                        <a:latin typeface="Cambria Math"/>
                      </a:rPr>
                      <m:t>=</m:t>
                    </m:r>
                    <m:f>
                      <m:fPr>
                        <m:ctrlPr>
                          <a:rPr lang="en-US" sz="2400" i="1">
                            <a:latin typeface="Cambria Math"/>
                          </a:rPr>
                        </m:ctrlPr>
                      </m:fPr>
                      <m:num>
                        <m:r>
                          <a:rPr lang="en-US" sz="2400" b="0" i="1" smtClean="0">
                            <a:latin typeface="Cambria Math"/>
                          </a:rPr>
                          <m:t>50</m:t>
                        </m:r>
                        <m:r>
                          <a:rPr lang="en-US" sz="2400" i="1">
                            <a:latin typeface="Cambria Math"/>
                          </a:rPr>
                          <m:t>−</m:t>
                        </m:r>
                        <m:r>
                          <a:rPr lang="en-US" sz="2400" i="1" smtClean="0">
                            <a:solidFill>
                              <a:schemeClr val="tx2">
                                <a:lumMod val="60000"/>
                                <a:lumOff val="40000"/>
                              </a:schemeClr>
                            </a:solidFill>
                            <a:latin typeface="Cambria Math"/>
                          </a:rPr>
                          <m:t>4</m:t>
                        </m:r>
                        <m:r>
                          <a:rPr lang="en-US" sz="2400" b="0" i="1" smtClean="0">
                            <a:solidFill>
                              <a:schemeClr val="tx2">
                                <a:lumMod val="60000"/>
                                <a:lumOff val="40000"/>
                              </a:schemeClr>
                            </a:solidFill>
                            <a:latin typeface="Cambria Math"/>
                          </a:rPr>
                          <m:t>0</m:t>
                        </m:r>
                      </m:num>
                      <m:den>
                        <m:rad>
                          <m:radPr>
                            <m:degHide m:val="on"/>
                            <m:ctrlPr>
                              <a:rPr lang="en-US" sz="2400" i="1">
                                <a:latin typeface="Cambria Math"/>
                              </a:rPr>
                            </m:ctrlPr>
                          </m:radPr>
                          <m:deg/>
                          <m:e>
                            <m:f>
                              <m:fPr>
                                <m:ctrlPr>
                                  <a:rPr lang="en-US" sz="2400" i="1" smtClean="0">
                                    <a:latin typeface="Cambria Math"/>
                                  </a:rPr>
                                </m:ctrlPr>
                              </m:fPr>
                              <m:num>
                                <m:sSup>
                                  <m:sSupPr>
                                    <m:ctrlPr>
                                      <a:rPr lang="en-US" sz="2400" i="1" smtClean="0">
                                        <a:solidFill>
                                          <a:srgbClr val="FF0000"/>
                                        </a:solidFill>
                                        <a:latin typeface="Cambria Math"/>
                                      </a:rPr>
                                    </m:ctrlPr>
                                  </m:sSupPr>
                                  <m:e>
                                    <m:r>
                                      <a:rPr lang="en-US" sz="2400" b="0" i="1" smtClean="0">
                                        <a:solidFill>
                                          <a:srgbClr val="FF0000"/>
                                        </a:solidFill>
                                        <a:latin typeface="Cambria Math"/>
                                      </a:rPr>
                                      <m:t>𝑠</m:t>
                                    </m:r>
                                  </m:e>
                                  <m:sup>
                                    <m:r>
                                      <a:rPr lang="en-US" sz="2400" b="0" i="1" smtClean="0">
                                        <a:solidFill>
                                          <a:srgbClr val="FF0000"/>
                                        </a:solidFill>
                                        <a:latin typeface="Cambria Math"/>
                                      </a:rPr>
                                      <m:t>2</m:t>
                                    </m:r>
                                  </m:sup>
                                </m:sSup>
                              </m:num>
                              <m:den>
                                <m:r>
                                  <a:rPr lang="en-US" sz="2400" b="0" i="1" smtClean="0">
                                    <a:solidFill>
                                      <a:schemeClr val="tx1"/>
                                    </a:solidFill>
                                    <a:latin typeface="Cambria Math"/>
                                  </a:rPr>
                                  <m:t>𝑛</m:t>
                                </m:r>
                              </m:den>
                            </m:f>
                          </m:e>
                        </m:rad>
                      </m:den>
                    </m:f>
                    <m:r>
                      <a:rPr lang="en-US" sz="2400" b="0" i="1" smtClean="0">
                        <a:latin typeface="Cambria Math"/>
                      </a:rPr>
                      <m:t>=</m:t>
                    </m:r>
                    <m:f>
                      <m:fPr>
                        <m:ctrlPr>
                          <a:rPr lang="en-US" sz="2400" i="1">
                            <a:latin typeface="Cambria Math"/>
                          </a:rPr>
                        </m:ctrlPr>
                      </m:fPr>
                      <m:num>
                        <m:r>
                          <a:rPr lang="en-US" sz="2400" b="0" i="1" smtClean="0">
                            <a:latin typeface="Cambria Math"/>
                          </a:rPr>
                          <m:t>10</m:t>
                        </m:r>
                      </m:num>
                      <m:den>
                        <m:f>
                          <m:fPr>
                            <m:ctrlPr>
                              <a:rPr lang="en-US" sz="2400" i="1" smtClean="0">
                                <a:latin typeface="Cambria Math"/>
                              </a:rPr>
                            </m:ctrlPr>
                          </m:fPr>
                          <m:num>
                            <m:r>
                              <a:rPr lang="en-US" sz="2400" b="0" i="1" smtClean="0">
                                <a:latin typeface="Cambria Math"/>
                              </a:rPr>
                              <m:t>12</m:t>
                            </m:r>
                          </m:num>
                          <m:den>
                            <m:rad>
                              <m:radPr>
                                <m:degHide m:val="on"/>
                                <m:ctrlPr>
                                  <a:rPr lang="en-US" sz="2400" i="1" smtClean="0">
                                    <a:latin typeface="Cambria Math"/>
                                  </a:rPr>
                                </m:ctrlPr>
                              </m:radPr>
                              <m:deg/>
                              <m:e>
                                <m:r>
                                  <a:rPr lang="en-US" sz="2400" b="0" i="1" smtClean="0">
                                    <a:latin typeface="Cambria Math"/>
                                  </a:rPr>
                                  <m:t>17</m:t>
                                </m:r>
                              </m:e>
                            </m:rad>
                          </m:den>
                        </m:f>
                      </m:den>
                    </m:f>
                    <m:r>
                      <a:rPr lang="en-US" sz="2400" b="0" i="1" smtClean="0">
                        <a:latin typeface="Cambria Math"/>
                      </a:rPr>
                      <m:t>=</m:t>
                    </m:r>
                  </m:oMath>
                </a14:m>
                <a:r>
                  <a:rPr lang="en-US" sz="2400" dirty="0" smtClean="0"/>
                  <a:t>  </a:t>
                </a:r>
                <a14:m>
                  <m:oMath xmlns:m="http://schemas.openxmlformats.org/officeDocument/2006/math">
                    <m:f>
                      <m:fPr>
                        <m:ctrlPr>
                          <a:rPr lang="en-US" sz="2400" i="1">
                            <a:latin typeface="Cambria Math"/>
                          </a:rPr>
                        </m:ctrlPr>
                      </m:fPr>
                      <m:num>
                        <m:r>
                          <a:rPr lang="en-US" sz="2400" b="0" i="1" smtClean="0">
                            <a:latin typeface="Cambria Math"/>
                          </a:rPr>
                          <m:t>10</m:t>
                        </m:r>
                      </m:num>
                      <m:den>
                        <m:r>
                          <a:rPr lang="en-US" sz="2400" b="0" i="1" smtClean="0">
                            <a:solidFill>
                              <a:srgbClr val="FF0000"/>
                            </a:solidFill>
                            <a:latin typeface="Cambria Math"/>
                          </a:rPr>
                          <m:t>2.91</m:t>
                        </m:r>
                      </m:den>
                    </m:f>
                  </m:oMath>
                </a14:m>
                <a:r>
                  <a:rPr lang="en-US" sz="2400" dirty="0" smtClean="0"/>
                  <a:t> </a:t>
                </a:r>
                <a14:m>
                  <m:oMath xmlns:m="http://schemas.openxmlformats.org/officeDocument/2006/math">
                    <m:r>
                      <a:rPr lang="en-US" sz="2400" i="1">
                        <a:latin typeface="Cambria Math"/>
                      </a:rPr>
                      <m:t>=</m:t>
                    </m:r>
                  </m:oMath>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91812" y="2362200"/>
                <a:ext cx="4274888" cy="953851"/>
              </a:xfrm>
              <a:prstGeom prst="rect">
                <a:avLst/>
              </a:prstGeom>
              <a:blipFill rotWithShape="1">
                <a:blip r:embed="rId3" cstate="print"/>
                <a:stretch>
                  <a:fillRect/>
                </a:stretch>
              </a:blipFill>
            </p:spPr>
            <p:txBody>
              <a:bodyPr/>
              <a:lstStyle/>
              <a:p>
                <a:r>
                  <a:rPr lang="en-US">
                    <a:noFill/>
                  </a:rPr>
                  <a:t> </a:t>
                </a:r>
              </a:p>
            </p:txBody>
          </p:sp>
        </mc:Fallback>
      </mc:AlternateContent>
      <p:grpSp>
        <p:nvGrpSpPr>
          <p:cNvPr id="72" name="Group 71"/>
          <p:cNvGrpSpPr/>
          <p:nvPr/>
        </p:nvGrpSpPr>
        <p:grpSpPr>
          <a:xfrm>
            <a:off x="4374245" y="2362200"/>
            <a:ext cx="663650" cy="344251"/>
            <a:chOff x="4916340" y="2398949"/>
            <a:chExt cx="663650" cy="344251"/>
          </a:xfrm>
        </p:grpSpPr>
        <p:sp>
          <p:nvSpPr>
            <p:cNvPr id="144" name="TextBox 143"/>
            <p:cNvSpPr txBox="1"/>
            <p:nvPr/>
          </p:nvSpPr>
          <p:spPr>
            <a:xfrm>
              <a:off x="4927071" y="2398949"/>
              <a:ext cx="644224" cy="307777"/>
            </a:xfrm>
            <a:prstGeom prst="rect">
              <a:avLst/>
            </a:prstGeom>
            <a:noFill/>
          </p:spPr>
          <p:txBody>
            <a:bodyPr wrap="square" rtlCol="0">
              <a:spAutoFit/>
            </a:bodyPr>
            <a:lstStyle/>
            <a:p>
              <a:pPr algn="ctr"/>
              <a:r>
                <a:rPr lang="en-US" sz="1400" dirty="0" smtClean="0"/>
                <a:t>10</a:t>
              </a:r>
              <a:endParaRPr lang="en-US" sz="1400" dirty="0"/>
            </a:p>
          </p:txBody>
        </p:sp>
        <p:cxnSp>
          <p:nvCxnSpPr>
            <p:cNvPr id="148" name="Straight Arrow Connector 147"/>
            <p:cNvCxnSpPr/>
            <p:nvPr/>
          </p:nvCxnSpPr>
          <p:spPr>
            <a:xfrm>
              <a:off x="4916340" y="2743200"/>
              <a:ext cx="66365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sp>
        <p:nvSpPr>
          <p:cNvPr id="73" name="Rectangle 72"/>
          <p:cNvSpPr/>
          <p:nvPr/>
        </p:nvSpPr>
        <p:spPr>
          <a:xfrm>
            <a:off x="4282739" y="4629983"/>
            <a:ext cx="822661" cy="369332"/>
          </a:xfrm>
          <a:prstGeom prst="rect">
            <a:avLst/>
          </a:prstGeom>
        </p:spPr>
        <p:txBody>
          <a:bodyPr wrap="none">
            <a:spAutoFit/>
          </a:bodyPr>
          <a:lstStyle/>
          <a:p>
            <a:r>
              <a:rPr lang="en-US" b="1" i="1" dirty="0"/>
              <a:t>d</a:t>
            </a:r>
            <a:r>
              <a:rPr lang="en-US" b="1" dirty="0" smtClean="0"/>
              <a:t> = .83</a:t>
            </a:r>
            <a:endParaRPr lang="en-US" sz="1400" dirty="0"/>
          </a:p>
        </p:txBody>
      </p:sp>
      <p:sp>
        <p:nvSpPr>
          <p:cNvPr id="84" name="Rectangle 83"/>
          <p:cNvSpPr/>
          <p:nvPr/>
        </p:nvSpPr>
        <p:spPr>
          <a:xfrm>
            <a:off x="4963276" y="2438400"/>
            <a:ext cx="950901" cy="461665"/>
          </a:xfrm>
          <a:prstGeom prst="rect">
            <a:avLst/>
          </a:prstGeom>
        </p:spPr>
        <p:txBody>
          <a:bodyPr wrap="none">
            <a:spAutoFit/>
          </a:bodyPr>
          <a:lstStyle/>
          <a:p>
            <a:r>
              <a:rPr lang="en-US" sz="2400" dirty="0"/>
              <a:t>= </a:t>
            </a:r>
            <a:r>
              <a:rPr lang="en-US" sz="2400" dirty="0" smtClean="0"/>
              <a:t>3.41</a:t>
            </a:r>
            <a:endParaRPr lang="en-US" sz="2400" dirty="0"/>
          </a:p>
        </p:txBody>
      </p:sp>
      <p:sp>
        <p:nvSpPr>
          <p:cNvPr id="93" name="TextBox 92"/>
          <p:cNvSpPr txBox="1"/>
          <p:nvPr/>
        </p:nvSpPr>
        <p:spPr>
          <a:xfrm>
            <a:off x="561830" y="5943600"/>
            <a:ext cx="8048770" cy="646331"/>
          </a:xfrm>
          <a:prstGeom prst="rect">
            <a:avLst/>
          </a:prstGeom>
          <a:noFill/>
        </p:spPr>
        <p:txBody>
          <a:bodyPr wrap="square" rtlCol="0">
            <a:spAutoFit/>
          </a:bodyPr>
          <a:lstStyle/>
          <a:p>
            <a:r>
              <a:rPr lang="en-US" dirty="0" smtClean="0"/>
              <a:t>One-sample t-test indicated that graduate student(</a:t>
            </a:r>
            <a:r>
              <a:rPr lang="en-US" i="1" dirty="0" smtClean="0"/>
              <a:t>M </a:t>
            </a:r>
            <a:r>
              <a:rPr lang="en-US" dirty="0" smtClean="0"/>
              <a:t>= 50, </a:t>
            </a:r>
            <a:r>
              <a:rPr lang="en-US" i="1" dirty="0" smtClean="0"/>
              <a:t>s </a:t>
            </a:r>
            <a:r>
              <a:rPr lang="en-US" dirty="0" smtClean="0"/>
              <a:t>= 12, </a:t>
            </a:r>
            <a:r>
              <a:rPr lang="en-US" i="1" dirty="0" smtClean="0"/>
              <a:t>n </a:t>
            </a:r>
            <a:r>
              <a:rPr lang="en-US" dirty="0" smtClean="0"/>
              <a:t>= 17) were more stressed than general population, </a:t>
            </a:r>
            <a:r>
              <a:rPr lang="en-US" i="1" dirty="0" smtClean="0"/>
              <a:t>t</a:t>
            </a:r>
            <a:r>
              <a:rPr lang="en-US" dirty="0" smtClean="0"/>
              <a:t>(16) = 3.41, </a:t>
            </a:r>
            <a:r>
              <a:rPr lang="en-US" i="1" dirty="0" smtClean="0"/>
              <a:t>p</a:t>
            </a:r>
            <a:r>
              <a:rPr lang="en-US" dirty="0" smtClean="0"/>
              <a:t>&lt;.05, SEM=2.91, Cohen’s D =0.83. </a:t>
            </a:r>
            <a:endParaRPr lang="en-US" dirty="0"/>
          </a:p>
        </p:txBody>
      </p:sp>
      <p:sp>
        <p:nvSpPr>
          <p:cNvPr id="86" name="Rectangle 85"/>
          <p:cNvSpPr/>
          <p:nvPr/>
        </p:nvSpPr>
        <p:spPr>
          <a:xfrm>
            <a:off x="4832972" y="5245774"/>
            <a:ext cx="424828"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rPr>
              <a:t>50</a:t>
            </a:r>
          </a:p>
        </p:txBody>
      </p:sp>
      <p:cxnSp>
        <p:nvCxnSpPr>
          <p:cNvPr id="164" name="Straight Connector 163"/>
          <p:cNvCxnSpPr/>
          <p:nvPr/>
        </p:nvCxnSpPr>
        <p:spPr>
          <a:xfrm flipV="1">
            <a:off x="2053380" y="10093060"/>
            <a:ext cx="1" cy="465367"/>
          </a:xfrm>
          <a:prstGeom prst="line">
            <a:avLst/>
          </a:prstGeom>
          <a:ln w="69850"/>
        </p:spPr>
        <p:style>
          <a:lnRef idx="3">
            <a:schemeClr val="dk1"/>
          </a:lnRef>
          <a:fillRef idx="0">
            <a:schemeClr val="dk1"/>
          </a:fillRef>
          <a:effectRef idx="2">
            <a:schemeClr val="dk1"/>
          </a:effectRef>
          <a:fontRef idx="minor">
            <a:schemeClr val="tx1"/>
          </a:fontRef>
        </p:style>
      </p:cxnSp>
      <p:grpSp>
        <p:nvGrpSpPr>
          <p:cNvPr id="165" name="Group 164"/>
          <p:cNvGrpSpPr/>
          <p:nvPr/>
        </p:nvGrpSpPr>
        <p:grpSpPr>
          <a:xfrm>
            <a:off x="2896267" y="9556098"/>
            <a:ext cx="556500" cy="350057"/>
            <a:chOff x="5417574" y="3917143"/>
            <a:chExt cx="556500" cy="350057"/>
          </a:xfrm>
        </p:grpSpPr>
        <p:sp>
          <p:nvSpPr>
            <p:cNvPr id="166" name="Rectangle 165"/>
            <p:cNvSpPr>
              <a:spLocks/>
            </p:cNvSpPr>
            <p:nvPr/>
          </p:nvSpPr>
          <p:spPr>
            <a:xfrm>
              <a:off x="5482399" y="3974592"/>
              <a:ext cx="274320" cy="27432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dirty="0"/>
            </a:p>
          </p:txBody>
        </p:sp>
        <p:grpSp>
          <p:nvGrpSpPr>
            <p:cNvPr id="167" name="Group 166"/>
            <p:cNvGrpSpPr/>
            <p:nvPr/>
          </p:nvGrpSpPr>
          <p:grpSpPr>
            <a:xfrm>
              <a:off x="5417574" y="3917143"/>
              <a:ext cx="556500" cy="350057"/>
              <a:chOff x="5364237" y="4442602"/>
              <a:chExt cx="556500" cy="350057"/>
            </a:xfrm>
          </p:grpSpPr>
          <p:sp>
            <p:nvSpPr>
              <p:cNvPr id="168" name="TextBox 167"/>
              <p:cNvSpPr txBox="1"/>
              <p:nvPr/>
            </p:nvSpPr>
            <p:spPr>
              <a:xfrm>
                <a:off x="5364237" y="4454105"/>
                <a:ext cx="483212" cy="338554"/>
              </a:xfrm>
              <a:prstGeom prst="rect">
                <a:avLst/>
              </a:prstGeom>
              <a:noFill/>
            </p:spPr>
            <p:txBody>
              <a:bodyPr wrap="square" rtlCol="0">
                <a:spAutoFit/>
              </a:bodyPr>
              <a:lstStyle/>
              <a:p>
                <a:r>
                  <a:rPr lang="en-US" sz="1600" dirty="0" smtClean="0"/>
                  <a:t>s</a:t>
                </a:r>
                <a:r>
                  <a:rPr lang="en-US" sz="1600" baseline="-25000" dirty="0" smtClean="0"/>
                  <a:t>M</a:t>
                </a:r>
                <a:endParaRPr lang="en-US" sz="1600" baseline="-25000" dirty="0"/>
              </a:p>
            </p:txBody>
          </p:sp>
          <p:sp>
            <p:nvSpPr>
              <p:cNvPr id="169" name="TextBox 168"/>
              <p:cNvSpPr txBox="1"/>
              <p:nvPr/>
            </p:nvSpPr>
            <p:spPr>
              <a:xfrm>
                <a:off x="5437888" y="4442602"/>
                <a:ext cx="482849" cy="261610"/>
              </a:xfrm>
              <a:prstGeom prst="rect">
                <a:avLst/>
              </a:prstGeom>
              <a:noFill/>
            </p:spPr>
            <p:txBody>
              <a:bodyPr wrap="square" rtlCol="0">
                <a:spAutoFit/>
              </a:bodyPr>
              <a:lstStyle/>
              <a:p>
                <a:r>
                  <a:rPr lang="en-US" sz="1050" dirty="0" smtClean="0"/>
                  <a:t>2</a:t>
                </a:r>
                <a:endParaRPr lang="en-US" sz="1050" dirty="0"/>
              </a:p>
            </p:txBody>
          </p:sp>
        </p:grpSp>
      </p:grpSp>
      <p:sp>
        <p:nvSpPr>
          <p:cNvPr id="170" name="TextBox 169"/>
          <p:cNvSpPr txBox="1"/>
          <p:nvPr/>
        </p:nvSpPr>
        <p:spPr>
          <a:xfrm>
            <a:off x="3288379" y="9580090"/>
            <a:ext cx="591114" cy="307777"/>
          </a:xfrm>
          <a:prstGeom prst="rect">
            <a:avLst/>
          </a:prstGeom>
          <a:noFill/>
        </p:spPr>
        <p:txBody>
          <a:bodyPr wrap="square" rtlCol="0">
            <a:spAutoFit/>
          </a:bodyPr>
          <a:lstStyle/>
          <a:p>
            <a:r>
              <a:rPr lang="en-US" sz="1400" dirty="0" smtClean="0">
                <a:solidFill>
                  <a:srgbClr val="FF0000"/>
                </a:solidFill>
              </a:rPr>
              <a:t>0.82</a:t>
            </a:r>
            <a:endParaRPr lang="en-US" sz="1400" dirty="0">
              <a:solidFill>
                <a:srgbClr val="FF0000"/>
              </a:solidFill>
            </a:endParaRPr>
          </a:p>
        </p:txBody>
      </p:sp>
      <p:sp>
        <p:nvSpPr>
          <p:cNvPr id="172" name="TextBox 171"/>
          <p:cNvSpPr txBox="1"/>
          <p:nvPr/>
        </p:nvSpPr>
        <p:spPr>
          <a:xfrm>
            <a:off x="2978400" y="7566981"/>
            <a:ext cx="918260" cy="369332"/>
          </a:xfrm>
          <a:prstGeom prst="rect">
            <a:avLst/>
          </a:prstGeom>
          <a:noFill/>
        </p:spPr>
        <p:txBody>
          <a:bodyPr wrap="square" rtlCol="0">
            <a:spAutoFit/>
          </a:bodyPr>
          <a:lstStyle/>
          <a:p>
            <a:r>
              <a:rPr lang="en-US" b="1" dirty="0" smtClean="0">
                <a:solidFill>
                  <a:srgbClr val="FF0000"/>
                </a:solidFill>
              </a:rPr>
              <a:t>4.9</a:t>
            </a:r>
            <a:endParaRPr lang="en-US" sz="1400" dirty="0">
              <a:solidFill>
                <a:srgbClr val="FF0000"/>
              </a:solidFill>
            </a:endParaRPr>
          </a:p>
        </p:txBody>
      </p:sp>
      <p:grpSp>
        <p:nvGrpSpPr>
          <p:cNvPr id="43" name="Group 42"/>
          <p:cNvGrpSpPr/>
          <p:nvPr/>
        </p:nvGrpSpPr>
        <p:grpSpPr>
          <a:xfrm>
            <a:off x="1295400" y="2363551"/>
            <a:ext cx="7467600" cy="3609320"/>
            <a:chOff x="1020064" y="2363551"/>
            <a:chExt cx="7467600" cy="3609320"/>
          </a:xfrm>
        </p:grpSpPr>
        <p:grpSp>
          <p:nvGrpSpPr>
            <p:cNvPr id="35" name="Group 34"/>
            <p:cNvGrpSpPr/>
            <p:nvPr/>
          </p:nvGrpSpPr>
          <p:grpSpPr>
            <a:xfrm>
              <a:off x="4759064" y="2363551"/>
              <a:ext cx="1477480" cy="3609320"/>
              <a:chOff x="3861454" y="2363551"/>
              <a:chExt cx="1318233" cy="3609320"/>
            </a:xfrm>
          </p:grpSpPr>
          <p:sp>
            <p:nvSpPr>
              <p:cNvPr id="145" name="TextBox 144"/>
              <p:cNvSpPr txBox="1"/>
              <p:nvPr/>
            </p:nvSpPr>
            <p:spPr>
              <a:xfrm>
                <a:off x="4406356" y="5449651"/>
                <a:ext cx="773331" cy="523220"/>
              </a:xfrm>
              <a:prstGeom prst="rect">
                <a:avLst/>
              </a:prstGeom>
              <a:noFill/>
            </p:spPr>
            <p:txBody>
              <a:bodyPr wrap="square" rtlCol="0">
                <a:spAutoFit/>
              </a:bodyPr>
              <a:lstStyle/>
              <a:p>
                <a:r>
                  <a:rPr lang="en-US" sz="1400" b="1" dirty="0">
                    <a:solidFill>
                      <a:srgbClr val="FF0000"/>
                    </a:solidFill>
                  </a:rPr>
                  <a:t>M</a:t>
                </a:r>
                <a:r>
                  <a:rPr lang="en-US" sz="1400" dirty="0" smtClean="0"/>
                  <a:t> = </a:t>
                </a:r>
                <a:r>
                  <a:rPr lang="en-US" sz="1400" dirty="0" smtClean="0">
                    <a:solidFill>
                      <a:srgbClr val="FF0000"/>
                    </a:solidFill>
                  </a:rPr>
                  <a:t>50</a:t>
                </a:r>
              </a:p>
              <a:p>
                <a:r>
                  <a:rPr lang="en-US" sz="1400" b="1" dirty="0" smtClean="0">
                    <a:solidFill>
                      <a:srgbClr val="FF0000"/>
                    </a:solidFill>
                  </a:rPr>
                  <a:t> s</a:t>
                </a:r>
                <a:r>
                  <a:rPr lang="en-US" sz="1400" dirty="0" smtClean="0">
                    <a:solidFill>
                      <a:srgbClr val="FF0000"/>
                    </a:solidFill>
                  </a:rPr>
                  <a:t> </a:t>
                </a:r>
                <a:r>
                  <a:rPr lang="en-US" sz="1400" dirty="0" smtClean="0"/>
                  <a:t>= </a:t>
                </a:r>
                <a:r>
                  <a:rPr lang="en-US" sz="1400" dirty="0" smtClean="0">
                    <a:solidFill>
                      <a:srgbClr val="FF0000"/>
                    </a:solidFill>
                  </a:rPr>
                  <a:t>12</a:t>
                </a:r>
                <a:endParaRPr lang="en-US" sz="1400" dirty="0">
                  <a:solidFill>
                    <a:srgbClr val="FF0000"/>
                  </a:solidFill>
                </a:endParaRPr>
              </a:p>
            </p:txBody>
          </p:sp>
          <p:cxnSp>
            <p:nvCxnSpPr>
              <p:cNvPr id="147" name="Straight Connector 146"/>
              <p:cNvCxnSpPr/>
              <p:nvPr/>
            </p:nvCxnSpPr>
            <p:spPr>
              <a:xfrm>
                <a:off x="3861454" y="2363551"/>
                <a:ext cx="13588" cy="3086100"/>
              </a:xfrm>
              <a:prstGeom prst="line">
                <a:avLst/>
              </a:prstGeom>
              <a:ln>
                <a:solidFill>
                  <a:srgbClr val="FF0000">
                    <a:alpha val="77000"/>
                  </a:srgbClr>
                </a:solidFill>
              </a:ln>
            </p:spPr>
            <p:style>
              <a:lnRef idx="1">
                <a:schemeClr val="accent6"/>
              </a:lnRef>
              <a:fillRef idx="0">
                <a:schemeClr val="accent6"/>
              </a:fillRef>
              <a:effectRef idx="0">
                <a:schemeClr val="accent6"/>
              </a:effectRef>
              <a:fontRef idx="minor">
                <a:schemeClr val="tx1"/>
              </a:fontRef>
            </p:style>
          </p:cxnSp>
        </p:grpSp>
        <p:sp>
          <p:nvSpPr>
            <p:cNvPr id="200" name="Freeform 199"/>
            <p:cNvSpPr/>
            <p:nvPr/>
          </p:nvSpPr>
          <p:spPr>
            <a:xfrm>
              <a:off x="1020064" y="3055917"/>
              <a:ext cx="7467600" cy="2362200"/>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49000"/>
                </a:srgbClr>
              </a:solidFill>
              <a:prstDash val="sys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grpSp>
      <p:sp>
        <p:nvSpPr>
          <p:cNvPr id="201" name="TextBox 200"/>
          <p:cNvSpPr txBox="1"/>
          <p:nvPr/>
        </p:nvSpPr>
        <p:spPr>
          <a:xfrm>
            <a:off x="3581400" y="4645223"/>
            <a:ext cx="591114" cy="307777"/>
          </a:xfrm>
          <a:prstGeom prst="rect">
            <a:avLst/>
          </a:prstGeom>
          <a:noFill/>
        </p:spPr>
        <p:txBody>
          <a:bodyPr wrap="square" rtlCol="0">
            <a:spAutoFit/>
          </a:bodyPr>
          <a:lstStyle/>
          <a:p>
            <a:r>
              <a:rPr lang="en-US" sz="1400" dirty="0" smtClean="0">
                <a:solidFill>
                  <a:srgbClr val="FF0000"/>
                </a:solidFill>
              </a:rPr>
              <a:t>2.91</a:t>
            </a:r>
            <a:endParaRPr lang="en-US" sz="1400" dirty="0">
              <a:solidFill>
                <a:srgbClr val="FF0000"/>
              </a:solidFill>
            </a:endParaRPr>
          </a:p>
        </p:txBody>
      </p:sp>
      <p:cxnSp>
        <p:nvCxnSpPr>
          <p:cNvPr id="207" name="Straight Connector 206"/>
          <p:cNvCxnSpPr/>
          <p:nvPr/>
        </p:nvCxnSpPr>
        <p:spPr>
          <a:xfrm>
            <a:off x="4365207" y="4631848"/>
            <a:ext cx="675648" cy="0"/>
          </a:xfrm>
          <a:prstGeom prst="line">
            <a:avLst/>
          </a:prstGeom>
          <a:ln w="69850"/>
        </p:spPr>
        <p:style>
          <a:lnRef idx="3">
            <a:schemeClr val="dk1"/>
          </a:lnRef>
          <a:fillRef idx="0">
            <a:schemeClr val="dk1"/>
          </a:fillRef>
          <a:effectRef idx="2">
            <a:schemeClr val="dk1"/>
          </a:effectRef>
          <a:fontRef idx="minor">
            <a:schemeClr val="tx1"/>
          </a:fontRef>
        </p:style>
      </p:cxnSp>
      <p:sp>
        <p:nvSpPr>
          <p:cNvPr id="208" name="Rectangle 207"/>
          <p:cNvSpPr>
            <a:spLocks/>
          </p:cNvSpPr>
          <p:nvPr/>
        </p:nvSpPr>
        <p:spPr>
          <a:xfrm>
            <a:off x="4645152" y="2822341"/>
            <a:ext cx="155448" cy="155448"/>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dirty="0"/>
          </a:p>
        </p:txBody>
      </p:sp>
      <p:sp>
        <p:nvSpPr>
          <p:cNvPr id="209" name="Rectangle 208"/>
          <p:cNvSpPr>
            <a:spLocks/>
          </p:cNvSpPr>
          <p:nvPr/>
        </p:nvSpPr>
        <p:spPr>
          <a:xfrm>
            <a:off x="4374245" y="3691628"/>
            <a:ext cx="786384" cy="781812"/>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r>
              <a:rPr lang="en-US" sz="2400" b="1" baseline="30000" dirty="0">
                <a:solidFill>
                  <a:schemeClr val="tx1"/>
                </a:solidFill>
              </a:rPr>
              <a:t>2</a:t>
            </a:r>
          </a:p>
        </p:txBody>
      </p:sp>
      <p:grpSp>
        <p:nvGrpSpPr>
          <p:cNvPr id="215" name="Group 214"/>
          <p:cNvGrpSpPr/>
          <p:nvPr/>
        </p:nvGrpSpPr>
        <p:grpSpPr>
          <a:xfrm>
            <a:off x="5257800" y="2362200"/>
            <a:ext cx="3822338" cy="2883932"/>
            <a:chOff x="5257800" y="2362200"/>
            <a:chExt cx="3822338" cy="2883932"/>
          </a:xfrm>
        </p:grpSpPr>
        <p:sp>
          <p:nvSpPr>
            <p:cNvPr id="216" name="TextBox 215"/>
            <p:cNvSpPr txBox="1"/>
            <p:nvPr/>
          </p:nvSpPr>
          <p:spPr>
            <a:xfrm>
              <a:off x="7113491" y="3886200"/>
              <a:ext cx="735109" cy="369332"/>
            </a:xfrm>
            <a:prstGeom prst="rect">
              <a:avLst/>
            </a:prstGeom>
            <a:noFill/>
          </p:spPr>
          <p:txBody>
            <a:bodyPr wrap="square" rtlCol="0">
              <a:spAutoFit/>
            </a:bodyPr>
            <a:lstStyle/>
            <a:p>
              <a:r>
                <a:rPr lang="en-US" dirty="0" smtClean="0">
                  <a:solidFill>
                    <a:schemeClr val="bg1">
                      <a:lumMod val="75000"/>
                    </a:schemeClr>
                  </a:solidFill>
                </a:rPr>
                <a:t>-2.11</a:t>
              </a:r>
              <a:endParaRPr lang="en-US" dirty="0">
                <a:solidFill>
                  <a:schemeClr val="bg1">
                    <a:lumMod val="75000"/>
                  </a:schemeClr>
                </a:solidFill>
              </a:endParaRPr>
            </a:p>
          </p:txBody>
        </p:sp>
        <p:sp>
          <p:nvSpPr>
            <p:cNvPr id="217" name="TextBox 216"/>
            <p:cNvSpPr txBox="1"/>
            <p:nvPr/>
          </p:nvSpPr>
          <p:spPr>
            <a:xfrm>
              <a:off x="8063956" y="3886200"/>
              <a:ext cx="735109" cy="369332"/>
            </a:xfrm>
            <a:prstGeom prst="rect">
              <a:avLst/>
            </a:prstGeom>
            <a:noFill/>
          </p:spPr>
          <p:txBody>
            <a:bodyPr wrap="square" rtlCol="0">
              <a:spAutoFit/>
            </a:bodyPr>
            <a:lstStyle/>
            <a:p>
              <a:r>
                <a:rPr lang="en-US" dirty="0" smtClean="0">
                  <a:solidFill>
                    <a:schemeClr val="bg1">
                      <a:lumMod val="75000"/>
                    </a:schemeClr>
                  </a:solidFill>
                </a:rPr>
                <a:t>2.11</a:t>
              </a:r>
              <a:endParaRPr lang="en-US" dirty="0">
                <a:solidFill>
                  <a:schemeClr val="bg1">
                    <a:lumMod val="75000"/>
                  </a:schemeClr>
                </a:solidFill>
              </a:endParaRPr>
            </a:p>
          </p:txBody>
        </p:sp>
        <p:grpSp>
          <p:nvGrpSpPr>
            <p:cNvPr id="218" name="Group 217"/>
            <p:cNvGrpSpPr/>
            <p:nvPr/>
          </p:nvGrpSpPr>
          <p:grpSpPr>
            <a:xfrm>
              <a:off x="5257800" y="2789540"/>
              <a:ext cx="3237507" cy="1117066"/>
              <a:chOff x="2307900" y="5257800"/>
              <a:chExt cx="1788366" cy="614812"/>
            </a:xfrm>
          </p:grpSpPr>
          <p:cxnSp>
            <p:nvCxnSpPr>
              <p:cNvPr id="234" name="Straight Connector 233"/>
              <p:cNvCxnSpPr/>
              <p:nvPr/>
            </p:nvCxnSpPr>
            <p:spPr>
              <a:xfrm flipH="1" flipV="1">
                <a:off x="2873735" y="5257800"/>
                <a:ext cx="1222531" cy="614812"/>
              </a:xfrm>
              <a:prstGeom prst="line">
                <a:avLst/>
              </a:prstGeom>
            </p:spPr>
            <p:style>
              <a:lnRef idx="1">
                <a:schemeClr val="dk1"/>
              </a:lnRef>
              <a:fillRef idx="0">
                <a:schemeClr val="dk1"/>
              </a:fillRef>
              <a:effectRef idx="0">
                <a:schemeClr val="dk1"/>
              </a:effectRef>
              <a:fontRef idx="minor">
                <a:schemeClr val="tx1"/>
              </a:fontRef>
            </p:style>
          </p:cxnSp>
          <p:cxnSp>
            <p:nvCxnSpPr>
              <p:cNvPr id="235" name="Straight Connector 234"/>
              <p:cNvCxnSpPr/>
              <p:nvPr/>
            </p:nvCxnSpPr>
            <p:spPr>
              <a:xfrm flipH="1">
                <a:off x="2307900" y="5257800"/>
                <a:ext cx="565835" cy="0"/>
              </a:xfrm>
              <a:prstGeom prst="line">
                <a:avLst/>
              </a:prstGeom>
            </p:spPr>
            <p:style>
              <a:lnRef idx="1">
                <a:schemeClr val="dk1"/>
              </a:lnRef>
              <a:fillRef idx="0">
                <a:schemeClr val="dk1"/>
              </a:fillRef>
              <a:effectRef idx="0">
                <a:schemeClr val="dk1"/>
              </a:effectRef>
              <a:fontRef idx="minor">
                <a:schemeClr val="tx1"/>
              </a:fontRef>
            </p:style>
          </p:cxnSp>
        </p:grpSp>
        <p:sp>
          <p:nvSpPr>
            <p:cNvPr id="219" name="TextBox 218"/>
            <p:cNvSpPr txBox="1"/>
            <p:nvPr/>
          </p:nvSpPr>
          <p:spPr>
            <a:xfrm>
              <a:off x="7945107" y="4876800"/>
              <a:ext cx="1046493" cy="369332"/>
            </a:xfrm>
            <a:prstGeom prst="rect">
              <a:avLst/>
            </a:prstGeom>
            <a:noFill/>
          </p:spPr>
          <p:txBody>
            <a:bodyPr wrap="square" rtlCol="0">
              <a:spAutoFit/>
            </a:bodyPr>
            <a:lstStyle/>
            <a:p>
              <a:r>
                <a:rPr lang="en-US" dirty="0" smtClean="0"/>
                <a:t>Reject </a:t>
              </a:r>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a:t>
              </a:r>
              <a:endParaRPr lang="en-US" b="1" baseline="-25000" dirty="0">
                <a:solidFill>
                  <a:schemeClr val="tx2">
                    <a:lumMod val="60000"/>
                    <a:lumOff val="40000"/>
                  </a:schemeClr>
                </a:solidFill>
              </a:endParaRPr>
            </a:p>
          </p:txBody>
        </p:sp>
        <p:grpSp>
          <p:nvGrpSpPr>
            <p:cNvPr id="220" name="Group 219"/>
            <p:cNvGrpSpPr/>
            <p:nvPr/>
          </p:nvGrpSpPr>
          <p:grpSpPr>
            <a:xfrm>
              <a:off x="6781800" y="2362200"/>
              <a:ext cx="2298338" cy="1905000"/>
              <a:chOff x="6781800" y="2726848"/>
              <a:chExt cx="2298338" cy="1905000"/>
            </a:xfrm>
          </p:grpSpPr>
          <p:grpSp>
            <p:nvGrpSpPr>
              <p:cNvPr id="225" name="Group 224"/>
              <p:cNvGrpSpPr/>
              <p:nvPr/>
            </p:nvGrpSpPr>
            <p:grpSpPr>
              <a:xfrm>
                <a:off x="6920956" y="3371540"/>
                <a:ext cx="2057400" cy="964149"/>
                <a:chOff x="2527063" y="4020476"/>
                <a:chExt cx="6464309" cy="2286446"/>
              </a:xfrm>
            </p:grpSpPr>
            <p:sp>
              <p:nvSpPr>
                <p:cNvPr id="230" name="Freeform 229"/>
                <p:cNvSpPr/>
                <p:nvPr/>
              </p:nvSpPr>
              <p:spPr>
                <a:xfrm>
                  <a:off x="3014663" y="5629275"/>
                  <a:ext cx="1243012" cy="671513"/>
                </a:xfrm>
                <a:custGeom>
                  <a:avLst/>
                  <a:gdLst>
                    <a:gd name="connsiteX0" fmla="*/ 1243012 w 1243012"/>
                    <a:gd name="connsiteY0" fmla="*/ 666750 h 671513"/>
                    <a:gd name="connsiteX1" fmla="*/ 1243012 w 1243012"/>
                    <a:gd name="connsiteY1" fmla="*/ 0 h 671513"/>
                    <a:gd name="connsiteX2" fmla="*/ 1204912 w 1243012"/>
                    <a:gd name="connsiteY2" fmla="*/ 61913 h 671513"/>
                    <a:gd name="connsiteX3" fmla="*/ 1081087 w 1243012"/>
                    <a:gd name="connsiteY3" fmla="*/ 152400 h 671513"/>
                    <a:gd name="connsiteX4" fmla="*/ 914400 w 1243012"/>
                    <a:gd name="connsiteY4" fmla="*/ 252413 h 671513"/>
                    <a:gd name="connsiteX5" fmla="*/ 838200 w 1243012"/>
                    <a:gd name="connsiteY5" fmla="*/ 309563 h 671513"/>
                    <a:gd name="connsiteX6" fmla="*/ 609600 w 1243012"/>
                    <a:gd name="connsiteY6" fmla="*/ 423863 h 671513"/>
                    <a:gd name="connsiteX7" fmla="*/ 495300 w 1243012"/>
                    <a:gd name="connsiteY7" fmla="*/ 471488 h 671513"/>
                    <a:gd name="connsiteX8" fmla="*/ 342900 w 1243012"/>
                    <a:gd name="connsiteY8" fmla="*/ 509588 h 671513"/>
                    <a:gd name="connsiteX9" fmla="*/ 219075 w 1243012"/>
                    <a:gd name="connsiteY9" fmla="*/ 561975 h 671513"/>
                    <a:gd name="connsiteX10" fmla="*/ 100012 w 1243012"/>
                    <a:gd name="connsiteY10" fmla="*/ 590550 h 671513"/>
                    <a:gd name="connsiteX11" fmla="*/ 4762 w 1243012"/>
                    <a:gd name="connsiteY11" fmla="*/ 600075 h 671513"/>
                    <a:gd name="connsiteX12" fmla="*/ 0 w 1243012"/>
                    <a:gd name="connsiteY12" fmla="*/ 671513 h 671513"/>
                    <a:gd name="connsiteX13" fmla="*/ 1243012 w 1243012"/>
                    <a:gd name="connsiteY13" fmla="*/ 666750 h 6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2" h="671513">
                      <a:moveTo>
                        <a:pt x="1243012" y="666750"/>
                      </a:moveTo>
                      <a:lnTo>
                        <a:pt x="1243012" y="0"/>
                      </a:lnTo>
                      <a:lnTo>
                        <a:pt x="1204912" y="61913"/>
                      </a:lnTo>
                      <a:lnTo>
                        <a:pt x="1081087" y="152400"/>
                      </a:lnTo>
                      <a:lnTo>
                        <a:pt x="914400" y="252413"/>
                      </a:lnTo>
                      <a:lnTo>
                        <a:pt x="838200" y="309563"/>
                      </a:lnTo>
                      <a:lnTo>
                        <a:pt x="609600" y="423863"/>
                      </a:lnTo>
                      <a:lnTo>
                        <a:pt x="495300" y="471488"/>
                      </a:lnTo>
                      <a:lnTo>
                        <a:pt x="342900" y="509588"/>
                      </a:lnTo>
                      <a:lnTo>
                        <a:pt x="219075" y="561975"/>
                      </a:lnTo>
                      <a:lnTo>
                        <a:pt x="100012" y="590550"/>
                      </a:lnTo>
                      <a:lnTo>
                        <a:pt x="4762" y="600075"/>
                      </a:lnTo>
                      <a:lnTo>
                        <a:pt x="0" y="671513"/>
                      </a:lnTo>
                      <a:lnTo>
                        <a:pt x="1243012" y="66675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230"/>
                <p:cNvSpPr/>
                <p:nvPr/>
              </p:nvSpPr>
              <p:spPr>
                <a:xfrm>
                  <a:off x="6996113" y="5619750"/>
                  <a:ext cx="1233487" cy="676275"/>
                </a:xfrm>
                <a:custGeom>
                  <a:avLst/>
                  <a:gdLst>
                    <a:gd name="connsiteX0" fmla="*/ 0 w 1233487"/>
                    <a:gd name="connsiteY0" fmla="*/ 676275 h 676275"/>
                    <a:gd name="connsiteX1" fmla="*/ 4762 w 1233487"/>
                    <a:gd name="connsiteY1" fmla="*/ 0 h 676275"/>
                    <a:gd name="connsiteX2" fmla="*/ 71437 w 1233487"/>
                    <a:gd name="connsiteY2" fmla="*/ 90488 h 676275"/>
                    <a:gd name="connsiteX3" fmla="*/ 161925 w 1233487"/>
                    <a:gd name="connsiteY3" fmla="*/ 161925 h 676275"/>
                    <a:gd name="connsiteX4" fmla="*/ 252412 w 1233487"/>
                    <a:gd name="connsiteY4" fmla="*/ 228600 h 676275"/>
                    <a:gd name="connsiteX5" fmla="*/ 361950 w 1233487"/>
                    <a:gd name="connsiteY5" fmla="*/ 285750 h 676275"/>
                    <a:gd name="connsiteX6" fmla="*/ 485775 w 1233487"/>
                    <a:gd name="connsiteY6" fmla="*/ 361950 h 676275"/>
                    <a:gd name="connsiteX7" fmla="*/ 585787 w 1233487"/>
                    <a:gd name="connsiteY7" fmla="*/ 419100 h 676275"/>
                    <a:gd name="connsiteX8" fmla="*/ 771525 w 1233487"/>
                    <a:gd name="connsiteY8" fmla="*/ 495300 h 676275"/>
                    <a:gd name="connsiteX9" fmla="*/ 866775 w 1233487"/>
                    <a:gd name="connsiteY9" fmla="*/ 528638 h 676275"/>
                    <a:gd name="connsiteX10" fmla="*/ 1019175 w 1233487"/>
                    <a:gd name="connsiteY10" fmla="*/ 581025 h 676275"/>
                    <a:gd name="connsiteX11" fmla="*/ 1133475 w 1233487"/>
                    <a:gd name="connsiteY11" fmla="*/ 600075 h 676275"/>
                    <a:gd name="connsiteX12" fmla="*/ 1209675 w 1233487"/>
                    <a:gd name="connsiteY12" fmla="*/ 623888 h 676275"/>
                    <a:gd name="connsiteX13" fmla="*/ 1233487 w 1233487"/>
                    <a:gd name="connsiteY13" fmla="*/ 666750 h 676275"/>
                    <a:gd name="connsiteX14" fmla="*/ 0 w 1233487"/>
                    <a:gd name="connsiteY14"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3487" h="676275">
                      <a:moveTo>
                        <a:pt x="0" y="676275"/>
                      </a:moveTo>
                      <a:cubicBezTo>
                        <a:pt x="1587" y="450850"/>
                        <a:pt x="3175" y="225425"/>
                        <a:pt x="4762" y="0"/>
                      </a:cubicBezTo>
                      <a:lnTo>
                        <a:pt x="71437" y="90488"/>
                      </a:lnTo>
                      <a:lnTo>
                        <a:pt x="161925" y="161925"/>
                      </a:lnTo>
                      <a:lnTo>
                        <a:pt x="252412" y="228600"/>
                      </a:lnTo>
                      <a:lnTo>
                        <a:pt x="361950" y="285750"/>
                      </a:lnTo>
                      <a:lnTo>
                        <a:pt x="485775" y="361950"/>
                      </a:lnTo>
                      <a:lnTo>
                        <a:pt x="585787" y="419100"/>
                      </a:lnTo>
                      <a:lnTo>
                        <a:pt x="771525" y="495300"/>
                      </a:lnTo>
                      <a:lnTo>
                        <a:pt x="866775" y="528638"/>
                      </a:lnTo>
                      <a:lnTo>
                        <a:pt x="1019175" y="581025"/>
                      </a:lnTo>
                      <a:lnTo>
                        <a:pt x="1133475" y="600075"/>
                      </a:lnTo>
                      <a:lnTo>
                        <a:pt x="1209675" y="623888"/>
                      </a:lnTo>
                      <a:lnTo>
                        <a:pt x="1233487" y="666750"/>
                      </a:lnTo>
                      <a:lnTo>
                        <a:pt x="0" y="676275"/>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2" name="Straight Connector 231"/>
                <p:cNvCxnSpPr/>
                <p:nvPr/>
              </p:nvCxnSpPr>
              <p:spPr>
                <a:xfrm flipV="1">
                  <a:off x="2527063" y="6306920"/>
                  <a:ext cx="6464309" cy="2"/>
                </a:xfrm>
                <a:prstGeom prst="line">
                  <a:avLst/>
                </a:prstGeom>
                <a:ln/>
              </p:spPr>
              <p:style>
                <a:lnRef idx="2">
                  <a:schemeClr val="dk1"/>
                </a:lnRef>
                <a:fillRef idx="0">
                  <a:schemeClr val="dk1"/>
                </a:fillRef>
                <a:effectRef idx="1">
                  <a:schemeClr val="dk1"/>
                </a:effectRef>
                <a:fontRef idx="minor">
                  <a:schemeClr val="tx1"/>
                </a:fontRef>
              </p:style>
            </p:cxnSp>
            <p:sp>
              <p:nvSpPr>
                <p:cNvPr id="233" name="Freeform 232"/>
                <p:cNvSpPr/>
                <p:nvPr/>
              </p:nvSpPr>
              <p:spPr>
                <a:xfrm>
                  <a:off x="3006424" y="4020476"/>
                  <a:ext cx="5223176" cy="2227925"/>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w="254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grpSp>
          <p:cxnSp>
            <p:nvCxnSpPr>
              <p:cNvPr id="226" name="Straight Connector 225"/>
              <p:cNvCxnSpPr>
                <a:stCxn id="233" idx="2"/>
              </p:cNvCxnSpPr>
              <p:nvPr/>
            </p:nvCxnSpPr>
            <p:spPr>
              <a:xfrm>
                <a:off x="7910055" y="3371540"/>
                <a:ext cx="0" cy="959554"/>
              </a:xfrm>
              <a:prstGeom prst="line">
                <a:avLst/>
              </a:prstGeom>
              <a:ln>
                <a:solidFill>
                  <a:schemeClr val="tx1">
                    <a:alpha val="42000"/>
                  </a:schemeClr>
                </a:solidFill>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7682956" y="3087451"/>
                <a:ext cx="457200" cy="369332"/>
              </a:xfrm>
              <a:prstGeom prst="rect">
                <a:avLst/>
              </a:prstGeom>
              <a:noFill/>
            </p:spPr>
            <p:txBody>
              <a:bodyPr wrap="square" rtlCol="0">
                <a:spAutoFit/>
              </a:bodyPr>
              <a:lstStyle/>
              <a:p>
                <a:r>
                  <a:rPr lang="en-US" dirty="0" smtClean="0">
                    <a:solidFill>
                      <a:schemeClr val="tx2">
                        <a:lumMod val="60000"/>
                        <a:lumOff val="40000"/>
                      </a:schemeClr>
                    </a:solidFill>
                  </a:rPr>
                  <a:t>40</a:t>
                </a:r>
                <a:endParaRPr lang="en-US" dirty="0">
                  <a:solidFill>
                    <a:schemeClr val="tx2">
                      <a:lumMod val="60000"/>
                      <a:lumOff val="40000"/>
                    </a:schemeClr>
                  </a:solidFill>
                </a:endParaRPr>
              </a:p>
            </p:txBody>
          </p:sp>
          <p:sp>
            <p:nvSpPr>
              <p:cNvPr id="228" name="TextBox 227"/>
              <p:cNvSpPr txBox="1"/>
              <p:nvPr/>
            </p:nvSpPr>
            <p:spPr>
              <a:xfrm>
                <a:off x="7759156" y="4262516"/>
                <a:ext cx="457200" cy="369332"/>
              </a:xfrm>
              <a:prstGeom prst="rect">
                <a:avLst/>
              </a:prstGeom>
              <a:noFill/>
            </p:spPr>
            <p:txBody>
              <a:bodyPr wrap="square" rtlCol="0">
                <a:spAutoFit/>
              </a:bodyPr>
              <a:lstStyle/>
              <a:p>
                <a:r>
                  <a:rPr lang="en-US" dirty="0" smtClean="0">
                    <a:solidFill>
                      <a:schemeClr val="tx2">
                        <a:lumMod val="60000"/>
                        <a:lumOff val="40000"/>
                      </a:schemeClr>
                    </a:solidFill>
                  </a:rPr>
                  <a:t>µ</a:t>
                </a:r>
                <a:endParaRPr lang="en-US" dirty="0">
                  <a:solidFill>
                    <a:schemeClr val="tx2">
                      <a:lumMod val="60000"/>
                      <a:lumOff val="40000"/>
                    </a:schemeClr>
                  </a:solidFill>
                </a:endParaRPr>
              </a:p>
            </p:txBody>
          </p:sp>
          <p:sp>
            <p:nvSpPr>
              <p:cNvPr id="229" name="TextBox 228"/>
              <p:cNvSpPr txBox="1"/>
              <p:nvPr/>
            </p:nvSpPr>
            <p:spPr>
              <a:xfrm>
                <a:off x="6781800" y="2726848"/>
                <a:ext cx="2298338" cy="338554"/>
              </a:xfrm>
              <a:prstGeom prst="rect">
                <a:avLst/>
              </a:prstGeom>
              <a:noFill/>
            </p:spPr>
            <p:txBody>
              <a:bodyPr wrap="square" rtlCol="0">
                <a:spAutoFit/>
              </a:bodyPr>
              <a:lstStyle/>
              <a:p>
                <a:pPr algn="ctr"/>
                <a:r>
                  <a:rPr lang="en-US" sz="1600" dirty="0" smtClean="0"/>
                  <a:t>Sampling Distribution</a:t>
                </a:r>
                <a:endParaRPr lang="en-US" sz="1600" dirty="0"/>
              </a:p>
            </p:txBody>
          </p:sp>
        </p:grpSp>
        <p:grpSp>
          <p:nvGrpSpPr>
            <p:cNvPr id="221" name="Group 220"/>
            <p:cNvGrpSpPr/>
            <p:nvPr/>
          </p:nvGrpSpPr>
          <p:grpSpPr>
            <a:xfrm>
              <a:off x="7239000" y="4219020"/>
              <a:ext cx="1830755" cy="733980"/>
              <a:chOff x="457200" y="3821668"/>
              <a:chExt cx="1830755" cy="733980"/>
            </a:xfrm>
          </p:grpSpPr>
          <mc:AlternateContent xmlns:mc="http://schemas.openxmlformats.org/markup-compatibility/2006" xmlns:a14="http://schemas.microsoft.com/office/drawing/2010/main">
            <mc:Choice Requires="a14">
              <p:sp>
                <p:nvSpPr>
                  <p:cNvPr id="222" name="TextBox 221"/>
                  <p:cNvSpPr txBox="1"/>
                  <p:nvPr/>
                </p:nvSpPr>
                <p:spPr>
                  <a:xfrm>
                    <a:off x="457200" y="4186316"/>
                    <a:ext cx="1764714" cy="369332"/>
                  </a:xfrm>
                  <a:prstGeom prst="rect">
                    <a:avLst/>
                  </a:prstGeom>
                  <a:noFill/>
                </p:spPr>
                <p:txBody>
                  <a:bodyPr wrap="none" rtlCol="0">
                    <a:spAutoFit/>
                  </a:bodyPr>
                  <a:lstStyle/>
                  <a:p>
                    <a14:m>
                      <m:oMath xmlns:m="http://schemas.openxmlformats.org/officeDocument/2006/math">
                        <m:r>
                          <a:rPr lang="en-US" b="0" i="1" smtClean="0">
                            <a:latin typeface="Cambria Math"/>
                          </a:rPr>
                          <m:t>𝑑𝑓</m:t>
                        </m:r>
                        <m:r>
                          <a:rPr lang="en-US" b="0" i="1" smtClean="0">
                            <a:latin typeface="Cambria Math"/>
                          </a:rPr>
                          <m:t>=</m:t>
                        </m:r>
                        <m:r>
                          <a:rPr lang="en-US" b="0" i="1" smtClean="0">
                            <a:latin typeface="Cambria Math"/>
                          </a:rPr>
                          <m:t>𝑛</m:t>
                        </m:r>
                        <m:r>
                          <a:rPr lang="en-US" b="0" i="1" smtClean="0">
                            <a:latin typeface="Cambria Math"/>
                          </a:rPr>
                          <m:t>−1=</m:t>
                        </m:r>
                      </m:oMath>
                    </a14:m>
                    <a:r>
                      <a:rPr lang="en-US" dirty="0" smtClean="0"/>
                      <a:t>16</a:t>
                    </a:r>
                    <a:endParaRPr lang="en-US" dirty="0"/>
                  </a:p>
                </p:txBody>
              </p:sp>
            </mc:Choice>
            <mc:Fallback xmlns="">
              <p:sp>
                <p:nvSpPr>
                  <p:cNvPr id="222" name="TextBox 221"/>
                  <p:cNvSpPr txBox="1">
                    <a:spLocks noRot="1" noChangeAspect="1" noMove="1" noResize="1" noEditPoints="1" noAdjustHandles="1" noChangeArrowheads="1" noChangeShapeType="1" noTextEdit="1"/>
                  </p:cNvSpPr>
                  <p:nvPr/>
                </p:nvSpPr>
                <p:spPr>
                  <a:xfrm>
                    <a:off x="457200" y="4186316"/>
                    <a:ext cx="1764714" cy="369332"/>
                  </a:xfrm>
                  <a:prstGeom prst="rect">
                    <a:avLst/>
                  </a:prstGeom>
                  <a:blipFill rotWithShape="1">
                    <a:blip r:embed="rId4" cstate="print"/>
                    <a:stretch>
                      <a:fillRect l="-1038" t="-8197" r="-207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3" name="TextBox 222"/>
                  <p:cNvSpPr txBox="1"/>
                  <p:nvPr/>
                </p:nvSpPr>
                <p:spPr>
                  <a:xfrm>
                    <a:off x="529603" y="3821668"/>
                    <a:ext cx="16059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𝑡</m:t>
                              </m:r>
                            </m:e>
                            <m:sub>
                              <m:r>
                                <a:rPr lang="en-US" b="0" i="1" smtClean="0">
                                  <a:latin typeface="Cambria Math"/>
                                </a:rPr>
                                <m:t>𝑐𝑟𝑖𝑡</m:t>
                              </m:r>
                            </m:sub>
                          </m:sSub>
                          <m:r>
                            <a:rPr lang="en-US" b="0" i="1" smtClean="0">
                              <a:latin typeface="Cambria Math"/>
                            </a:rPr>
                            <m:t>= </m:t>
                          </m:r>
                          <m:r>
                            <a:rPr lang="en-US" b="0" i="1" smtClean="0">
                              <a:latin typeface="Cambria Math"/>
                              <a:ea typeface="Cambria Math"/>
                            </a:rPr>
                            <m:t>±2.11</m:t>
                          </m:r>
                        </m:oMath>
                      </m:oMathPara>
                    </a14:m>
                    <a:endParaRPr lang="en-US" dirty="0"/>
                  </a:p>
                </p:txBody>
              </p:sp>
            </mc:Choice>
            <mc:Fallback xmlns="">
              <p:sp>
                <p:nvSpPr>
                  <p:cNvPr id="223" name="TextBox 222"/>
                  <p:cNvSpPr txBox="1">
                    <a:spLocks noRot="1" noChangeAspect="1" noMove="1" noResize="1" noEditPoints="1" noAdjustHandles="1" noChangeArrowheads="1" noChangeShapeType="1" noTextEdit="1"/>
                  </p:cNvSpPr>
                  <p:nvPr/>
                </p:nvSpPr>
                <p:spPr>
                  <a:xfrm>
                    <a:off x="529603" y="3821668"/>
                    <a:ext cx="1605952" cy="369332"/>
                  </a:xfrm>
                  <a:prstGeom prst="rect">
                    <a:avLst/>
                  </a:prstGeom>
                  <a:blipFill rotWithShape="1">
                    <a:blip r:embed="rId5" cstate="print"/>
                    <a:stretch>
                      <a:fillRect/>
                    </a:stretch>
                  </a:blipFill>
                </p:spPr>
                <p:txBody>
                  <a:bodyPr/>
                  <a:lstStyle/>
                  <a:p>
                    <a:r>
                      <a:rPr lang="en-US">
                        <a:noFill/>
                      </a:rPr>
                      <a:t> </a:t>
                    </a:r>
                  </a:p>
                </p:txBody>
              </p:sp>
            </mc:Fallback>
          </mc:AlternateContent>
          <p:sp>
            <p:nvSpPr>
              <p:cNvPr id="224" name="Rectangle 223"/>
              <p:cNvSpPr/>
              <p:nvPr/>
            </p:nvSpPr>
            <p:spPr>
              <a:xfrm>
                <a:off x="457200" y="3886200"/>
                <a:ext cx="1830755" cy="6313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36" name="Rectangle 235"/>
          <p:cNvSpPr>
            <a:spLocks/>
          </p:cNvSpPr>
          <p:nvPr/>
        </p:nvSpPr>
        <p:spPr>
          <a:xfrm>
            <a:off x="4108805" y="4721387"/>
            <a:ext cx="155448" cy="155448"/>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dirty="0"/>
          </a:p>
        </p:txBody>
      </p:sp>
      <p:grpSp>
        <p:nvGrpSpPr>
          <p:cNvPr id="83" name="Group 82"/>
          <p:cNvGrpSpPr/>
          <p:nvPr/>
        </p:nvGrpSpPr>
        <p:grpSpPr>
          <a:xfrm>
            <a:off x="3981158" y="4419600"/>
            <a:ext cx="572356" cy="338554"/>
            <a:chOff x="6438044" y="3395246"/>
            <a:chExt cx="572356" cy="338554"/>
          </a:xfrm>
        </p:grpSpPr>
        <p:sp>
          <p:nvSpPr>
            <p:cNvPr id="79" name="TextBox 78"/>
            <p:cNvSpPr txBox="1"/>
            <p:nvPr/>
          </p:nvSpPr>
          <p:spPr>
            <a:xfrm>
              <a:off x="6438044" y="3395246"/>
              <a:ext cx="483212" cy="338554"/>
            </a:xfrm>
            <a:prstGeom prst="rect">
              <a:avLst/>
            </a:prstGeom>
            <a:noFill/>
          </p:spPr>
          <p:txBody>
            <a:bodyPr wrap="square" rtlCol="0">
              <a:spAutoFit/>
            </a:bodyPr>
            <a:lstStyle/>
            <a:p>
              <a:r>
                <a:rPr lang="en-US" sz="1600" dirty="0" smtClean="0"/>
                <a:t>s</a:t>
              </a:r>
              <a:r>
                <a:rPr lang="en-US" sz="1600" baseline="-25000" dirty="0" smtClean="0"/>
                <a:t>M</a:t>
              </a:r>
              <a:endParaRPr lang="en-US" sz="1600" baseline="-25000" dirty="0"/>
            </a:p>
          </p:txBody>
        </p:sp>
        <p:sp>
          <p:nvSpPr>
            <p:cNvPr id="82" name="TextBox 81"/>
            <p:cNvSpPr txBox="1"/>
            <p:nvPr/>
          </p:nvSpPr>
          <p:spPr>
            <a:xfrm>
              <a:off x="6527551" y="3395990"/>
              <a:ext cx="482849" cy="261610"/>
            </a:xfrm>
            <a:prstGeom prst="rect">
              <a:avLst/>
            </a:prstGeom>
            <a:noFill/>
          </p:spPr>
          <p:txBody>
            <a:bodyPr wrap="square" rtlCol="0">
              <a:spAutoFit/>
            </a:bodyPr>
            <a:lstStyle/>
            <a:p>
              <a:r>
                <a:rPr lang="en-US" sz="1050" dirty="0" smtClean="0"/>
                <a:t>2</a:t>
              </a:r>
              <a:endParaRPr lang="en-US" sz="1050" dirty="0"/>
            </a:p>
          </p:txBody>
        </p:sp>
      </p:grpSp>
      <p:grpSp>
        <p:nvGrpSpPr>
          <p:cNvPr id="237" name="Group 236"/>
          <p:cNvGrpSpPr/>
          <p:nvPr/>
        </p:nvGrpSpPr>
        <p:grpSpPr>
          <a:xfrm>
            <a:off x="-3585" y="0"/>
            <a:ext cx="9147586" cy="2011815"/>
            <a:chOff x="-3585" y="0"/>
            <a:chExt cx="9147586" cy="2011815"/>
          </a:xfrm>
        </p:grpSpPr>
        <p:sp>
          <p:nvSpPr>
            <p:cNvPr id="238" name="Rectangle 237"/>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9" name="Straight Connector 238"/>
            <p:cNvCxnSpPr>
              <a:stCxn id="238" idx="0"/>
              <a:endCxn id="238"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240" name="TextBox 239"/>
          <p:cNvSpPr txBox="1"/>
          <p:nvPr/>
        </p:nvSpPr>
        <p:spPr>
          <a:xfrm>
            <a:off x="-3586" y="-72323"/>
            <a:ext cx="4575586" cy="369332"/>
          </a:xfrm>
          <a:prstGeom prst="rect">
            <a:avLst/>
          </a:prstGeom>
          <a:noFill/>
        </p:spPr>
        <p:txBody>
          <a:bodyPr wrap="square" rtlCol="0">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Grad students are as stressed as everyone</a:t>
            </a:r>
            <a:endParaRPr lang="en-US" b="1" baseline="-25000" dirty="0">
              <a:solidFill>
                <a:schemeClr val="tx2">
                  <a:lumMod val="60000"/>
                  <a:lumOff val="40000"/>
                </a:schemeClr>
              </a:solidFill>
            </a:endParaRPr>
          </a:p>
        </p:txBody>
      </p:sp>
      <p:grpSp>
        <p:nvGrpSpPr>
          <p:cNvPr id="241" name="Group 240"/>
          <p:cNvGrpSpPr/>
          <p:nvPr/>
        </p:nvGrpSpPr>
        <p:grpSpPr>
          <a:xfrm>
            <a:off x="6400800" y="591853"/>
            <a:ext cx="2691177" cy="1440407"/>
            <a:chOff x="988358" y="1101908"/>
            <a:chExt cx="7467600" cy="5017467"/>
          </a:xfrm>
        </p:grpSpPr>
        <p:cxnSp>
          <p:nvCxnSpPr>
            <p:cNvPr id="242" name="Straight Connector 241"/>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243" name="Freeform 242"/>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244" name="Straight Connector 243"/>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40</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12</a:t>
              </a:r>
              <a:endParaRPr lang="en-US" sz="1400" dirty="0">
                <a:solidFill>
                  <a:srgbClr val="FF0000"/>
                </a:solidFill>
              </a:endParaRPr>
            </a:p>
          </p:txBody>
        </p:sp>
        <p:sp>
          <p:nvSpPr>
            <p:cNvPr id="246" name="Freeform 245"/>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7" name="Freeform 246"/>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8" name="Freeform 247"/>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249" name="Straight Arrow Connector 248"/>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50" name="Straight Connector 249"/>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1" name="TextBox 250"/>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50</a:t>
                  </a:r>
                  <a:endParaRPr lang="en-US" sz="1400" dirty="0" smtClean="0">
                    <a:solidFill>
                      <a:srgbClr val="FF0000"/>
                    </a:solidFill>
                  </a:endParaRP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12</a:t>
                  </a:r>
                  <a:endParaRPr lang="en-US" sz="1400" dirty="0">
                    <a:solidFill>
                      <a:srgbClr val="FF0000"/>
                    </a:solidFill>
                  </a:endParaRPr>
                </a:p>
              </p:txBody>
            </p:sp>
          </mc:Choice>
          <mc:Fallback xmlns="">
            <p:sp>
              <p:nvSpPr>
                <p:cNvPr id="251" name="TextBox 250"/>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6" cstate="print"/>
                  <a:stretch>
                    <a:fillRect l="-1786" b="-6742"/>
                  </a:stretch>
                </a:blipFill>
              </p:spPr>
              <p:txBody>
                <a:bodyPr/>
                <a:lstStyle/>
                <a:p>
                  <a:r>
                    <a:rPr lang="en-US">
                      <a:noFill/>
                    </a:rPr>
                    <a:t> </a:t>
                  </a:r>
                </a:p>
              </p:txBody>
            </p:sp>
          </mc:Fallback>
        </mc:AlternateContent>
      </p:grpSp>
      <p:grpSp>
        <p:nvGrpSpPr>
          <p:cNvPr id="252" name="Group 251"/>
          <p:cNvGrpSpPr/>
          <p:nvPr/>
        </p:nvGrpSpPr>
        <p:grpSpPr>
          <a:xfrm>
            <a:off x="800399" y="609600"/>
            <a:ext cx="2019001" cy="1408167"/>
            <a:chOff x="988358" y="1143000"/>
            <a:chExt cx="5602415" cy="4905160"/>
          </a:xfrm>
        </p:grpSpPr>
        <p:cxnSp>
          <p:nvCxnSpPr>
            <p:cNvPr id="253" name="Straight Connector 252"/>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254" name="Freeform 25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255" name="Straight Connector 254"/>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40</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12</a:t>
              </a:r>
              <a:endParaRPr lang="en-US" sz="1400" dirty="0">
                <a:solidFill>
                  <a:srgbClr val="FF0000"/>
                </a:solidFill>
              </a:endParaRPr>
            </a:p>
          </p:txBody>
        </p:sp>
        <p:sp>
          <p:nvSpPr>
            <p:cNvPr id="257" name="Freeform 256"/>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8" name="Freeform 257"/>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59" name="Rectangle 258"/>
          <p:cNvSpPr/>
          <p:nvPr/>
        </p:nvSpPr>
        <p:spPr>
          <a:xfrm>
            <a:off x="172233" y="304800"/>
            <a:ext cx="1199367"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a:t>
            </a:r>
            <a:r>
              <a:rPr lang="en-US" b="1" dirty="0">
                <a:solidFill>
                  <a:schemeClr val="tx2">
                    <a:lumMod val="60000"/>
                    <a:lumOff val="40000"/>
                  </a:schemeClr>
                </a:solidFill>
              </a:rPr>
              <a:t>=</a:t>
            </a:r>
            <a:r>
              <a:rPr lang="en-US" b="1" dirty="0" smtClean="0">
                <a:solidFill>
                  <a:schemeClr val="tx2">
                    <a:lumMod val="60000"/>
                    <a:lumOff val="40000"/>
                  </a:schemeClr>
                </a:solidFill>
              </a:rPr>
              <a:t> 40 </a:t>
            </a:r>
            <a:endParaRPr lang="en-US" dirty="0"/>
          </a:p>
        </p:txBody>
      </p:sp>
      <p:sp>
        <p:nvSpPr>
          <p:cNvPr id="260" name="Rectangle 259"/>
          <p:cNvSpPr/>
          <p:nvPr/>
        </p:nvSpPr>
        <p:spPr>
          <a:xfrm>
            <a:off x="4781961" y="304800"/>
            <a:ext cx="1199367"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40 </a:t>
            </a:r>
            <a:endParaRPr lang="en-US" dirty="0">
              <a:solidFill>
                <a:srgbClr val="FF0000"/>
              </a:solidFill>
            </a:endParaRPr>
          </a:p>
        </p:txBody>
      </p:sp>
      <p:sp>
        <p:nvSpPr>
          <p:cNvPr id="261" name="TextBox 260"/>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Tree>
    <p:extLst>
      <p:ext uri="{BB962C8B-B14F-4D97-AF65-F5344CB8AC3E}">
        <p14:creationId xmlns:p14="http://schemas.microsoft.com/office/powerpoint/2010/main" val="4152276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R-Square as Proportion of Variance Explained</a:t>
            </a:r>
            <a:endParaRPr lang="en-US" dirty="0"/>
          </a:p>
        </p:txBody>
      </p:sp>
      <p:sp>
        <p:nvSpPr>
          <p:cNvPr id="3" name="Subtitle 2"/>
          <p:cNvSpPr>
            <a:spLocks noGrp="1"/>
          </p:cNvSpPr>
          <p:nvPr>
            <p:ph type="subTitle" idx="1"/>
          </p:nvPr>
        </p:nvSpPr>
        <p:spPr/>
        <p:txBody>
          <a:bodyPr/>
          <a:lstStyle/>
          <a:p>
            <a:r>
              <a:rPr lang="en-US" dirty="0" smtClean="0"/>
              <a:t>Visual Guide</a:t>
            </a:r>
            <a:endParaRPr lang="en-US" dirty="0"/>
          </a:p>
        </p:txBody>
      </p:sp>
    </p:spTree>
    <p:extLst>
      <p:ext uri="{BB962C8B-B14F-4D97-AF65-F5344CB8AC3E}">
        <p14:creationId xmlns:p14="http://schemas.microsoft.com/office/powerpoint/2010/main" val="28660789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p:cNvCxnSpPr>
            <a:stCxn id="140" idx="0"/>
            <a:endCxn id="140"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sp>
        <p:nvSpPr>
          <p:cNvPr id="181" name="Isosceles Triangle 180"/>
          <p:cNvSpPr/>
          <p:nvPr/>
        </p:nvSpPr>
        <p:spPr>
          <a:xfrm rot="5400000">
            <a:off x="4110224" y="3822666"/>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82" name="Straight Connector 181"/>
          <p:cNvCxnSpPr>
            <a:endCxn id="181" idx="3"/>
          </p:cNvCxnSpPr>
          <p:nvPr/>
        </p:nvCxnSpPr>
        <p:spPr>
          <a:xfrm>
            <a:off x="1143000" y="4085323"/>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19680" y="2819400"/>
            <a:ext cx="1086480" cy="4038600"/>
            <a:chOff x="-19680" y="1887758"/>
            <a:chExt cx="1086480" cy="4038600"/>
          </a:xfrm>
        </p:grpSpPr>
        <p:cxnSp>
          <p:nvCxnSpPr>
            <p:cNvPr id="184" name="Straight Connector 183"/>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19680" y="2049302"/>
              <a:ext cx="747150" cy="3553968"/>
              <a:chOff x="2209800" y="1219200"/>
              <a:chExt cx="352429" cy="1676400"/>
            </a:xfrm>
          </p:grpSpPr>
          <p:sp>
            <p:nvSpPr>
              <p:cNvPr id="197" name="Rectangle 196"/>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98" name="Rectangle 197"/>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99" name="Rectangle 198"/>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00" name="Rectangle 199"/>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01" name="Rectangle 20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02" name="Rectangle 201"/>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03" name="Rectangle 202"/>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04" name="Rectangle 203"/>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05" name="Rectangle 204"/>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06" name="Rectangle 205"/>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07" name="Rectangle 206"/>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196" name="Straight Connector 195"/>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grpSp>
        <p:nvGrpSpPr>
          <p:cNvPr id="208" name="Group 207"/>
          <p:cNvGrpSpPr/>
          <p:nvPr/>
        </p:nvGrpSpPr>
        <p:grpSpPr>
          <a:xfrm>
            <a:off x="6835536" y="3276600"/>
            <a:ext cx="936864" cy="2907792"/>
            <a:chOff x="6840900" y="2062531"/>
            <a:chExt cx="936864" cy="2907792"/>
          </a:xfrm>
        </p:grpSpPr>
        <p:sp>
          <p:nvSpPr>
            <p:cNvPr id="209" name="Rectangle 208"/>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cxnSp>
        <p:nvCxnSpPr>
          <p:cNvPr id="244" name="Straight Connector 243"/>
          <p:cNvCxnSpPr>
            <a:stCxn id="245"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245" name="Isosceles Triangle 244"/>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246" name="Straight Connector 245"/>
          <p:cNvCxnSpPr/>
          <p:nvPr/>
        </p:nvCxnSpPr>
        <p:spPr>
          <a:xfrm flipV="1">
            <a:off x="4572000" y="4101820"/>
            <a:ext cx="0" cy="626152"/>
          </a:xfrm>
          <a:prstGeom prst="line">
            <a:avLst/>
          </a:prstGeom>
          <a:ln w="69850"/>
        </p:spPr>
        <p:style>
          <a:lnRef idx="3">
            <a:schemeClr val="dk1"/>
          </a:lnRef>
          <a:fillRef idx="0">
            <a:schemeClr val="dk1"/>
          </a:fillRef>
          <a:effectRef idx="2">
            <a:schemeClr val="dk1"/>
          </a:effectRef>
          <a:fontRef idx="minor">
            <a:schemeClr val="tx1"/>
          </a:fontRef>
        </p:style>
      </p:cxnSp>
      <p:grpSp>
        <p:nvGrpSpPr>
          <p:cNvPr id="97" name="Group 96"/>
          <p:cNvGrpSpPr/>
          <p:nvPr/>
        </p:nvGrpSpPr>
        <p:grpSpPr>
          <a:xfrm>
            <a:off x="1301772" y="2991649"/>
            <a:ext cx="930492" cy="2907792"/>
            <a:chOff x="6847272" y="2062531"/>
            <a:chExt cx="930492" cy="2907792"/>
          </a:xfrm>
        </p:grpSpPr>
        <p:sp>
          <p:nvSpPr>
            <p:cNvPr id="98" name="Rectangle 97"/>
            <p:cNvSpPr/>
            <p:nvPr/>
          </p:nvSpPr>
          <p:spPr>
            <a:xfrm>
              <a:off x="7467600" y="2713755"/>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467600" y="3359931"/>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157436" y="3359931"/>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7467600" y="3683019"/>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7157436" y="3677971"/>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467600" y="4001059"/>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467600" y="4652283"/>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467600" y="2062531"/>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157436" y="2708705"/>
              <a:ext cx="310164" cy="323088"/>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6847272" y="3359931"/>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4041324" y="1063380"/>
            <a:ext cx="808234"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a:t>
            </a:r>
            <a:r>
              <a:rPr lang="en-US" sz="5400" b="1" cap="all" spc="0" baseline="30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sz="5400" b="1" cap="all" spc="0" baseline="3000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nvGrpSpPr>
          <p:cNvPr id="109" name="Group 108"/>
          <p:cNvGrpSpPr/>
          <p:nvPr/>
        </p:nvGrpSpPr>
        <p:grpSpPr>
          <a:xfrm>
            <a:off x="2309585" y="3132392"/>
            <a:ext cx="1652815" cy="951485"/>
            <a:chOff x="838200" y="2742006"/>
            <a:chExt cx="1219200" cy="604840"/>
          </a:xfrm>
        </p:grpSpPr>
        <p:cxnSp>
          <p:nvCxnSpPr>
            <p:cNvPr id="112" name="Straight Arrow Connector 111"/>
            <p:cNvCxnSpPr/>
            <p:nvPr/>
          </p:nvCxnSpPr>
          <p:spPr>
            <a:xfrm flipV="1">
              <a:off x="1828800" y="2742006"/>
              <a:ext cx="0" cy="60484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838200" y="2742006"/>
              <a:ext cx="1219200"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114" name="Group 113"/>
          <p:cNvGrpSpPr/>
          <p:nvPr/>
        </p:nvGrpSpPr>
        <p:grpSpPr>
          <a:xfrm>
            <a:off x="5464848" y="3429000"/>
            <a:ext cx="1240752" cy="1298972"/>
            <a:chOff x="797618" y="2742006"/>
            <a:chExt cx="1259782" cy="604840"/>
          </a:xfrm>
        </p:grpSpPr>
        <p:cxnSp>
          <p:nvCxnSpPr>
            <p:cNvPr id="115" name="Straight Arrow Connector 114"/>
            <p:cNvCxnSpPr/>
            <p:nvPr/>
          </p:nvCxnSpPr>
          <p:spPr>
            <a:xfrm flipV="1">
              <a:off x="797618" y="2742006"/>
              <a:ext cx="0" cy="60484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838200" y="2742006"/>
              <a:ext cx="1219200"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110" name="Group 109"/>
          <p:cNvGrpSpPr/>
          <p:nvPr/>
        </p:nvGrpSpPr>
        <p:grpSpPr>
          <a:xfrm>
            <a:off x="-3586" y="-76200"/>
            <a:ext cx="9604786" cy="1939941"/>
            <a:chOff x="-3586" y="-76200"/>
            <a:chExt cx="9604786" cy="1939941"/>
          </a:xfrm>
        </p:grpSpPr>
        <p:sp>
          <p:nvSpPr>
            <p:cNvPr id="111" name="TextBox 110"/>
            <p:cNvSpPr txBox="1"/>
            <p:nvPr/>
          </p:nvSpPr>
          <p:spPr>
            <a:xfrm>
              <a:off x="-3586" y="-72323"/>
              <a:ext cx="4575586" cy="523220"/>
            </a:xfrm>
            <a:prstGeom prst="rect">
              <a:avLst/>
            </a:prstGeom>
            <a:noFill/>
          </p:spPr>
          <p:txBody>
            <a:bodyPr wrap="square" rtlCol="0">
              <a:spAutoFit/>
            </a:bodyPr>
            <a:lstStyle/>
            <a:p>
              <a:r>
                <a:rPr lang="en-US" sz="2800" b="1" dirty="0" smtClean="0">
                  <a:solidFill>
                    <a:schemeClr val="tx2">
                      <a:lumMod val="60000"/>
                      <a:lumOff val="40000"/>
                    </a:schemeClr>
                  </a:solidFill>
                </a:rPr>
                <a:t>H</a:t>
              </a:r>
              <a:r>
                <a:rPr lang="en-US" sz="2800" b="1" baseline="-25000" dirty="0" smtClean="0">
                  <a:solidFill>
                    <a:schemeClr val="tx2">
                      <a:lumMod val="60000"/>
                      <a:lumOff val="40000"/>
                    </a:schemeClr>
                  </a:solidFill>
                </a:rPr>
                <a:t>0 </a:t>
              </a:r>
              <a:r>
                <a:rPr lang="en-US" sz="2800" b="1" dirty="0" smtClean="0">
                  <a:solidFill>
                    <a:schemeClr val="tx2">
                      <a:lumMod val="60000"/>
                      <a:lumOff val="40000"/>
                    </a:schemeClr>
                  </a:solidFill>
                </a:rPr>
                <a:t>: Boxers live 11 years</a:t>
              </a:r>
              <a:endParaRPr lang="en-US" sz="2800" b="1" baseline="-25000" dirty="0">
                <a:solidFill>
                  <a:schemeClr val="tx2">
                    <a:lumMod val="60000"/>
                    <a:lumOff val="40000"/>
                  </a:schemeClr>
                </a:solidFill>
              </a:endParaRPr>
            </a:p>
          </p:txBody>
        </p:sp>
        <p:sp>
          <p:nvSpPr>
            <p:cNvPr id="117" name="TextBox 116"/>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something else</a:t>
              </a:r>
              <a:endParaRPr lang="en-US" sz="2800" b="1" baseline="-25000" dirty="0">
                <a:solidFill>
                  <a:srgbClr val="FF0000"/>
                </a:solidFill>
              </a:endParaRPr>
            </a:p>
          </p:txBody>
        </p:sp>
        <p:grpSp>
          <p:nvGrpSpPr>
            <p:cNvPr id="118" name="Group 117"/>
            <p:cNvGrpSpPr/>
            <p:nvPr/>
          </p:nvGrpSpPr>
          <p:grpSpPr>
            <a:xfrm>
              <a:off x="6400800" y="591853"/>
              <a:ext cx="2691177" cy="1267337"/>
              <a:chOff x="988358" y="1101908"/>
              <a:chExt cx="7467600" cy="4414601"/>
            </a:xfrm>
          </p:grpSpPr>
          <p:cxnSp>
            <p:nvCxnSpPr>
              <p:cNvPr id="128" name="Straight Connector 127"/>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29" name="Freeform 128"/>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30" name="Straight Connector 129"/>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76116" y="4225591"/>
                <a:ext cx="2275204" cy="1286039"/>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endParaRPr lang="en-US" sz="1400" dirty="0"/>
              </a:p>
            </p:txBody>
          </p:sp>
          <p:sp>
            <p:nvSpPr>
              <p:cNvPr id="132" name="Freeform 131"/>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3" name="Freeform 132"/>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4" name="Freeform 133"/>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35" name="Straight Arrow Connector 134"/>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36" name="Straight Connector 135"/>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4166230" y="1163727"/>
                <a:ext cx="1201866" cy="1286519"/>
              </a:xfrm>
              <a:prstGeom prst="rect">
                <a:avLst/>
              </a:prstGeom>
              <a:noFill/>
            </p:spPr>
            <p:txBody>
              <a:bodyPr wrap="square" rtlCol="0">
                <a:spAutoFit/>
              </a:bodyPr>
              <a:lstStyle/>
              <a:p>
                <a:pPr algn="ctr"/>
                <a:r>
                  <a:rPr lang="en-US" b="1" dirty="0" smtClean="0"/>
                  <a:t>?</a:t>
                </a:r>
                <a:endParaRPr lang="en-US" sz="1400" dirty="0"/>
              </a:p>
            </p:txBody>
          </p:sp>
          <p:sp>
            <p:nvSpPr>
              <p:cNvPr id="138" name="TextBox 137"/>
              <p:cNvSpPr txBox="1"/>
              <p:nvPr/>
            </p:nvSpPr>
            <p:spPr>
              <a:xfrm>
                <a:off x="5128038" y="4230470"/>
                <a:ext cx="2854764" cy="1286039"/>
              </a:xfrm>
              <a:prstGeom prst="rect">
                <a:avLst/>
              </a:prstGeom>
              <a:noFill/>
            </p:spPr>
            <p:txBody>
              <a:bodyPr wrap="square" rtlCol="0">
                <a:spAutoFit/>
              </a:bodyPr>
              <a:lstStyle/>
              <a:p>
                <a:r>
                  <a:rPr lang="en-US" sz="1400" b="1" dirty="0" smtClean="0">
                    <a:solidFill>
                      <a:srgbClr val="FF0000"/>
                    </a:solidFill>
                  </a:rPr>
                  <a:t>µ</a:t>
                </a:r>
                <a:r>
                  <a:rPr lang="en-US" sz="1400" dirty="0" smtClean="0"/>
                  <a:t> = ?</a:t>
                </a:r>
              </a:p>
              <a:p>
                <a:r>
                  <a:rPr lang="el-GR" sz="1400" b="1" dirty="0" smtClean="0">
                    <a:solidFill>
                      <a:schemeClr val="tx2">
                        <a:lumMod val="60000"/>
                        <a:lumOff val="40000"/>
                      </a:schemeClr>
                    </a:solidFill>
                  </a:rPr>
                  <a:t>σ</a:t>
                </a:r>
                <a:r>
                  <a:rPr lang="en-US" sz="1400" dirty="0" smtClean="0"/>
                  <a:t> = ?</a:t>
                </a:r>
                <a:endParaRPr lang="en-US" sz="1400" dirty="0"/>
              </a:p>
            </p:txBody>
          </p:sp>
        </p:grpSp>
        <p:grpSp>
          <p:nvGrpSpPr>
            <p:cNvPr id="119" name="Group 118"/>
            <p:cNvGrpSpPr/>
            <p:nvPr/>
          </p:nvGrpSpPr>
          <p:grpSpPr>
            <a:xfrm>
              <a:off x="800399" y="609600"/>
              <a:ext cx="2019001" cy="1254141"/>
              <a:chOff x="988358" y="1143000"/>
              <a:chExt cx="5602415" cy="4368631"/>
            </a:xfrm>
          </p:grpSpPr>
          <p:cxnSp>
            <p:nvCxnSpPr>
              <p:cNvPr id="122" name="Straight Connector 121"/>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23" name="Freeform 122"/>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24" name="Straight Connector 123"/>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3142968" y="4225592"/>
                <a:ext cx="2508353" cy="1286039"/>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endParaRPr lang="en-US" sz="1400" dirty="0"/>
              </a:p>
            </p:txBody>
          </p:sp>
          <p:sp>
            <p:nvSpPr>
              <p:cNvPr id="126" name="Freeform 125"/>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7" name="Freeform 126"/>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20" name="Rectangle 119"/>
            <p:cNvSpPr/>
            <p:nvPr/>
          </p:nvSpPr>
          <p:spPr>
            <a:xfrm>
              <a:off x="38347" y="467958"/>
              <a:ext cx="1199367" cy="369332"/>
            </a:xfrm>
            <a:prstGeom prst="rect">
              <a:avLst/>
            </a:prstGeom>
          </p:spPr>
          <p:txBody>
            <a:bodyPr wrap="none">
              <a:spAutoFit/>
            </a:bodyPr>
            <a:lstStyle/>
            <a:p>
              <a:r>
                <a:rPr lang="en-US" b="1" dirty="0">
                  <a:solidFill>
                    <a:schemeClr val="tx2">
                      <a:lumMod val="60000"/>
                      <a:lumOff val="40000"/>
                    </a:schemeClr>
                  </a:solidFill>
                </a:rPr>
                <a:t>H</a:t>
              </a:r>
              <a:r>
                <a:rPr lang="en-US" b="1" baseline="-25000" dirty="0">
                  <a:solidFill>
                    <a:schemeClr val="tx2">
                      <a:lumMod val="60000"/>
                      <a:lumOff val="40000"/>
                    </a:schemeClr>
                  </a:solidFill>
                </a:rPr>
                <a:t>0 </a:t>
              </a:r>
              <a:r>
                <a:rPr lang="en-US" b="1" dirty="0" smtClean="0">
                  <a:solidFill>
                    <a:schemeClr val="tx2">
                      <a:lumMod val="60000"/>
                      <a:lumOff val="40000"/>
                    </a:schemeClr>
                  </a:solidFill>
                </a:rPr>
                <a:t>: µ = 11 </a:t>
              </a:r>
              <a:endParaRPr lang="en-US" dirty="0"/>
            </a:p>
          </p:txBody>
        </p:sp>
        <p:sp>
          <p:nvSpPr>
            <p:cNvPr id="121" name="Rectangle 120"/>
            <p:cNvSpPr/>
            <p:nvPr/>
          </p:nvSpPr>
          <p:spPr>
            <a:xfrm>
              <a:off x="4629561" y="467958"/>
              <a:ext cx="1237839"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11 </a:t>
              </a:r>
              <a:endParaRPr lang="en-US" dirty="0">
                <a:solidFill>
                  <a:srgbClr val="FF0000"/>
                </a:solidFill>
              </a:endParaRPr>
            </a:p>
          </p:txBody>
        </p:sp>
      </p:grpSp>
      <mc:AlternateContent xmlns:mc="http://schemas.openxmlformats.org/markup-compatibility/2006" xmlns:a14="http://schemas.microsoft.com/office/drawing/2010/main">
        <mc:Choice Requires="a14">
          <p:sp>
            <p:nvSpPr>
              <p:cNvPr id="5" name="TextBox 4"/>
              <p:cNvSpPr txBox="1"/>
              <p:nvPr/>
            </p:nvSpPr>
            <p:spPr>
              <a:xfrm>
                <a:off x="5470470" y="2664791"/>
                <a:ext cx="10739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sSub>
                        <m:sSubPr>
                          <m:ctrlPr>
                            <a:rPr lang="en-US" b="0" i="1" smtClean="0">
                              <a:latin typeface="Cambria Math"/>
                            </a:rPr>
                          </m:ctrlPr>
                        </m:sSubPr>
                        <m:e>
                          <m:r>
                            <a:rPr lang="en-US" b="0" i="1" smtClean="0">
                              <a:latin typeface="Cambria Math"/>
                            </a:rPr>
                            <m:t>𝑋</m:t>
                          </m:r>
                        </m:e>
                        <m:sub>
                          <m:r>
                            <a:rPr lang="en-US" b="0" i="1" smtClean="0">
                              <a:latin typeface="Cambria Math"/>
                            </a:rPr>
                            <m:t>𝑖</m:t>
                          </m:r>
                        </m:sub>
                      </m:sSub>
                      <m:r>
                        <a:rPr lang="en-US" b="0" i="1" smtClean="0">
                          <a:latin typeface="Cambria Math"/>
                        </a:rPr>
                        <m:t>−</m:t>
                      </m:r>
                      <m:acc>
                        <m:accPr>
                          <m:chr m:val="̅"/>
                          <m:ctrlPr>
                            <a:rPr lang="en-US" b="0" i="1" smtClean="0">
                              <a:latin typeface="Cambria Math"/>
                            </a:rPr>
                          </m:ctrlPr>
                        </m:accPr>
                        <m:e>
                          <m:r>
                            <a:rPr lang="en-US" b="0" i="1" smtClean="0">
                              <a:latin typeface="Cambria Math"/>
                            </a:rPr>
                            <m:t>𝑋</m:t>
                          </m:r>
                        </m:e>
                      </m:acc>
                      <m:r>
                        <a:rPr lang="en-US" b="0" i="1" smtClean="0">
                          <a:latin typeface="Cambria Math"/>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470470" y="2664791"/>
                <a:ext cx="1073948" cy="369332"/>
              </a:xfrm>
              <a:prstGeom prst="rect">
                <a:avLst/>
              </a:prstGeom>
              <a:blipFill rotWithShape="1">
                <a:blip r:embed="rId3" cstate="print"/>
                <a:stretch>
                  <a:fillRect r="-10734"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TextBox 138"/>
              <p:cNvSpPr txBox="1"/>
              <p:nvPr/>
            </p:nvSpPr>
            <p:spPr>
              <a:xfrm>
                <a:off x="2551454" y="2664791"/>
                <a:ext cx="11757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sSub>
                        <m:sSubPr>
                          <m:ctrlPr>
                            <a:rPr lang="en-US" b="0" i="1" smtClean="0">
                              <a:latin typeface="Cambria Math"/>
                            </a:rPr>
                          </m:ctrlPr>
                        </m:sSubPr>
                        <m:e>
                          <m:r>
                            <a:rPr lang="en-US" b="0" i="1" smtClean="0">
                              <a:latin typeface="Cambria Math"/>
                            </a:rPr>
                            <m:t>𝑋</m:t>
                          </m:r>
                        </m:e>
                        <m:sub>
                          <m:r>
                            <a:rPr lang="en-US" b="0" i="1" smtClean="0">
                              <a:latin typeface="Cambria Math"/>
                            </a:rPr>
                            <m:t>𝑖</m:t>
                          </m:r>
                        </m:sub>
                      </m:sSub>
                      <m:r>
                        <a:rPr lang="en-US" b="0" i="1" smtClean="0">
                          <a:latin typeface="Cambria Math"/>
                        </a:rPr>
                        <m:t>−11)</m:t>
                      </m:r>
                    </m:oMath>
                  </m:oMathPara>
                </a14:m>
                <a:endParaRPr lang="en-US" dirty="0"/>
              </a:p>
            </p:txBody>
          </p:sp>
        </mc:Choice>
        <mc:Fallback xmlns="">
          <p:sp>
            <p:nvSpPr>
              <p:cNvPr id="139" name="TextBox 138"/>
              <p:cNvSpPr txBox="1">
                <a:spLocks noRot="1" noChangeAspect="1" noMove="1" noResize="1" noEditPoints="1" noAdjustHandles="1" noChangeArrowheads="1" noChangeShapeType="1" noTextEdit="1"/>
              </p:cNvSpPr>
              <p:nvPr/>
            </p:nvSpPr>
            <p:spPr>
              <a:xfrm>
                <a:off x="2551454" y="2664791"/>
                <a:ext cx="1175706" cy="369332"/>
              </a:xfrm>
              <a:prstGeom prst="rect">
                <a:avLst/>
              </a:prstGeom>
              <a:blipFill rotWithShape="1">
                <a:blip r:embed="rId4" cstate="print"/>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845407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a:spLocks/>
          </p:cNvSpPr>
          <p:nvPr/>
        </p:nvSpPr>
        <p:spPr>
          <a:xfrm>
            <a:off x="906384" y="4215666"/>
            <a:ext cx="2651760" cy="2651760"/>
          </a:xfrm>
          <a:prstGeom prst="rect">
            <a:avLst/>
          </a:prstGeom>
          <a:pattFill prst="lgConfetti">
            <a:fgClr>
              <a:schemeClr val="accent1">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SS=86</a:t>
            </a:r>
            <a:endParaRPr lang="en-US" sz="4000" dirty="0">
              <a:solidFill>
                <a:schemeClr val="tx1"/>
              </a:solidFill>
            </a:endParaRPr>
          </a:p>
        </p:txBody>
      </p:sp>
      <p:sp>
        <p:nvSpPr>
          <p:cNvPr id="111" name="Rectangle 110"/>
          <p:cNvSpPr>
            <a:spLocks/>
          </p:cNvSpPr>
          <p:nvPr/>
        </p:nvSpPr>
        <p:spPr>
          <a:xfrm>
            <a:off x="6019800" y="4667843"/>
            <a:ext cx="2185416" cy="2185416"/>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SS = 46</a:t>
            </a:r>
            <a:endParaRPr lang="en-US" sz="3600" dirty="0">
              <a:solidFill>
                <a:schemeClr val="tx1"/>
              </a:solidFill>
            </a:endParaRPr>
          </a:p>
        </p:txBody>
      </p:sp>
      <p:sp>
        <p:nvSpPr>
          <p:cNvPr id="180" name="Rectangle 179"/>
          <p:cNvSpPr>
            <a:spLocks/>
          </p:cNvSpPr>
          <p:nvPr/>
        </p:nvSpPr>
        <p:spPr>
          <a:xfrm rot="10800000">
            <a:off x="5428933" y="2488742"/>
            <a:ext cx="697870" cy="697870"/>
          </a:xfrm>
          <a:prstGeom prst="rect">
            <a:avLst/>
          </a:prstGeom>
          <a:pattFill prst="lgConfetti">
            <a:fgClr>
              <a:srgbClr val="FF0000"/>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rot="5400000">
            <a:off x="4110224" y="3822666"/>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82" name="Straight Connector 181"/>
          <p:cNvCxnSpPr>
            <a:endCxn id="181" idx="3"/>
          </p:cNvCxnSpPr>
          <p:nvPr/>
        </p:nvCxnSpPr>
        <p:spPr>
          <a:xfrm>
            <a:off x="1143000" y="4085323"/>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19680" y="2819400"/>
            <a:ext cx="1086480" cy="4038600"/>
            <a:chOff x="-19680" y="1887758"/>
            <a:chExt cx="1086480" cy="4038600"/>
          </a:xfrm>
        </p:grpSpPr>
        <p:cxnSp>
          <p:nvCxnSpPr>
            <p:cNvPr id="184" name="Straight Connector 183"/>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19680" y="2049302"/>
              <a:ext cx="747150" cy="3553968"/>
              <a:chOff x="2209800" y="1219200"/>
              <a:chExt cx="352429" cy="1676400"/>
            </a:xfrm>
          </p:grpSpPr>
          <p:sp>
            <p:nvSpPr>
              <p:cNvPr id="197" name="Rectangle 196"/>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98" name="Rectangle 197"/>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99" name="Rectangle 198"/>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00" name="Rectangle 199"/>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01" name="Rectangle 20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02" name="Rectangle 201"/>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03" name="Rectangle 202"/>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04" name="Rectangle 203"/>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05" name="Rectangle 204"/>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06" name="Rectangle 205"/>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07" name="Rectangle 206"/>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196" name="Straight Connector 195"/>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sp>
        <p:nvSpPr>
          <p:cNvPr id="247" name="Rectangle 246"/>
          <p:cNvSpPr>
            <a:spLocks/>
          </p:cNvSpPr>
          <p:nvPr/>
        </p:nvSpPr>
        <p:spPr>
          <a:xfrm rot="10800000">
            <a:off x="5428933" y="3390984"/>
            <a:ext cx="246888" cy="242210"/>
          </a:xfrm>
          <a:prstGeom prst="rect">
            <a:avLst/>
          </a:prstGeom>
          <a:pattFill prst="lgConfetti">
            <a:fgClr>
              <a:srgbClr val="FF0000"/>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9" name="Rectangle 248"/>
              <p:cNvSpPr/>
              <p:nvPr/>
            </p:nvSpPr>
            <p:spPr>
              <a:xfrm>
                <a:off x="5715000" y="3294616"/>
                <a:ext cx="463524" cy="3629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a:rPr>
                        <m:t>𝑠</m:t>
                      </m:r>
                      <m:r>
                        <a:rPr lang="en-US" i="1">
                          <a:solidFill>
                            <a:srgbClr val="FF0000"/>
                          </a:solidFill>
                          <a:latin typeface="Cambria Math"/>
                        </a:rPr>
                        <m:t>﷮</m:t>
                      </m:r>
                      <m:r>
                        <a:rPr lang="en-US" i="1" baseline="-25000">
                          <a:solidFill>
                            <a:srgbClr val="FF0000"/>
                          </a:solidFill>
                          <a:latin typeface="Cambria Math"/>
                        </a:rPr>
                        <m:t>𝑀</m:t>
                      </m:r>
                    </m:oMath>
                  </m:oMathPara>
                </a14:m>
                <a:endParaRPr lang="en-US" baseline="-25000" dirty="0"/>
              </a:p>
            </p:txBody>
          </p:sp>
        </mc:Choice>
        <mc:Fallback xmlns="">
          <p:sp>
            <p:nvSpPr>
              <p:cNvPr id="249" name="Rectangle 248"/>
              <p:cNvSpPr>
                <a:spLocks noRot="1" noChangeAspect="1" noMove="1" noResize="1" noEditPoints="1" noAdjustHandles="1" noChangeArrowheads="1" noChangeShapeType="1" noTextEdit="1"/>
              </p:cNvSpPr>
              <p:nvPr/>
            </p:nvSpPr>
            <p:spPr>
              <a:xfrm>
                <a:off x="5715000" y="3294616"/>
                <a:ext cx="463524" cy="362984"/>
              </a:xfrm>
              <a:prstGeom prst="rect">
                <a:avLst/>
              </a:prstGeom>
              <a:blipFill rotWithShape="1">
                <a:blip r:embed="rId3" cstate="print"/>
                <a:stretch>
                  <a:fillRect b="-2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0" name="Rectangle 249"/>
              <p:cNvSpPr/>
              <p:nvPr/>
            </p:nvSpPr>
            <p:spPr>
              <a:xfrm>
                <a:off x="6178524" y="2653011"/>
                <a:ext cx="4632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solidFill>
                                <a:srgbClr val="FF0000"/>
                              </a:solidFill>
                              <a:latin typeface="Cambria Math"/>
                            </a:rPr>
                          </m:ctrlPr>
                        </m:sSupPr>
                        <m:e>
                          <m:r>
                            <a:rPr lang="en-US" i="1">
                              <a:solidFill>
                                <a:srgbClr val="FF0000"/>
                              </a:solidFill>
                              <a:latin typeface="Cambria Math"/>
                            </a:rPr>
                            <m:t>𝑠</m:t>
                          </m:r>
                        </m:e>
                        <m:sup>
                          <m:r>
                            <a:rPr lang="en-US" i="1">
                              <a:solidFill>
                                <a:srgbClr val="FF0000"/>
                              </a:solidFill>
                              <a:latin typeface="Cambria Math"/>
                            </a:rPr>
                            <m:t>2</m:t>
                          </m:r>
                        </m:sup>
                      </m:sSup>
                    </m:oMath>
                  </m:oMathPara>
                </a14:m>
                <a:endParaRPr lang="en-US" dirty="0"/>
              </a:p>
            </p:txBody>
          </p:sp>
        </mc:Choice>
        <mc:Fallback xmlns="">
          <p:sp>
            <p:nvSpPr>
              <p:cNvPr id="250" name="Rectangle 249"/>
              <p:cNvSpPr>
                <a:spLocks noRot="1" noChangeAspect="1" noMove="1" noResize="1" noEditPoints="1" noAdjustHandles="1" noChangeArrowheads="1" noChangeShapeType="1" noTextEdit="1"/>
              </p:cNvSpPr>
              <p:nvPr/>
            </p:nvSpPr>
            <p:spPr>
              <a:xfrm>
                <a:off x="6178524" y="2653011"/>
                <a:ext cx="463268" cy="369332"/>
              </a:xfrm>
              <a:prstGeom prst="rect">
                <a:avLst/>
              </a:prstGeom>
              <a:blipFill rotWithShape="1">
                <a:blip r:embed="rId4" cstate="print"/>
                <a:stretch>
                  <a:fillRect/>
                </a:stretch>
              </a:blipFill>
            </p:spPr>
            <p:txBody>
              <a:bodyPr/>
              <a:lstStyle/>
              <a:p>
                <a:r>
                  <a:rPr lang="en-US">
                    <a:noFill/>
                  </a:rPr>
                  <a:t> </a:t>
                </a:r>
              </a:p>
            </p:txBody>
          </p:sp>
        </mc:Fallback>
      </mc:AlternateContent>
      <p:sp>
        <p:nvSpPr>
          <p:cNvPr id="112" name="Rectangle 111"/>
          <p:cNvSpPr/>
          <p:nvPr/>
        </p:nvSpPr>
        <p:spPr>
          <a:xfrm>
            <a:off x="4041324" y="1063380"/>
            <a:ext cx="808234"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a:t>
            </a:r>
            <a:r>
              <a:rPr lang="en-US" sz="5400" b="1" cap="all" spc="0" baseline="30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sz="5400" b="1" cap="all" spc="0" baseline="3000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nvGrpSpPr>
          <p:cNvPr id="97" name="Group 96"/>
          <p:cNvGrpSpPr/>
          <p:nvPr/>
        </p:nvGrpSpPr>
        <p:grpSpPr>
          <a:xfrm>
            <a:off x="6835536" y="3276600"/>
            <a:ext cx="936864" cy="2907792"/>
            <a:chOff x="6840900" y="2062531"/>
            <a:chExt cx="936864" cy="2907792"/>
          </a:xfrm>
        </p:grpSpPr>
        <p:sp>
          <p:nvSpPr>
            <p:cNvPr id="98" name="Rectangle 97"/>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8" name="Straight Connector 107"/>
          <p:cNvCxnSpPr>
            <a:stCxn id="109"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09" name="Isosceles Triangle 108"/>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4" name="Straight Connector 113"/>
          <p:cNvCxnSpPr/>
          <p:nvPr/>
        </p:nvCxnSpPr>
        <p:spPr>
          <a:xfrm flipV="1">
            <a:off x="4572000" y="4101820"/>
            <a:ext cx="1" cy="626152"/>
          </a:xfrm>
          <a:prstGeom prst="line">
            <a:avLst/>
          </a:prstGeom>
          <a:ln w="69850"/>
        </p:spPr>
        <p:style>
          <a:lnRef idx="3">
            <a:schemeClr val="dk1"/>
          </a:lnRef>
          <a:fillRef idx="0">
            <a:schemeClr val="dk1"/>
          </a:fillRef>
          <a:effectRef idx="2">
            <a:schemeClr val="dk1"/>
          </a:effectRef>
          <a:fontRef idx="minor">
            <a:schemeClr val="tx1"/>
          </a:fontRef>
        </p:style>
      </p:cxnSp>
      <p:grpSp>
        <p:nvGrpSpPr>
          <p:cNvPr id="115" name="Group 114"/>
          <p:cNvGrpSpPr/>
          <p:nvPr/>
        </p:nvGrpSpPr>
        <p:grpSpPr>
          <a:xfrm>
            <a:off x="-3586" y="-76200"/>
            <a:ext cx="9604786" cy="1939941"/>
            <a:chOff x="-3586" y="-76200"/>
            <a:chExt cx="9604786" cy="1939941"/>
          </a:xfrm>
        </p:grpSpPr>
        <p:sp>
          <p:nvSpPr>
            <p:cNvPr id="116" name="TextBox 115"/>
            <p:cNvSpPr txBox="1"/>
            <p:nvPr/>
          </p:nvSpPr>
          <p:spPr>
            <a:xfrm>
              <a:off x="-3586" y="-72323"/>
              <a:ext cx="4575586" cy="523220"/>
            </a:xfrm>
            <a:prstGeom prst="rect">
              <a:avLst/>
            </a:prstGeom>
            <a:noFill/>
          </p:spPr>
          <p:txBody>
            <a:bodyPr wrap="square" rtlCol="0">
              <a:spAutoFit/>
            </a:bodyPr>
            <a:lstStyle/>
            <a:p>
              <a:r>
                <a:rPr lang="en-US" sz="2800" b="1" dirty="0" smtClean="0">
                  <a:solidFill>
                    <a:schemeClr val="tx2">
                      <a:lumMod val="60000"/>
                      <a:lumOff val="40000"/>
                    </a:schemeClr>
                  </a:solidFill>
                </a:rPr>
                <a:t>H</a:t>
              </a:r>
              <a:r>
                <a:rPr lang="en-US" sz="2800" b="1" baseline="-25000" dirty="0" smtClean="0">
                  <a:solidFill>
                    <a:schemeClr val="tx2">
                      <a:lumMod val="60000"/>
                      <a:lumOff val="40000"/>
                    </a:schemeClr>
                  </a:solidFill>
                </a:rPr>
                <a:t>0 </a:t>
              </a:r>
              <a:r>
                <a:rPr lang="en-US" sz="2800" b="1" dirty="0" smtClean="0">
                  <a:solidFill>
                    <a:schemeClr val="tx2">
                      <a:lumMod val="60000"/>
                      <a:lumOff val="40000"/>
                    </a:schemeClr>
                  </a:solidFill>
                </a:rPr>
                <a:t>: Boxers live 11 years</a:t>
              </a:r>
              <a:endParaRPr lang="en-US" sz="2800" b="1" baseline="-25000" dirty="0">
                <a:solidFill>
                  <a:schemeClr val="tx2">
                    <a:lumMod val="60000"/>
                    <a:lumOff val="40000"/>
                  </a:schemeClr>
                </a:solidFill>
              </a:endParaRPr>
            </a:p>
          </p:txBody>
        </p:sp>
        <p:sp>
          <p:nvSpPr>
            <p:cNvPr id="117" name="TextBox 116"/>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something else</a:t>
              </a:r>
              <a:endParaRPr lang="en-US" sz="2800" b="1" baseline="-25000" dirty="0">
                <a:solidFill>
                  <a:srgbClr val="FF0000"/>
                </a:solidFill>
              </a:endParaRPr>
            </a:p>
          </p:txBody>
        </p:sp>
        <p:grpSp>
          <p:nvGrpSpPr>
            <p:cNvPr id="118" name="Group 117"/>
            <p:cNvGrpSpPr/>
            <p:nvPr/>
          </p:nvGrpSpPr>
          <p:grpSpPr>
            <a:xfrm>
              <a:off x="6400800" y="591853"/>
              <a:ext cx="2691177" cy="1267337"/>
              <a:chOff x="988358" y="1101908"/>
              <a:chExt cx="7467600" cy="4414601"/>
            </a:xfrm>
          </p:grpSpPr>
          <p:cxnSp>
            <p:nvCxnSpPr>
              <p:cNvPr id="128" name="Straight Connector 127"/>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29" name="Freeform 128"/>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30" name="Straight Connector 129"/>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76116" y="4225591"/>
                <a:ext cx="2275204" cy="1286039"/>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endParaRPr lang="en-US" sz="1400" dirty="0"/>
              </a:p>
            </p:txBody>
          </p:sp>
          <p:sp>
            <p:nvSpPr>
              <p:cNvPr id="132" name="Freeform 131"/>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3" name="Freeform 132"/>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4" name="Freeform 133"/>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35" name="Straight Arrow Connector 134"/>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36" name="Straight Connector 135"/>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4166230" y="1163727"/>
                <a:ext cx="1201866" cy="1286519"/>
              </a:xfrm>
              <a:prstGeom prst="rect">
                <a:avLst/>
              </a:prstGeom>
              <a:noFill/>
            </p:spPr>
            <p:txBody>
              <a:bodyPr wrap="square" rtlCol="0">
                <a:spAutoFit/>
              </a:bodyPr>
              <a:lstStyle/>
              <a:p>
                <a:pPr algn="ctr"/>
                <a:r>
                  <a:rPr lang="en-US" b="1" dirty="0" smtClean="0"/>
                  <a:t>?</a:t>
                </a:r>
                <a:endParaRPr lang="en-US" sz="1400" dirty="0"/>
              </a:p>
            </p:txBody>
          </p:sp>
          <p:sp>
            <p:nvSpPr>
              <p:cNvPr id="138" name="TextBox 137"/>
              <p:cNvSpPr txBox="1"/>
              <p:nvPr/>
            </p:nvSpPr>
            <p:spPr>
              <a:xfrm>
                <a:off x="5128038" y="4230470"/>
                <a:ext cx="2854764" cy="1286039"/>
              </a:xfrm>
              <a:prstGeom prst="rect">
                <a:avLst/>
              </a:prstGeom>
              <a:noFill/>
            </p:spPr>
            <p:txBody>
              <a:bodyPr wrap="square" rtlCol="0">
                <a:spAutoFit/>
              </a:bodyPr>
              <a:lstStyle/>
              <a:p>
                <a:r>
                  <a:rPr lang="en-US" sz="1400" b="1" dirty="0" smtClean="0">
                    <a:solidFill>
                      <a:srgbClr val="FF0000"/>
                    </a:solidFill>
                  </a:rPr>
                  <a:t>µ</a:t>
                </a:r>
                <a:r>
                  <a:rPr lang="en-US" sz="1400" dirty="0" smtClean="0"/>
                  <a:t> = ?</a:t>
                </a:r>
              </a:p>
              <a:p>
                <a:r>
                  <a:rPr lang="el-GR" sz="1400" b="1" dirty="0" smtClean="0">
                    <a:solidFill>
                      <a:schemeClr val="tx2">
                        <a:lumMod val="60000"/>
                        <a:lumOff val="40000"/>
                      </a:schemeClr>
                    </a:solidFill>
                  </a:rPr>
                  <a:t>σ</a:t>
                </a:r>
                <a:r>
                  <a:rPr lang="en-US" sz="1400" dirty="0" smtClean="0"/>
                  <a:t> = ?</a:t>
                </a:r>
                <a:endParaRPr lang="en-US" sz="1400" dirty="0"/>
              </a:p>
            </p:txBody>
          </p:sp>
        </p:grpSp>
        <p:grpSp>
          <p:nvGrpSpPr>
            <p:cNvPr id="119" name="Group 118"/>
            <p:cNvGrpSpPr/>
            <p:nvPr/>
          </p:nvGrpSpPr>
          <p:grpSpPr>
            <a:xfrm>
              <a:off x="800399" y="609600"/>
              <a:ext cx="2019001" cy="1254141"/>
              <a:chOff x="988358" y="1143000"/>
              <a:chExt cx="5602415" cy="4368631"/>
            </a:xfrm>
          </p:grpSpPr>
          <p:cxnSp>
            <p:nvCxnSpPr>
              <p:cNvPr id="122" name="Straight Connector 121"/>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23" name="Freeform 122"/>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24" name="Straight Connector 123"/>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3142968" y="4225592"/>
                <a:ext cx="2508353" cy="1286039"/>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endParaRPr lang="en-US" sz="1400" dirty="0"/>
              </a:p>
            </p:txBody>
          </p:sp>
          <p:sp>
            <p:nvSpPr>
              <p:cNvPr id="126" name="Freeform 125"/>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7" name="Freeform 126"/>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20" name="Rectangle 119"/>
            <p:cNvSpPr/>
            <p:nvPr/>
          </p:nvSpPr>
          <p:spPr>
            <a:xfrm>
              <a:off x="38347" y="467958"/>
              <a:ext cx="1199367" cy="369332"/>
            </a:xfrm>
            <a:prstGeom prst="rect">
              <a:avLst/>
            </a:prstGeom>
          </p:spPr>
          <p:txBody>
            <a:bodyPr wrap="none">
              <a:spAutoFit/>
            </a:bodyPr>
            <a:lstStyle/>
            <a:p>
              <a:r>
                <a:rPr lang="en-US" b="1" dirty="0">
                  <a:solidFill>
                    <a:schemeClr val="tx2">
                      <a:lumMod val="60000"/>
                      <a:lumOff val="40000"/>
                    </a:schemeClr>
                  </a:solidFill>
                </a:rPr>
                <a:t>H</a:t>
              </a:r>
              <a:r>
                <a:rPr lang="en-US" b="1" baseline="-25000" dirty="0">
                  <a:solidFill>
                    <a:schemeClr val="tx2">
                      <a:lumMod val="60000"/>
                      <a:lumOff val="40000"/>
                    </a:schemeClr>
                  </a:solidFill>
                </a:rPr>
                <a:t>0 </a:t>
              </a:r>
              <a:r>
                <a:rPr lang="en-US" b="1" dirty="0" smtClean="0">
                  <a:solidFill>
                    <a:schemeClr val="tx2">
                      <a:lumMod val="60000"/>
                      <a:lumOff val="40000"/>
                    </a:schemeClr>
                  </a:solidFill>
                </a:rPr>
                <a:t>: µ = 11 </a:t>
              </a:r>
              <a:endParaRPr lang="en-US" dirty="0"/>
            </a:p>
          </p:txBody>
        </p:sp>
        <p:sp>
          <p:nvSpPr>
            <p:cNvPr id="121" name="Rectangle 120"/>
            <p:cNvSpPr/>
            <p:nvPr/>
          </p:nvSpPr>
          <p:spPr>
            <a:xfrm>
              <a:off x="4629561" y="467958"/>
              <a:ext cx="1237839"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11 </a:t>
              </a:r>
              <a:endParaRPr lang="en-US" dirty="0">
                <a:solidFill>
                  <a:srgbClr val="FF0000"/>
                </a:solidFill>
              </a:endParaRPr>
            </a:p>
          </p:txBody>
        </p:sp>
      </p:grpSp>
      <p:grpSp>
        <p:nvGrpSpPr>
          <p:cNvPr id="139" name="Group 138"/>
          <p:cNvGrpSpPr/>
          <p:nvPr/>
        </p:nvGrpSpPr>
        <p:grpSpPr>
          <a:xfrm>
            <a:off x="1301772" y="2991649"/>
            <a:ext cx="930492" cy="2907792"/>
            <a:chOff x="6847272" y="2062531"/>
            <a:chExt cx="930492" cy="2907792"/>
          </a:xfrm>
        </p:grpSpPr>
        <p:sp>
          <p:nvSpPr>
            <p:cNvPr id="140" name="Rectangle 139"/>
            <p:cNvSpPr/>
            <p:nvPr/>
          </p:nvSpPr>
          <p:spPr>
            <a:xfrm>
              <a:off x="7467600" y="2713755"/>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7467600" y="3359931"/>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7157436" y="3359931"/>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7467600" y="3683019"/>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7157436" y="3677971"/>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467600" y="4001059"/>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7467600" y="4652283"/>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7467600" y="2062531"/>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7157436" y="2708705"/>
              <a:ext cx="310164" cy="323088"/>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6847272" y="3359931"/>
              <a:ext cx="310164" cy="318040"/>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06102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ctangle 179"/>
          <p:cNvSpPr>
            <a:spLocks/>
          </p:cNvSpPr>
          <p:nvPr/>
        </p:nvSpPr>
        <p:spPr>
          <a:xfrm rot="10800000">
            <a:off x="5428933" y="2488742"/>
            <a:ext cx="697870" cy="697870"/>
          </a:xfrm>
          <a:prstGeom prst="rect">
            <a:avLst/>
          </a:prstGeom>
          <a:pattFill prst="lgConfetti">
            <a:fgClr>
              <a:srgbClr val="FF0000"/>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rot="5400000">
            <a:off x="4110224" y="3822666"/>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82" name="Straight Connector 181"/>
          <p:cNvCxnSpPr>
            <a:endCxn id="181" idx="3"/>
          </p:cNvCxnSpPr>
          <p:nvPr/>
        </p:nvCxnSpPr>
        <p:spPr>
          <a:xfrm>
            <a:off x="1143000" y="4085323"/>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19680" y="2819400"/>
            <a:ext cx="1086480" cy="4038600"/>
            <a:chOff x="-19680" y="1887758"/>
            <a:chExt cx="1086480" cy="4038600"/>
          </a:xfrm>
        </p:grpSpPr>
        <p:cxnSp>
          <p:nvCxnSpPr>
            <p:cNvPr id="184" name="Straight Connector 183"/>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19680" y="2049302"/>
              <a:ext cx="747150" cy="3553968"/>
              <a:chOff x="2209800" y="1219200"/>
              <a:chExt cx="352429" cy="1676400"/>
            </a:xfrm>
          </p:grpSpPr>
          <p:sp>
            <p:nvSpPr>
              <p:cNvPr id="197" name="Rectangle 196"/>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98" name="Rectangle 197"/>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99" name="Rectangle 198"/>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00" name="Rectangle 199"/>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01" name="Rectangle 20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02" name="Rectangle 201"/>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03" name="Rectangle 202"/>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04" name="Rectangle 203"/>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05" name="Rectangle 204"/>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06" name="Rectangle 205"/>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07" name="Rectangle 206"/>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196" name="Straight Connector 195"/>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sp>
        <p:nvSpPr>
          <p:cNvPr id="247" name="Rectangle 246"/>
          <p:cNvSpPr>
            <a:spLocks/>
          </p:cNvSpPr>
          <p:nvPr/>
        </p:nvSpPr>
        <p:spPr>
          <a:xfrm rot="10800000">
            <a:off x="5428933" y="3390984"/>
            <a:ext cx="246888" cy="242210"/>
          </a:xfrm>
          <a:prstGeom prst="rect">
            <a:avLst/>
          </a:prstGeom>
          <a:pattFill prst="lgConfetti">
            <a:fgClr>
              <a:srgbClr val="FF0000"/>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9" name="Rectangle 248"/>
              <p:cNvSpPr/>
              <p:nvPr/>
            </p:nvSpPr>
            <p:spPr>
              <a:xfrm>
                <a:off x="5715000" y="3294616"/>
                <a:ext cx="463524" cy="3629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a:rPr>
                        <m:t>𝑠</m:t>
                      </m:r>
                      <m:r>
                        <a:rPr lang="en-US" i="1">
                          <a:solidFill>
                            <a:srgbClr val="FF0000"/>
                          </a:solidFill>
                          <a:latin typeface="Cambria Math"/>
                        </a:rPr>
                        <m:t>﷮</m:t>
                      </m:r>
                      <m:r>
                        <a:rPr lang="en-US" i="1" baseline="-25000">
                          <a:solidFill>
                            <a:srgbClr val="FF0000"/>
                          </a:solidFill>
                          <a:latin typeface="Cambria Math"/>
                        </a:rPr>
                        <m:t>𝑀</m:t>
                      </m:r>
                    </m:oMath>
                  </m:oMathPara>
                </a14:m>
                <a:endParaRPr lang="en-US" baseline="-25000" dirty="0"/>
              </a:p>
            </p:txBody>
          </p:sp>
        </mc:Choice>
        <mc:Fallback xmlns="">
          <p:sp>
            <p:nvSpPr>
              <p:cNvPr id="249" name="Rectangle 248"/>
              <p:cNvSpPr>
                <a:spLocks noRot="1" noChangeAspect="1" noMove="1" noResize="1" noEditPoints="1" noAdjustHandles="1" noChangeArrowheads="1" noChangeShapeType="1" noTextEdit="1"/>
              </p:cNvSpPr>
              <p:nvPr/>
            </p:nvSpPr>
            <p:spPr>
              <a:xfrm>
                <a:off x="5715000" y="3294616"/>
                <a:ext cx="463524" cy="362984"/>
              </a:xfrm>
              <a:prstGeom prst="rect">
                <a:avLst/>
              </a:prstGeom>
              <a:blipFill rotWithShape="1">
                <a:blip r:embed="rId3" cstate="print"/>
                <a:stretch>
                  <a:fillRect b="-2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0" name="Rectangle 249"/>
              <p:cNvSpPr/>
              <p:nvPr/>
            </p:nvSpPr>
            <p:spPr>
              <a:xfrm>
                <a:off x="6178524" y="2653011"/>
                <a:ext cx="4632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solidFill>
                                <a:srgbClr val="FF0000"/>
                              </a:solidFill>
                              <a:latin typeface="Cambria Math"/>
                            </a:rPr>
                          </m:ctrlPr>
                        </m:sSupPr>
                        <m:e>
                          <m:r>
                            <a:rPr lang="en-US" i="1">
                              <a:solidFill>
                                <a:srgbClr val="FF0000"/>
                              </a:solidFill>
                              <a:latin typeface="Cambria Math"/>
                            </a:rPr>
                            <m:t>𝑠</m:t>
                          </m:r>
                        </m:e>
                        <m:sup>
                          <m:r>
                            <a:rPr lang="en-US" i="1">
                              <a:solidFill>
                                <a:srgbClr val="FF0000"/>
                              </a:solidFill>
                              <a:latin typeface="Cambria Math"/>
                            </a:rPr>
                            <m:t>2</m:t>
                          </m:r>
                        </m:sup>
                      </m:sSup>
                    </m:oMath>
                  </m:oMathPara>
                </a14:m>
                <a:endParaRPr lang="en-US" dirty="0"/>
              </a:p>
            </p:txBody>
          </p:sp>
        </mc:Choice>
        <mc:Fallback xmlns="">
          <p:sp>
            <p:nvSpPr>
              <p:cNvPr id="250" name="Rectangle 249"/>
              <p:cNvSpPr>
                <a:spLocks noRot="1" noChangeAspect="1" noMove="1" noResize="1" noEditPoints="1" noAdjustHandles="1" noChangeArrowheads="1" noChangeShapeType="1" noTextEdit="1"/>
              </p:cNvSpPr>
              <p:nvPr/>
            </p:nvSpPr>
            <p:spPr>
              <a:xfrm>
                <a:off x="6178524" y="2653011"/>
                <a:ext cx="463268" cy="369332"/>
              </a:xfrm>
              <a:prstGeom prst="rect">
                <a:avLst/>
              </a:prstGeom>
              <a:blipFill rotWithShape="1">
                <a:blip r:embed="rId4" cstate="print"/>
                <a:stretch>
                  <a:fillRect/>
                </a:stretch>
              </a:blipFill>
            </p:spPr>
            <p:txBody>
              <a:bodyPr/>
              <a:lstStyle/>
              <a:p>
                <a:r>
                  <a:rPr lang="en-US">
                    <a:noFill/>
                  </a:rPr>
                  <a:t> </a:t>
                </a:r>
              </a:p>
            </p:txBody>
          </p:sp>
        </mc:Fallback>
      </mc:AlternateContent>
      <p:sp>
        <p:nvSpPr>
          <p:cNvPr id="110" name="Rectangle 109"/>
          <p:cNvSpPr>
            <a:spLocks/>
          </p:cNvSpPr>
          <p:nvPr/>
        </p:nvSpPr>
        <p:spPr>
          <a:xfrm>
            <a:off x="1201610" y="4155090"/>
            <a:ext cx="2651760" cy="2651760"/>
          </a:xfrm>
          <a:prstGeom prst="rect">
            <a:avLst/>
          </a:prstGeom>
          <a:pattFill prst="lgConfetti">
            <a:fgClr>
              <a:schemeClr val="tx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ndParaRPr>
          </a:p>
        </p:txBody>
      </p:sp>
      <p:sp>
        <p:nvSpPr>
          <p:cNvPr id="111" name="Rectangle 110"/>
          <p:cNvSpPr>
            <a:spLocks/>
          </p:cNvSpPr>
          <p:nvPr/>
        </p:nvSpPr>
        <p:spPr>
          <a:xfrm>
            <a:off x="1667954" y="4629436"/>
            <a:ext cx="2185416" cy="2185416"/>
          </a:xfrm>
          <a:prstGeom prst="rect">
            <a:avLst/>
          </a:prstGeom>
          <a:pattFill prst="lgConfetti">
            <a:fgClr>
              <a:srgbClr val="FF0000"/>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112" name="Rectangle 111"/>
          <p:cNvSpPr/>
          <p:nvPr/>
        </p:nvSpPr>
        <p:spPr>
          <a:xfrm>
            <a:off x="4041324" y="1063380"/>
            <a:ext cx="808234"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a:t>
            </a:r>
            <a:r>
              <a:rPr lang="en-US" sz="5400" b="1" cap="all" spc="0" baseline="30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sz="5400" b="1" cap="all" spc="0" baseline="3000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TextBox 1"/>
          <p:cNvSpPr txBox="1"/>
          <p:nvPr/>
        </p:nvSpPr>
        <p:spPr>
          <a:xfrm>
            <a:off x="1201609" y="4155090"/>
            <a:ext cx="1677745" cy="523220"/>
          </a:xfrm>
          <a:prstGeom prst="rect">
            <a:avLst/>
          </a:prstGeom>
          <a:noFill/>
        </p:spPr>
        <p:txBody>
          <a:bodyPr wrap="square" rtlCol="0">
            <a:spAutoFit/>
          </a:bodyPr>
          <a:lstStyle/>
          <a:p>
            <a:r>
              <a:rPr lang="en-US" sz="2800" b="1" dirty="0" smtClean="0"/>
              <a:t>SST = 86</a:t>
            </a:r>
            <a:endParaRPr lang="en-US" sz="2800" b="1" dirty="0"/>
          </a:p>
        </p:txBody>
      </p:sp>
      <p:sp>
        <p:nvSpPr>
          <p:cNvPr id="98" name="TextBox 97"/>
          <p:cNvSpPr txBox="1"/>
          <p:nvPr/>
        </p:nvSpPr>
        <p:spPr>
          <a:xfrm>
            <a:off x="2255303" y="3022343"/>
            <a:ext cx="1248104" cy="369332"/>
          </a:xfrm>
          <a:prstGeom prst="rect">
            <a:avLst/>
          </a:prstGeom>
          <a:noFill/>
        </p:spPr>
        <p:txBody>
          <a:bodyPr wrap="square" rtlCol="0">
            <a:spAutoFit/>
          </a:bodyPr>
          <a:lstStyle/>
          <a:p>
            <a:r>
              <a:rPr lang="en-US" dirty="0" smtClean="0"/>
              <a:t>SSE = 46</a:t>
            </a:r>
            <a:endParaRPr lang="en-US" dirty="0"/>
          </a:p>
        </p:txBody>
      </p:sp>
      <p:sp>
        <p:nvSpPr>
          <p:cNvPr id="99" name="TextBox 98"/>
          <p:cNvSpPr txBox="1"/>
          <p:nvPr/>
        </p:nvSpPr>
        <p:spPr>
          <a:xfrm>
            <a:off x="1667954" y="4641010"/>
            <a:ext cx="1677745" cy="523220"/>
          </a:xfrm>
          <a:prstGeom prst="rect">
            <a:avLst/>
          </a:prstGeom>
          <a:noFill/>
        </p:spPr>
        <p:txBody>
          <a:bodyPr wrap="square" rtlCol="0">
            <a:spAutoFit/>
          </a:bodyPr>
          <a:lstStyle/>
          <a:p>
            <a:r>
              <a:rPr lang="en-US" sz="2800" b="1" dirty="0" smtClean="0"/>
              <a:t>SSE = 46</a:t>
            </a:r>
            <a:endParaRPr lang="en-US" sz="2800" b="1" dirty="0"/>
          </a:p>
        </p:txBody>
      </p:sp>
      <p:grpSp>
        <p:nvGrpSpPr>
          <p:cNvPr id="101" name="Group 100"/>
          <p:cNvGrpSpPr/>
          <p:nvPr/>
        </p:nvGrpSpPr>
        <p:grpSpPr>
          <a:xfrm>
            <a:off x="6835536" y="3276600"/>
            <a:ext cx="936864" cy="2907792"/>
            <a:chOff x="6840900" y="2062531"/>
            <a:chExt cx="936864" cy="2907792"/>
          </a:xfrm>
        </p:grpSpPr>
        <p:sp>
          <p:nvSpPr>
            <p:cNvPr id="102" name="Rectangle 101"/>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5" name="Straight Connector 114"/>
          <p:cNvCxnSpPr>
            <a:stCxn id="116" idx="3"/>
          </p:cNvCxnSpPr>
          <p:nvPr/>
        </p:nvCxnSpPr>
        <p:spPr>
          <a:xfrm>
            <a:off x="5124430" y="4734525"/>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6" name="Isosceles Triangle 115"/>
          <p:cNvSpPr/>
          <p:nvPr/>
        </p:nvSpPr>
        <p:spPr>
          <a:xfrm rot="16200000">
            <a:off x="4662654" y="4461661"/>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7" name="Straight Connector 116"/>
          <p:cNvCxnSpPr/>
          <p:nvPr/>
        </p:nvCxnSpPr>
        <p:spPr>
          <a:xfrm flipV="1">
            <a:off x="4571999" y="4101820"/>
            <a:ext cx="1" cy="646013"/>
          </a:xfrm>
          <a:prstGeom prst="line">
            <a:avLst/>
          </a:prstGeom>
          <a:ln w="69850"/>
        </p:spPr>
        <p:style>
          <a:lnRef idx="3">
            <a:schemeClr val="dk1"/>
          </a:lnRef>
          <a:fillRef idx="0">
            <a:schemeClr val="dk1"/>
          </a:fillRef>
          <a:effectRef idx="2">
            <a:schemeClr val="dk1"/>
          </a:effectRef>
          <a:fontRef idx="minor">
            <a:schemeClr val="tx1"/>
          </a:fontRef>
        </p:style>
      </p:cxnSp>
      <p:grpSp>
        <p:nvGrpSpPr>
          <p:cNvPr id="118" name="Group 117"/>
          <p:cNvGrpSpPr/>
          <p:nvPr/>
        </p:nvGrpSpPr>
        <p:grpSpPr>
          <a:xfrm>
            <a:off x="-3586" y="-76200"/>
            <a:ext cx="9604786" cy="1939941"/>
            <a:chOff x="-3586" y="-76200"/>
            <a:chExt cx="9604786" cy="1939941"/>
          </a:xfrm>
        </p:grpSpPr>
        <p:sp>
          <p:nvSpPr>
            <p:cNvPr id="119" name="TextBox 118"/>
            <p:cNvSpPr txBox="1"/>
            <p:nvPr/>
          </p:nvSpPr>
          <p:spPr>
            <a:xfrm>
              <a:off x="-3586" y="-72323"/>
              <a:ext cx="4575586" cy="523220"/>
            </a:xfrm>
            <a:prstGeom prst="rect">
              <a:avLst/>
            </a:prstGeom>
            <a:noFill/>
          </p:spPr>
          <p:txBody>
            <a:bodyPr wrap="square" rtlCol="0">
              <a:spAutoFit/>
            </a:bodyPr>
            <a:lstStyle/>
            <a:p>
              <a:r>
                <a:rPr lang="en-US" sz="2800" b="1" dirty="0" smtClean="0">
                  <a:solidFill>
                    <a:schemeClr val="tx2">
                      <a:lumMod val="60000"/>
                      <a:lumOff val="40000"/>
                    </a:schemeClr>
                  </a:solidFill>
                </a:rPr>
                <a:t>H</a:t>
              </a:r>
              <a:r>
                <a:rPr lang="en-US" sz="2800" b="1" baseline="-25000" dirty="0" smtClean="0">
                  <a:solidFill>
                    <a:schemeClr val="tx2">
                      <a:lumMod val="60000"/>
                      <a:lumOff val="40000"/>
                    </a:schemeClr>
                  </a:solidFill>
                </a:rPr>
                <a:t>0 </a:t>
              </a:r>
              <a:r>
                <a:rPr lang="en-US" sz="2800" b="1" dirty="0" smtClean="0">
                  <a:solidFill>
                    <a:schemeClr val="tx2">
                      <a:lumMod val="60000"/>
                      <a:lumOff val="40000"/>
                    </a:schemeClr>
                  </a:solidFill>
                </a:rPr>
                <a:t>: Boxers live 11 years</a:t>
              </a:r>
              <a:endParaRPr lang="en-US" sz="2800" b="1" baseline="-25000" dirty="0">
                <a:solidFill>
                  <a:schemeClr val="tx2">
                    <a:lumMod val="60000"/>
                    <a:lumOff val="40000"/>
                  </a:schemeClr>
                </a:solidFill>
              </a:endParaRPr>
            </a:p>
          </p:txBody>
        </p:sp>
        <p:sp>
          <p:nvSpPr>
            <p:cNvPr id="120" name="TextBox 119"/>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something else</a:t>
              </a:r>
              <a:endParaRPr lang="en-US" sz="2800" b="1" baseline="-25000" dirty="0">
                <a:solidFill>
                  <a:srgbClr val="FF0000"/>
                </a:solidFill>
              </a:endParaRPr>
            </a:p>
          </p:txBody>
        </p:sp>
        <p:grpSp>
          <p:nvGrpSpPr>
            <p:cNvPr id="121" name="Group 120"/>
            <p:cNvGrpSpPr/>
            <p:nvPr/>
          </p:nvGrpSpPr>
          <p:grpSpPr>
            <a:xfrm>
              <a:off x="6400800" y="591853"/>
              <a:ext cx="2691177" cy="1267337"/>
              <a:chOff x="988358" y="1101908"/>
              <a:chExt cx="7467600" cy="4414601"/>
            </a:xfrm>
          </p:grpSpPr>
          <p:cxnSp>
            <p:nvCxnSpPr>
              <p:cNvPr id="131" name="Straight Connector 130"/>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32" name="Freeform 131"/>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33" name="Straight Connector 132"/>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3376116" y="4225591"/>
                <a:ext cx="2275204" cy="1286039"/>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endParaRPr lang="en-US" sz="1400" dirty="0"/>
              </a:p>
            </p:txBody>
          </p:sp>
          <p:sp>
            <p:nvSpPr>
              <p:cNvPr id="135" name="Freeform 134"/>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6" name="Freeform 13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7" name="Freeform 136"/>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38" name="Straight Arrow Connector 137"/>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39" name="Straight Connector 138"/>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4166230" y="1163727"/>
                <a:ext cx="1201866" cy="1286519"/>
              </a:xfrm>
              <a:prstGeom prst="rect">
                <a:avLst/>
              </a:prstGeom>
              <a:noFill/>
            </p:spPr>
            <p:txBody>
              <a:bodyPr wrap="square" rtlCol="0">
                <a:spAutoFit/>
              </a:bodyPr>
              <a:lstStyle/>
              <a:p>
                <a:pPr algn="ctr"/>
                <a:r>
                  <a:rPr lang="en-US" b="1" dirty="0" smtClean="0"/>
                  <a:t>?</a:t>
                </a:r>
                <a:endParaRPr lang="en-US" sz="1400" dirty="0"/>
              </a:p>
            </p:txBody>
          </p:sp>
          <p:sp>
            <p:nvSpPr>
              <p:cNvPr id="141" name="TextBox 140"/>
              <p:cNvSpPr txBox="1"/>
              <p:nvPr/>
            </p:nvSpPr>
            <p:spPr>
              <a:xfrm>
                <a:off x="5128038" y="4230470"/>
                <a:ext cx="2854764" cy="1286039"/>
              </a:xfrm>
              <a:prstGeom prst="rect">
                <a:avLst/>
              </a:prstGeom>
              <a:noFill/>
            </p:spPr>
            <p:txBody>
              <a:bodyPr wrap="square" rtlCol="0">
                <a:spAutoFit/>
              </a:bodyPr>
              <a:lstStyle/>
              <a:p>
                <a:r>
                  <a:rPr lang="en-US" sz="1400" b="1" dirty="0" smtClean="0">
                    <a:solidFill>
                      <a:srgbClr val="FF0000"/>
                    </a:solidFill>
                  </a:rPr>
                  <a:t>µ</a:t>
                </a:r>
                <a:r>
                  <a:rPr lang="en-US" sz="1400" dirty="0" smtClean="0"/>
                  <a:t> = ?</a:t>
                </a:r>
              </a:p>
              <a:p>
                <a:r>
                  <a:rPr lang="el-GR" sz="1400" b="1" dirty="0" smtClean="0">
                    <a:solidFill>
                      <a:schemeClr val="tx2">
                        <a:lumMod val="60000"/>
                        <a:lumOff val="40000"/>
                      </a:schemeClr>
                    </a:solidFill>
                  </a:rPr>
                  <a:t>σ</a:t>
                </a:r>
                <a:r>
                  <a:rPr lang="en-US" sz="1400" dirty="0" smtClean="0"/>
                  <a:t> = ?</a:t>
                </a:r>
                <a:endParaRPr lang="en-US" sz="1400" dirty="0"/>
              </a:p>
            </p:txBody>
          </p:sp>
        </p:grpSp>
        <p:grpSp>
          <p:nvGrpSpPr>
            <p:cNvPr id="122" name="Group 121"/>
            <p:cNvGrpSpPr/>
            <p:nvPr/>
          </p:nvGrpSpPr>
          <p:grpSpPr>
            <a:xfrm>
              <a:off x="800399" y="609600"/>
              <a:ext cx="2019001" cy="1254141"/>
              <a:chOff x="988358" y="1143000"/>
              <a:chExt cx="5602415" cy="4368631"/>
            </a:xfrm>
          </p:grpSpPr>
          <p:cxnSp>
            <p:nvCxnSpPr>
              <p:cNvPr id="125" name="Straight Connector 124"/>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26" name="Freeform 125"/>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27" name="Straight Connector 12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3142968" y="4225592"/>
                <a:ext cx="2508353" cy="1286039"/>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endParaRPr lang="en-US" sz="1400" dirty="0"/>
              </a:p>
            </p:txBody>
          </p:sp>
          <p:sp>
            <p:nvSpPr>
              <p:cNvPr id="129" name="Freeform 12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0" name="Freeform 12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23" name="Rectangle 122"/>
            <p:cNvSpPr/>
            <p:nvPr/>
          </p:nvSpPr>
          <p:spPr>
            <a:xfrm>
              <a:off x="38347" y="467958"/>
              <a:ext cx="1199367" cy="369332"/>
            </a:xfrm>
            <a:prstGeom prst="rect">
              <a:avLst/>
            </a:prstGeom>
          </p:spPr>
          <p:txBody>
            <a:bodyPr wrap="none">
              <a:spAutoFit/>
            </a:bodyPr>
            <a:lstStyle/>
            <a:p>
              <a:r>
                <a:rPr lang="en-US" b="1" dirty="0">
                  <a:solidFill>
                    <a:schemeClr val="tx2">
                      <a:lumMod val="60000"/>
                      <a:lumOff val="40000"/>
                    </a:schemeClr>
                  </a:solidFill>
                </a:rPr>
                <a:t>H</a:t>
              </a:r>
              <a:r>
                <a:rPr lang="en-US" b="1" baseline="-25000" dirty="0">
                  <a:solidFill>
                    <a:schemeClr val="tx2">
                      <a:lumMod val="60000"/>
                      <a:lumOff val="40000"/>
                    </a:schemeClr>
                  </a:solidFill>
                </a:rPr>
                <a:t>0 </a:t>
              </a:r>
              <a:r>
                <a:rPr lang="en-US" b="1" dirty="0" smtClean="0">
                  <a:solidFill>
                    <a:schemeClr val="tx2">
                      <a:lumMod val="60000"/>
                      <a:lumOff val="40000"/>
                    </a:schemeClr>
                  </a:solidFill>
                </a:rPr>
                <a:t>: µ = 11 </a:t>
              </a:r>
              <a:endParaRPr lang="en-US" dirty="0"/>
            </a:p>
          </p:txBody>
        </p:sp>
        <p:sp>
          <p:nvSpPr>
            <p:cNvPr id="124" name="Rectangle 123"/>
            <p:cNvSpPr/>
            <p:nvPr/>
          </p:nvSpPr>
          <p:spPr>
            <a:xfrm>
              <a:off x="4629561" y="467958"/>
              <a:ext cx="1237839"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11 </a:t>
              </a:r>
              <a:endParaRPr lang="en-US" dirty="0">
                <a:solidFill>
                  <a:srgbClr val="FF0000"/>
                </a:solidFill>
              </a:endParaRPr>
            </a:p>
          </p:txBody>
        </p:sp>
      </p:grpSp>
      <p:sp>
        <p:nvSpPr>
          <p:cNvPr id="3" name="Rectangle 2"/>
          <p:cNvSpPr/>
          <p:nvPr/>
        </p:nvSpPr>
        <p:spPr>
          <a:xfrm>
            <a:off x="3341203" y="5830669"/>
            <a:ext cx="1002197" cy="646331"/>
          </a:xfrm>
          <a:prstGeom prst="rect">
            <a:avLst/>
          </a:prstGeom>
        </p:spPr>
        <p:txBody>
          <a:bodyPr wrap="none">
            <a:spAutoFit/>
          </a:bodyPr>
          <a:lstStyle/>
          <a:p>
            <a:r>
              <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a:t>
            </a:r>
            <a:r>
              <a:rPr lang="en-US" sz="3600" b="1" cap="all" baseline="3000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a:t>
            </a:r>
            <a:r>
              <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en-US" sz="3600" dirty="0"/>
          </a:p>
        </p:txBody>
      </p:sp>
      <p:grpSp>
        <p:nvGrpSpPr>
          <p:cNvPr id="7" name="Group 6"/>
          <p:cNvGrpSpPr/>
          <p:nvPr/>
        </p:nvGrpSpPr>
        <p:grpSpPr>
          <a:xfrm>
            <a:off x="3201750" y="5494102"/>
            <a:ext cx="3132652" cy="1323439"/>
            <a:chOff x="3986051" y="5494102"/>
            <a:chExt cx="3275250" cy="1323439"/>
          </a:xfrm>
        </p:grpSpPr>
        <p:sp>
          <p:nvSpPr>
            <p:cNvPr id="100" name="Rectangle 99"/>
            <p:cNvSpPr/>
            <p:nvPr/>
          </p:nvSpPr>
          <p:spPr>
            <a:xfrm>
              <a:off x="3986051" y="5494102"/>
              <a:ext cx="3132652" cy="1323439"/>
            </a:xfrm>
            <a:prstGeom prst="rect">
              <a:avLst/>
            </a:prstGeom>
            <a:noFill/>
          </p:spPr>
          <p:txBody>
            <a:bodyPr wrap="none" lIns="91440" tIns="45720" rIns="91440" bIns="45720">
              <a:spAutoFit/>
            </a:bodyPr>
            <a:lstStyle/>
            <a:p>
              <a:r>
                <a:rPr lang="en-US" sz="4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4000" b="1" cap="all" spc="0" dirty="0" smtClean="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SST</a:t>
              </a:r>
            </a:p>
            <a:p>
              <a:pPr algn="ctr"/>
              <a:r>
                <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4000" b="1" cap="all" dirty="0" smtClean="0">
                  <a:ln w="9000" cmpd="sng">
                    <a:solidFill>
                      <a:schemeClr val="accent4">
                        <a:shade val="50000"/>
                        <a:satMod val="120000"/>
                      </a:schemeClr>
                    </a:solidFill>
                    <a:prstDash val="solid"/>
                  </a:ln>
                  <a:solidFill>
                    <a:schemeClr val="tx2">
                      <a:lumMod val="60000"/>
                      <a:lumOff val="40000"/>
                    </a:schemeClr>
                  </a:solidFill>
                  <a:effectLst>
                    <a:reflection blurRad="12700" stA="28000" endPos="45000" dist="1000" dir="5400000" sy="-100000" algn="bl" rotWithShape="0"/>
                  </a:effectLst>
                </a:rPr>
                <a:t>SST</a:t>
              </a:r>
              <a:r>
                <a:rPr lang="en-US"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4000" b="1" cap="all" spc="0" dirty="0"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SSE</a:t>
              </a:r>
              <a:endParaRPr lang="en-US" sz="4000" b="1" cap="all" spc="0"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endParaRPr>
            </a:p>
          </p:txBody>
        </p:sp>
        <p:cxnSp>
          <p:nvCxnSpPr>
            <p:cNvPr id="6" name="Straight Connector 5"/>
            <p:cNvCxnSpPr/>
            <p:nvPr/>
          </p:nvCxnSpPr>
          <p:spPr>
            <a:xfrm>
              <a:off x="5029200" y="6184392"/>
              <a:ext cx="2232101" cy="0"/>
            </a:xfrm>
            <a:prstGeom prst="line">
              <a:avLst/>
            </a:prstGeom>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25585607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991437" y="430404"/>
            <a:ext cx="2651760" cy="2651760"/>
          </a:xfrm>
          <a:prstGeom prst="rect">
            <a:avLst/>
          </a:prstGeom>
          <a:pattFill prst="lgConfetti">
            <a:fgClr>
              <a:schemeClr val="tx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ndParaRPr>
          </a:p>
        </p:txBody>
      </p:sp>
      <p:sp>
        <p:nvSpPr>
          <p:cNvPr id="5" name="Rectangle 4"/>
          <p:cNvSpPr>
            <a:spLocks/>
          </p:cNvSpPr>
          <p:nvPr/>
        </p:nvSpPr>
        <p:spPr>
          <a:xfrm>
            <a:off x="990600" y="430404"/>
            <a:ext cx="1447800" cy="2651760"/>
          </a:xfrm>
          <a:prstGeom prst="rect">
            <a:avLst/>
          </a:prstGeom>
          <a:pattFill prst="lgConfetti">
            <a:fgClr>
              <a:srgbClr val="FF0000"/>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6" name="TextBox 5"/>
          <p:cNvSpPr txBox="1"/>
          <p:nvPr/>
        </p:nvSpPr>
        <p:spPr>
          <a:xfrm>
            <a:off x="1201609" y="4155090"/>
            <a:ext cx="1677745" cy="523220"/>
          </a:xfrm>
          <a:prstGeom prst="rect">
            <a:avLst/>
          </a:prstGeom>
          <a:noFill/>
        </p:spPr>
        <p:txBody>
          <a:bodyPr wrap="square" rtlCol="0">
            <a:spAutoFit/>
          </a:bodyPr>
          <a:lstStyle/>
          <a:p>
            <a:r>
              <a:rPr lang="en-US" sz="2800" b="1" dirty="0" smtClean="0"/>
              <a:t>SST = 86</a:t>
            </a:r>
            <a:endParaRPr lang="en-US" sz="2800" b="1" dirty="0"/>
          </a:p>
        </p:txBody>
      </p:sp>
      <p:sp>
        <p:nvSpPr>
          <p:cNvPr id="7" name="TextBox 6"/>
          <p:cNvSpPr txBox="1"/>
          <p:nvPr/>
        </p:nvSpPr>
        <p:spPr>
          <a:xfrm>
            <a:off x="4114800" y="2286000"/>
            <a:ext cx="1075245" cy="523220"/>
          </a:xfrm>
          <a:prstGeom prst="rect">
            <a:avLst/>
          </a:prstGeom>
          <a:noFill/>
        </p:spPr>
        <p:txBody>
          <a:bodyPr wrap="square" rtlCol="0">
            <a:spAutoFit/>
          </a:bodyPr>
          <a:lstStyle/>
          <a:p>
            <a:pPr algn="ctr"/>
            <a:r>
              <a:rPr lang="en-US" sz="2800" b="1" dirty="0" smtClean="0"/>
              <a:t>46</a:t>
            </a:r>
            <a:endParaRPr lang="en-US" sz="2800" b="1" dirty="0"/>
          </a:p>
        </p:txBody>
      </p:sp>
    </p:spTree>
    <p:extLst>
      <p:ext uri="{BB962C8B-B14F-4D97-AF65-F5344CB8AC3E}">
        <p14:creationId xmlns:p14="http://schemas.microsoft.com/office/powerpoint/2010/main" val="11681888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7"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301203" y="909935"/>
            <a:ext cx="841909" cy="461665"/>
          </a:xfrm>
          <a:prstGeom prst="rect">
            <a:avLst/>
          </a:prstGeom>
          <a:noFill/>
        </p:spPr>
        <p:txBody>
          <a:bodyPr wrap="square" rtlCol="0">
            <a:spAutoFit/>
          </a:bodyPr>
          <a:lstStyle/>
          <a:p>
            <a:pPr algn="ctr"/>
            <a:r>
              <a:rPr lang="en-US" sz="2400" b="1" dirty="0" smtClean="0"/>
              <a:t>?</a:t>
            </a:r>
            <a:endParaRPr lang="en-US" dirty="0"/>
          </a:p>
        </p:txBody>
      </p:sp>
      <p:sp>
        <p:nvSpPr>
          <p:cNvPr id="49" name="TextBox 48"/>
          <p:cNvSpPr txBox="1"/>
          <p:nvPr/>
        </p:nvSpPr>
        <p:spPr>
          <a:xfrm>
            <a:off x="5361897" y="4230469"/>
            <a:ext cx="841909" cy="646331"/>
          </a:xfrm>
          <a:prstGeom prst="rect">
            <a:avLst/>
          </a:prstGeom>
          <a:noFill/>
        </p:spPr>
        <p:txBody>
          <a:bodyPr wrap="square" rtlCol="0">
            <a:spAutoFit/>
          </a:bodyPr>
          <a:lstStyle/>
          <a:p>
            <a:r>
              <a:rPr lang="en-US" b="1" dirty="0" smtClean="0">
                <a:solidFill>
                  <a:srgbClr val="FF0000"/>
                </a:solidFill>
              </a:rPr>
              <a:t>µ</a:t>
            </a:r>
            <a:r>
              <a:rPr lang="en-US" dirty="0" smtClean="0"/>
              <a:t> = ?</a:t>
            </a:r>
          </a:p>
          <a:p>
            <a:r>
              <a:rPr lang="el-GR" b="1" dirty="0" smtClean="0">
                <a:solidFill>
                  <a:schemeClr val="tx2">
                    <a:lumMod val="60000"/>
                    <a:lumOff val="40000"/>
                  </a:schemeClr>
                </a:solidFill>
              </a:rPr>
              <a:t>σ</a:t>
            </a:r>
            <a:r>
              <a:rPr lang="en-US" dirty="0" smtClean="0"/>
              <a:t> = 4</a:t>
            </a:r>
            <a:endParaRPr lang="en-US" dirty="0"/>
          </a:p>
        </p:txBody>
      </p:sp>
      <p:sp>
        <p:nvSpPr>
          <p:cNvPr id="2" name="TextBox 1"/>
          <p:cNvSpPr txBox="1"/>
          <p:nvPr/>
        </p:nvSpPr>
        <p:spPr>
          <a:xfrm>
            <a:off x="6409148" y="34276"/>
            <a:ext cx="2734852" cy="369332"/>
          </a:xfrm>
          <a:prstGeom prst="rect">
            <a:avLst/>
          </a:prstGeom>
          <a:noFill/>
        </p:spPr>
        <p:txBody>
          <a:bodyPr wrap="square" rtlCol="0">
            <a:spAutoFit/>
          </a:bodyPr>
          <a:lstStyle/>
          <a:p>
            <a:pPr algn="r"/>
            <a:r>
              <a:rPr lang="en-US" dirty="0" smtClean="0"/>
              <a:t>Population is known</a:t>
            </a:r>
            <a:endParaRPr lang="en-US" dirty="0"/>
          </a:p>
        </p:txBody>
      </p:sp>
      <p:cxnSp>
        <p:nvCxnSpPr>
          <p:cNvPr id="19" name="Straight Connector 18"/>
          <p:cNvCxnSpPr/>
          <p:nvPr/>
        </p:nvCxnSpPr>
        <p:spPr>
          <a:xfrm flipV="1">
            <a:off x="5689348" y="3075550"/>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20" name="Rectangle 19"/>
          <p:cNvSpPr/>
          <p:nvPr/>
        </p:nvSpPr>
        <p:spPr>
          <a:xfrm>
            <a:off x="5466444" y="3836074"/>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22</a:t>
            </a:r>
          </a:p>
        </p:txBody>
      </p:sp>
      <p:grpSp>
        <p:nvGrpSpPr>
          <p:cNvPr id="21" name="Group 34"/>
          <p:cNvGrpSpPr/>
          <p:nvPr/>
        </p:nvGrpSpPr>
        <p:grpSpPr>
          <a:xfrm>
            <a:off x="76200" y="2011583"/>
            <a:ext cx="2667000" cy="1345423"/>
            <a:chOff x="304800" y="3340100"/>
            <a:chExt cx="2917031" cy="1569660"/>
          </a:xfrm>
        </p:grpSpPr>
        <p:sp>
          <p:nvSpPr>
            <p:cNvPr id="22" name="Left Brace 21"/>
            <p:cNvSpPr/>
            <p:nvPr/>
          </p:nvSpPr>
          <p:spPr>
            <a:xfrm>
              <a:off x="304800" y="3429000"/>
              <a:ext cx="228600" cy="14478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3" name="TextBox 22"/>
            <p:cNvSpPr txBox="1"/>
            <p:nvPr/>
          </p:nvSpPr>
          <p:spPr>
            <a:xfrm>
              <a:off x="726281" y="3340100"/>
              <a:ext cx="2495550" cy="1569660"/>
            </a:xfrm>
            <a:prstGeom prst="rect">
              <a:avLst/>
            </a:prstGeom>
            <a:noFill/>
          </p:spPr>
          <p:txBody>
            <a:bodyPr wrap="square" rtlCol="0" anchor="t">
              <a:spAutoFit/>
            </a:bodyPr>
            <a:lstStyle/>
            <a:p>
              <a:r>
                <a:rPr lang="en-US" sz="3200" dirty="0"/>
                <a:t>H</a:t>
              </a:r>
              <a:r>
                <a:rPr lang="en-US" sz="3200" baseline="-25000" dirty="0"/>
                <a:t>0  </a:t>
              </a:r>
              <a:r>
                <a:rPr lang="en-US" sz="3200" dirty="0"/>
                <a:t>: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 </a:t>
              </a:r>
              <a:r>
                <a:rPr lang="en-US" sz="3200" dirty="0">
                  <a:solidFill>
                    <a:srgbClr val="FF0000"/>
                  </a:solidFill>
                </a:rPr>
                <a:t>µ</a:t>
              </a:r>
              <a:r>
                <a:rPr lang="en-US" sz="3200" baseline="-25000" dirty="0">
                  <a:solidFill>
                    <a:srgbClr val="FF0000"/>
                  </a:solidFill>
                </a:rPr>
                <a:t>2</a:t>
              </a:r>
              <a:r>
                <a:rPr lang="en-US" sz="3200" dirty="0"/>
                <a:t> </a:t>
              </a:r>
              <a:endParaRPr lang="en-US" sz="3200" baseline="-25000" dirty="0"/>
            </a:p>
            <a:p>
              <a:r>
                <a:rPr lang="en-US" sz="3200" dirty="0"/>
                <a:t>H</a:t>
              </a:r>
              <a:r>
                <a:rPr lang="en-US" sz="3200" baseline="-25000" dirty="0"/>
                <a:t>A</a:t>
              </a:r>
              <a:r>
                <a:rPr lang="en-US" sz="3200" dirty="0"/>
                <a:t> :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 </a:t>
              </a:r>
              <a:r>
                <a:rPr lang="en-US" sz="3200" dirty="0" smtClean="0">
                  <a:solidFill>
                    <a:srgbClr val="FF0000"/>
                  </a:solidFill>
                </a:rPr>
                <a:t>µ</a:t>
              </a:r>
              <a:r>
                <a:rPr lang="en-US" sz="3200" baseline="-25000" dirty="0" smtClean="0">
                  <a:solidFill>
                    <a:srgbClr val="FF0000"/>
                  </a:solidFill>
                </a:rPr>
                <a:t>2</a:t>
              </a:r>
              <a:endParaRPr lang="en-US" sz="3200" baseline="-25000" dirty="0"/>
            </a:p>
            <a:p>
              <a:endParaRPr lang="en-US" sz="3200" dirty="0"/>
            </a:p>
          </p:txBody>
        </p:sp>
      </p:grpSp>
    </p:spTree>
    <p:extLst>
      <p:ext uri="{BB962C8B-B14F-4D97-AF65-F5344CB8AC3E}">
        <p14:creationId xmlns:p14="http://schemas.microsoft.com/office/powerpoint/2010/main" val="17262629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70496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1809899" y="5496470"/>
            <a:ext cx="6406457" cy="0"/>
          </a:xfrm>
          <a:prstGeom prst="line">
            <a:avLst/>
          </a:prstGeom>
          <a:ln/>
        </p:spPr>
        <p:style>
          <a:lnRef idx="1">
            <a:schemeClr val="dk1"/>
          </a:lnRef>
          <a:fillRef idx="0">
            <a:schemeClr val="dk1"/>
          </a:fillRef>
          <a:effectRef idx="0">
            <a:schemeClr val="dk1"/>
          </a:effectRef>
          <a:fontRef idx="minor">
            <a:schemeClr val="tx1"/>
          </a:fontRef>
        </p:style>
      </p:cxnSp>
      <p:sp>
        <p:nvSpPr>
          <p:cNvPr id="142" name="TextBox 141"/>
          <p:cNvSpPr txBox="1"/>
          <p:nvPr/>
        </p:nvSpPr>
        <p:spPr>
          <a:xfrm>
            <a:off x="5015956" y="5449651"/>
            <a:ext cx="777982" cy="523220"/>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45" name="TextBox 144"/>
          <p:cNvSpPr txBox="1"/>
          <p:nvPr/>
        </p:nvSpPr>
        <p:spPr>
          <a:xfrm>
            <a:off x="4406356" y="5449651"/>
            <a:ext cx="773331" cy="523220"/>
          </a:xfrm>
          <a:prstGeom prst="rect">
            <a:avLst/>
          </a:prstGeom>
          <a:noFill/>
        </p:spPr>
        <p:txBody>
          <a:bodyPr wrap="square" rtlCol="0">
            <a:spAutoFit/>
          </a:bodyPr>
          <a:lstStyle/>
          <a:p>
            <a:r>
              <a:rPr lang="en-US" sz="1400" b="1" dirty="0">
                <a:solidFill>
                  <a:srgbClr val="FF0000"/>
                </a:solidFill>
              </a:rPr>
              <a:t>M</a:t>
            </a:r>
            <a:r>
              <a:rPr lang="en-US" sz="1400" dirty="0" smtClean="0"/>
              <a:t> = </a:t>
            </a:r>
            <a:r>
              <a:rPr lang="en-US" sz="1400" dirty="0" smtClean="0">
                <a:solidFill>
                  <a:srgbClr val="FF0000"/>
                </a:solidFill>
              </a:rPr>
              <a:t>9</a:t>
            </a:r>
          </a:p>
          <a:p>
            <a:r>
              <a:rPr lang="en-US" sz="1400" b="1" dirty="0" smtClean="0">
                <a:solidFill>
                  <a:srgbClr val="FF0000"/>
                </a:solidFill>
              </a:rPr>
              <a:t> s</a:t>
            </a:r>
            <a:r>
              <a:rPr lang="en-US" sz="1400" dirty="0" smtClean="0">
                <a:solidFill>
                  <a:srgbClr val="FF0000"/>
                </a:solidFill>
              </a:rPr>
              <a:t> </a:t>
            </a:r>
            <a:r>
              <a:rPr lang="en-US" sz="1400" dirty="0" smtClean="0"/>
              <a:t>= </a:t>
            </a:r>
            <a:r>
              <a:rPr lang="en-US" sz="1400" dirty="0" smtClean="0">
                <a:solidFill>
                  <a:srgbClr val="FF0000"/>
                </a:solidFill>
              </a:rPr>
              <a:t>2.3</a:t>
            </a:r>
            <a:endParaRPr lang="en-US" sz="1400" dirty="0">
              <a:solidFill>
                <a:srgbClr val="FF0000"/>
              </a:solidFill>
            </a:endParaRPr>
          </a:p>
        </p:txBody>
      </p:sp>
      <p:sp>
        <p:nvSpPr>
          <p:cNvPr id="141" name="Freeform 140"/>
          <p:cNvSpPr/>
          <p:nvPr/>
        </p:nvSpPr>
        <p:spPr>
          <a:xfrm>
            <a:off x="2688380" y="3221727"/>
            <a:ext cx="5223176" cy="2227925"/>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sp>
        <p:nvSpPr>
          <p:cNvPr id="143" name="Freeform 142"/>
          <p:cNvSpPr/>
          <p:nvPr/>
        </p:nvSpPr>
        <p:spPr>
          <a:xfrm>
            <a:off x="2078780" y="3221727"/>
            <a:ext cx="5223176" cy="2227925"/>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46" name="Straight Connector 145"/>
          <p:cNvCxnSpPr/>
          <p:nvPr/>
        </p:nvCxnSpPr>
        <p:spPr>
          <a:xfrm>
            <a:off x="5309891" y="2630251"/>
            <a:ext cx="0" cy="2840019"/>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4711156" y="2630251"/>
            <a:ext cx="0" cy="2860638"/>
          </a:xfrm>
          <a:prstGeom prst="line">
            <a:avLst/>
          </a:prstGeom>
          <a:ln>
            <a:solidFill>
              <a:schemeClr val="accent6">
                <a:shade val="95000"/>
                <a:satMod val="105000"/>
                <a:alpha val="48000"/>
              </a:schemeClr>
            </a:solidFill>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295367" y="2362200"/>
                <a:ext cx="4429033" cy="953851"/>
              </a:xfrm>
              <a:prstGeom prst="rect">
                <a:avLst/>
              </a:prstGeom>
              <a:noFill/>
            </p:spPr>
            <p:txBody>
              <a:bodyPr wrap="none" rtlCol="0">
                <a:spAutoFit/>
              </a:bodyPr>
              <a:lstStyle/>
              <a:p>
                <a14:m>
                  <m:oMath xmlns:m="http://schemas.openxmlformats.org/officeDocument/2006/math">
                    <m:r>
                      <a:rPr lang="en-US" sz="2400" b="0" i="1" smtClean="0">
                        <a:latin typeface="Cambria Math"/>
                      </a:rPr>
                      <m:t>𝑡</m:t>
                    </m:r>
                    <m:r>
                      <a:rPr lang="en-US" sz="2400" b="0" i="1" smtClean="0">
                        <a:latin typeface="Cambria Math"/>
                      </a:rPr>
                      <m:t>=</m:t>
                    </m:r>
                    <m:f>
                      <m:fPr>
                        <m:ctrlPr>
                          <a:rPr lang="en-US" sz="2400" b="0" i="1" smtClean="0">
                            <a:latin typeface="Cambria Math"/>
                          </a:rPr>
                        </m:ctrlPr>
                      </m:fPr>
                      <m:num>
                        <m:acc>
                          <m:accPr>
                            <m:chr m:val="̅"/>
                            <m:ctrlPr>
                              <a:rPr lang="en-US" sz="2400" b="0" i="1" smtClean="0">
                                <a:latin typeface="Cambria Math"/>
                              </a:rPr>
                            </m:ctrlPr>
                          </m:accPr>
                          <m:e>
                            <m:r>
                              <a:rPr lang="en-US" sz="2400" b="0" i="1" smtClean="0">
                                <a:solidFill>
                                  <a:srgbClr val="FF0000"/>
                                </a:solidFill>
                                <a:latin typeface="Cambria Math"/>
                              </a:rPr>
                              <m:t>𝑋</m:t>
                            </m:r>
                          </m:e>
                        </m:acc>
                        <m:r>
                          <a:rPr lang="en-US" sz="2400" b="0" i="1" smtClean="0">
                            <a:latin typeface="Cambria Math"/>
                          </a:rPr>
                          <m:t> −</m:t>
                        </m:r>
                        <m:r>
                          <a:rPr lang="en-US" sz="2400" b="0" i="1" smtClean="0">
                            <a:solidFill>
                              <a:schemeClr val="tx2">
                                <a:lumMod val="60000"/>
                                <a:lumOff val="40000"/>
                              </a:schemeClr>
                            </a:solidFill>
                            <a:latin typeface="Cambria Math"/>
                            <a:ea typeface="Cambria Math"/>
                          </a:rPr>
                          <m:t>𝜇</m:t>
                        </m:r>
                      </m:num>
                      <m:den>
                        <m:sSub>
                          <m:sSubPr>
                            <m:ctrlPr>
                              <a:rPr lang="en-US" sz="2400" b="0" i="1" smtClean="0">
                                <a:latin typeface="Cambria Math"/>
                              </a:rPr>
                            </m:ctrlPr>
                          </m:sSubPr>
                          <m:e>
                            <m:r>
                              <a:rPr lang="en-US" sz="2400" b="0" i="1" smtClean="0">
                                <a:solidFill>
                                  <a:srgbClr val="FF0000"/>
                                </a:solidFill>
                                <a:latin typeface="Cambria Math"/>
                              </a:rPr>
                              <m:t>𝑠</m:t>
                            </m:r>
                          </m:e>
                          <m:sub>
                            <m:r>
                              <a:rPr lang="en-US" sz="2400" b="0" i="1" smtClean="0">
                                <a:solidFill>
                                  <a:srgbClr val="FF0000"/>
                                </a:solidFill>
                                <a:latin typeface="Cambria Math"/>
                              </a:rPr>
                              <m:t>𝑀</m:t>
                            </m:r>
                          </m:sub>
                        </m:sSub>
                      </m:den>
                    </m:f>
                    <m:r>
                      <a:rPr lang="en-US" sz="2400" b="0" i="1" smtClean="0">
                        <a:latin typeface="Cambria Math"/>
                      </a:rPr>
                      <m:t>=</m:t>
                    </m:r>
                    <m:f>
                      <m:fPr>
                        <m:ctrlPr>
                          <a:rPr lang="en-US" sz="2400" i="1">
                            <a:latin typeface="Cambria Math"/>
                          </a:rPr>
                        </m:ctrlPr>
                      </m:fPr>
                      <m:num>
                        <m:r>
                          <a:rPr lang="en-US" sz="2400" b="0" i="1" smtClean="0">
                            <a:latin typeface="Cambria Math"/>
                          </a:rPr>
                          <m:t>9</m:t>
                        </m:r>
                        <m:r>
                          <a:rPr lang="en-US" sz="2400" i="1">
                            <a:latin typeface="Cambria Math"/>
                          </a:rPr>
                          <m:t>−</m:t>
                        </m:r>
                        <m:r>
                          <a:rPr lang="en-US" sz="2400" i="1">
                            <a:solidFill>
                              <a:schemeClr val="tx2">
                                <a:lumMod val="60000"/>
                                <a:lumOff val="40000"/>
                              </a:schemeClr>
                            </a:solidFill>
                            <a:latin typeface="Cambria Math"/>
                          </a:rPr>
                          <m:t>1</m:t>
                        </m:r>
                        <m:r>
                          <a:rPr lang="en-US" sz="2400" b="0" i="1" smtClean="0">
                            <a:solidFill>
                              <a:schemeClr val="tx2">
                                <a:lumMod val="60000"/>
                                <a:lumOff val="40000"/>
                              </a:schemeClr>
                            </a:solidFill>
                            <a:latin typeface="Cambria Math"/>
                          </a:rPr>
                          <m:t>1</m:t>
                        </m:r>
                      </m:num>
                      <m:den>
                        <m:rad>
                          <m:radPr>
                            <m:degHide m:val="on"/>
                            <m:ctrlPr>
                              <a:rPr lang="en-US" sz="2400" i="1">
                                <a:latin typeface="Cambria Math"/>
                              </a:rPr>
                            </m:ctrlPr>
                          </m:radPr>
                          <m:deg/>
                          <m:e>
                            <m:f>
                              <m:fPr>
                                <m:ctrlPr>
                                  <a:rPr lang="en-US" sz="2400" i="1" smtClean="0">
                                    <a:latin typeface="Cambria Math"/>
                                  </a:rPr>
                                </m:ctrlPr>
                              </m:fPr>
                              <m:num>
                                <m:sSup>
                                  <m:sSupPr>
                                    <m:ctrlPr>
                                      <a:rPr lang="en-US" sz="2400" i="1" smtClean="0">
                                        <a:solidFill>
                                          <a:srgbClr val="FF0000"/>
                                        </a:solidFill>
                                        <a:latin typeface="Cambria Math"/>
                                      </a:rPr>
                                    </m:ctrlPr>
                                  </m:sSupPr>
                                  <m:e>
                                    <m:r>
                                      <a:rPr lang="en-US" sz="2400" b="0" i="1" smtClean="0">
                                        <a:solidFill>
                                          <a:srgbClr val="FF0000"/>
                                        </a:solidFill>
                                        <a:latin typeface="Cambria Math"/>
                                      </a:rPr>
                                      <m:t>𝑠</m:t>
                                    </m:r>
                                  </m:e>
                                  <m:sup>
                                    <m:r>
                                      <a:rPr lang="en-US" sz="2400" b="0" i="1" smtClean="0">
                                        <a:solidFill>
                                          <a:srgbClr val="FF0000"/>
                                        </a:solidFill>
                                        <a:latin typeface="Cambria Math"/>
                                      </a:rPr>
                                      <m:t>2</m:t>
                                    </m:r>
                                  </m:sup>
                                </m:sSup>
                              </m:num>
                              <m:den>
                                <m:r>
                                  <a:rPr lang="en-US" sz="2400" b="0" i="1" smtClean="0">
                                    <a:solidFill>
                                      <a:schemeClr val="tx1"/>
                                    </a:solidFill>
                                    <a:latin typeface="Cambria Math"/>
                                  </a:rPr>
                                  <m:t>𝑛</m:t>
                                </m:r>
                              </m:den>
                            </m:f>
                          </m:e>
                        </m:rad>
                      </m:den>
                    </m:f>
                    <m:r>
                      <a:rPr lang="en-US" sz="2400" b="0" i="1" smtClean="0">
                        <a:latin typeface="Cambria Math"/>
                      </a:rPr>
                      <m:t>=</m:t>
                    </m:r>
                    <m:f>
                      <m:fPr>
                        <m:ctrlPr>
                          <a:rPr lang="en-US" sz="2400" i="1">
                            <a:latin typeface="Cambria Math"/>
                          </a:rPr>
                        </m:ctrlPr>
                      </m:fPr>
                      <m:num>
                        <m:r>
                          <a:rPr lang="en-US" sz="2400" b="0" i="1" smtClean="0">
                            <a:solidFill>
                              <a:srgbClr val="FF0000"/>
                            </a:solidFill>
                            <a:latin typeface="Cambria Math"/>
                          </a:rPr>
                          <m:t>9</m:t>
                        </m:r>
                        <m:r>
                          <a:rPr lang="en-US" sz="2400" i="1">
                            <a:latin typeface="Cambria Math"/>
                          </a:rPr>
                          <m:t>−</m:t>
                        </m:r>
                        <m:r>
                          <a:rPr lang="en-US" sz="2400" b="0" i="1" smtClean="0">
                            <a:solidFill>
                              <a:schemeClr val="tx2">
                                <a:lumMod val="60000"/>
                                <a:lumOff val="40000"/>
                              </a:schemeClr>
                            </a:solidFill>
                            <a:latin typeface="Cambria Math"/>
                          </a:rPr>
                          <m:t>11</m:t>
                        </m:r>
                      </m:num>
                      <m:den>
                        <m:f>
                          <m:fPr>
                            <m:ctrlPr>
                              <a:rPr lang="en-US" sz="2400" i="1" smtClean="0">
                                <a:latin typeface="Cambria Math"/>
                              </a:rPr>
                            </m:ctrlPr>
                          </m:fPr>
                          <m:num>
                            <m:r>
                              <a:rPr lang="en-US" sz="2400" b="0" i="1" smtClean="0">
                                <a:solidFill>
                                  <a:srgbClr val="FF0000"/>
                                </a:solidFill>
                                <a:latin typeface="Cambria Math"/>
                              </a:rPr>
                              <m:t>4.9</m:t>
                            </m:r>
                          </m:num>
                          <m:den>
                            <m:rad>
                              <m:radPr>
                                <m:degHide m:val="on"/>
                                <m:ctrlPr>
                                  <a:rPr lang="en-US" sz="2400" i="1" smtClean="0">
                                    <a:latin typeface="Cambria Math"/>
                                  </a:rPr>
                                </m:ctrlPr>
                              </m:radPr>
                              <m:deg/>
                              <m:e>
                                <m:r>
                                  <a:rPr lang="en-US" sz="2400" b="0" i="1" smtClean="0">
                                    <a:latin typeface="Cambria Math"/>
                                  </a:rPr>
                                  <m:t>36</m:t>
                                </m:r>
                              </m:e>
                            </m:rad>
                          </m:den>
                        </m:f>
                      </m:den>
                    </m:f>
                    <m:r>
                      <a:rPr lang="en-US" sz="2400" b="0" i="1" smtClean="0">
                        <a:latin typeface="Cambria Math"/>
                      </a:rPr>
                      <m:t>=</m:t>
                    </m:r>
                  </m:oMath>
                </a14:m>
                <a:r>
                  <a:rPr lang="en-US" sz="2400" dirty="0" smtClean="0"/>
                  <a:t>  </a:t>
                </a:r>
                <a14:m>
                  <m:oMath xmlns:m="http://schemas.openxmlformats.org/officeDocument/2006/math">
                    <m:f>
                      <m:fPr>
                        <m:ctrlPr>
                          <a:rPr lang="en-US" sz="2400" i="1">
                            <a:latin typeface="Cambria Math"/>
                          </a:rPr>
                        </m:ctrlPr>
                      </m:fPr>
                      <m:num>
                        <m:r>
                          <a:rPr lang="en-US" sz="2400" i="1">
                            <a:solidFill>
                              <a:srgbClr val="FF0000"/>
                            </a:solidFill>
                            <a:latin typeface="Cambria Math"/>
                          </a:rPr>
                          <m:t>9</m:t>
                        </m:r>
                        <m:r>
                          <a:rPr lang="en-US" sz="2400" i="1">
                            <a:latin typeface="Cambria Math"/>
                          </a:rPr>
                          <m:t>−</m:t>
                        </m:r>
                        <m:r>
                          <a:rPr lang="en-US" sz="2400" i="1" smtClean="0">
                            <a:solidFill>
                              <a:schemeClr val="tx2">
                                <a:lumMod val="60000"/>
                                <a:lumOff val="40000"/>
                              </a:schemeClr>
                            </a:solidFill>
                            <a:latin typeface="Cambria Math"/>
                          </a:rPr>
                          <m:t>11</m:t>
                        </m:r>
                      </m:num>
                      <m:den>
                        <m:r>
                          <a:rPr lang="en-US" sz="2400" b="0" i="1" smtClean="0">
                            <a:solidFill>
                              <a:srgbClr val="FF0000"/>
                            </a:solidFill>
                            <a:latin typeface="Cambria Math"/>
                          </a:rPr>
                          <m:t>.71</m:t>
                        </m:r>
                      </m:den>
                    </m:f>
                  </m:oMath>
                </a14:m>
                <a:r>
                  <a:rPr lang="en-US" sz="2400" dirty="0" smtClean="0"/>
                  <a:t> </a:t>
                </a:r>
                <a14:m>
                  <m:oMath xmlns:m="http://schemas.openxmlformats.org/officeDocument/2006/math">
                    <m:r>
                      <a:rPr lang="en-US" sz="2400" i="1">
                        <a:latin typeface="Cambria Math"/>
                      </a:rPr>
                      <m:t>=</m:t>
                    </m:r>
                  </m:oMath>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95367" y="2362200"/>
                <a:ext cx="4429033" cy="953851"/>
              </a:xfrm>
              <a:prstGeom prst="rect">
                <a:avLst/>
              </a:prstGeom>
              <a:blipFill rotWithShape="1">
                <a:blip r:embed="rId3" cstate="print"/>
                <a:stretch>
                  <a:fillRect/>
                </a:stretch>
              </a:blipFill>
            </p:spPr>
            <p:txBody>
              <a:bodyPr/>
              <a:lstStyle/>
              <a:p>
                <a:r>
                  <a:rPr lang="en-US">
                    <a:noFill/>
                  </a:rPr>
                  <a:t> </a:t>
                </a:r>
              </a:p>
            </p:txBody>
          </p:sp>
        </mc:Fallback>
      </mc:AlternateContent>
      <p:cxnSp>
        <p:nvCxnSpPr>
          <p:cNvPr id="150" name="Straight Connector 149"/>
          <p:cNvCxnSpPr/>
          <p:nvPr/>
        </p:nvCxnSpPr>
        <p:spPr>
          <a:xfrm flipV="1">
            <a:off x="4711156" y="4723728"/>
            <a:ext cx="594875" cy="672"/>
          </a:xfrm>
          <a:prstGeom prst="line">
            <a:avLst/>
          </a:prstGeom>
          <a:ln w="69850"/>
        </p:spPr>
        <p:style>
          <a:lnRef idx="3">
            <a:schemeClr val="dk1"/>
          </a:lnRef>
          <a:fillRef idx="0">
            <a:schemeClr val="dk1"/>
          </a:fillRef>
          <a:effectRef idx="2">
            <a:schemeClr val="dk1"/>
          </a:effectRef>
          <a:fontRef idx="minor">
            <a:schemeClr val="tx1"/>
          </a:fontRef>
        </p:style>
      </p:cxnSp>
      <p:sp>
        <p:nvSpPr>
          <p:cNvPr id="151" name="Rectangle 150"/>
          <p:cNvSpPr>
            <a:spLocks/>
          </p:cNvSpPr>
          <p:nvPr/>
        </p:nvSpPr>
        <p:spPr>
          <a:xfrm>
            <a:off x="4608038" y="3913581"/>
            <a:ext cx="697870" cy="69787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a:t>
            </a:r>
            <a:r>
              <a:rPr lang="en-US" sz="2400" b="1" baseline="30000" dirty="0" smtClean="0">
                <a:solidFill>
                  <a:schemeClr val="tx1"/>
                </a:solidFill>
              </a:rPr>
              <a:t>2</a:t>
            </a:r>
            <a:endParaRPr lang="en-US" b="1" baseline="30000" dirty="0">
              <a:solidFill>
                <a:schemeClr val="tx1"/>
              </a:solidFill>
            </a:endParaRPr>
          </a:p>
        </p:txBody>
      </p:sp>
      <p:grpSp>
        <p:nvGrpSpPr>
          <p:cNvPr id="72" name="Group 71"/>
          <p:cNvGrpSpPr/>
          <p:nvPr/>
        </p:nvGrpSpPr>
        <p:grpSpPr>
          <a:xfrm>
            <a:off x="4689776" y="2401651"/>
            <a:ext cx="644224" cy="369332"/>
            <a:chOff x="4855420" y="2438400"/>
            <a:chExt cx="644224" cy="369332"/>
          </a:xfrm>
        </p:grpSpPr>
        <p:sp>
          <p:nvSpPr>
            <p:cNvPr id="144" name="TextBox 143"/>
            <p:cNvSpPr txBox="1"/>
            <p:nvPr/>
          </p:nvSpPr>
          <p:spPr>
            <a:xfrm>
              <a:off x="4855420" y="2438400"/>
              <a:ext cx="644224" cy="369332"/>
            </a:xfrm>
            <a:prstGeom prst="rect">
              <a:avLst/>
            </a:prstGeom>
            <a:noFill/>
          </p:spPr>
          <p:txBody>
            <a:bodyPr wrap="square" rtlCol="0">
              <a:spAutoFit/>
            </a:bodyPr>
            <a:lstStyle/>
            <a:p>
              <a:pPr algn="ctr"/>
              <a:r>
                <a:rPr lang="en-US" b="1" dirty="0"/>
                <a:t>2</a:t>
              </a:r>
              <a:endParaRPr lang="en-US" sz="1400" dirty="0"/>
            </a:p>
          </p:txBody>
        </p:sp>
        <p:cxnSp>
          <p:nvCxnSpPr>
            <p:cNvPr id="148" name="Straight Arrow Connector 147"/>
            <p:cNvCxnSpPr/>
            <p:nvPr/>
          </p:nvCxnSpPr>
          <p:spPr>
            <a:xfrm>
              <a:off x="4876800" y="2743200"/>
              <a:ext cx="586199" cy="7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sp>
        <p:nvSpPr>
          <p:cNvPr id="177" name="TextBox 176"/>
          <p:cNvSpPr txBox="1"/>
          <p:nvPr/>
        </p:nvSpPr>
        <p:spPr>
          <a:xfrm>
            <a:off x="4800600" y="3631176"/>
            <a:ext cx="918260" cy="369332"/>
          </a:xfrm>
          <a:prstGeom prst="rect">
            <a:avLst/>
          </a:prstGeom>
          <a:noFill/>
        </p:spPr>
        <p:txBody>
          <a:bodyPr wrap="square" rtlCol="0">
            <a:spAutoFit/>
          </a:bodyPr>
          <a:lstStyle/>
          <a:p>
            <a:r>
              <a:rPr lang="en-US" b="1" dirty="0" smtClean="0">
                <a:solidFill>
                  <a:srgbClr val="FF0000"/>
                </a:solidFill>
              </a:rPr>
              <a:t>2.23</a:t>
            </a:r>
            <a:endParaRPr lang="en-US" sz="1400" dirty="0">
              <a:solidFill>
                <a:srgbClr val="FF0000"/>
              </a:solidFill>
            </a:endParaRPr>
          </a:p>
        </p:txBody>
      </p:sp>
      <p:sp>
        <p:nvSpPr>
          <p:cNvPr id="73" name="Rectangle 72"/>
          <p:cNvSpPr/>
          <p:nvPr/>
        </p:nvSpPr>
        <p:spPr>
          <a:xfrm>
            <a:off x="4600994" y="4727019"/>
            <a:ext cx="824265" cy="369332"/>
          </a:xfrm>
          <a:prstGeom prst="rect">
            <a:avLst/>
          </a:prstGeom>
        </p:spPr>
        <p:txBody>
          <a:bodyPr wrap="none">
            <a:spAutoFit/>
          </a:bodyPr>
          <a:lstStyle/>
          <a:p>
            <a:r>
              <a:rPr lang="en-US" b="1" i="1" dirty="0"/>
              <a:t>d</a:t>
            </a:r>
            <a:r>
              <a:rPr lang="en-US" b="1" dirty="0" smtClean="0"/>
              <a:t> = </a:t>
            </a:r>
            <a:r>
              <a:rPr lang="en-US" b="1" dirty="0"/>
              <a:t>.90</a:t>
            </a:r>
            <a:endParaRPr lang="en-US" sz="1400" dirty="0"/>
          </a:p>
        </p:txBody>
      </p:sp>
      <p:grpSp>
        <p:nvGrpSpPr>
          <p:cNvPr id="83" name="Group 82"/>
          <p:cNvGrpSpPr/>
          <p:nvPr/>
        </p:nvGrpSpPr>
        <p:grpSpPr>
          <a:xfrm>
            <a:off x="4814143" y="2706451"/>
            <a:ext cx="572356" cy="338554"/>
            <a:chOff x="6438044" y="3395246"/>
            <a:chExt cx="572356" cy="338554"/>
          </a:xfrm>
        </p:grpSpPr>
        <p:grpSp>
          <p:nvGrpSpPr>
            <p:cNvPr id="80" name="Group 79"/>
            <p:cNvGrpSpPr/>
            <p:nvPr/>
          </p:nvGrpSpPr>
          <p:grpSpPr>
            <a:xfrm>
              <a:off x="6438044" y="3395246"/>
              <a:ext cx="483212" cy="338554"/>
              <a:chOff x="6804827" y="3429000"/>
              <a:chExt cx="483212" cy="338554"/>
            </a:xfrm>
          </p:grpSpPr>
          <mc:AlternateContent xmlns:mc="http://schemas.openxmlformats.org/markup-compatibility/2006" xmlns:a14="http://schemas.microsoft.com/office/drawing/2010/main">
            <mc:Choice Requires="a14">
              <p:sp>
                <p:nvSpPr>
                  <p:cNvPr id="210" name="Rectangle 209"/>
                  <p:cNvSpPr>
                    <a:spLocks/>
                  </p:cNvSpPr>
                  <p:nvPr/>
                </p:nvSpPr>
                <p:spPr>
                  <a:xfrm>
                    <a:off x="6877026" y="3512089"/>
                    <a:ext cx="246888" cy="24221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dirty="0"/>
                  </a:p>
                </p:txBody>
              </p:sp>
            </mc:Choice>
            <mc:Fallback xmlns="">
              <p:sp>
                <p:nvSpPr>
                  <p:cNvPr id="210" name="Rectangle 209"/>
                  <p:cNvSpPr>
                    <a:spLocks noRot="1" noChangeAspect="1" noMove="1" noResize="1" noEditPoints="1" noAdjustHandles="1" noChangeArrowheads="1" noChangeShapeType="1" noTextEdit="1"/>
                  </p:cNvSpPr>
                  <p:nvPr/>
                </p:nvSpPr>
                <p:spPr>
                  <a:xfrm>
                    <a:off x="6877026" y="3512089"/>
                    <a:ext cx="246888" cy="242210"/>
                  </a:xfrm>
                  <a:prstGeom prst="rect">
                    <a:avLst/>
                  </a:prstGeom>
                  <a:blipFill rotWithShape="1">
                    <a:blip r:embed="rId4" cstate="print"/>
                    <a:stretch>
                      <a:fillRect/>
                    </a:stretch>
                  </a:blipFill>
                  <a:ln w="9525">
                    <a:solidFill>
                      <a:schemeClr val="tx1"/>
                    </a:solidFill>
                  </a:ln>
                </p:spPr>
                <p:txBody>
                  <a:bodyPr/>
                  <a:lstStyle/>
                  <a:p>
                    <a:r>
                      <a:rPr lang="en-US">
                        <a:noFill/>
                      </a:rPr>
                      <a:t> </a:t>
                    </a:r>
                  </a:p>
                </p:txBody>
              </p:sp>
            </mc:Fallback>
          </mc:AlternateContent>
          <p:sp>
            <p:nvSpPr>
              <p:cNvPr id="79" name="TextBox 78"/>
              <p:cNvSpPr txBox="1"/>
              <p:nvPr/>
            </p:nvSpPr>
            <p:spPr>
              <a:xfrm>
                <a:off x="6804827" y="3429000"/>
                <a:ext cx="483212" cy="338554"/>
              </a:xfrm>
              <a:prstGeom prst="rect">
                <a:avLst/>
              </a:prstGeom>
              <a:noFill/>
            </p:spPr>
            <p:txBody>
              <a:bodyPr wrap="square" rtlCol="0">
                <a:spAutoFit/>
              </a:bodyPr>
              <a:lstStyle/>
              <a:p>
                <a:r>
                  <a:rPr lang="en-US" sz="1600" dirty="0" smtClean="0"/>
                  <a:t>s</a:t>
                </a:r>
                <a:r>
                  <a:rPr lang="en-US" sz="1600" baseline="-25000" dirty="0" smtClean="0"/>
                  <a:t>M</a:t>
                </a:r>
                <a:endParaRPr lang="en-US" sz="1600" baseline="-25000" dirty="0"/>
              </a:p>
            </p:txBody>
          </p:sp>
        </p:grpSp>
        <p:sp>
          <p:nvSpPr>
            <p:cNvPr id="82" name="TextBox 81"/>
            <p:cNvSpPr txBox="1"/>
            <p:nvPr/>
          </p:nvSpPr>
          <p:spPr>
            <a:xfrm>
              <a:off x="6527551" y="3395990"/>
              <a:ext cx="482849" cy="261610"/>
            </a:xfrm>
            <a:prstGeom prst="rect">
              <a:avLst/>
            </a:prstGeom>
            <a:noFill/>
          </p:spPr>
          <p:txBody>
            <a:bodyPr wrap="square" rtlCol="0">
              <a:spAutoFit/>
            </a:bodyPr>
            <a:lstStyle/>
            <a:p>
              <a:r>
                <a:rPr lang="en-US" sz="1050" dirty="0" smtClean="0"/>
                <a:t>2</a:t>
              </a:r>
              <a:endParaRPr lang="en-US" sz="1050" dirty="0"/>
            </a:p>
          </p:txBody>
        </p:sp>
      </p:grpSp>
      <p:sp>
        <p:nvSpPr>
          <p:cNvPr id="84" name="Rectangle 83"/>
          <p:cNvSpPr/>
          <p:nvPr/>
        </p:nvSpPr>
        <p:spPr>
          <a:xfrm>
            <a:off x="5434328" y="2489519"/>
            <a:ext cx="832279" cy="369332"/>
          </a:xfrm>
          <a:prstGeom prst="rect">
            <a:avLst/>
          </a:prstGeom>
        </p:spPr>
        <p:txBody>
          <a:bodyPr wrap="none">
            <a:spAutoFit/>
          </a:bodyPr>
          <a:lstStyle/>
          <a:p>
            <a:r>
              <a:rPr lang="en-US" dirty="0"/>
              <a:t>= -2.80</a:t>
            </a:r>
          </a:p>
        </p:txBody>
      </p:sp>
      <p:sp>
        <p:nvSpPr>
          <p:cNvPr id="93" name="TextBox 92"/>
          <p:cNvSpPr txBox="1"/>
          <p:nvPr/>
        </p:nvSpPr>
        <p:spPr>
          <a:xfrm>
            <a:off x="561830" y="5943600"/>
            <a:ext cx="8048770" cy="646331"/>
          </a:xfrm>
          <a:prstGeom prst="rect">
            <a:avLst/>
          </a:prstGeom>
          <a:noFill/>
        </p:spPr>
        <p:txBody>
          <a:bodyPr wrap="square" rtlCol="0">
            <a:spAutoFit/>
          </a:bodyPr>
          <a:lstStyle/>
          <a:p>
            <a:r>
              <a:rPr lang="en-US" dirty="0" smtClean="0"/>
              <a:t>One-sample t-test indicated that boxers (</a:t>
            </a:r>
            <a:r>
              <a:rPr lang="en-US" i="1" dirty="0" smtClean="0"/>
              <a:t>M </a:t>
            </a:r>
            <a:r>
              <a:rPr lang="en-US" dirty="0" smtClean="0"/>
              <a:t>= 9, </a:t>
            </a:r>
            <a:r>
              <a:rPr lang="en-US" i="1" dirty="0" smtClean="0"/>
              <a:t>s </a:t>
            </a:r>
            <a:r>
              <a:rPr lang="en-US" dirty="0" smtClean="0"/>
              <a:t>= 2.23, </a:t>
            </a:r>
            <a:r>
              <a:rPr lang="en-US" i="1" dirty="0" smtClean="0"/>
              <a:t>n </a:t>
            </a:r>
            <a:r>
              <a:rPr lang="en-US" dirty="0" smtClean="0"/>
              <a:t>= 10) live significantly less than 11 years, </a:t>
            </a:r>
            <a:r>
              <a:rPr lang="en-US" i="1" dirty="0" smtClean="0"/>
              <a:t>t</a:t>
            </a:r>
            <a:r>
              <a:rPr lang="en-US" dirty="0" smtClean="0"/>
              <a:t>(9) = -2.80, </a:t>
            </a:r>
            <a:r>
              <a:rPr lang="en-US" i="1" dirty="0" smtClean="0"/>
              <a:t>p</a:t>
            </a:r>
            <a:r>
              <a:rPr lang="en-US" dirty="0" smtClean="0"/>
              <a:t>&lt;.05, </a:t>
            </a:r>
            <a:r>
              <a:rPr lang="en-US" dirty="0"/>
              <a:t>SEM=0.71, , Cohen’s D =</a:t>
            </a:r>
            <a:r>
              <a:rPr lang="en-US" dirty="0" smtClean="0"/>
              <a:t>0.90. </a:t>
            </a:r>
            <a:endParaRPr lang="en-US" dirty="0"/>
          </a:p>
        </p:txBody>
      </p:sp>
      <p:sp>
        <p:nvSpPr>
          <p:cNvPr id="86" name="Rectangle 85"/>
          <p:cNvSpPr/>
          <p:nvPr/>
        </p:nvSpPr>
        <p:spPr>
          <a:xfrm>
            <a:off x="4591128" y="5229644"/>
            <a:ext cx="240056"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rPr>
              <a:t>9</a:t>
            </a:r>
          </a:p>
        </p:txBody>
      </p:sp>
      <p:grpSp>
        <p:nvGrpSpPr>
          <p:cNvPr id="3" name="Group 2"/>
          <p:cNvGrpSpPr/>
          <p:nvPr/>
        </p:nvGrpSpPr>
        <p:grpSpPr>
          <a:xfrm>
            <a:off x="5656686" y="2362200"/>
            <a:ext cx="3423452" cy="2971800"/>
            <a:chOff x="5656686" y="2362200"/>
            <a:chExt cx="3423452" cy="2971800"/>
          </a:xfrm>
        </p:grpSpPr>
        <p:sp>
          <p:nvSpPr>
            <p:cNvPr id="85" name="TextBox 84"/>
            <p:cNvSpPr txBox="1"/>
            <p:nvPr/>
          </p:nvSpPr>
          <p:spPr>
            <a:xfrm>
              <a:off x="7149556" y="3886200"/>
              <a:ext cx="735109" cy="369332"/>
            </a:xfrm>
            <a:prstGeom prst="rect">
              <a:avLst/>
            </a:prstGeom>
            <a:noFill/>
          </p:spPr>
          <p:txBody>
            <a:bodyPr wrap="square" rtlCol="0">
              <a:spAutoFit/>
            </a:bodyPr>
            <a:lstStyle/>
            <a:p>
              <a:r>
                <a:rPr lang="en-US" dirty="0" smtClean="0">
                  <a:solidFill>
                    <a:schemeClr val="bg1">
                      <a:lumMod val="75000"/>
                    </a:schemeClr>
                  </a:solidFill>
                </a:rPr>
                <a:t>-1.83</a:t>
              </a:r>
              <a:endParaRPr lang="en-US" dirty="0">
                <a:solidFill>
                  <a:schemeClr val="bg1">
                    <a:lumMod val="75000"/>
                  </a:schemeClr>
                </a:solidFill>
              </a:endParaRPr>
            </a:p>
          </p:txBody>
        </p:sp>
        <p:sp>
          <p:nvSpPr>
            <p:cNvPr id="211" name="TextBox 210"/>
            <p:cNvSpPr txBox="1"/>
            <p:nvPr/>
          </p:nvSpPr>
          <p:spPr>
            <a:xfrm>
              <a:off x="8063956" y="3886200"/>
              <a:ext cx="735109" cy="369332"/>
            </a:xfrm>
            <a:prstGeom prst="rect">
              <a:avLst/>
            </a:prstGeom>
            <a:noFill/>
          </p:spPr>
          <p:txBody>
            <a:bodyPr wrap="square" rtlCol="0">
              <a:spAutoFit/>
            </a:bodyPr>
            <a:lstStyle/>
            <a:p>
              <a:r>
                <a:rPr lang="en-US" dirty="0" smtClean="0">
                  <a:solidFill>
                    <a:schemeClr val="bg1">
                      <a:lumMod val="75000"/>
                    </a:schemeClr>
                  </a:solidFill>
                </a:rPr>
                <a:t>1.83</a:t>
              </a:r>
              <a:endParaRPr lang="en-US" dirty="0">
                <a:solidFill>
                  <a:schemeClr val="bg1">
                    <a:lumMod val="75000"/>
                  </a:schemeClr>
                </a:solidFill>
              </a:endParaRPr>
            </a:p>
          </p:txBody>
        </p:sp>
        <p:grpSp>
          <p:nvGrpSpPr>
            <p:cNvPr id="90" name="Group 89"/>
            <p:cNvGrpSpPr/>
            <p:nvPr/>
          </p:nvGrpSpPr>
          <p:grpSpPr>
            <a:xfrm>
              <a:off x="5656686" y="2789535"/>
              <a:ext cx="1617265" cy="1156829"/>
              <a:chOff x="2528241" y="5257799"/>
              <a:chExt cx="893361" cy="636697"/>
            </a:xfrm>
          </p:grpSpPr>
          <p:cxnSp>
            <p:nvCxnSpPr>
              <p:cNvPr id="87" name="Straight Connector 86"/>
              <p:cNvCxnSpPr>
                <a:stCxn id="61" idx="7"/>
              </p:cNvCxnSpPr>
              <p:nvPr/>
            </p:nvCxnSpPr>
            <p:spPr>
              <a:xfrm flipH="1" flipV="1">
                <a:off x="2860787" y="5257799"/>
                <a:ext cx="560815" cy="63669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flipH="1">
                <a:off x="2528241" y="5257800"/>
                <a:ext cx="345494" cy="0"/>
              </a:xfrm>
              <a:prstGeom prst="line">
                <a:avLst/>
              </a:prstGeom>
            </p:spPr>
            <p:style>
              <a:lnRef idx="1">
                <a:schemeClr val="dk1"/>
              </a:lnRef>
              <a:fillRef idx="0">
                <a:schemeClr val="dk1"/>
              </a:fillRef>
              <a:effectRef idx="0">
                <a:schemeClr val="dk1"/>
              </a:effectRef>
              <a:fontRef idx="minor">
                <a:schemeClr val="tx1"/>
              </a:fontRef>
            </p:style>
          </p:cxnSp>
        </p:grpSp>
        <p:sp>
          <p:nvSpPr>
            <p:cNvPr id="92" name="TextBox 91"/>
            <p:cNvSpPr txBox="1"/>
            <p:nvPr/>
          </p:nvSpPr>
          <p:spPr>
            <a:xfrm>
              <a:off x="7398463" y="4964668"/>
              <a:ext cx="1046493" cy="369332"/>
            </a:xfrm>
            <a:prstGeom prst="rect">
              <a:avLst/>
            </a:prstGeom>
            <a:noFill/>
          </p:spPr>
          <p:txBody>
            <a:bodyPr wrap="square" rtlCol="0">
              <a:spAutoFit/>
            </a:bodyPr>
            <a:lstStyle/>
            <a:p>
              <a:r>
                <a:rPr lang="en-US" dirty="0" smtClean="0"/>
                <a:t>Reject </a:t>
              </a:r>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a:t>
              </a:r>
              <a:endParaRPr lang="en-US" b="1" baseline="-25000" dirty="0">
                <a:solidFill>
                  <a:schemeClr val="tx2">
                    <a:lumMod val="60000"/>
                    <a:lumOff val="40000"/>
                  </a:schemeClr>
                </a:solidFill>
              </a:endParaRPr>
            </a:p>
          </p:txBody>
        </p:sp>
        <p:grpSp>
          <p:nvGrpSpPr>
            <p:cNvPr id="27" name="Group 26"/>
            <p:cNvGrpSpPr/>
            <p:nvPr/>
          </p:nvGrpSpPr>
          <p:grpSpPr>
            <a:xfrm>
              <a:off x="6781800" y="2362200"/>
              <a:ext cx="2298338" cy="1905000"/>
              <a:chOff x="6781800" y="2726848"/>
              <a:chExt cx="2298338" cy="1905000"/>
            </a:xfrm>
          </p:grpSpPr>
          <p:grpSp>
            <p:nvGrpSpPr>
              <p:cNvPr id="2" name="Group 1"/>
              <p:cNvGrpSpPr/>
              <p:nvPr/>
            </p:nvGrpSpPr>
            <p:grpSpPr>
              <a:xfrm>
                <a:off x="6920956" y="3371540"/>
                <a:ext cx="2057400" cy="964149"/>
                <a:chOff x="2527063" y="4020476"/>
                <a:chExt cx="6464309" cy="2286446"/>
              </a:xfrm>
            </p:grpSpPr>
            <p:sp>
              <p:nvSpPr>
                <p:cNvPr id="61" name="Freeform 60"/>
                <p:cNvSpPr/>
                <p:nvPr/>
              </p:nvSpPr>
              <p:spPr>
                <a:xfrm>
                  <a:off x="3014663" y="5629275"/>
                  <a:ext cx="1243012" cy="671513"/>
                </a:xfrm>
                <a:custGeom>
                  <a:avLst/>
                  <a:gdLst>
                    <a:gd name="connsiteX0" fmla="*/ 1243012 w 1243012"/>
                    <a:gd name="connsiteY0" fmla="*/ 666750 h 671513"/>
                    <a:gd name="connsiteX1" fmla="*/ 1243012 w 1243012"/>
                    <a:gd name="connsiteY1" fmla="*/ 0 h 671513"/>
                    <a:gd name="connsiteX2" fmla="*/ 1204912 w 1243012"/>
                    <a:gd name="connsiteY2" fmla="*/ 61913 h 671513"/>
                    <a:gd name="connsiteX3" fmla="*/ 1081087 w 1243012"/>
                    <a:gd name="connsiteY3" fmla="*/ 152400 h 671513"/>
                    <a:gd name="connsiteX4" fmla="*/ 914400 w 1243012"/>
                    <a:gd name="connsiteY4" fmla="*/ 252413 h 671513"/>
                    <a:gd name="connsiteX5" fmla="*/ 838200 w 1243012"/>
                    <a:gd name="connsiteY5" fmla="*/ 309563 h 671513"/>
                    <a:gd name="connsiteX6" fmla="*/ 609600 w 1243012"/>
                    <a:gd name="connsiteY6" fmla="*/ 423863 h 671513"/>
                    <a:gd name="connsiteX7" fmla="*/ 495300 w 1243012"/>
                    <a:gd name="connsiteY7" fmla="*/ 471488 h 671513"/>
                    <a:gd name="connsiteX8" fmla="*/ 342900 w 1243012"/>
                    <a:gd name="connsiteY8" fmla="*/ 509588 h 671513"/>
                    <a:gd name="connsiteX9" fmla="*/ 219075 w 1243012"/>
                    <a:gd name="connsiteY9" fmla="*/ 561975 h 671513"/>
                    <a:gd name="connsiteX10" fmla="*/ 100012 w 1243012"/>
                    <a:gd name="connsiteY10" fmla="*/ 590550 h 671513"/>
                    <a:gd name="connsiteX11" fmla="*/ 4762 w 1243012"/>
                    <a:gd name="connsiteY11" fmla="*/ 600075 h 671513"/>
                    <a:gd name="connsiteX12" fmla="*/ 0 w 1243012"/>
                    <a:gd name="connsiteY12" fmla="*/ 671513 h 671513"/>
                    <a:gd name="connsiteX13" fmla="*/ 1243012 w 1243012"/>
                    <a:gd name="connsiteY13" fmla="*/ 666750 h 6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2" h="671513">
                      <a:moveTo>
                        <a:pt x="1243012" y="666750"/>
                      </a:moveTo>
                      <a:lnTo>
                        <a:pt x="1243012" y="0"/>
                      </a:lnTo>
                      <a:lnTo>
                        <a:pt x="1204912" y="61913"/>
                      </a:lnTo>
                      <a:lnTo>
                        <a:pt x="1081087" y="152400"/>
                      </a:lnTo>
                      <a:lnTo>
                        <a:pt x="914400" y="252413"/>
                      </a:lnTo>
                      <a:lnTo>
                        <a:pt x="838200" y="309563"/>
                      </a:lnTo>
                      <a:lnTo>
                        <a:pt x="609600" y="423863"/>
                      </a:lnTo>
                      <a:lnTo>
                        <a:pt x="495300" y="471488"/>
                      </a:lnTo>
                      <a:lnTo>
                        <a:pt x="342900" y="509588"/>
                      </a:lnTo>
                      <a:lnTo>
                        <a:pt x="219075" y="561975"/>
                      </a:lnTo>
                      <a:lnTo>
                        <a:pt x="100012" y="590550"/>
                      </a:lnTo>
                      <a:lnTo>
                        <a:pt x="4762" y="600075"/>
                      </a:lnTo>
                      <a:lnTo>
                        <a:pt x="0" y="671513"/>
                      </a:lnTo>
                      <a:lnTo>
                        <a:pt x="1243012" y="66675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6996113" y="5619750"/>
                  <a:ext cx="1233487" cy="676275"/>
                </a:xfrm>
                <a:custGeom>
                  <a:avLst/>
                  <a:gdLst>
                    <a:gd name="connsiteX0" fmla="*/ 0 w 1233487"/>
                    <a:gd name="connsiteY0" fmla="*/ 676275 h 676275"/>
                    <a:gd name="connsiteX1" fmla="*/ 4762 w 1233487"/>
                    <a:gd name="connsiteY1" fmla="*/ 0 h 676275"/>
                    <a:gd name="connsiteX2" fmla="*/ 71437 w 1233487"/>
                    <a:gd name="connsiteY2" fmla="*/ 90488 h 676275"/>
                    <a:gd name="connsiteX3" fmla="*/ 161925 w 1233487"/>
                    <a:gd name="connsiteY3" fmla="*/ 161925 h 676275"/>
                    <a:gd name="connsiteX4" fmla="*/ 252412 w 1233487"/>
                    <a:gd name="connsiteY4" fmla="*/ 228600 h 676275"/>
                    <a:gd name="connsiteX5" fmla="*/ 361950 w 1233487"/>
                    <a:gd name="connsiteY5" fmla="*/ 285750 h 676275"/>
                    <a:gd name="connsiteX6" fmla="*/ 485775 w 1233487"/>
                    <a:gd name="connsiteY6" fmla="*/ 361950 h 676275"/>
                    <a:gd name="connsiteX7" fmla="*/ 585787 w 1233487"/>
                    <a:gd name="connsiteY7" fmla="*/ 419100 h 676275"/>
                    <a:gd name="connsiteX8" fmla="*/ 771525 w 1233487"/>
                    <a:gd name="connsiteY8" fmla="*/ 495300 h 676275"/>
                    <a:gd name="connsiteX9" fmla="*/ 866775 w 1233487"/>
                    <a:gd name="connsiteY9" fmla="*/ 528638 h 676275"/>
                    <a:gd name="connsiteX10" fmla="*/ 1019175 w 1233487"/>
                    <a:gd name="connsiteY10" fmla="*/ 581025 h 676275"/>
                    <a:gd name="connsiteX11" fmla="*/ 1133475 w 1233487"/>
                    <a:gd name="connsiteY11" fmla="*/ 600075 h 676275"/>
                    <a:gd name="connsiteX12" fmla="*/ 1209675 w 1233487"/>
                    <a:gd name="connsiteY12" fmla="*/ 623888 h 676275"/>
                    <a:gd name="connsiteX13" fmla="*/ 1233487 w 1233487"/>
                    <a:gd name="connsiteY13" fmla="*/ 666750 h 676275"/>
                    <a:gd name="connsiteX14" fmla="*/ 0 w 1233487"/>
                    <a:gd name="connsiteY14"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3487" h="676275">
                      <a:moveTo>
                        <a:pt x="0" y="676275"/>
                      </a:moveTo>
                      <a:cubicBezTo>
                        <a:pt x="1587" y="450850"/>
                        <a:pt x="3175" y="225425"/>
                        <a:pt x="4762" y="0"/>
                      </a:cubicBezTo>
                      <a:lnTo>
                        <a:pt x="71437" y="90488"/>
                      </a:lnTo>
                      <a:lnTo>
                        <a:pt x="161925" y="161925"/>
                      </a:lnTo>
                      <a:lnTo>
                        <a:pt x="252412" y="228600"/>
                      </a:lnTo>
                      <a:lnTo>
                        <a:pt x="361950" y="285750"/>
                      </a:lnTo>
                      <a:lnTo>
                        <a:pt x="485775" y="361950"/>
                      </a:lnTo>
                      <a:lnTo>
                        <a:pt x="585787" y="419100"/>
                      </a:lnTo>
                      <a:lnTo>
                        <a:pt x="771525" y="495300"/>
                      </a:lnTo>
                      <a:lnTo>
                        <a:pt x="866775" y="528638"/>
                      </a:lnTo>
                      <a:lnTo>
                        <a:pt x="1019175" y="581025"/>
                      </a:lnTo>
                      <a:lnTo>
                        <a:pt x="1133475" y="600075"/>
                      </a:lnTo>
                      <a:lnTo>
                        <a:pt x="1209675" y="623888"/>
                      </a:lnTo>
                      <a:lnTo>
                        <a:pt x="1233487" y="666750"/>
                      </a:lnTo>
                      <a:lnTo>
                        <a:pt x="0" y="676275"/>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flipV="1">
                  <a:off x="2527063" y="6306920"/>
                  <a:ext cx="6464309" cy="2"/>
                </a:xfrm>
                <a:prstGeom prst="line">
                  <a:avLst/>
                </a:prstGeom>
                <a:ln/>
              </p:spPr>
              <p:style>
                <a:lnRef idx="2">
                  <a:schemeClr val="dk1"/>
                </a:lnRef>
                <a:fillRef idx="0">
                  <a:schemeClr val="dk1"/>
                </a:fillRef>
                <a:effectRef idx="1">
                  <a:schemeClr val="dk1"/>
                </a:effectRef>
                <a:fontRef idx="minor">
                  <a:schemeClr val="tx1"/>
                </a:fontRef>
              </p:style>
            </p:cxnSp>
            <p:sp>
              <p:nvSpPr>
                <p:cNvPr id="64" name="Freeform 63"/>
                <p:cNvSpPr/>
                <p:nvPr/>
              </p:nvSpPr>
              <p:spPr>
                <a:xfrm>
                  <a:off x="3006424" y="4020476"/>
                  <a:ext cx="5223176" cy="2227925"/>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w="254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grpSp>
          <p:cxnSp>
            <p:nvCxnSpPr>
              <p:cNvPr id="74" name="Straight Connector 73"/>
              <p:cNvCxnSpPr>
                <a:stCxn id="64" idx="2"/>
              </p:cNvCxnSpPr>
              <p:nvPr/>
            </p:nvCxnSpPr>
            <p:spPr>
              <a:xfrm>
                <a:off x="7910055" y="3371540"/>
                <a:ext cx="0" cy="959554"/>
              </a:xfrm>
              <a:prstGeom prst="line">
                <a:avLst/>
              </a:prstGeom>
              <a:ln>
                <a:solidFill>
                  <a:schemeClr val="tx1">
                    <a:alpha val="42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682956" y="3087451"/>
                <a:ext cx="457200" cy="369332"/>
              </a:xfrm>
              <a:prstGeom prst="rect">
                <a:avLst/>
              </a:prstGeom>
              <a:noFill/>
            </p:spPr>
            <p:txBody>
              <a:bodyPr wrap="square" rtlCol="0">
                <a:spAutoFit/>
              </a:bodyPr>
              <a:lstStyle/>
              <a:p>
                <a:r>
                  <a:rPr lang="en-US" dirty="0" smtClean="0">
                    <a:solidFill>
                      <a:schemeClr val="tx2">
                        <a:lumMod val="60000"/>
                        <a:lumOff val="40000"/>
                      </a:schemeClr>
                    </a:solidFill>
                  </a:rPr>
                  <a:t>11</a:t>
                </a:r>
                <a:endParaRPr lang="en-US" dirty="0">
                  <a:solidFill>
                    <a:schemeClr val="tx2">
                      <a:lumMod val="60000"/>
                      <a:lumOff val="40000"/>
                    </a:schemeClr>
                  </a:solidFill>
                </a:endParaRPr>
              </a:p>
            </p:txBody>
          </p:sp>
          <p:sp>
            <p:nvSpPr>
              <p:cNvPr id="76" name="TextBox 75"/>
              <p:cNvSpPr txBox="1"/>
              <p:nvPr/>
            </p:nvSpPr>
            <p:spPr>
              <a:xfrm>
                <a:off x="7759156" y="4262516"/>
                <a:ext cx="457200" cy="369332"/>
              </a:xfrm>
              <a:prstGeom prst="rect">
                <a:avLst/>
              </a:prstGeom>
              <a:noFill/>
            </p:spPr>
            <p:txBody>
              <a:bodyPr wrap="square" rtlCol="0">
                <a:spAutoFit/>
              </a:bodyPr>
              <a:lstStyle/>
              <a:p>
                <a:r>
                  <a:rPr lang="en-US" dirty="0" smtClean="0">
                    <a:solidFill>
                      <a:schemeClr val="tx2">
                        <a:lumMod val="60000"/>
                        <a:lumOff val="40000"/>
                      </a:schemeClr>
                    </a:solidFill>
                  </a:rPr>
                  <a:t>µ</a:t>
                </a:r>
                <a:endParaRPr lang="en-US" dirty="0">
                  <a:solidFill>
                    <a:schemeClr val="tx2">
                      <a:lumMod val="60000"/>
                      <a:lumOff val="40000"/>
                    </a:schemeClr>
                  </a:solidFill>
                </a:endParaRPr>
              </a:p>
            </p:txBody>
          </p:sp>
          <p:sp>
            <p:nvSpPr>
              <p:cNvPr id="16" name="TextBox 15"/>
              <p:cNvSpPr txBox="1"/>
              <p:nvPr/>
            </p:nvSpPr>
            <p:spPr>
              <a:xfrm>
                <a:off x="6781800" y="2726848"/>
                <a:ext cx="2298338" cy="338554"/>
              </a:xfrm>
              <a:prstGeom prst="rect">
                <a:avLst/>
              </a:prstGeom>
              <a:noFill/>
            </p:spPr>
            <p:txBody>
              <a:bodyPr wrap="square" rtlCol="0">
                <a:spAutoFit/>
              </a:bodyPr>
              <a:lstStyle/>
              <a:p>
                <a:pPr algn="ctr"/>
                <a:r>
                  <a:rPr lang="en-US" sz="1600" dirty="0" smtClean="0"/>
                  <a:t>Sampling Distribution</a:t>
                </a:r>
                <a:endParaRPr lang="en-US" sz="1600" dirty="0"/>
              </a:p>
            </p:txBody>
          </p:sp>
        </p:grpSp>
        <p:grpSp>
          <p:nvGrpSpPr>
            <p:cNvPr id="28" name="Group 27"/>
            <p:cNvGrpSpPr/>
            <p:nvPr/>
          </p:nvGrpSpPr>
          <p:grpSpPr>
            <a:xfrm>
              <a:off x="7084645" y="4295220"/>
              <a:ext cx="1830755" cy="733980"/>
              <a:chOff x="302845" y="3897868"/>
              <a:chExt cx="1830755" cy="733980"/>
            </a:xfrm>
          </p:grpSpPr>
          <mc:AlternateContent xmlns:mc="http://schemas.openxmlformats.org/markup-compatibility/2006" xmlns:a14="http://schemas.microsoft.com/office/drawing/2010/main">
            <mc:Choice Requires="a14">
              <p:sp>
                <p:nvSpPr>
                  <p:cNvPr id="20" name="TextBox 19"/>
                  <p:cNvSpPr txBox="1"/>
                  <p:nvPr/>
                </p:nvSpPr>
                <p:spPr>
                  <a:xfrm>
                    <a:off x="302845" y="4262516"/>
                    <a:ext cx="1775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𝑑𝑓</m:t>
                          </m:r>
                          <m:r>
                            <a:rPr lang="en-US" b="0" i="1" smtClean="0">
                              <a:latin typeface="Cambria Math"/>
                            </a:rPr>
                            <m:t>=</m:t>
                          </m:r>
                          <m:r>
                            <a:rPr lang="en-US" b="0" i="1" smtClean="0">
                              <a:latin typeface="Cambria Math"/>
                            </a:rPr>
                            <m:t>𝑛</m:t>
                          </m:r>
                          <m:r>
                            <a:rPr lang="en-US" b="0" i="1" smtClean="0">
                              <a:latin typeface="Cambria Math"/>
                            </a:rPr>
                            <m:t>−1=9</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02845" y="4262516"/>
                    <a:ext cx="1775935" cy="369332"/>
                  </a:xfrm>
                  <a:prstGeom prst="rect">
                    <a:avLst/>
                  </a:prstGeom>
                  <a:blipFill rotWithShape="1">
                    <a:blip r:embed="rId5" cstate="print"/>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p:cNvSpPr txBox="1"/>
                  <p:nvPr/>
                </p:nvSpPr>
                <p:spPr>
                  <a:xfrm>
                    <a:off x="375248" y="3897868"/>
                    <a:ext cx="16059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𝑡</m:t>
                              </m:r>
                            </m:e>
                            <m:sub>
                              <m:r>
                                <a:rPr lang="en-US" b="0" i="1" smtClean="0">
                                  <a:latin typeface="Cambria Math"/>
                                </a:rPr>
                                <m:t>𝑐𝑟𝑖𝑡</m:t>
                              </m:r>
                            </m:sub>
                          </m:sSub>
                          <m:r>
                            <a:rPr lang="en-US" b="0" i="1" smtClean="0">
                              <a:latin typeface="Cambria Math"/>
                            </a:rPr>
                            <m:t>= </m:t>
                          </m:r>
                          <m:r>
                            <a:rPr lang="en-US" b="0" i="1" smtClean="0">
                              <a:latin typeface="Cambria Math"/>
                              <a:ea typeface="Cambria Math"/>
                            </a:rPr>
                            <m:t>±1.83</m:t>
                          </m:r>
                        </m:oMath>
                      </m:oMathPara>
                    </a14:m>
                    <a:endParaRPr lang="en-US" dirty="0"/>
                  </a:p>
                </p:txBody>
              </p:sp>
            </mc:Choice>
            <mc:Fallback xmlns="">
              <p:sp>
                <p:nvSpPr>
                  <p:cNvPr id="149" name="TextBox 148"/>
                  <p:cNvSpPr txBox="1">
                    <a:spLocks noRot="1" noChangeAspect="1" noMove="1" noResize="1" noEditPoints="1" noAdjustHandles="1" noChangeArrowheads="1" noChangeShapeType="1" noTextEdit="1"/>
                  </p:cNvSpPr>
                  <p:nvPr/>
                </p:nvSpPr>
                <p:spPr>
                  <a:xfrm>
                    <a:off x="375248" y="3897868"/>
                    <a:ext cx="1605952" cy="369332"/>
                  </a:xfrm>
                  <a:prstGeom prst="rect">
                    <a:avLst/>
                  </a:prstGeom>
                  <a:blipFill rotWithShape="1">
                    <a:blip r:embed="rId6" cstate="print"/>
                    <a:stretch>
                      <a:fillRect b="-1667"/>
                    </a:stretch>
                  </a:blipFill>
                </p:spPr>
                <p:txBody>
                  <a:bodyPr/>
                  <a:lstStyle/>
                  <a:p>
                    <a:r>
                      <a:rPr lang="en-US">
                        <a:noFill/>
                      </a:rPr>
                      <a:t> </a:t>
                    </a:r>
                  </a:p>
                </p:txBody>
              </p:sp>
            </mc:Fallback>
          </mc:AlternateContent>
          <p:sp>
            <p:nvSpPr>
              <p:cNvPr id="26" name="Rectangle 25"/>
              <p:cNvSpPr/>
              <p:nvPr/>
            </p:nvSpPr>
            <p:spPr>
              <a:xfrm>
                <a:off x="302845" y="3962400"/>
                <a:ext cx="1830755" cy="6313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0" name="TextBox 59"/>
          <p:cNvSpPr txBox="1"/>
          <p:nvPr/>
        </p:nvSpPr>
        <p:spPr>
          <a:xfrm>
            <a:off x="-3586" y="-72323"/>
            <a:ext cx="4575586" cy="523220"/>
          </a:xfrm>
          <a:prstGeom prst="rect">
            <a:avLst/>
          </a:prstGeom>
          <a:noFill/>
        </p:spPr>
        <p:txBody>
          <a:bodyPr wrap="square" rtlCol="0">
            <a:spAutoFit/>
          </a:bodyPr>
          <a:lstStyle/>
          <a:p>
            <a:r>
              <a:rPr lang="en-US" sz="2800" b="1" dirty="0" smtClean="0">
                <a:solidFill>
                  <a:schemeClr val="tx2">
                    <a:lumMod val="60000"/>
                    <a:lumOff val="40000"/>
                  </a:schemeClr>
                </a:solidFill>
              </a:rPr>
              <a:t>H</a:t>
            </a:r>
            <a:r>
              <a:rPr lang="en-US" sz="2800" b="1" baseline="-25000" dirty="0" smtClean="0">
                <a:solidFill>
                  <a:schemeClr val="tx2">
                    <a:lumMod val="60000"/>
                    <a:lumOff val="40000"/>
                  </a:schemeClr>
                </a:solidFill>
              </a:rPr>
              <a:t>0 </a:t>
            </a:r>
            <a:r>
              <a:rPr lang="en-US" sz="2800" b="1" dirty="0" smtClean="0">
                <a:solidFill>
                  <a:schemeClr val="tx2">
                    <a:lumMod val="60000"/>
                    <a:lumOff val="40000"/>
                  </a:schemeClr>
                </a:solidFill>
              </a:rPr>
              <a:t>: Boxers live 11 years</a:t>
            </a:r>
            <a:endParaRPr lang="en-US" sz="2800" b="1" baseline="-25000" dirty="0">
              <a:solidFill>
                <a:schemeClr val="tx2">
                  <a:lumMod val="60000"/>
                  <a:lumOff val="40000"/>
                </a:schemeClr>
              </a:solidFill>
            </a:endParaRPr>
          </a:p>
        </p:txBody>
      </p:sp>
      <p:sp>
        <p:nvSpPr>
          <p:cNvPr id="65" name="TextBox 64"/>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something else</a:t>
            </a:r>
            <a:endParaRPr lang="en-US" sz="2800" b="1" baseline="-25000" dirty="0">
              <a:solidFill>
                <a:srgbClr val="FF0000"/>
              </a:solidFill>
            </a:endParaRPr>
          </a:p>
        </p:txBody>
      </p:sp>
      <p:grpSp>
        <p:nvGrpSpPr>
          <p:cNvPr id="66" name="Group 65"/>
          <p:cNvGrpSpPr/>
          <p:nvPr/>
        </p:nvGrpSpPr>
        <p:grpSpPr>
          <a:xfrm>
            <a:off x="6400800" y="591853"/>
            <a:ext cx="2691177" cy="1440407"/>
            <a:chOff x="988358" y="1101908"/>
            <a:chExt cx="7467600" cy="5017467"/>
          </a:xfrm>
        </p:grpSpPr>
        <p:cxnSp>
          <p:nvCxnSpPr>
            <p:cNvPr id="67" name="Straight Connector 66"/>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68" name="Freeform 67"/>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69" name="Straight Connector 68"/>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376115" y="4225590"/>
              <a:ext cx="2275204" cy="1822568"/>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71" name="Freeform 70"/>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7" name="Freeform 76"/>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8" name="Freeform 77"/>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81" name="Straight Arrow Connector 80"/>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a:t>
                  </a:r>
                  <a:r>
                    <a:rPr lang="en-US" sz="1400" dirty="0" smtClean="0">
                      <a:solidFill>
                        <a:srgbClr val="FF0000"/>
                      </a:solidFill>
                    </a:rPr>
                    <a:t>9</a:t>
                  </a:r>
                </a:p>
                <a:p>
                  <a:r>
                    <a:rPr lang="en-US" sz="1400" b="1" dirty="0">
                      <a:solidFill>
                        <a:srgbClr val="FF0000"/>
                      </a:solidFill>
                    </a:rPr>
                    <a:t>s</a:t>
                  </a:r>
                  <a:r>
                    <a:rPr lang="en-US" sz="1400" dirty="0" smtClean="0">
                      <a:solidFill>
                        <a:srgbClr val="FF0000"/>
                      </a:solidFill>
                    </a:rPr>
                    <a:t> </a:t>
                  </a:r>
                  <a:r>
                    <a:rPr lang="en-US" sz="1400" dirty="0" smtClean="0"/>
                    <a:t>= </a:t>
                  </a:r>
                  <a:r>
                    <a:rPr lang="en-US" sz="1400" dirty="0" smtClean="0">
                      <a:solidFill>
                        <a:srgbClr val="FF0000"/>
                      </a:solidFill>
                    </a:rPr>
                    <a:t>2.3</a:t>
                  </a:r>
                  <a:endParaRPr lang="en-US" sz="1400" dirty="0">
                    <a:solidFill>
                      <a:srgbClr val="FF0000"/>
                    </a:solidFill>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7" cstate="print"/>
                  <a:stretch>
                    <a:fillRect l="-1786" b="-6742"/>
                  </a:stretch>
                </a:blipFill>
              </p:spPr>
              <p:txBody>
                <a:bodyPr/>
                <a:lstStyle/>
                <a:p>
                  <a:r>
                    <a:rPr lang="en-US">
                      <a:noFill/>
                    </a:rPr>
                    <a:t> </a:t>
                  </a:r>
                </a:p>
              </p:txBody>
            </p:sp>
          </mc:Fallback>
        </mc:AlternateContent>
      </p:grpSp>
      <p:grpSp>
        <p:nvGrpSpPr>
          <p:cNvPr id="94" name="Group 93"/>
          <p:cNvGrpSpPr/>
          <p:nvPr/>
        </p:nvGrpSpPr>
        <p:grpSpPr>
          <a:xfrm>
            <a:off x="800399" y="609600"/>
            <a:ext cx="2019001" cy="1408167"/>
            <a:chOff x="988358" y="1143000"/>
            <a:chExt cx="5602415" cy="4905160"/>
          </a:xfrm>
        </p:grpSpPr>
        <p:cxnSp>
          <p:nvCxnSpPr>
            <p:cNvPr id="95" name="Straight Connector 94"/>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96" name="Freeform 95"/>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97" name="Straight Connector 9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11</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99" name="Freeform 9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0" name="Freeform 9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16" name="Rectangle 115"/>
          <p:cNvSpPr/>
          <p:nvPr/>
        </p:nvSpPr>
        <p:spPr>
          <a:xfrm>
            <a:off x="172233" y="467958"/>
            <a:ext cx="1199367"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 = 11 </a:t>
            </a:r>
            <a:endParaRPr lang="en-US" dirty="0"/>
          </a:p>
        </p:txBody>
      </p:sp>
      <p:sp>
        <p:nvSpPr>
          <p:cNvPr id="117" name="Rectangle 116"/>
          <p:cNvSpPr/>
          <p:nvPr/>
        </p:nvSpPr>
        <p:spPr>
          <a:xfrm>
            <a:off x="4781961" y="467958"/>
            <a:ext cx="1237839"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µ ≠ 11 </a:t>
            </a:r>
            <a:endParaRPr lang="en-US" dirty="0">
              <a:solidFill>
                <a:srgbClr val="FF0000"/>
              </a:solidFill>
            </a:endParaRPr>
          </a:p>
        </p:txBody>
      </p:sp>
      <p:grpSp>
        <p:nvGrpSpPr>
          <p:cNvPr id="118" name="Group 117"/>
          <p:cNvGrpSpPr/>
          <p:nvPr/>
        </p:nvGrpSpPr>
        <p:grpSpPr>
          <a:xfrm>
            <a:off x="-3585" y="0"/>
            <a:ext cx="9147586" cy="2011815"/>
            <a:chOff x="-3585" y="0"/>
            <a:chExt cx="9147586" cy="2011815"/>
          </a:xfrm>
        </p:grpSpPr>
        <p:sp>
          <p:nvSpPr>
            <p:cNvPr id="119" name="Rectangle 118"/>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a:stCxn id="119" idx="0"/>
              <a:endCxn id="119"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121" name="TextBox 120"/>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Tree>
    <p:extLst>
      <p:ext uri="{BB962C8B-B14F-4D97-AF65-F5344CB8AC3E}">
        <p14:creationId xmlns:p14="http://schemas.microsoft.com/office/powerpoint/2010/main" val="13436396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p:cNvCxnSpPr/>
          <p:nvPr/>
        </p:nvCxnSpPr>
        <p:spPr>
          <a:xfrm>
            <a:off x="1772313" y="3795778"/>
            <a:ext cx="2571086"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a:p>
        </p:txBody>
      </p:sp>
      <p:cxnSp>
        <p:nvCxnSpPr>
          <p:cNvPr id="4" name="Straight Connector 3"/>
          <p:cNvCxnSpPr/>
          <p:nvPr/>
        </p:nvCxnSpPr>
        <p:spPr>
          <a:xfrm flipV="1">
            <a:off x="4580150" y="3113995"/>
            <a:ext cx="1" cy="696005"/>
          </a:xfrm>
          <a:prstGeom prst="line">
            <a:avLst/>
          </a:prstGeom>
          <a:ln w="69850"/>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7990545" y="5518666"/>
            <a:ext cx="735109" cy="369332"/>
          </a:xfrm>
          <a:prstGeom prst="rect">
            <a:avLst/>
          </a:prstGeom>
          <a:noFill/>
        </p:spPr>
        <p:txBody>
          <a:bodyPr wrap="square" rtlCol="0">
            <a:spAutoFit/>
          </a:bodyPr>
          <a:lstStyle/>
          <a:p>
            <a:r>
              <a:rPr lang="en-US" dirty="0" smtClean="0">
                <a:solidFill>
                  <a:schemeClr val="bg1">
                    <a:lumMod val="75000"/>
                  </a:schemeClr>
                </a:solidFill>
              </a:rPr>
              <a:t>1.83</a:t>
            </a:r>
            <a:endParaRPr lang="en-US" dirty="0">
              <a:solidFill>
                <a:schemeClr val="bg1">
                  <a:lumMod val="75000"/>
                </a:schemeClr>
              </a:solidFill>
            </a:endParaRPr>
          </a:p>
        </p:txBody>
      </p:sp>
      <p:sp>
        <p:nvSpPr>
          <p:cNvPr id="31" name="TextBox 30"/>
          <p:cNvSpPr txBox="1"/>
          <p:nvPr/>
        </p:nvSpPr>
        <p:spPr>
          <a:xfrm>
            <a:off x="3942786" y="3745468"/>
            <a:ext cx="476814" cy="369332"/>
          </a:xfrm>
          <a:prstGeom prst="rect">
            <a:avLst/>
          </a:prstGeom>
          <a:noFill/>
        </p:spPr>
        <p:txBody>
          <a:bodyPr wrap="square" rtlCol="0">
            <a:spAutoFit/>
          </a:bodyPr>
          <a:lstStyle/>
          <a:p>
            <a:pPr algn="r"/>
            <a:r>
              <a:rPr lang="en-US" dirty="0" smtClean="0">
                <a:solidFill>
                  <a:schemeClr val="tx2">
                    <a:lumMod val="60000"/>
                    <a:lumOff val="40000"/>
                  </a:schemeClr>
                </a:solidFill>
              </a:rPr>
              <a:t>11</a:t>
            </a:r>
            <a:endParaRPr lang="en-US" dirty="0">
              <a:solidFill>
                <a:schemeClr val="tx2">
                  <a:lumMod val="60000"/>
                  <a:lumOff val="40000"/>
                </a:schemeClr>
              </a:solidFill>
            </a:endParaRPr>
          </a:p>
        </p:txBody>
      </p:sp>
      <p:grpSp>
        <p:nvGrpSpPr>
          <p:cNvPr id="25" name="Group 24"/>
          <p:cNvGrpSpPr/>
          <p:nvPr/>
        </p:nvGrpSpPr>
        <p:grpSpPr>
          <a:xfrm>
            <a:off x="3248677" y="4214559"/>
            <a:ext cx="1830755" cy="733980"/>
            <a:chOff x="302845" y="3897868"/>
            <a:chExt cx="1830755" cy="733980"/>
          </a:xfrm>
        </p:grpSpPr>
        <mc:AlternateContent xmlns:mc="http://schemas.openxmlformats.org/markup-compatibility/2006" xmlns:a14="http://schemas.microsoft.com/office/drawing/2010/main">
          <mc:Choice Requires="a14">
            <p:sp>
              <p:nvSpPr>
                <p:cNvPr id="26" name="TextBox 25"/>
                <p:cNvSpPr txBox="1"/>
                <p:nvPr/>
              </p:nvSpPr>
              <p:spPr>
                <a:xfrm>
                  <a:off x="302845" y="4262516"/>
                  <a:ext cx="1775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𝑑𝑓</m:t>
                        </m:r>
                        <m:r>
                          <a:rPr lang="en-US" b="0" i="1" smtClean="0">
                            <a:latin typeface="Cambria Math"/>
                          </a:rPr>
                          <m:t>=</m:t>
                        </m:r>
                        <m:r>
                          <a:rPr lang="en-US" b="0" i="1" smtClean="0">
                            <a:latin typeface="Cambria Math"/>
                          </a:rPr>
                          <m:t>𝑛</m:t>
                        </m:r>
                        <m:r>
                          <a:rPr lang="en-US" b="0" i="1" smtClean="0">
                            <a:latin typeface="Cambria Math"/>
                          </a:rPr>
                          <m:t>−1=9</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02845" y="4262516"/>
                  <a:ext cx="1775935" cy="369332"/>
                </a:xfrm>
                <a:prstGeom prst="rect">
                  <a:avLst/>
                </a:prstGeom>
                <a:blipFill rotWithShape="1">
                  <a:blip r:embed="rId5" cstate="print"/>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75248" y="3897868"/>
                  <a:ext cx="16059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𝑡</m:t>
                            </m:r>
                          </m:e>
                          <m:sub>
                            <m:r>
                              <a:rPr lang="en-US" b="0" i="1" smtClean="0">
                                <a:latin typeface="Cambria Math"/>
                              </a:rPr>
                              <m:t>𝑐𝑟𝑖𝑡</m:t>
                            </m:r>
                          </m:sub>
                        </m:sSub>
                        <m:r>
                          <a:rPr lang="en-US" b="0" i="1" smtClean="0">
                            <a:latin typeface="Cambria Math"/>
                          </a:rPr>
                          <m:t>= </m:t>
                        </m:r>
                        <m:r>
                          <a:rPr lang="en-US" b="0" i="1" smtClean="0">
                            <a:latin typeface="Cambria Math"/>
                            <a:ea typeface="Cambria Math"/>
                          </a:rPr>
                          <m:t>±1.83</m:t>
                        </m:r>
                      </m:oMath>
                    </m:oMathPara>
                  </a14:m>
                  <a:endParaRPr lang="en-US" dirty="0"/>
                </a:p>
              </p:txBody>
            </p:sp>
          </mc:Choice>
          <mc:Fallback xmlns="">
            <p:sp>
              <p:nvSpPr>
                <p:cNvPr id="149" name="TextBox 148"/>
                <p:cNvSpPr txBox="1">
                  <a:spLocks noRot="1" noChangeAspect="1" noMove="1" noResize="1" noEditPoints="1" noAdjustHandles="1" noChangeArrowheads="1" noChangeShapeType="1" noTextEdit="1"/>
                </p:cNvSpPr>
                <p:nvPr/>
              </p:nvSpPr>
              <p:spPr>
                <a:xfrm>
                  <a:off x="375248" y="3897868"/>
                  <a:ext cx="1605952" cy="369332"/>
                </a:xfrm>
                <a:prstGeom prst="rect">
                  <a:avLst/>
                </a:prstGeom>
                <a:blipFill rotWithShape="1">
                  <a:blip r:embed="rId6" cstate="print"/>
                  <a:stretch>
                    <a:fillRect b="-1667"/>
                  </a:stretch>
                </a:blipFill>
              </p:spPr>
              <p:txBody>
                <a:bodyPr/>
                <a:lstStyle/>
                <a:p>
                  <a:r>
                    <a:rPr lang="en-US">
                      <a:noFill/>
                    </a:rPr>
                    <a:t> </a:t>
                  </a:r>
                </a:p>
              </p:txBody>
            </p:sp>
          </mc:Fallback>
        </mc:AlternateContent>
        <p:sp>
          <p:nvSpPr>
            <p:cNvPr id="28" name="Rectangle 27"/>
            <p:cNvSpPr/>
            <p:nvPr/>
          </p:nvSpPr>
          <p:spPr>
            <a:xfrm>
              <a:off x="302845" y="3962400"/>
              <a:ext cx="1830755" cy="6313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p:cNvSpPr>
            <a:spLocks/>
          </p:cNvSpPr>
          <p:nvPr/>
        </p:nvSpPr>
        <p:spPr>
          <a:xfrm>
            <a:off x="3384125" y="2993494"/>
            <a:ext cx="816508" cy="816506"/>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a:t>
            </a:r>
            <a:r>
              <a:rPr lang="en-US" sz="2400" b="1" baseline="30000" dirty="0" smtClean="0">
                <a:solidFill>
                  <a:schemeClr val="tx1"/>
                </a:solidFill>
              </a:rPr>
              <a:t>2</a:t>
            </a:r>
            <a:endParaRPr lang="en-US" b="1" baseline="30000" dirty="0">
              <a:solidFill>
                <a:schemeClr val="tx1"/>
              </a:solidFill>
            </a:endParaRPr>
          </a:p>
        </p:txBody>
      </p:sp>
      <p:grpSp>
        <p:nvGrpSpPr>
          <p:cNvPr id="56" name="Group 55"/>
          <p:cNvGrpSpPr/>
          <p:nvPr/>
        </p:nvGrpSpPr>
        <p:grpSpPr>
          <a:xfrm>
            <a:off x="4800596" y="3413893"/>
            <a:ext cx="670140" cy="396107"/>
            <a:chOff x="6438044" y="3395246"/>
            <a:chExt cx="572770" cy="338554"/>
          </a:xfrm>
        </p:grpSpPr>
        <p:grpSp>
          <p:nvGrpSpPr>
            <p:cNvPr id="57" name="Group 56"/>
            <p:cNvGrpSpPr/>
            <p:nvPr/>
          </p:nvGrpSpPr>
          <p:grpSpPr>
            <a:xfrm>
              <a:off x="6438044" y="3395246"/>
              <a:ext cx="483212" cy="338554"/>
              <a:chOff x="6804827" y="3429000"/>
              <a:chExt cx="483212" cy="338554"/>
            </a:xfrm>
          </p:grpSpPr>
          <mc:AlternateContent xmlns:mc="http://schemas.openxmlformats.org/markup-compatibility/2006" xmlns:a14="http://schemas.microsoft.com/office/drawing/2010/main">
            <mc:Choice Requires="a14">
              <p:sp>
                <p:nvSpPr>
                  <p:cNvPr id="59" name="Rectangle 58"/>
                  <p:cNvSpPr>
                    <a:spLocks/>
                  </p:cNvSpPr>
                  <p:nvPr/>
                </p:nvSpPr>
                <p:spPr>
                  <a:xfrm>
                    <a:off x="6877026" y="3512089"/>
                    <a:ext cx="246888" cy="242210"/>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aseline="-25000" dirty="0"/>
                  </a:p>
                </p:txBody>
              </p:sp>
            </mc:Choice>
            <mc:Fallback xmlns="">
              <p:sp>
                <p:nvSpPr>
                  <p:cNvPr id="210" name="Rectangle 209"/>
                  <p:cNvSpPr>
                    <a:spLocks noRot="1" noChangeAspect="1" noMove="1" noResize="1" noEditPoints="1" noAdjustHandles="1" noChangeArrowheads="1" noChangeShapeType="1" noTextEdit="1"/>
                  </p:cNvSpPr>
                  <p:nvPr/>
                </p:nvSpPr>
                <p:spPr>
                  <a:xfrm>
                    <a:off x="6877026" y="3512089"/>
                    <a:ext cx="246888" cy="242210"/>
                  </a:xfrm>
                  <a:prstGeom prst="rect">
                    <a:avLst/>
                  </a:prstGeom>
                  <a:blipFill rotWithShape="1">
                    <a:blip r:embed="rId4" cstate="print"/>
                    <a:stretch>
                      <a:fillRect/>
                    </a:stretch>
                  </a:blipFill>
                  <a:ln w="9525">
                    <a:solidFill>
                      <a:schemeClr val="tx1"/>
                    </a:solidFill>
                  </a:ln>
                </p:spPr>
                <p:txBody>
                  <a:bodyPr/>
                  <a:lstStyle/>
                  <a:p>
                    <a:r>
                      <a:rPr lang="en-US">
                        <a:noFill/>
                      </a:rPr>
                      <a:t> </a:t>
                    </a:r>
                  </a:p>
                </p:txBody>
              </p:sp>
            </mc:Fallback>
          </mc:AlternateContent>
          <p:sp>
            <p:nvSpPr>
              <p:cNvPr id="60" name="TextBox 59"/>
              <p:cNvSpPr txBox="1"/>
              <p:nvPr/>
            </p:nvSpPr>
            <p:spPr>
              <a:xfrm>
                <a:off x="6804827" y="3429000"/>
                <a:ext cx="483212" cy="338554"/>
              </a:xfrm>
              <a:prstGeom prst="rect">
                <a:avLst/>
              </a:prstGeom>
              <a:noFill/>
            </p:spPr>
            <p:txBody>
              <a:bodyPr wrap="square" rtlCol="0">
                <a:spAutoFit/>
              </a:bodyPr>
              <a:lstStyle/>
              <a:p>
                <a:r>
                  <a:rPr lang="en-US" sz="1600" dirty="0" smtClean="0"/>
                  <a:t>s</a:t>
                </a:r>
                <a:r>
                  <a:rPr lang="en-US" sz="1600" baseline="-25000" dirty="0" smtClean="0"/>
                  <a:t>M</a:t>
                </a:r>
                <a:endParaRPr lang="en-US" sz="1600" baseline="-25000" dirty="0"/>
              </a:p>
            </p:txBody>
          </p:sp>
        </p:grpSp>
        <p:sp>
          <p:nvSpPr>
            <p:cNvPr id="58" name="TextBox 57"/>
            <p:cNvSpPr txBox="1"/>
            <p:nvPr/>
          </p:nvSpPr>
          <p:spPr>
            <a:xfrm>
              <a:off x="6527965" y="3408301"/>
              <a:ext cx="482849" cy="261610"/>
            </a:xfrm>
            <a:prstGeom prst="rect">
              <a:avLst/>
            </a:prstGeom>
            <a:noFill/>
          </p:spPr>
          <p:txBody>
            <a:bodyPr wrap="square" rtlCol="0">
              <a:spAutoFit/>
            </a:bodyPr>
            <a:lstStyle/>
            <a:p>
              <a:r>
                <a:rPr lang="en-US" sz="1050" dirty="0" smtClean="0"/>
                <a:t>2</a:t>
              </a:r>
              <a:endParaRPr lang="en-US" sz="1050" dirty="0"/>
            </a:p>
          </p:txBody>
        </p:sp>
      </p:grpSp>
      <p:grpSp>
        <p:nvGrpSpPr>
          <p:cNvPr id="113" name="Group 112"/>
          <p:cNvGrpSpPr/>
          <p:nvPr/>
        </p:nvGrpSpPr>
        <p:grpSpPr>
          <a:xfrm>
            <a:off x="5181600" y="2421445"/>
            <a:ext cx="2438400" cy="2779206"/>
            <a:chOff x="5181600" y="2438400"/>
            <a:chExt cx="2438400" cy="2779206"/>
          </a:xfrm>
        </p:grpSpPr>
        <p:sp>
          <p:nvSpPr>
            <p:cNvPr id="20" name="TextBox 19"/>
            <p:cNvSpPr txBox="1"/>
            <p:nvPr/>
          </p:nvSpPr>
          <p:spPr>
            <a:xfrm>
              <a:off x="6324600" y="3212068"/>
              <a:ext cx="735109" cy="338554"/>
            </a:xfrm>
            <a:prstGeom prst="rect">
              <a:avLst/>
            </a:prstGeom>
            <a:noFill/>
          </p:spPr>
          <p:txBody>
            <a:bodyPr wrap="square" rtlCol="0">
              <a:spAutoFit/>
            </a:bodyPr>
            <a:lstStyle/>
            <a:p>
              <a:r>
                <a:rPr lang="en-US" sz="1600" dirty="0" smtClean="0">
                  <a:solidFill>
                    <a:schemeClr val="bg1">
                      <a:lumMod val="75000"/>
                    </a:schemeClr>
                  </a:solidFill>
                </a:rPr>
                <a:t>-1.83</a:t>
              </a:r>
              <a:endParaRPr lang="en-US" sz="1600" dirty="0">
                <a:solidFill>
                  <a:schemeClr val="bg1">
                    <a:lumMod val="75000"/>
                  </a:schemeClr>
                </a:solidFill>
              </a:endParaRPr>
            </a:p>
          </p:txBody>
        </p:sp>
        <p:sp>
          <p:nvSpPr>
            <p:cNvPr id="32" name="TextBox 31"/>
            <p:cNvSpPr txBox="1"/>
            <p:nvPr/>
          </p:nvSpPr>
          <p:spPr>
            <a:xfrm>
              <a:off x="6490445" y="3599164"/>
              <a:ext cx="457200" cy="369332"/>
            </a:xfrm>
            <a:prstGeom prst="rect">
              <a:avLst/>
            </a:prstGeom>
            <a:noFill/>
          </p:spPr>
          <p:txBody>
            <a:bodyPr wrap="square" rtlCol="0">
              <a:spAutoFit/>
            </a:bodyPr>
            <a:lstStyle/>
            <a:p>
              <a:r>
                <a:rPr lang="en-US" dirty="0" smtClean="0">
                  <a:solidFill>
                    <a:schemeClr val="tx2">
                      <a:lumMod val="60000"/>
                      <a:lumOff val="40000"/>
                    </a:schemeClr>
                  </a:solidFill>
                </a:rPr>
                <a:t>µ</a:t>
              </a:r>
              <a:endParaRPr lang="en-US" dirty="0">
                <a:solidFill>
                  <a:schemeClr val="tx2">
                    <a:lumMod val="60000"/>
                    <a:lumOff val="40000"/>
                  </a:schemeClr>
                </a:solidFill>
              </a:endParaRPr>
            </a:p>
          </p:txBody>
        </p:sp>
        <p:grpSp>
          <p:nvGrpSpPr>
            <p:cNvPr id="46" name="Group 45"/>
            <p:cNvGrpSpPr/>
            <p:nvPr/>
          </p:nvGrpSpPr>
          <p:grpSpPr>
            <a:xfrm>
              <a:off x="5410200" y="2438400"/>
              <a:ext cx="957513" cy="2779206"/>
              <a:chOff x="6553199" y="2489707"/>
              <a:chExt cx="957513" cy="2514598"/>
            </a:xfrm>
          </p:grpSpPr>
          <p:sp>
            <p:nvSpPr>
              <p:cNvPr id="45" name="Freeform 44"/>
              <p:cNvSpPr/>
              <p:nvPr/>
            </p:nvSpPr>
            <p:spPr>
              <a:xfrm rot="5400000" flipH="1">
                <a:off x="6453080" y="2843320"/>
                <a:ext cx="485413" cy="285172"/>
              </a:xfrm>
              <a:custGeom>
                <a:avLst/>
                <a:gdLst>
                  <a:gd name="connsiteX0" fmla="*/ 0 w 1233487"/>
                  <a:gd name="connsiteY0" fmla="*/ 676275 h 676275"/>
                  <a:gd name="connsiteX1" fmla="*/ 4762 w 1233487"/>
                  <a:gd name="connsiteY1" fmla="*/ 0 h 676275"/>
                  <a:gd name="connsiteX2" fmla="*/ 71437 w 1233487"/>
                  <a:gd name="connsiteY2" fmla="*/ 90488 h 676275"/>
                  <a:gd name="connsiteX3" fmla="*/ 161925 w 1233487"/>
                  <a:gd name="connsiteY3" fmla="*/ 161925 h 676275"/>
                  <a:gd name="connsiteX4" fmla="*/ 252412 w 1233487"/>
                  <a:gd name="connsiteY4" fmla="*/ 228600 h 676275"/>
                  <a:gd name="connsiteX5" fmla="*/ 361950 w 1233487"/>
                  <a:gd name="connsiteY5" fmla="*/ 285750 h 676275"/>
                  <a:gd name="connsiteX6" fmla="*/ 485775 w 1233487"/>
                  <a:gd name="connsiteY6" fmla="*/ 361950 h 676275"/>
                  <a:gd name="connsiteX7" fmla="*/ 585787 w 1233487"/>
                  <a:gd name="connsiteY7" fmla="*/ 419100 h 676275"/>
                  <a:gd name="connsiteX8" fmla="*/ 771525 w 1233487"/>
                  <a:gd name="connsiteY8" fmla="*/ 495300 h 676275"/>
                  <a:gd name="connsiteX9" fmla="*/ 866775 w 1233487"/>
                  <a:gd name="connsiteY9" fmla="*/ 528638 h 676275"/>
                  <a:gd name="connsiteX10" fmla="*/ 1019175 w 1233487"/>
                  <a:gd name="connsiteY10" fmla="*/ 581025 h 676275"/>
                  <a:gd name="connsiteX11" fmla="*/ 1133475 w 1233487"/>
                  <a:gd name="connsiteY11" fmla="*/ 600075 h 676275"/>
                  <a:gd name="connsiteX12" fmla="*/ 1209675 w 1233487"/>
                  <a:gd name="connsiteY12" fmla="*/ 623888 h 676275"/>
                  <a:gd name="connsiteX13" fmla="*/ 1233487 w 1233487"/>
                  <a:gd name="connsiteY13" fmla="*/ 666750 h 676275"/>
                  <a:gd name="connsiteX14" fmla="*/ 0 w 1233487"/>
                  <a:gd name="connsiteY14"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3487" h="676275">
                    <a:moveTo>
                      <a:pt x="0" y="676275"/>
                    </a:moveTo>
                    <a:cubicBezTo>
                      <a:pt x="1587" y="450850"/>
                      <a:pt x="3175" y="225425"/>
                      <a:pt x="4762" y="0"/>
                    </a:cubicBezTo>
                    <a:lnTo>
                      <a:pt x="71437" y="90488"/>
                    </a:lnTo>
                    <a:lnTo>
                      <a:pt x="161925" y="161925"/>
                    </a:lnTo>
                    <a:lnTo>
                      <a:pt x="252412" y="228600"/>
                    </a:lnTo>
                    <a:lnTo>
                      <a:pt x="361950" y="285750"/>
                    </a:lnTo>
                    <a:lnTo>
                      <a:pt x="485775" y="361950"/>
                    </a:lnTo>
                    <a:lnTo>
                      <a:pt x="585787" y="419100"/>
                    </a:lnTo>
                    <a:lnTo>
                      <a:pt x="771525" y="495300"/>
                    </a:lnTo>
                    <a:lnTo>
                      <a:pt x="866775" y="528638"/>
                    </a:lnTo>
                    <a:lnTo>
                      <a:pt x="1019175" y="581025"/>
                    </a:lnTo>
                    <a:lnTo>
                      <a:pt x="1133475" y="600075"/>
                    </a:lnTo>
                    <a:lnTo>
                      <a:pt x="1209675" y="623888"/>
                    </a:lnTo>
                    <a:lnTo>
                      <a:pt x="1233487" y="666750"/>
                    </a:lnTo>
                    <a:lnTo>
                      <a:pt x="0" y="676275"/>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5400000">
                <a:off x="6451670" y="4381157"/>
                <a:ext cx="431661" cy="228599"/>
              </a:xfrm>
              <a:custGeom>
                <a:avLst/>
                <a:gdLst>
                  <a:gd name="connsiteX0" fmla="*/ 0 w 1233487"/>
                  <a:gd name="connsiteY0" fmla="*/ 676275 h 676275"/>
                  <a:gd name="connsiteX1" fmla="*/ 4762 w 1233487"/>
                  <a:gd name="connsiteY1" fmla="*/ 0 h 676275"/>
                  <a:gd name="connsiteX2" fmla="*/ 71437 w 1233487"/>
                  <a:gd name="connsiteY2" fmla="*/ 90488 h 676275"/>
                  <a:gd name="connsiteX3" fmla="*/ 161925 w 1233487"/>
                  <a:gd name="connsiteY3" fmla="*/ 161925 h 676275"/>
                  <a:gd name="connsiteX4" fmla="*/ 252412 w 1233487"/>
                  <a:gd name="connsiteY4" fmla="*/ 228600 h 676275"/>
                  <a:gd name="connsiteX5" fmla="*/ 361950 w 1233487"/>
                  <a:gd name="connsiteY5" fmla="*/ 285750 h 676275"/>
                  <a:gd name="connsiteX6" fmla="*/ 485775 w 1233487"/>
                  <a:gd name="connsiteY6" fmla="*/ 361950 h 676275"/>
                  <a:gd name="connsiteX7" fmla="*/ 585787 w 1233487"/>
                  <a:gd name="connsiteY7" fmla="*/ 419100 h 676275"/>
                  <a:gd name="connsiteX8" fmla="*/ 771525 w 1233487"/>
                  <a:gd name="connsiteY8" fmla="*/ 495300 h 676275"/>
                  <a:gd name="connsiteX9" fmla="*/ 866775 w 1233487"/>
                  <a:gd name="connsiteY9" fmla="*/ 528638 h 676275"/>
                  <a:gd name="connsiteX10" fmla="*/ 1019175 w 1233487"/>
                  <a:gd name="connsiteY10" fmla="*/ 581025 h 676275"/>
                  <a:gd name="connsiteX11" fmla="*/ 1133475 w 1233487"/>
                  <a:gd name="connsiteY11" fmla="*/ 600075 h 676275"/>
                  <a:gd name="connsiteX12" fmla="*/ 1209675 w 1233487"/>
                  <a:gd name="connsiteY12" fmla="*/ 623888 h 676275"/>
                  <a:gd name="connsiteX13" fmla="*/ 1233487 w 1233487"/>
                  <a:gd name="connsiteY13" fmla="*/ 666750 h 676275"/>
                  <a:gd name="connsiteX14" fmla="*/ 0 w 1233487"/>
                  <a:gd name="connsiteY14"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3487" h="676275">
                    <a:moveTo>
                      <a:pt x="0" y="676275"/>
                    </a:moveTo>
                    <a:cubicBezTo>
                      <a:pt x="1587" y="450850"/>
                      <a:pt x="3175" y="225425"/>
                      <a:pt x="4762" y="0"/>
                    </a:cubicBezTo>
                    <a:lnTo>
                      <a:pt x="71437" y="90488"/>
                    </a:lnTo>
                    <a:lnTo>
                      <a:pt x="161925" y="161925"/>
                    </a:lnTo>
                    <a:lnTo>
                      <a:pt x="252412" y="228600"/>
                    </a:lnTo>
                    <a:lnTo>
                      <a:pt x="361950" y="285750"/>
                    </a:lnTo>
                    <a:lnTo>
                      <a:pt x="485775" y="361950"/>
                    </a:lnTo>
                    <a:lnTo>
                      <a:pt x="585787" y="419100"/>
                    </a:lnTo>
                    <a:lnTo>
                      <a:pt x="771525" y="495300"/>
                    </a:lnTo>
                    <a:lnTo>
                      <a:pt x="866775" y="528638"/>
                    </a:lnTo>
                    <a:lnTo>
                      <a:pt x="1019175" y="581025"/>
                    </a:lnTo>
                    <a:lnTo>
                      <a:pt x="1133475" y="600075"/>
                    </a:lnTo>
                    <a:lnTo>
                      <a:pt x="1209675" y="623888"/>
                    </a:lnTo>
                    <a:lnTo>
                      <a:pt x="1233487" y="666750"/>
                    </a:lnTo>
                    <a:lnTo>
                      <a:pt x="0" y="676275"/>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flipV="1">
                <a:off x="5295901" y="3747005"/>
                <a:ext cx="2514598" cy="1"/>
              </a:xfrm>
              <a:prstGeom prst="line">
                <a:avLst/>
              </a:prstGeom>
              <a:ln/>
            </p:spPr>
            <p:style>
              <a:lnRef idx="2">
                <a:schemeClr val="dk1"/>
              </a:lnRef>
              <a:fillRef idx="0">
                <a:schemeClr val="dk1"/>
              </a:fillRef>
              <a:effectRef idx="1">
                <a:schemeClr val="dk1"/>
              </a:effectRef>
              <a:fontRef idx="minor">
                <a:schemeClr val="tx1"/>
              </a:fontRef>
            </p:style>
          </p:cxnSp>
          <p:sp>
            <p:nvSpPr>
              <p:cNvPr id="37" name="Freeform 36"/>
              <p:cNvSpPr/>
              <p:nvPr/>
            </p:nvSpPr>
            <p:spPr>
              <a:xfrm rot="5400000">
                <a:off x="6102435" y="3249632"/>
                <a:ext cx="1877081" cy="939472"/>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w="254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grpSp>
        <p:cxnSp>
          <p:nvCxnSpPr>
            <p:cNvPr id="50" name="Straight Connector 49"/>
            <p:cNvCxnSpPr/>
            <p:nvPr/>
          </p:nvCxnSpPr>
          <p:spPr>
            <a:xfrm>
              <a:off x="5181600" y="3518916"/>
              <a:ext cx="8382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6019800" y="3518916"/>
              <a:ext cx="0" cy="291084"/>
            </a:xfrm>
            <a:prstGeom prst="straightConnector1">
              <a:avLst/>
            </a:prstGeom>
            <a:ln>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188275" y="3246133"/>
              <a:ext cx="2068926" cy="89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202132" y="4421507"/>
              <a:ext cx="2068926" cy="89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324600" y="4174201"/>
              <a:ext cx="735109" cy="338554"/>
            </a:xfrm>
            <a:prstGeom prst="rect">
              <a:avLst/>
            </a:prstGeom>
            <a:noFill/>
          </p:spPr>
          <p:txBody>
            <a:bodyPr wrap="square" rtlCol="0">
              <a:spAutoFit/>
            </a:bodyPr>
            <a:lstStyle/>
            <a:p>
              <a:r>
                <a:rPr lang="en-US" sz="1600" dirty="0">
                  <a:solidFill>
                    <a:schemeClr val="bg1">
                      <a:lumMod val="75000"/>
                    </a:schemeClr>
                  </a:solidFill>
                </a:rPr>
                <a:t> </a:t>
              </a:r>
              <a:r>
                <a:rPr lang="en-US" sz="1600" dirty="0" smtClean="0">
                  <a:solidFill>
                    <a:schemeClr val="bg1">
                      <a:lumMod val="75000"/>
                    </a:schemeClr>
                  </a:solidFill>
                </a:rPr>
                <a:t>1.83</a:t>
              </a:r>
              <a:endParaRPr lang="en-US" sz="1600" dirty="0">
                <a:solidFill>
                  <a:schemeClr val="bg1">
                    <a:lumMod val="75000"/>
                  </a:schemeClr>
                </a:solidFill>
              </a:endParaRPr>
            </a:p>
          </p:txBody>
        </p:sp>
        <p:sp>
          <p:nvSpPr>
            <p:cNvPr id="68" name="TextBox 67"/>
            <p:cNvSpPr txBox="1"/>
            <p:nvPr/>
          </p:nvSpPr>
          <p:spPr>
            <a:xfrm>
              <a:off x="5741891" y="2929329"/>
              <a:ext cx="1299085" cy="369332"/>
            </a:xfrm>
            <a:prstGeom prst="rect">
              <a:avLst/>
            </a:prstGeom>
            <a:noFill/>
          </p:spPr>
          <p:txBody>
            <a:bodyPr wrap="square" rtlCol="0">
              <a:spAutoFit/>
            </a:bodyPr>
            <a:lstStyle/>
            <a:p>
              <a:r>
                <a:rPr lang="en-US" dirty="0" smtClean="0"/>
                <a:t>12.4 years</a:t>
              </a:r>
              <a:endParaRPr lang="en-US" dirty="0"/>
            </a:p>
          </p:txBody>
        </p:sp>
        <p:sp>
          <p:nvSpPr>
            <p:cNvPr id="69" name="TextBox 68"/>
            <p:cNvSpPr txBox="1"/>
            <p:nvPr/>
          </p:nvSpPr>
          <p:spPr>
            <a:xfrm>
              <a:off x="5741890" y="4366189"/>
              <a:ext cx="1299085" cy="369332"/>
            </a:xfrm>
            <a:prstGeom prst="rect">
              <a:avLst/>
            </a:prstGeom>
            <a:noFill/>
          </p:spPr>
          <p:txBody>
            <a:bodyPr wrap="square" rtlCol="0">
              <a:spAutoFit/>
            </a:bodyPr>
            <a:lstStyle/>
            <a:p>
              <a:r>
                <a:rPr lang="en-US" dirty="0" smtClean="0"/>
                <a:t>9.6 years</a:t>
              </a:r>
              <a:endParaRPr lang="en-US" dirty="0"/>
            </a:p>
          </p:txBody>
        </p:sp>
        <p:cxnSp>
          <p:nvCxnSpPr>
            <p:cNvPr id="71" name="Straight Arrow Connector 70"/>
            <p:cNvCxnSpPr/>
            <p:nvPr/>
          </p:nvCxnSpPr>
          <p:spPr>
            <a:xfrm>
              <a:off x="6858000" y="3269972"/>
              <a:ext cx="0" cy="1137960"/>
            </a:xfrm>
            <a:prstGeom prst="straightConnector1">
              <a:avLst/>
            </a:prstGeom>
            <a:ln w="19050">
              <a:solidFill>
                <a:schemeClr val="bg1">
                  <a:lumMod val="75000"/>
                </a:schemeClr>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795246" y="3656705"/>
              <a:ext cx="824754" cy="369332"/>
            </a:xfrm>
            <a:prstGeom prst="rect">
              <a:avLst/>
            </a:prstGeom>
            <a:noFill/>
          </p:spPr>
          <p:txBody>
            <a:bodyPr wrap="square" rtlCol="0">
              <a:spAutoFit/>
            </a:bodyPr>
            <a:lstStyle/>
            <a:p>
              <a:r>
                <a:rPr lang="en-US" dirty="0">
                  <a:solidFill>
                    <a:schemeClr val="bg1">
                      <a:lumMod val="65000"/>
                    </a:schemeClr>
                  </a:solidFill>
                </a:rPr>
                <a:t> </a:t>
              </a:r>
              <a:r>
                <a:rPr lang="en-US" dirty="0" smtClean="0">
                  <a:solidFill>
                    <a:schemeClr val="bg1">
                      <a:lumMod val="65000"/>
                    </a:schemeClr>
                  </a:solidFill>
                </a:rPr>
                <a:t>95%CI</a:t>
              </a:r>
              <a:endParaRPr lang="en-US" dirty="0">
                <a:solidFill>
                  <a:schemeClr val="bg1">
                    <a:lumMod val="65000"/>
                  </a:schemeClr>
                </a:solidFill>
              </a:endParaRPr>
            </a:p>
          </p:txBody>
        </p:sp>
      </p:grpSp>
      <p:sp>
        <p:nvSpPr>
          <p:cNvPr id="74" name="Isosceles Triangle 73"/>
          <p:cNvSpPr/>
          <p:nvPr/>
        </p:nvSpPr>
        <p:spPr>
          <a:xfrm rot="5400000">
            <a:off x="4345251" y="3714697"/>
            <a:ext cx="186904" cy="190607"/>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5" name="Isosceles Triangle 74"/>
          <p:cNvSpPr/>
          <p:nvPr/>
        </p:nvSpPr>
        <p:spPr>
          <a:xfrm rot="16200000">
            <a:off x="4620756" y="3006210"/>
            <a:ext cx="186904" cy="201475"/>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77" name="Group 76"/>
          <p:cNvGrpSpPr/>
          <p:nvPr/>
        </p:nvGrpSpPr>
        <p:grpSpPr>
          <a:xfrm>
            <a:off x="606263" y="2514600"/>
            <a:ext cx="1086480" cy="4038600"/>
            <a:chOff x="-19680" y="1887758"/>
            <a:chExt cx="1086480" cy="4038600"/>
          </a:xfrm>
        </p:grpSpPr>
        <p:cxnSp>
          <p:nvCxnSpPr>
            <p:cNvPr id="78" name="Straight Connector 77"/>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89" name="Group 88"/>
            <p:cNvGrpSpPr/>
            <p:nvPr/>
          </p:nvGrpSpPr>
          <p:grpSpPr>
            <a:xfrm>
              <a:off x="-19680" y="2049302"/>
              <a:ext cx="747150" cy="3553968"/>
              <a:chOff x="2209800" y="1219200"/>
              <a:chExt cx="352429" cy="1676400"/>
            </a:xfrm>
          </p:grpSpPr>
          <p:sp>
            <p:nvSpPr>
              <p:cNvPr id="91" name="Rectangle 90"/>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92" name="Rectangle 91"/>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93" name="Rectangle 92"/>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94" name="Rectangle 93"/>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95" name="Rectangle 94"/>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96" name="Rectangle 95"/>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97" name="Rectangle 96"/>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98" name="Rectangle 97"/>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99" name="Rectangle 98"/>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100" name="Rectangle 99"/>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101" name="Rectangle 100"/>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90" name="Straight Connector 89"/>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cxnSp>
        <p:nvCxnSpPr>
          <p:cNvPr id="103" name="Straight Connector 102"/>
          <p:cNvCxnSpPr/>
          <p:nvPr/>
        </p:nvCxnSpPr>
        <p:spPr>
          <a:xfrm>
            <a:off x="4613470" y="3810000"/>
            <a:ext cx="1939730" cy="1048"/>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826308" y="3118130"/>
            <a:ext cx="583892" cy="0"/>
          </a:xfrm>
          <a:prstGeom prst="line">
            <a:avLst/>
          </a:prstGeom>
          <a:ln w="25400">
            <a:solidFill>
              <a:srgbClr val="C00000">
                <a:alpha val="55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4704786" y="2754868"/>
            <a:ext cx="476814" cy="369332"/>
          </a:xfrm>
          <a:prstGeom prst="rect">
            <a:avLst/>
          </a:prstGeom>
          <a:noFill/>
        </p:spPr>
        <p:txBody>
          <a:bodyPr wrap="square" rtlCol="0">
            <a:spAutoFit/>
          </a:bodyPr>
          <a:lstStyle/>
          <a:p>
            <a:pPr algn="r"/>
            <a:r>
              <a:rPr lang="en-US" dirty="0" smtClean="0">
                <a:solidFill>
                  <a:srgbClr val="FF0000"/>
                </a:solidFill>
              </a:rPr>
              <a:t>13</a:t>
            </a:r>
            <a:endParaRPr lang="en-US" dirty="0">
              <a:solidFill>
                <a:srgbClr val="FF0000"/>
              </a:solidFill>
            </a:endParaRPr>
          </a:p>
        </p:txBody>
      </p:sp>
    </p:spTree>
    <p:extLst>
      <p:ext uri="{BB962C8B-B14F-4D97-AF65-F5344CB8AC3E}">
        <p14:creationId xmlns:p14="http://schemas.microsoft.com/office/powerpoint/2010/main" val="1726490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 name="Group 163"/>
          <p:cNvGrpSpPr/>
          <p:nvPr/>
        </p:nvGrpSpPr>
        <p:grpSpPr>
          <a:xfrm>
            <a:off x="-3585" y="0"/>
            <a:ext cx="9147586" cy="2011815"/>
            <a:chOff x="-3585" y="0"/>
            <a:chExt cx="9147586" cy="2011815"/>
          </a:xfrm>
        </p:grpSpPr>
        <p:sp>
          <p:nvSpPr>
            <p:cNvPr id="165" name="Rectangle 164"/>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p:cNvCxnSpPr>
              <a:stCxn id="165" idx="0"/>
              <a:endCxn id="165"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181" name="Isosceles Triangle 180"/>
          <p:cNvSpPr/>
          <p:nvPr/>
        </p:nvSpPr>
        <p:spPr>
          <a:xfrm rot="5400000">
            <a:off x="4110224" y="4491224"/>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82" name="Straight Connector 181"/>
          <p:cNvCxnSpPr>
            <a:endCxn id="181" idx="3"/>
          </p:cNvCxnSpPr>
          <p:nvPr/>
        </p:nvCxnSpPr>
        <p:spPr>
          <a:xfrm>
            <a:off x="1143000" y="4753881"/>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19680" y="2819400"/>
            <a:ext cx="1086480" cy="4038600"/>
            <a:chOff x="-19680" y="1887758"/>
            <a:chExt cx="1086480" cy="4038600"/>
          </a:xfrm>
        </p:grpSpPr>
        <p:cxnSp>
          <p:nvCxnSpPr>
            <p:cNvPr id="184" name="Straight Connector 183"/>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19680" y="2049302"/>
              <a:ext cx="747150" cy="3553968"/>
              <a:chOff x="2209800" y="1219200"/>
              <a:chExt cx="352429" cy="1676400"/>
            </a:xfrm>
          </p:grpSpPr>
          <p:sp>
            <p:nvSpPr>
              <p:cNvPr id="197" name="Rectangle 196"/>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98" name="Rectangle 197"/>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99" name="Rectangle 198"/>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00" name="Rectangle 199"/>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01" name="Rectangle 20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02" name="Rectangle 201"/>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03" name="Rectangle 202"/>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04" name="Rectangle 203"/>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05" name="Rectangle 204"/>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06" name="Rectangle 205"/>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07" name="Rectangle 206"/>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196" name="Straight Connector 195"/>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13" name="Straight Connector 112"/>
          <p:cNvCxnSpPr>
            <a:stCxn id="114" idx="3"/>
          </p:cNvCxnSpPr>
          <p:nvPr/>
        </p:nvCxnSpPr>
        <p:spPr>
          <a:xfrm>
            <a:off x="5124430" y="5214098"/>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9412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5" name="Straight Connector 114"/>
          <p:cNvCxnSpPr/>
          <p:nvPr/>
        </p:nvCxnSpPr>
        <p:spPr>
          <a:xfrm flipV="1">
            <a:off x="4619623" y="4792159"/>
            <a:ext cx="1" cy="423946"/>
          </a:xfrm>
          <a:prstGeom prst="line">
            <a:avLst/>
          </a:prstGeom>
          <a:ln w="69850"/>
        </p:spPr>
        <p:style>
          <a:lnRef idx="3">
            <a:schemeClr val="dk1"/>
          </a:lnRef>
          <a:fillRef idx="0">
            <a:schemeClr val="dk1"/>
          </a:fillRef>
          <a:effectRef idx="2">
            <a:schemeClr val="dk1"/>
          </a:effectRef>
          <a:fontRef idx="minor">
            <a:schemeClr val="tx1"/>
          </a:fontRef>
        </p:style>
      </p:cxnSp>
      <p:sp>
        <p:nvSpPr>
          <p:cNvPr id="142" name="TextBox 141"/>
          <p:cNvSpPr txBox="1"/>
          <p:nvPr/>
        </p:nvSpPr>
        <p:spPr>
          <a:xfrm>
            <a:off x="-3586" y="-72323"/>
            <a:ext cx="4575586" cy="400110"/>
          </a:xfrm>
          <a:prstGeom prst="rect">
            <a:avLst/>
          </a:prstGeom>
          <a:noFill/>
        </p:spPr>
        <p:txBody>
          <a:bodyPr wrap="square" rtlCol="0">
            <a:spAutoFit/>
          </a:bodyPr>
          <a:lstStyle/>
          <a:p>
            <a:r>
              <a:rPr lang="en-US" sz="2000" b="1" dirty="0" smtClean="0">
                <a:solidFill>
                  <a:schemeClr val="tx2">
                    <a:lumMod val="60000"/>
                    <a:lumOff val="40000"/>
                  </a:schemeClr>
                </a:solidFill>
              </a:rPr>
              <a:t>H</a:t>
            </a:r>
            <a:r>
              <a:rPr lang="en-US" sz="2000" b="1" baseline="-25000" dirty="0" smtClean="0">
                <a:solidFill>
                  <a:schemeClr val="tx2">
                    <a:lumMod val="60000"/>
                    <a:lumOff val="40000"/>
                  </a:schemeClr>
                </a:solidFill>
              </a:rPr>
              <a:t>0 </a:t>
            </a:r>
            <a:r>
              <a:rPr lang="en-US" sz="2000" b="1" dirty="0" smtClean="0">
                <a:solidFill>
                  <a:schemeClr val="tx2">
                    <a:lumMod val="60000"/>
                    <a:lumOff val="40000"/>
                  </a:schemeClr>
                </a:solidFill>
              </a:rPr>
              <a:t>: Males Boxers live as long as Females</a:t>
            </a:r>
            <a:endParaRPr lang="en-US" sz="2000" b="1" baseline="-25000" dirty="0">
              <a:solidFill>
                <a:schemeClr val="tx2">
                  <a:lumMod val="60000"/>
                  <a:lumOff val="40000"/>
                </a:schemeClr>
              </a:solidFill>
            </a:endParaRPr>
          </a:p>
        </p:txBody>
      </p:sp>
      <p:sp>
        <p:nvSpPr>
          <p:cNvPr id="143" name="TextBox 142"/>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they are different</a:t>
            </a:r>
            <a:endParaRPr lang="en-US" sz="2800" b="1" baseline="-25000" dirty="0">
              <a:solidFill>
                <a:srgbClr val="FF0000"/>
              </a:solidFill>
            </a:endParaRPr>
          </a:p>
        </p:txBody>
      </p:sp>
      <p:grpSp>
        <p:nvGrpSpPr>
          <p:cNvPr id="144" name="Group 143"/>
          <p:cNvGrpSpPr/>
          <p:nvPr/>
        </p:nvGrpSpPr>
        <p:grpSpPr>
          <a:xfrm>
            <a:off x="6400800" y="591853"/>
            <a:ext cx="2691177" cy="1440407"/>
            <a:chOff x="988358" y="1101908"/>
            <a:chExt cx="7467600" cy="5017467"/>
          </a:xfrm>
        </p:grpSpPr>
        <p:cxnSp>
          <p:nvCxnSpPr>
            <p:cNvPr id="145" name="Straight Connector 14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46" name="Freeform 145"/>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47" name="Straight Connector 14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8" name="TextBox 147"/>
                <p:cNvSpPr txBox="1"/>
                <p:nvPr/>
              </p:nvSpPr>
              <p:spPr>
                <a:xfrm>
                  <a:off x="2891347" y="4225590"/>
                  <a:ext cx="2275204" cy="1822568"/>
                </a:xfrm>
                <a:prstGeom prst="rect">
                  <a:avLst/>
                </a:prstGeom>
                <a:noFill/>
              </p:spPr>
              <p:txBody>
                <a:bodyPr wrap="square" rtlCol="0">
                  <a:spAutoFit/>
                </a:bodyPr>
                <a:lstStyle/>
                <a:p>
                  <a14:m>
                    <m:oMath xmlns:m="http://schemas.openxmlformats.org/officeDocument/2006/math">
                      <m:r>
                        <a:rPr lang="en-US" sz="1400" b="1" i="1" dirty="0" smtClean="0">
                          <a:solidFill>
                            <a:srgbClr val="00B0F0"/>
                          </a:solidFill>
                          <a:latin typeface="Cambria Math"/>
                        </a:rPr>
                        <m:t>𝑿</m:t>
                      </m:r>
                    </m:oMath>
                  </a14:m>
                  <a:r>
                    <a:rPr lang="en-US" sz="1400" dirty="0" smtClean="0"/>
                    <a:t> = </a:t>
                  </a:r>
                  <a:r>
                    <a:rPr lang="en-US" sz="1400" dirty="0" smtClean="0">
                      <a:solidFill>
                        <a:srgbClr val="00B0F0"/>
                      </a:solidFill>
                    </a:rPr>
                    <a:t>10.4</a:t>
                  </a:r>
                </a:p>
                <a:p>
                  <a:r>
                    <a:rPr lang="en-US" sz="1400" b="1" dirty="0" smtClean="0">
                      <a:solidFill>
                        <a:schemeClr val="tx2">
                          <a:lumMod val="60000"/>
                          <a:lumOff val="40000"/>
                        </a:schemeClr>
                      </a:solidFill>
                    </a:rPr>
                    <a:t>s</a:t>
                  </a:r>
                  <a:r>
                    <a:rPr lang="en-US" sz="1400" dirty="0" smtClean="0"/>
                    <a:t>= 1.81</a:t>
                  </a:r>
                  <a:endParaRPr lang="en-US" sz="1400" dirty="0"/>
                </a:p>
              </p:txBody>
            </p:sp>
          </mc:Choice>
          <mc:Fallback xmlns="">
            <p:sp>
              <p:nvSpPr>
                <p:cNvPr id="148" name="TextBox 147"/>
                <p:cNvSpPr txBox="1">
                  <a:spLocks noRot="1" noChangeAspect="1" noMove="1" noResize="1" noEditPoints="1" noAdjustHandles="1" noChangeArrowheads="1" noChangeShapeType="1" noTextEdit="1"/>
                </p:cNvSpPr>
                <p:nvPr/>
              </p:nvSpPr>
              <p:spPr>
                <a:xfrm>
                  <a:off x="2891347" y="4225590"/>
                  <a:ext cx="2275204" cy="1822568"/>
                </a:xfrm>
                <a:prstGeom prst="rect">
                  <a:avLst/>
                </a:prstGeom>
                <a:blipFill rotWithShape="1">
                  <a:blip r:embed="rId3"/>
                  <a:stretch>
                    <a:fillRect l="-2239" t="-1163" b="-10465"/>
                  </a:stretch>
                </a:blipFill>
              </p:spPr>
              <p:txBody>
                <a:bodyPr/>
                <a:lstStyle/>
                <a:p>
                  <a:r>
                    <a:rPr lang="en-US">
                      <a:noFill/>
                    </a:rPr>
                    <a:t> </a:t>
                  </a:r>
                </a:p>
              </p:txBody>
            </p:sp>
          </mc:Fallback>
        </mc:AlternateContent>
        <p:sp>
          <p:nvSpPr>
            <p:cNvPr id="149" name="Freeform 14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0" name="Freeform 14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1" name="Freeform 150"/>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52" name="Straight Arrow Connector 151"/>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TextBox 153"/>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a:t>
                  </a:r>
                  <a:r>
                    <a:rPr lang="en-US" sz="1400" dirty="0" smtClean="0">
                      <a:solidFill>
                        <a:srgbClr val="FF0000"/>
                      </a:solidFill>
                    </a:rPr>
                    <a:t>9.6</a:t>
                  </a:r>
                </a:p>
                <a:p>
                  <a:r>
                    <a:rPr lang="en-US" sz="1400" b="1" dirty="0">
                      <a:solidFill>
                        <a:srgbClr val="FF0000"/>
                      </a:solidFill>
                    </a:rPr>
                    <a:t>s</a:t>
                  </a:r>
                  <a:r>
                    <a:rPr lang="en-US" sz="1400" dirty="0" smtClean="0">
                      <a:solidFill>
                        <a:srgbClr val="FF0000"/>
                      </a:solidFill>
                    </a:rPr>
                    <a:t> </a:t>
                  </a:r>
                  <a:r>
                    <a:rPr lang="en-US" sz="1400" dirty="0" smtClean="0"/>
                    <a:t>= 1.81</a:t>
                  </a:r>
                  <a:endParaRPr lang="en-US" sz="1400" dirty="0"/>
                </a:p>
              </p:txBody>
            </p:sp>
          </mc:Choice>
          <mc:Fallback xmlns="">
            <p:sp>
              <p:nvSpPr>
                <p:cNvPr id="154" name="TextBox 153"/>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4"/>
                  <a:stretch>
                    <a:fillRect l="-1786" b="-6742"/>
                  </a:stretch>
                </a:blipFill>
              </p:spPr>
              <p:txBody>
                <a:bodyPr/>
                <a:lstStyle/>
                <a:p>
                  <a:r>
                    <a:rPr lang="en-US">
                      <a:noFill/>
                    </a:rPr>
                    <a:t> </a:t>
                  </a:r>
                </a:p>
              </p:txBody>
            </p:sp>
          </mc:Fallback>
        </mc:AlternateContent>
      </p:grpSp>
      <p:grpSp>
        <p:nvGrpSpPr>
          <p:cNvPr id="155" name="Group 154"/>
          <p:cNvGrpSpPr/>
          <p:nvPr/>
        </p:nvGrpSpPr>
        <p:grpSpPr>
          <a:xfrm>
            <a:off x="2082733" y="371189"/>
            <a:ext cx="2019001" cy="1408167"/>
            <a:chOff x="988358" y="1143000"/>
            <a:chExt cx="5602415" cy="4905160"/>
          </a:xfrm>
        </p:grpSpPr>
        <p:cxnSp>
          <p:nvCxnSpPr>
            <p:cNvPr id="156" name="Straight Connector 155"/>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57" name="Freeform 156"/>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58" name="Straight Connector 157"/>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9</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60" name="Freeform 159"/>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1" name="Freeform 160"/>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62" name="Rectangle 161"/>
          <p:cNvSpPr/>
          <p:nvPr/>
        </p:nvSpPr>
        <p:spPr>
          <a:xfrm>
            <a:off x="172233" y="467958"/>
            <a:ext cx="1831463"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a:t>
            </a:r>
            <a:r>
              <a:rPr lang="en-US" b="1" baseline="-25000" dirty="0" smtClean="0">
                <a:solidFill>
                  <a:schemeClr val="tx2">
                    <a:lumMod val="60000"/>
                    <a:lumOff val="40000"/>
                  </a:schemeClr>
                </a:solidFill>
              </a:rPr>
              <a:t>male</a:t>
            </a:r>
            <a:r>
              <a:rPr lang="en-US" b="1" dirty="0" smtClean="0">
                <a:solidFill>
                  <a:schemeClr val="tx2">
                    <a:lumMod val="60000"/>
                    <a:lumOff val="40000"/>
                  </a:schemeClr>
                </a:solidFill>
              </a:rPr>
              <a:t> = µ</a:t>
            </a:r>
            <a:r>
              <a:rPr lang="en-US" b="1" baseline="-25000" dirty="0" smtClean="0">
                <a:solidFill>
                  <a:schemeClr val="tx2">
                    <a:lumMod val="60000"/>
                    <a:lumOff val="40000"/>
                  </a:schemeClr>
                </a:solidFill>
              </a:rPr>
              <a:t>female </a:t>
            </a:r>
            <a:endParaRPr lang="en-US" baseline="-25000" dirty="0"/>
          </a:p>
        </p:txBody>
      </p:sp>
      <p:sp>
        <p:nvSpPr>
          <p:cNvPr id="163" name="Rectangle 162"/>
          <p:cNvSpPr/>
          <p:nvPr/>
        </p:nvSpPr>
        <p:spPr>
          <a:xfrm>
            <a:off x="4781961" y="467958"/>
            <a:ext cx="1796197"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a:t>
            </a:r>
            <a:r>
              <a:rPr lang="en-US" b="1" dirty="0">
                <a:solidFill>
                  <a:srgbClr val="FF0000"/>
                </a:solidFill>
              </a:rPr>
              <a:t>µ</a:t>
            </a:r>
            <a:r>
              <a:rPr lang="en-US" b="1" baseline="-25000" dirty="0">
                <a:solidFill>
                  <a:srgbClr val="FF0000"/>
                </a:solidFill>
              </a:rPr>
              <a:t>male</a:t>
            </a:r>
            <a:r>
              <a:rPr lang="en-US" b="1" dirty="0">
                <a:solidFill>
                  <a:srgbClr val="FF0000"/>
                </a:solidFill>
              </a:rPr>
              <a:t> ≠</a:t>
            </a:r>
            <a:r>
              <a:rPr lang="en-US" b="1" dirty="0" smtClean="0">
                <a:solidFill>
                  <a:srgbClr val="FF0000"/>
                </a:solidFill>
              </a:rPr>
              <a:t> µ</a:t>
            </a:r>
            <a:r>
              <a:rPr lang="en-US" b="1" baseline="-25000" dirty="0" smtClean="0">
                <a:solidFill>
                  <a:srgbClr val="FF0000"/>
                </a:solidFill>
              </a:rPr>
              <a:t>female</a:t>
            </a:r>
            <a:endParaRPr lang="en-US" dirty="0">
              <a:solidFill>
                <a:srgbClr val="FF0000"/>
              </a:solidFill>
            </a:endParaRPr>
          </a:p>
        </p:txBody>
      </p:sp>
      <p:sp>
        <p:nvSpPr>
          <p:cNvPr id="167" name="TextBox 166"/>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cxnSp>
        <p:nvCxnSpPr>
          <p:cNvPr id="116" name="Straight Connector 115"/>
          <p:cNvCxnSpPr>
            <a:stCxn id="117" idx="3"/>
          </p:cNvCxnSpPr>
          <p:nvPr/>
        </p:nvCxnSpPr>
        <p:spPr>
          <a:xfrm>
            <a:off x="5121743" y="4299698"/>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7" name="Isosceles Triangle 116"/>
          <p:cNvSpPr/>
          <p:nvPr/>
        </p:nvSpPr>
        <p:spPr>
          <a:xfrm rot="16200000">
            <a:off x="4659967" y="40268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8" name="Straight Connector 117"/>
          <p:cNvCxnSpPr/>
          <p:nvPr/>
        </p:nvCxnSpPr>
        <p:spPr>
          <a:xfrm flipV="1">
            <a:off x="4560683" y="4301705"/>
            <a:ext cx="1" cy="479220"/>
          </a:xfrm>
          <a:prstGeom prst="line">
            <a:avLst/>
          </a:prstGeom>
          <a:ln w="69850"/>
        </p:spPr>
        <p:style>
          <a:lnRef idx="3">
            <a:schemeClr val="dk1"/>
          </a:lnRef>
          <a:fillRef idx="0">
            <a:schemeClr val="dk1"/>
          </a:fillRef>
          <a:effectRef idx="2">
            <a:schemeClr val="dk1"/>
          </a:effectRef>
          <a:fontRef idx="minor">
            <a:schemeClr val="tx1"/>
          </a:fontRef>
        </p:style>
      </p:cxnSp>
      <p:sp>
        <p:nvSpPr>
          <p:cNvPr id="119" name="Rectangle 118"/>
          <p:cNvSpPr>
            <a:spLocks/>
          </p:cNvSpPr>
          <p:nvPr/>
        </p:nvSpPr>
        <p:spPr>
          <a:xfrm>
            <a:off x="5920606" y="3386328"/>
            <a:ext cx="883610" cy="886968"/>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sp>
        <p:nvSpPr>
          <p:cNvPr id="120" name="Rectangle 119"/>
          <p:cNvSpPr>
            <a:spLocks/>
          </p:cNvSpPr>
          <p:nvPr/>
        </p:nvSpPr>
        <p:spPr>
          <a:xfrm>
            <a:off x="5680059" y="4055169"/>
            <a:ext cx="226058" cy="200418"/>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sp>
        <p:nvSpPr>
          <p:cNvPr id="121" name="Rectangle 120"/>
          <p:cNvSpPr>
            <a:spLocks/>
          </p:cNvSpPr>
          <p:nvPr/>
        </p:nvSpPr>
        <p:spPr>
          <a:xfrm>
            <a:off x="5433632" y="4056016"/>
            <a:ext cx="226058" cy="200418"/>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sp>
        <p:nvSpPr>
          <p:cNvPr id="122" name="Rectangle 121"/>
          <p:cNvSpPr>
            <a:spLocks/>
          </p:cNvSpPr>
          <p:nvPr/>
        </p:nvSpPr>
        <p:spPr>
          <a:xfrm>
            <a:off x="5531416" y="4329422"/>
            <a:ext cx="441805" cy="451503"/>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sp>
        <p:nvSpPr>
          <p:cNvPr id="123" name="Rectangle 122"/>
          <p:cNvSpPr>
            <a:spLocks/>
          </p:cNvSpPr>
          <p:nvPr/>
        </p:nvSpPr>
        <p:spPr>
          <a:xfrm>
            <a:off x="5982367" y="4324031"/>
            <a:ext cx="821849" cy="765167"/>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spTree>
    <p:extLst>
      <p:ext uri="{BB962C8B-B14F-4D97-AF65-F5344CB8AC3E}">
        <p14:creationId xmlns:p14="http://schemas.microsoft.com/office/powerpoint/2010/main" val="231429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Isosceles Triangle 180"/>
          <p:cNvSpPr/>
          <p:nvPr/>
        </p:nvSpPr>
        <p:spPr>
          <a:xfrm rot="5400000">
            <a:off x="4110224" y="4491224"/>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82" name="Straight Connector 181"/>
          <p:cNvCxnSpPr>
            <a:endCxn id="181" idx="3"/>
          </p:cNvCxnSpPr>
          <p:nvPr/>
        </p:nvCxnSpPr>
        <p:spPr>
          <a:xfrm>
            <a:off x="1143000" y="4753881"/>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19680" y="2819400"/>
            <a:ext cx="1086480" cy="4038600"/>
            <a:chOff x="-19680" y="1887758"/>
            <a:chExt cx="1086480" cy="4038600"/>
          </a:xfrm>
        </p:grpSpPr>
        <p:cxnSp>
          <p:nvCxnSpPr>
            <p:cNvPr id="184" name="Straight Connector 183"/>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19680" y="2049302"/>
              <a:ext cx="747150" cy="3553968"/>
              <a:chOff x="2209800" y="1219200"/>
              <a:chExt cx="352429" cy="1676400"/>
            </a:xfrm>
          </p:grpSpPr>
          <p:sp>
            <p:nvSpPr>
              <p:cNvPr id="197" name="Rectangle 196"/>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98" name="Rectangle 197"/>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99" name="Rectangle 198"/>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00" name="Rectangle 199"/>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01" name="Rectangle 20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02" name="Rectangle 201"/>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03" name="Rectangle 202"/>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04" name="Rectangle 203"/>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05" name="Rectangle 204"/>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06" name="Rectangle 205"/>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07" name="Rectangle 206"/>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196" name="Straight Connector 195"/>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13" name="Straight Connector 112"/>
          <p:cNvCxnSpPr>
            <a:stCxn id="114" idx="3"/>
          </p:cNvCxnSpPr>
          <p:nvPr/>
        </p:nvCxnSpPr>
        <p:spPr>
          <a:xfrm>
            <a:off x="5124430" y="5214098"/>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9412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5" name="Straight Connector 114"/>
          <p:cNvCxnSpPr/>
          <p:nvPr/>
        </p:nvCxnSpPr>
        <p:spPr>
          <a:xfrm flipV="1">
            <a:off x="4619623" y="4792159"/>
            <a:ext cx="1" cy="423946"/>
          </a:xfrm>
          <a:prstGeom prst="line">
            <a:avLst/>
          </a:prstGeom>
          <a:ln w="69850"/>
        </p:spPr>
        <p:style>
          <a:lnRef idx="3">
            <a:schemeClr val="dk1"/>
          </a:lnRef>
          <a:fillRef idx="0">
            <a:schemeClr val="dk1"/>
          </a:fillRef>
          <a:effectRef idx="2">
            <a:schemeClr val="dk1"/>
          </a:effectRef>
          <a:fontRef idx="minor">
            <a:schemeClr val="tx1"/>
          </a:fontRef>
        </p:style>
      </p:cxnSp>
      <p:cxnSp>
        <p:nvCxnSpPr>
          <p:cNvPr id="116" name="Straight Connector 115"/>
          <p:cNvCxnSpPr>
            <a:stCxn id="117" idx="3"/>
          </p:cNvCxnSpPr>
          <p:nvPr/>
        </p:nvCxnSpPr>
        <p:spPr>
          <a:xfrm>
            <a:off x="5121743" y="4299698"/>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7" name="Isosceles Triangle 116"/>
          <p:cNvSpPr/>
          <p:nvPr/>
        </p:nvSpPr>
        <p:spPr>
          <a:xfrm rot="16200000">
            <a:off x="4659967" y="40268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8" name="Straight Connector 117"/>
          <p:cNvCxnSpPr/>
          <p:nvPr/>
        </p:nvCxnSpPr>
        <p:spPr>
          <a:xfrm flipV="1">
            <a:off x="4560683" y="4301705"/>
            <a:ext cx="1" cy="479220"/>
          </a:xfrm>
          <a:prstGeom prst="line">
            <a:avLst/>
          </a:prstGeom>
          <a:ln w="69850"/>
        </p:spPr>
        <p:style>
          <a:lnRef idx="3">
            <a:schemeClr val="dk1"/>
          </a:lnRef>
          <a:fillRef idx="0">
            <a:schemeClr val="dk1"/>
          </a:fillRef>
          <a:effectRef idx="2">
            <a:schemeClr val="dk1"/>
          </a:effectRef>
          <a:fontRef idx="minor">
            <a:schemeClr val="tx1"/>
          </a:fontRef>
        </p:style>
      </p:cxnSp>
      <p:sp>
        <p:nvSpPr>
          <p:cNvPr id="122" name="Rectangle 121"/>
          <p:cNvSpPr>
            <a:spLocks/>
          </p:cNvSpPr>
          <p:nvPr/>
        </p:nvSpPr>
        <p:spPr>
          <a:xfrm>
            <a:off x="5685214" y="5219605"/>
            <a:ext cx="220903" cy="192681"/>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sp>
        <p:nvSpPr>
          <p:cNvPr id="123" name="Rectangle 122"/>
          <p:cNvSpPr>
            <a:spLocks/>
          </p:cNvSpPr>
          <p:nvPr/>
        </p:nvSpPr>
        <p:spPr>
          <a:xfrm>
            <a:off x="5920607" y="5219605"/>
            <a:ext cx="857732" cy="838857"/>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sp>
        <p:nvSpPr>
          <p:cNvPr id="124" name="Rectangle 123"/>
          <p:cNvSpPr>
            <a:spLocks/>
          </p:cNvSpPr>
          <p:nvPr/>
        </p:nvSpPr>
        <p:spPr>
          <a:xfrm>
            <a:off x="5532813" y="5006718"/>
            <a:ext cx="220903" cy="192681"/>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sp>
        <p:nvSpPr>
          <p:cNvPr id="125" name="Rectangle 124"/>
          <p:cNvSpPr>
            <a:spLocks/>
          </p:cNvSpPr>
          <p:nvPr/>
        </p:nvSpPr>
        <p:spPr>
          <a:xfrm>
            <a:off x="5758008" y="4716296"/>
            <a:ext cx="509280" cy="483103"/>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sp>
        <p:nvSpPr>
          <p:cNvPr id="126" name="Rectangle 125"/>
          <p:cNvSpPr>
            <a:spLocks/>
          </p:cNvSpPr>
          <p:nvPr/>
        </p:nvSpPr>
        <p:spPr>
          <a:xfrm>
            <a:off x="6267288" y="4708782"/>
            <a:ext cx="509280" cy="483103"/>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grpSp>
        <p:nvGrpSpPr>
          <p:cNvPr id="127" name="Group 126"/>
          <p:cNvGrpSpPr/>
          <p:nvPr/>
        </p:nvGrpSpPr>
        <p:grpSpPr>
          <a:xfrm>
            <a:off x="-3585" y="0"/>
            <a:ext cx="9147586" cy="2011815"/>
            <a:chOff x="-3585" y="0"/>
            <a:chExt cx="9147586" cy="2011815"/>
          </a:xfrm>
        </p:grpSpPr>
        <p:sp>
          <p:nvSpPr>
            <p:cNvPr id="128" name="Rectangle 127"/>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a:stCxn id="128" idx="0"/>
              <a:endCxn id="128"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130" name="TextBox 129"/>
          <p:cNvSpPr txBox="1"/>
          <p:nvPr/>
        </p:nvSpPr>
        <p:spPr>
          <a:xfrm>
            <a:off x="-3586" y="-72323"/>
            <a:ext cx="4575586" cy="400110"/>
          </a:xfrm>
          <a:prstGeom prst="rect">
            <a:avLst/>
          </a:prstGeom>
          <a:noFill/>
        </p:spPr>
        <p:txBody>
          <a:bodyPr wrap="square" rtlCol="0">
            <a:spAutoFit/>
          </a:bodyPr>
          <a:lstStyle/>
          <a:p>
            <a:r>
              <a:rPr lang="en-US" sz="2000" b="1" dirty="0" smtClean="0">
                <a:solidFill>
                  <a:schemeClr val="tx2">
                    <a:lumMod val="60000"/>
                    <a:lumOff val="40000"/>
                  </a:schemeClr>
                </a:solidFill>
              </a:rPr>
              <a:t>H</a:t>
            </a:r>
            <a:r>
              <a:rPr lang="en-US" sz="2000" b="1" baseline="-25000" dirty="0" smtClean="0">
                <a:solidFill>
                  <a:schemeClr val="tx2">
                    <a:lumMod val="60000"/>
                    <a:lumOff val="40000"/>
                  </a:schemeClr>
                </a:solidFill>
              </a:rPr>
              <a:t>0 </a:t>
            </a:r>
            <a:r>
              <a:rPr lang="en-US" sz="2000" b="1" dirty="0" smtClean="0">
                <a:solidFill>
                  <a:schemeClr val="tx2">
                    <a:lumMod val="60000"/>
                    <a:lumOff val="40000"/>
                  </a:schemeClr>
                </a:solidFill>
              </a:rPr>
              <a:t>: Males Boxers live as long as Females</a:t>
            </a:r>
            <a:endParaRPr lang="en-US" sz="2000" b="1" baseline="-25000" dirty="0">
              <a:solidFill>
                <a:schemeClr val="tx2">
                  <a:lumMod val="60000"/>
                  <a:lumOff val="40000"/>
                </a:schemeClr>
              </a:solidFill>
            </a:endParaRPr>
          </a:p>
        </p:txBody>
      </p:sp>
      <p:sp>
        <p:nvSpPr>
          <p:cNvPr id="131" name="TextBox 130"/>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they are different</a:t>
            </a:r>
            <a:endParaRPr lang="en-US" sz="2800" b="1" baseline="-25000" dirty="0">
              <a:solidFill>
                <a:srgbClr val="FF0000"/>
              </a:solidFill>
            </a:endParaRPr>
          </a:p>
        </p:txBody>
      </p:sp>
      <p:grpSp>
        <p:nvGrpSpPr>
          <p:cNvPr id="132" name="Group 131"/>
          <p:cNvGrpSpPr/>
          <p:nvPr/>
        </p:nvGrpSpPr>
        <p:grpSpPr>
          <a:xfrm>
            <a:off x="6400800" y="591853"/>
            <a:ext cx="2691177" cy="1440407"/>
            <a:chOff x="988358" y="1101908"/>
            <a:chExt cx="7467600" cy="5017467"/>
          </a:xfrm>
        </p:grpSpPr>
        <p:cxnSp>
          <p:nvCxnSpPr>
            <p:cNvPr id="133" name="Straight Connector 132"/>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34" name="Freeform 133"/>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35" name="Straight Connector 134"/>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TextBox 135"/>
                <p:cNvSpPr txBox="1"/>
                <p:nvPr/>
              </p:nvSpPr>
              <p:spPr>
                <a:xfrm>
                  <a:off x="2891347" y="4225590"/>
                  <a:ext cx="2275204" cy="1822568"/>
                </a:xfrm>
                <a:prstGeom prst="rect">
                  <a:avLst/>
                </a:prstGeom>
                <a:noFill/>
              </p:spPr>
              <p:txBody>
                <a:bodyPr wrap="square" rtlCol="0">
                  <a:spAutoFit/>
                </a:bodyPr>
                <a:lstStyle/>
                <a:p>
                  <a14:m>
                    <m:oMath xmlns:m="http://schemas.openxmlformats.org/officeDocument/2006/math">
                      <m:r>
                        <a:rPr lang="en-US" sz="1400" b="1" i="1" dirty="0" smtClean="0">
                          <a:solidFill>
                            <a:srgbClr val="00B0F0"/>
                          </a:solidFill>
                          <a:latin typeface="Cambria Math"/>
                        </a:rPr>
                        <m:t>𝑿</m:t>
                      </m:r>
                    </m:oMath>
                  </a14:m>
                  <a:r>
                    <a:rPr lang="en-US" sz="1400" dirty="0" smtClean="0"/>
                    <a:t> = </a:t>
                  </a:r>
                  <a:r>
                    <a:rPr lang="en-US" sz="1400" dirty="0" smtClean="0">
                      <a:solidFill>
                        <a:srgbClr val="00B0F0"/>
                      </a:solidFill>
                    </a:rPr>
                    <a:t>10.4</a:t>
                  </a:r>
                </a:p>
                <a:p>
                  <a:r>
                    <a:rPr lang="en-US" sz="1400" b="1" dirty="0" smtClean="0">
                      <a:solidFill>
                        <a:schemeClr val="tx2">
                          <a:lumMod val="60000"/>
                          <a:lumOff val="40000"/>
                        </a:schemeClr>
                      </a:solidFill>
                    </a:rPr>
                    <a:t>s</a:t>
                  </a:r>
                  <a:r>
                    <a:rPr lang="en-US" sz="1400" dirty="0" smtClean="0"/>
                    <a:t>= 1.81</a:t>
                  </a:r>
                  <a:endParaRPr lang="en-US" sz="1400" dirty="0"/>
                </a:p>
              </p:txBody>
            </p:sp>
          </mc:Choice>
          <mc:Fallback xmlns="">
            <p:sp>
              <p:nvSpPr>
                <p:cNvPr id="136" name="TextBox 135"/>
                <p:cNvSpPr txBox="1">
                  <a:spLocks noRot="1" noChangeAspect="1" noMove="1" noResize="1" noEditPoints="1" noAdjustHandles="1" noChangeArrowheads="1" noChangeShapeType="1" noTextEdit="1"/>
                </p:cNvSpPr>
                <p:nvPr/>
              </p:nvSpPr>
              <p:spPr>
                <a:xfrm>
                  <a:off x="2891347" y="4225590"/>
                  <a:ext cx="2275204" cy="1822568"/>
                </a:xfrm>
                <a:prstGeom prst="rect">
                  <a:avLst/>
                </a:prstGeom>
                <a:blipFill rotWithShape="1">
                  <a:blip r:embed="rId3"/>
                  <a:stretch>
                    <a:fillRect l="-2239" t="-1163" b="-10465"/>
                  </a:stretch>
                </a:blipFill>
              </p:spPr>
              <p:txBody>
                <a:bodyPr/>
                <a:lstStyle/>
                <a:p>
                  <a:r>
                    <a:rPr lang="en-US">
                      <a:noFill/>
                    </a:rPr>
                    <a:t> </a:t>
                  </a:r>
                </a:p>
              </p:txBody>
            </p:sp>
          </mc:Fallback>
        </mc:AlternateContent>
        <p:sp>
          <p:nvSpPr>
            <p:cNvPr id="137" name="Freeform 136"/>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8" name="Freeform 137"/>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9" name="Freeform 138"/>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40" name="Straight Arrow Connector 13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1" name="Straight Connector 140"/>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3" name="TextBox 172"/>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a:t>
                  </a:r>
                  <a:r>
                    <a:rPr lang="en-US" sz="1400" dirty="0" smtClean="0">
                      <a:solidFill>
                        <a:srgbClr val="FF0000"/>
                      </a:solidFill>
                    </a:rPr>
                    <a:t>9.6</a:t>
                  </a:r>
                </a:p>
                <a:p>
                  <a:r>
                    <a:rPr lang="en-US" sz="1400" b="1" dirty="0">
                      <a:solidFill>
                        <a:srgbClr val="FF0000"/>
                      </a:solidFill>
                    </a:rPr>
                    <a:t>s</a:t>
                  </a:r>
                  <a:r>
                    <a:rPr lang="en-US" sz="1400" dirty="0" smtClean="0">
                      <a:solidFill>
                        <a:srgbClr val="FF0000"/>
                      </a:solidFill>
                    </a:rPr>
                    <a:t> </a:t>
                  </a:r>
                  <a:r>
                    <a:rPr lang="en-US" sz="1400" dirty="0" smtClean="0"/>
                    <a:t>= 1.81</a:t>
                  </a:r>
                  <a:endParaRPr lang="en-US" sz="1400" dirty="0"/>
                </a:p>
              </p:txBody>
            </p:sp>
          </mc:Choice>
          <mc:Fallback xmlns="">
            <p:sp>
              <p:nvSpPr>
                <p:cNvPr id="173" name="TextBox 172"/>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4"/>
                  <a:stretch>
                    <a:fillRect l="-1786" b="-6742"/>
                  </a:stretch>
                </a:blipFill>
              </p:spPr>
              <p:txBody>
                <a:bodyPr/>
                <a:lstStyle/>
                <a:p>
                  <a:r>
                    <a:rPr lang="en-US">
                      <a:noFill/>
                    </a:rPr>
                    <a:t> </a:t>
                  </a:r>
                </a:p>
              </p:txBody>
            </p:sp>
          </mc:Fallback>
        </mc:AlternateContent>
      </p:grpSp>
      <p:grpSp>
        <p:nvGrpSpPr>
          <p:cNvPr id="175" name="Group 174"/>
          <p:cNvGrpSpPr/>
          <p:nvPr/>
        </p:nvGrpSpPr>
        <p:grpSpPr>
          <a:xfrm>
            <a:off x="2082733" y="371189"/>
            <a:ext cx="2019001" cy="1408167"/>
            <a:chOff x="988358" y="1143000"/>
            <a:chExt cx="5602415" cy="4905160"/>
          </a:xfrm>
        </p:grpSpPr>
        <p:cxnSp>
          <p:nvCxnSpPr>
            <p:cNvPr id="176" name="Straight Connector 175"/>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77" name="Freeform 176"/>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79" name="Straight Connector 178"/>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9</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208" name="Freeform 207"/>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9" name="Freeform 208"/>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10" name="Rectangle 209"/>
          <p:cNvSpPr/>
          <p:nvPr/>
        </p:nvSpPr>
        <p:spPr>
          <a:xfrm>
            <a:off x="172233" y="467958"/>
            <a:ext cx="1831463"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a:t>
            </a:r>
            <a:r>
              <a:rPr lang="en-US" b="1" baseline="-25000" dirty="0" smtClean="0">
                <a:solidFill>
                  <a:schemeClr val="tx2">
                    <a:lumMod val="60000"/>
                    <a:lumOff val="40000"/>
                  </a:schemeClr>
                </a:solidFill>
              </a:rPr>
              <a:t>male</a:t>
            </a:r>
            <a:r>
              <a:rPr lang="en-US" b="1" dirty="0" smtClean="0">
                <a:solidFill>
                  <a:schemeClr val="tx2">
                    <a:lumMod val="60000"/>
                    <a:lumOff val="40000"/>
                  </a:schemeClr>
                </a:solidFill>
              </a:rPr>
              <a:t> = µ</a:t>
            </a:r>
            <a:r>
              <a:rPr lang="en-US" b="1" baseline="-25000" dirty="0" smtClean="0">
                <a:solidFill>
                  <a:schemeClr val="tx2">
                    <a:lumMod val="60000"/>
                    <a:lumOff val="40000"/>
                  </a:schemeClr>
                </a:solidFill>
              </a:rPr>
              <a:t>female </a:t>
            </a:r>
            <a:endParaRPr lang="en-US" baseline="-25000" dirty="0"/>
          </a:p>
        </p:txBody>
      </p:sp>
      <p:sp>
        <p:nvSpPr>
          <p:cNvPr id="211" name="Rectangle 210"/>
          <p:cNvSpPr/>
          <p:nvPr/>
        </p:nvSpPr>
        <p:spPr>
          <a:xfrm>
            <a:off x="4781961" y="467958"/>
            <a:ext cx="1796197"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a:t>
            </a:r>
            <a:r>
              <a:rPr lang="en-US" b="1" dirty="0">
                <a:solidFill>
                  <a:srgbClr val="FF0000"/>
                </a:solidFill>
              </a:rPr>
              <a:t>µ</a:t>
            </a:r>
            <a:r>
              <a:rPr lang="en-US" b="1" baseline="-25000" dirty="0">
                <a:solidFill>
                  <a:srgbClr val="FF0000"/>
                </a:solidFill>
              </a:rPr>
              <a:t>male</a:t>
            </a:r>
            <a:r>
              <a:rPr lang="en-US" b="1" dirty="0">
                <a:solidFill>
                  <a:srgbClr val="FF0000"/>
                </a:solidFill>
              </a:rPr>
              <a:t> ≠</a:t>
            </a:r>
            <a:r>
              <a:rPr lang="en-US" b="1" dirty="0" smtClean="0">
                <a:solidFill>
                  <a:srgbClr val="FF0000"/>
                </a:solidFill>
              </a:rPr>
              <a:t> µ</a:t>
            </a:r>
            <a:r>
              <a:rPr lang="en-US" b="1" baseline="-25000" dirty="0" smtClean="0">
                <a:solidFill>
                  <a:srgbClr val="FF0000"/>
                </a:solidFill>
              </a:rPr>
              <a:t>female</a:t>
            </a:r>
            <a:endParaRPr lang="en-US" dirty="0">
              <a:solidFill>
                <a:srgbClr val="FF0000"/>
              </a:solidFill>
            </a:endParaRPr>
          </a:p>
        </p:txBody>
      </p:sp>
      <p:sp>
        <p:nvSpPr>
          <p:cNvPr id="212" name="TextBox 211"/>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Tree>
    <p:extLst>
      <p:ext uri="{BB962C8B-B14F-4D97-AF65-F5344CB8AC3E}">
        <p14:creationId xmlns:p14="http://schemas.microsoft.com/office/powerpoint/2010/main" val="9050096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Isosceles Triangle 180"/>
          <p:cNvSpPr/>
          <p:nvPr/>
        </p:nvSpPr>
        <p:spPr>
          <a:xfrm rot="5400000">
            <a:off x="4110224" y="4491224"/>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82" name="Straight Connector 181"/>
          <p:cNvCxnSpPr>
            <a:endCxn id="181" idx="3"/>
          </p:cNvCxnSpPr>
          <p:nvPr/>
        </p:nvCxnSpPr>
        <p:spPr>
          <a:xfrm>
            <a:off x="1143000" y="4753881"/>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19680" y="2819400"/>
            <a:ext cx="1086480" cy="4038600"/>
            <a:chOff x="-19680" y="1887758"/>
            <a:chExt cx="1086480" cy="4038600"/>
          </a:xfrm>
        </p:grpSpPr>
        <p:cxnSp>
          <p:nvCxnSpPr>
            <p:cNvPr id="184" name="Straight Connector 183"/>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19680" y="2049302"/>
              <a:ext cx="747150" cy="3553968"/>
              <a:chOff x="2209800" y="1219200"/>
              <a:chExt cx="352429" cy="1676400"/>
            </a:xfrm>
          </p:grpSpPr>
          <p:sp>
            <p:nvSpPr>
              <p:cNvPr id="197" name="Rectangle 196"/>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98" name="Rectangle 197"/>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99" name="Rectangle 198"/>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00" name="Rectangle 199"/>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01" name="Rectangle 20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02" name="Rectangle 201"/>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03" name="Rectangle 202"/>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04" name="Rectangle 203"/>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05" name="Rectangle 204"/>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06" name="Rectangle 205"/>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07" name="Rectangle 206"/>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196" name="Straight Connector 195"/>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13" name="Straight Connector 112"/>
          <p:cNvCxnSpPr>
            <a:stCxn id="114" idx="3"/>
          </p:cNvCxnSpPr>
          <p:nvPr/>
        </p:nvCxnSpPr>
        <p:spPr>
          <a:xfrm>
            <a:off x="5124430" y="5214098"/>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9412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5" name="Straight Connector 114"/>
          <p:cNvCxnSpPr/>
          <p:nvPr/>
        </p:nvCxnSpPr>
        <p:spPr>
          <a:xfrm flipV="1">
            <a:off x="4619623" y="4792159"/>
            <a:ext cx="1" cy="423946"/>
          </a:xfrm>
          <a:prstGeom prst="line">
            <a:avLst/>
          </a:prstGeom>
          <a:ln w="69850"/>
        </p:spPr>
        <p:style>
          <a:lnRef idx="3">
            <a:schemeClr val="dk1"/>
          </a:lnRef>
          <a:fillRef idx="0">
            <a:schemeClr val="dk1"/>
          </a:fillRef>
          <a:effectRef idx="2">
            <a:schemeClr val="dk1"/>
          </a:effectRef>
          <a:fontRef idx="minor">
            <a:schemeClr val="tx1"/>
          </a:fontRef>
        </p:style>
      </p:cxnSp>
      <p:cxnSp>
        <p:nvCxnSpPr>
          <p:cNvPr id="116" name="Straight Connector 115"/>
          <p:cNvCxnSpPr>
            <a:stCxn id="117" idx="3"/>
          </p:cNvCxnSpPr>
          <p:nvPr/>
        </p:nvCxnSpPr>
        <p:spPr>
          <a:xfrm>
            <a:off x="5121743" y="4299698"/>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7" name="Isosceles Triangle 116"/>
          <p:cNvSpPr/>
          <p:nvPr/>
        </p:nvSpPr>
        <p:spPr>
          <a:xfrm rot="16200000">
            <a:off x="4659967" y="40268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8" name="Straight Connector 117"/>
          <p:cNvCxnSpPr/>
          <p:nvPr/>
        </p:nvCxnSpPr>
        <p:spPr>
          <a:xfrm flipV="1">
            <a:off x="4560683" y="4301705"/>
            <a:ext cx="1" cy="479220"/>
          </a:xfrm>
          <a:prstGeom prst="line">
            <a:avLst/>
          </a:prstGeom>
          <a:ln w="69850"/>
        </p:spPr>
        <p:style>
          <a:lnRef idx="3">
            <a:schemeClr val="dk1"/>
          </a:lnRef>
          <a:fillRef idx="0">
            <a:schemeClr val="dk1"/>
          </a:fillRef>
          <a:effectRef idx="2">
            <a:schemeClr val="dk1"/>
          </a:effectRef>
          <a:fontRef idx="minor">
            <a:schemeClr val="tx1"/>
          </a:fontRef>
        </p:style>
      </p:cxnSp>
      <p:sp>
        <p:nvSpPr>
          <p:cNvPr id="119" name="Rectangle 118"/>
          <p:cNvSpPr>
            <a:spLocks/>
          </p:cNvSpPr>
          <p:nvPr/>
        </p:nvSpPr>
        <p:spPr>
          <a:xfrm>
            <a:off x="1290082" y="3443547"/>
            <a:ext cx="1289304" cy="1292352"/>
          </a:xfrm>
          <a:prstGeom prst="rect">
            <a:avLst/>
          </a:prstGeom>
          <a:pattFill prst="lgConfetti">
            <a:fgClr>
              <a:schemeClr val="tx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120" name="Rectangle 119"/>
          <p:cNvSpPr>
            <a:spLocks/>
          </p:cNvSpPr>
          <p:nvPr/>
        </p:nvSpPr>
        <p:spPr>
          <a:xfrm>
            <a:off x="2602654" y="4139107"/>
            <a:ext cx="597746" cy="588865"/>
          </a:xfrm>
          <a:prstGeom prst="rect">
            <a:avLst/>
          </a:prstGeom>
          <a:pattFill prst="lgConfetti">
            <a:fgClr>
              <a:schemeClr val="tx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121" name="Rectangle 120"/>
          <p:cNvSpPr>
            <a:spLocks/>
          </p:cNvSpPr>
          <p:nvPr/>
        </p:nvSpPr>
        <p:spPr>
          <a:xfrm>
            <a:off x="3238333" y="4147650"/>
            <a:ext cx="593257" cy="574380"/>
          </a:xfrm>
          <a:prstGeom prst="rect">
            <a:avLst/>
          </a:prstGeom>
          <a:pattFill prst="lgConfetti">
            <a:fgClr>
              <a:schemeClr val="tx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128" name="Rectangle 127"/>
          <p:cNvSpPr>
            <a:spLocks/>
          </p:cNvSpPr>
          <p:nvPr/>
        </p:nvSpPr>
        <p:spPr>
          <a:xfrm>
            <a:off x="3238333" y="4800443"/>
            <a:ext cx="278436" cy="278379"/>
          </a:xfrm>
          <a:prstGeom prst="rect">
            <a:avLst/>
          </a:prstGeom>
          <a:pattFill prst="lgConfetti">
            <a:fgClr>
              <a:schemeClr val="tx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129" name="Rectangle 128"/>
          <p:cNvSpPr>
            <a:spLocks/>
          </p:cNvSpPr>
          <p:nvPr/>
        </p:nvSpPr>
        <p:spPr>
          <a:xfrm>
            <a:off x="2602654" y="4783497"/>
            <a:ext cx="597746" cy="590651"/>
          </a:xfrm>
          <a:prstGeom prst="rect">
            <a:avLst/>
          </a:prstGeom>
          <a:pattFill prst="lgConfetti">
            <a:fgClr>
              <a:schemeClr val="tx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130" name="Rectangle 129"/>
          <p:cNvSpPr>
            <a:spLocks/>
          </p:cNvSpPr>
          <p:nvPr/>
        </p:nvSpPr>
        <p:spPr>
          <a:xfrm>
            <a:off x="1293324" y="4778740"/>
            <a:ext cx="1289304" cy="1292352"/>
          </a:xfrm>
          <a:prstGeom prst="rect">
            <a:avLst/>
          </a:prstGeom>
          <a:pattFill prst="lgConfetti">
            <a:fgClr>
              <a:schemeClr val="tx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131" name="Rectangle 130"/>
          <p:cNvSpPr>
            <a:spLocks/>
          </p:cNvSpPr>
          <p:nvPr/>
        </p:nvSpPr>
        <p:spPr>
          <a:xfrm>
            <a:off x="3553154" y="4792159"/>
            <a:ext cx="278436" cy="278379"/>
          </a:xfrm>
          <a:prstGeom prst="rect">
            <a:avLst/>
          </a:prstGeom>
          <a:pattFill prst="lgConfetti">
            <a:fgClr>
              <a:schemeClr val="tx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grpSp>
        <p:nvGrpSpPr>
          <p:cNvPr id="132" name="Group 131"/>
          <p:cNvGrpSpPr/>
          <p:nvPr/>
        </p:nvGrpSpPr>
        <p:grpSpPr>
          <a:xfrm>
            <a:off x="-3585" y="0"/>
            <a:ext cx="9147586" cy="2011815"/>
            <a:chOff x="-3585" y="0"/>
            <a:chExt cx="9147586" cy="2011815"/>
          </a:xfrm>
        </p:grpSpPr>
        <p:sp>
          <p:nvSpPr>
            <p:cNvPr id="133" name="Rectangle 132"/>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p:cNvCxnSpPr>
              <a:stCxn id="133" idx="0"/>
              <a:endCxn id="133"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135" name="TextBox 134"/>
          <p:cNvSpPr txBox="1"/>
          <p:nvPr/>
        </p:nvSpPr>
        <p:spPr>
          <a:xfrm>
            <a:off x="-3586" y="-72323"/>
            <a:ext cx="4575586" cy="400110"/>
          </a:xfrm>
          <a:prstGeom prst="rect">
            <a:avLst/>
          </a:prstGeom>
          <a:noFill/>
        </p:spPr>
        <p:txBody>
          <a:bodyPr wrap="square" rtlCol="0">
            <a:spAutoFit/>
          </a:bodyPr>
          <a:lstStyle/>
          <a:p>
            <a:r>
              <a:rPr lang="en-US" sz="2000" b="1" dirty="0" smtClean="0">
                <a:solidFill>
                  <a:schemeClr val="tx2">
                    <a:lumMod val="60000"/>
                    <a:lumOff val="40000"/>
                  </a:schemeClr>
                </a:solidFill>
              </a:rPr>
              <a:t>H</a:t>
            </a:r>
            <a:r>
              <a:rPr lang="en-US" sz="2000" b="1" baseline="-25000" dirty="0" smtClean="0">
                <a:solidFill>
                  <a:schemeClr val="tx2">
                    <a:lumMod val="60000"/>
                    <a:lumOff val="40000"/>
                  </a:schemeClr>
                </a:solidFill>
              </a:rPr>
              <a:t>0 </a:t>
            </a:r>
            <a:r>
              <a:rPr lang="en-US" sz="2000" b="1" dirty="0" smtClean="0">
                <a:solidFill>
                  <a:schemeClr val="tx2">
                    <a:lumMod val="60000"/>
                    <a:lumOff val="40000"/>
                  </a:schemeClr>
                </a:solidFill>
              </a:rPr>
              <a:t>: Males Boxers live as long as Females</a:t>
            </a:r>
            <a:endParaRPr lang="en-US" sz="2000" b="1" baseline="-25000" dirty="0">
              <a:solidFill>
                <a:schemeClr val="tx2">
                  <a:lumMod val="60000"/>
                  <a:lumOff val="40000"/>
                </a:schemeClr>
              </a:solidFill>
            </a:endParaRPr>
          </a:p>
        </p:txBody>
      </p:sp>
      <p:sp>
        <p:nvSpPr>
          <p:cNvPr id="136" name="TextBox 135"/>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they are different</a:t>
            </a:r>
            <a:endParaRPr lang="en-US" sz="2800" b="1" baseline="-25000" dirty="0">
              <a:solidFill>
                <a:srgbClr val="FF0000"/>
              </a:solidFill>
            </a:endParaRPr>
          </a:p>
        </p:txBody>
      </p:sp>
      <p:grpSp>
        <p:nvGrpSpPr>
          <p:cNvPr id="137" name="Group 136"/>
          <p:cNvGrpSpPr/>
          <p:nvPr/>
        </p:nvGrpSpPr>
        <p:grpSpPr>
          <a:xfrm>
            <a:off x="6400800" y="591853"/>
            <a:ext cx="2691177" cy="1440407"/>
            <a:chOff x="988358" y="1101908"/>
            <a:chExt cx="7467600" cy="5017467"/>
          </a:xfrm>
        </p:grpSpPr>
        <p:cxnSp>
          <p:nvCxnSpPr>
            <p:cNvPr id="138" name="Straight Connector 137"/>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39" name="Freeform 138"/>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40" name="Straight Connector 139"/>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1" name="TextBox 140"/>
                <p:cNvSpPr txBox="1"/>
                <p:nvPr/>
              </p:nvSpPr>
              <p:spPr>
                <a:xfrm>
                  <a:off x="2891347" y="4225590"/>
                  <a:ext cx="2275204" cy="1822568"/>
                </a:xfrm>
                <a:prstGeom prst="rect">
                  <a:avLst/>
                </a:prstGeom>
                <a:noFill/>
              </p:spPr>
              <p:txBody>
                <a:bodyPr wrap="square" rtlCol="0">
                  <a:spAutoFit/>
                </a:bodyPr>
                <a:lstStyle/>
                <a:p>
                  <a14:m>
                    <m:oMath xmlns:m="http://schemas.openxmlformats.org/officeDocument/2006/math">
                      <m:r>
                        <a:rPr lang="en-US" sz="1400" b="1" i="1" dirty="0" smtClean="0">
                          <a:solidFill>
                            <a:srgbClr val="00B0F0"/>
                          </a:solidFill>
                          <a:latin typeface="Cambria Math"/>
                        </a:rPr>
                        <m:t>𝑿</m:t>
                      </m:r>
                    </m:oMath>
                  </a14:m>
                  <a:r>
                    <a:rPr lang="en-US" sz="1400" dirty="0" smtClean="0"/>
                    <a:t> = </a:t>
                  </a:r>
                  <a:r>
                    <a:rPr lang="en-US" sz="1400" dirty="0" smtClean="0">
                      <a:solidFill>
                        <a:srgbClr val="00B0F0"/>
                      </a:solidFill>
                    </a:rPr>
                    <a:t>10.4</a:t>
                  </a:r>
                </a:p>
                <a:p>
                  <a:r>
                    <a:rPr lang="en-US" sz="1400" b="1" dirty="0" smtClean="0">
                      <a:solidFill>
                        <a:schemeClr val="tx2">
                          <a:lumMod val="60000"/>
                          <a:lumOff val="40000"/>
                        </a:schemeClr>
                      </a:solidFill>
                    </a:rPr>
                    <a:t>s</a:t>
                  </a:r>
                  <a:r>
                    <a:rPr lang="en-US" sz="1400" dirty="0" smtClean="0"/>
                    <a:t>= 1.81</a:t>
                  </a:r>
                  <a:endParaRPr lang="en-US" sz="1400" dirty="0"/>
                </a:p>
              </p:txBody>
            </p:sp>
          </mc:Choice>
          <mc:Fallback xmlns="">
            <p:sp>
              <p:nvSpPr>
                <p:cNvPr id="141" name="TextBox 140"/>
                <p:cNvSpPr txBox="1">
                  <a:spLocks noRot="1" noChangeAspect="1" noMove="1" noResize="1" noEditPoints="1" noAdjustHandles="1" noChangeArrowheads="1" noChangeShapeType="1" noTextEdit="1"/>
                </p:cNvSpPr>
                <p:nvPr/>
              </p:nvSpPr>
              <p:spPr>
                <a:xfrm>
                  <a:off x="2891347" y="4225590"/>
                  <a:ext cx="2275204" cy="1822568"/>
                </a:xfrm>
                <a:prstGeom prst="rect">
                  <a:avLst/>
                </a:prstGeom>
                <a:blipFill rotWithShape="1">
                  <a:blip r:embed="rId3"/>
                  <a:stretch>
                    <a:fillRect l="-2239" t="-1163" b="-10465"/>
                  </a:stretch>
                </a:blipFill>
              </p:spPr>
              <p:txBody>
                <a:bodyPr/>
                <a:lstStyle/>
                <a:p>
                  <a:r>
                    <a:rPr lang="en-US">
                      <a:noFill/>
                    </a:rPr>
                    <a:t> </a:t>
                  </a:r>
                </a:p>
              </p:txBody>
            </p:sp>
          </mc:Fallback>
        </mc:AlternateContent>
        <p:sp>
          <p:nvSpPr>
            <p:cNvPr id="173" name="Freeform 17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5" name="Freeform 174"/>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6" name="Freeform 175"/>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77" name="Straight Arrow Connector 176"/>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0" name="TextBox 179"/>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a:t>
                  </a:r>
                  <a:r>
                    <a:rPr lang="en-US" sz="1400" dirty="0" smtClean="0">
                      <a:solidFill>
                        <a:srgbClr val="FF0000"/>
                      </a:solidFill>
                    </a:rPr>
                    <a:t>9.6</a:t>
                  </a:r>
                </a:p>
                <a:p>
                  <a:r>
                    <a:rPr lang="en-US" sz="1400" b="1" dirty="0">
                      <a:solidFill>
                        <a:srgbClr val="FF0000"/>
                      </a:solidFill>
                    </a:rPr>
                    <a:t>s</a:t>
                  </a:r>
                  <a:r>
                    <a:rPr lang="en-US" sz="1400" dirty="0" smtClean="0">
                      <a:solidFill>
                        <a:srgbClr val="FF0000"/>
                      </a:solidFill>
                    </a:rPr>
                    <a:t> </a:t>
                  </a:r>
                  <a:r>
                    <a:rPr lang="en-US" sz="1400" dirty="0" smtClean="0"/>
                    <a:t>= 1.81</a:t>
                  </a:r>
                  <a:endParaRPr lang="en-US" sz="1400" dirty="0"/>
                </a:p>
              </p:txBody>
            </p:sp>
          </mc:Choice>
          <mc:Fallback xmlns="">
            <p:sp>
              <p:nvSpPr>
                <p:cNvPr id="180" name="TextBox 179"/>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4"/>
                  <a:stretch>
                    <a:fillRect l="-1786" b="-6742"/>
                  </a:stretch>
                </a:blipFill>
              </p:spPr>
              <p:txBody>
                <a:bodyPr/>
                <a:lstStyle/>
                <a:p>
                  <a:r>
                    <a:rPr lang="en-US">
                      <a:noFill/>
                    </a:rPr>
                    <a:t> </a:t>
                  </a:r>
                </a:p>
              </p:txBody>
            </p:sp>
          </mc:Fallback>
        </mc:AlternateContent>
      </p:grpSp>
      <p:grpSp>
        <p:nvGrpSpPr>
          <p:cNvPr id="208" name="Group 207"/>
          <p:cNvGrpSpPr/>
          <p:nvPr/>
        </p:nvGrpSpPr>
        <p:grpSpPr>
          <a:xfrm>
            <a:off x="2082733" y="371189"/>
            <a:ext cx="2019001" cy="1408167"/>
            <a:chOff x="988358" y="1143000"/>
            <a:chExt cx="5602415" cy="4905160"/>
          </a:xfrm>
        </p:grpSpPr>
        <p:cxnSp>
          <p:nvCxnSpPr>
            <p:cNvPr id="209" name="Straight Connector 208"/>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210" name="Freeform 209"/>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211" name="Straight Connector 210"/>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9</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213" name="Freeform 21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4" name="Freeform 213"/>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215" name="Rectangle 214"/>
          <p:cNvSpPr/>
          <p:nvPr/>
        </p:nvSpPr>
        <p:spPr>
          <a:xfrm>
            <a:off x="172233" y="467958"/>
            <a:ext cx="1831463"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a:t>
            </a:r>
            <a:r>
              <a:rPr lang="en-US" b="1" baseline="-25000" dirty="0" smtClean="0">
                <a:solidFill>
                  <a:schemeClr val="tx2">
                    <a:lumMod val="60000"/>
                    <a:lumOff val="40000"/>
                  </a:schemeClr>
                </a:solidFill>
              </a:rPr>
              <a:t>male</a:t>
            </a:r>
            <a:r>
              <a:rPr lang="en-US" b="1" dirty="0" smtClean="0">
                <a:solidFill>
                  <a:schemeClr val="tx2">
                    <a:lumMod val="60000"/>
                    <a:lumOff val="40000"/>
                  </a:schemeClr>
                </a:solidFill>
              </a:rPr>
              <a:t> = µ</a:t>
            </a:r>
            <a:r>
              <a:rPr lang="en-US" b="1" baseline="-25000" dirty="0" smtClean="0">
                <a:solidFill>
                  <a:schemeClr val="tx2">
                    <a:lumMod val="60000"/>
                    <a:lumOff val="40000"/>
                  </a:schemeClr>
                </a:solidFill>
              </a:rPr>
              <a:t>female </a:t>
            </a:r>
            <a:endParaRPr lang="en-US" baseline="-25000" dirty="0"/>
          </a:p>
        </p:txBody>
      </p:sp>
      <p:sp>
        <p:nvSpPr>
          <p:cNvPr id="216" name="Rectangle 215"/>
          <p:cNvSpPr/>
          <p:nvPr/>
        </p:nvSpPr>
        <p:spPr>
          <a:xfrm>
            <a:off x="4781961" y="467958"/>
            <a:ext cx="1796197"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a:t>
            </a:r>
            <a:r>
              <a:rPr lang="en-US" b="1" dirty="0">
                <a:solidFill>
                  <a:srgbClr val="FF0000"/>
                </a:solidFill>
              </a:rPr>
              <a:t>µ</a:t>
            </a:r>
            <a:r>
              <a:rPr lang="en-US" b="1" baseline="-25000" dirty="0">
                <a:solidFill>
                  <a:srgbClr val="FF0000"/>
                </a:solidFill>
              </a:rPr>
              <a:t>male</a:t>
            </a:r>
            <a:r>
              <a:rPr lang="en-US" b="1" dirty="0">
                <a:solidFill>
                  <a:srgbClr val="FF0000"/>
                </a:solidFill>
              </a:rPr>
              <a:t> ≠</a:t>
            </a:r>
            <a:r>
              <a:rPr lang="en-US" b="1" dirty="0" smtClean="0">
                <a:solidFill>
                  <a:srgbClr val="FF0000"/>
                </a:solidFill>
              </a:rPr>
              <a:t> µ</a:t>
            </a:r>
            <a:r>
              <a:rPr lang="en-US" b="1" baseline="-25000" dirty="0" smtClean="0">
                <a:solidFill>
                  <a:srgbClr val="FF0000"/>
                </a:solidFill>
              </a:rPr>
              <a:t>female</a:t>
            </a:r>
            <a:endParaRPr lang="en-US" dirty="0">
              <a:solidFill>
                <a:srgbClr val="FF0000"/>
              </a:solidFill>
            </a:endParaRPr>
          </a:p>
        </p:txBody>
      </p:sp>
      <p:sp>
        <p:nvSpPr>
          <p:cNvPr id="217" name="TextBox 216"/>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Tree>
    <p:extLst>
      <p:ext uri="{BB962C8B-B14F-4D97-AF65-F5344CB8AC3E}">
        <p14:creationId xmlns:p14="http://schemas.microsoft.com/office/powerpoint/2010/main" val="27401035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Isosceles Triangle 180"/>
          <p:cNvSpPr/>
          <p:nvPr/>
        </p:nvSpPr>
        <p:spPr>
          <a:xfrm rot="5400000">
            <a:off x="4110224" y="4491224"/>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82" name="Straight Connector 181"/>
          <p:cNvCxnSpPr>
            <a:endCxn id="181" idx="3"/>
          </p:cNvCxnSpPr>
          <p:nvPr/>
        </p:nvCxnSpPr>
        <p:spPr>
          <a:xfrm>
            <a:off x="1143000" y="4753881"/>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19680" y="2819400"/>
            <a:ext cx="1086480" cy="4038600"/>
            <a:chOff x="-19680" y="1887758"/>
            <a:chExt cx="1086480" cy="4038600"/>
          </a:xfrm>
        </p:grpSpPr>
        <p:cxnSp>
          <p:nvCxnSpPr>
            <p:cNvPr id="184" name="Straight Connector 183"/>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19680" y="2049302"/>
              <a:ext cx="747150" cy="3553968"/>
              <a:chOff x="2209800" y="1219200"/>
              <a:chExt cx="352429" cy="1676400"/>
            </a:xfrm>
          </p:grpSpPr>
          <p:sp>
            <p:nvSpPr>
              <p:cNvPr id="197" name="Rectangle 196"/>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98" name="Rectangle 197"/>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99" name="Rectangle 198"/>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00" name="Rectangle 199"/>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01" name="Rectangle 20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02" name="Rectangle 201"/>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03" name="Rectangle 202"/>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04" name="Rectangle 203"/>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05" name="Rectangle 204"/>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06" name="Rectangle 205"/>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07" name="Rectangle 206"/>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196" name="Straight Connector 195"/>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13" name="Straight Connector 112"/>
          <p:cNvCxnSpPr>
            <a:stCxn id="114" idx="3"/>
          </p:cNvCxnSpPr>
          <p:nvPr/>
        </p:nvCxnSpPr>
        <p:spPr>
          <a:xfrm>
            <a:off x="5124430" y="5214098"/>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9412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5" name="Straight Connector 114"/>
          <p:cNvCxnSpPr/>
          <p:nvPr/>
        </p:nvCxnSpPr>
        <p:spPr>
          <a:xfrm flipV="1">
            <a:off x="4619623" y="4792159"/>
            <a:ext cx="1" cy="423946"/>
          </a:xfrm>
          <a:prstGeom prst="line">
            <a:avLst/>
          </a:prstGeom>
          <a:ln w="69850"/>
        </p:spPr>
        <p:style>
          <a:lnRef idx="3">
            <a:schemeClr val="dk1"/>
          </a:lnRef>
          <a:fillRef idx="0">
            <a:schemeClr val="dk1"/>
          </a:fillRef>
          <a:effectRef idx="2">
            <a:schemeClr val="dk1"/>
          </a:effectRef>
          <a:fontRef idx="minor">
            <a:schemeClr val="tx1"/>
          </a:fontRef>
        </p:style>
      </p:cxnSp>
      <p:cxnSp>
        <p:nvCxnSpPr>
          <p:cNvPr id="116" name="Straight Connector 115"/>
          <p:cNvCxnSpPr>
            <a:stCxn id="117" idx="3"/>
          </p:cNvCxnSpPr>
          <p:nvPr/>
        </p:nvCxnSpPr>
        <p:spPr>
          <a:xfrm>
            <a:off x="5121743" y="4299698"/>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7" name="Isosceles Triangle 116"/>
          <p:cNvSpPr/>
          <p:nvPr/>
        </p:nvSpPr>
        <p:spPr>
          <a:xfrm rot="16200000">
            <a:off x="4659967" y="40268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8" name="Straight Connector 117"/>
          <p:cNvCxnSpPr/>
          <p:nvPr/>
        </p:nvCxnSpPr>
        <p:spPr>
          <a:xfrm flipV="1">
            <a:off x="4560683" y="4301705"/>
            <a:ext cx="1" cy="479220"/>
          </a:xfrm>
          <a:prstGeom prst="line">
            <a:avLst/>
          </a:prstGeom>
          <a:ln w="69850"/>
        </p:spPr>
        <p:style>
          <a:lnRef idx="3">
            <a:schemeClr val="dk1"/>
          </a:lnRef>
          <a:fillRef idx="0">
            <a:schemeClr val="dk1"/>
          </a:fillRef>
          <a:effectRef idx="2">
            <a:schemeClr val="dk1"/>
          </a:effectRef>
          <a:fontRef idx="minor">
            <a:schemeClr val="tx1"/>
          </a:fontRef>
        </p:style>
      </p:cxnSp>
      <p:sp>
        <p:nvSpPr>
          <p:cNvPr id="119" name="Rectangle 118"/>
          <p:cNvSpPr>
            <a:spLocks/>
          </p:cNvSpPr>
          <p:nvPr/>
        </p:nvSpPr>
        <p:spPr>
          <a:xfrm>
            <a:off x="1469647" y="3724358"/>
            <a:ext cx="2139696" cy="2135602"/>
          </a:xfrm>
          <a:prstGeom prst="rect">
            <a:avLst/>
          </a:prstGeom>
          <a:pattFill prst="lgConfetti">
            <a:fgClr>
              <a:schemeClr val="tx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124" name="Rectangle 123"/>
          <p:cNvSpPr>
            <a:spLocks/>
          </p:cNvSpPr>
          <p:nvPr/>
        </p:nvSpPr>
        <p:spPr>
          <a:xfrm>
            <a:off x="5171328" y="3762849"/>
            <a:ext cx="1664208" cy="1667069"/>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grpSp>
        <p:nvGrpSpPr>
          <p:cNvPr id="125" name="Group 124"/>
          <p:cNvGrpSpPr/>
          <p:nvPr/>
        </p:nvGrpSpPr>
        <p:grpSpPr>
          <a:xfrm>
            <a:off x="-3585" y="0"/>
            <a:ext cx="9147586" cy="2011815"/>
            <a:chOff x="-3585" y="0"/>
            <a:chExt cx="9147586" cy="2011815"/>
          </a:xfrm>
        </p:grpSpPr>
        <p:sp>
          <p:nvSpPr>
            <p:cNvPr id="126" name="Rectangle 125"/>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p:cNvCxnSpPr>
              <a:stCxn id="126" idx="0"/>
              <a:endCxn id="126"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132" name="TextBox 131"/>
          <p:cNvSpPr txBox="1"/>
          <p:nvPr/>
        </p:nvSpPr>
        <p:spPr>
          <a:xfrm>
            <a:off x="-3586" y="-72323"/>
            <a:ext cx="4575586" cy="400110"/>
          </a:xfrm>
          <a:prstGeom prst="rect">
            <a:avLst/>
          </a:prstGeom>
          <a:noFill/>
        </p:spPr>
        <p:txBody>
          <a:bodyPr wrap="square" rtlCol="0">
            <a:spAutoFit/>
          </a:bodyPr>
          <a:lstStyle/>
          <a:p>
            <a:r>
              <a:rPr lang="en-US" sz="2000" b="1" dirty="0" smtClean="0">
                <a:solidFill>
                  <a:schemeClr val="tx2">
                    <a:lumMod val="60000"/>
                    <a:lumOff val="40000"/>
                  </a:schemeClr>
                </a:solidFill>
              </a:rPr>
              <a:t>H</a:t>
            </a:r>
            <a:r>
              <a:rPr lang="en-US" sz="2000" b="1" baseline="-25000" dirty="0" smtClean="0">
                <a:solidFill>
                  <a:schemeClr val="tx2">
                    <a:lumMod val="60000"/>
                    <a:lumOff val="40000"/>
                  </a:schemeClr>
                </a:solidFill>
              </a:rPr>
              <a:t>0 </a:t>
            </a:r>
            <a:r>
              <a:rPr lang="en-US" sz="2000" b="1" dirty="0" smtClean="0">
                <a:solidFill>
                  <a:schemeClr val="tx2">
                    <a:lumMod val="60000"/>
                    <a:lumOff val="40000"/>
                  </a:schemeClr>
                </a:solidFill>
              </a:rPr>
              <a:t>: Males Boxers live as long as Females</a:t>
            </a:r>
            <a:endParaRPr lang="en-US" sz="2000" b="1" baseline="-25000" dirty="0">
              <a:solidFill>
                <a:schemeClr val="tx2">
                  <a:lumMod val="60000"/>
                  <a:lumOff val="40000"/>
                </a:schemeClr>
              </a:solidFill>
            </a:endParaRPr>
          </a:p>
        </p:txBody>
      </p:sp>
      <p:sp>
        <p:nvSpPr>
          <p:cNvPr id="133" name="TextBox 132"/>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they are different</a:t>
            </a:r>
            <a:endParaRPr lang="en-US" sz="2800" b="1" baseline="-25000" dirty="0">
              <a:solidFill>
                <a:srgbClr val="FF0000"/>
              </a:solidFill>
            </a:endParaRPr>
          </a:p>
        </p:txBody>
      </p:sp>
      <p:grpSp>
        <p:nvGrpSpPr>
          <p:cNvPr id="134" name="Group 133"/>
          <p:cNvGrpSpPr/>
          <p:nvPr/>
        </p:nvGrpSpPr>
        <p:grpSpPr>
          <a:xfrm>
            <a:off x="6400800" y="591853"/>
            <a:ext cx="2691177" cy="1440407"/>
            <a:chOff x="988358" y="1101908"/>
            <a:chExt cx="7467600" cy="5017467"/>
          </a:xfrm>
        </p:grpSpPr>
        <p:cxnSp>
          <p:nvCxnSpPr>
            <p:cNvPr id="135" name="Straight Connector 13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36" name="Freeform 135"/>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37" name="Straight Connector 13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TextBox 137"/>
                <p:cNvSpPr txBox="1"/>
                <p:nvPr/>
              </p:nvSpPr>
              <p:spPr>
                <a:xfrm>
                  <a:off x="2891347" y="4225590"/>
                  <a:ext cx="2275204" cy="1822568"/>
                </a:xfrm>
                <a:prstGeom prst="rect">
                  <a:avLst/>
                </a:prstGeom>
                <a:noFill/>
              </p:spPr>
              <p:txBody>
                <a:bodyPr wrap="square" rtlCol="0">
                  <a:spAutoFit/>
                </a:bodyPr>
                <a:lstStyle/>
                <a:p>
                  <a14:m>
                    <m:oMath xmlns:m="http://schemas.openxmlformats.org/officeDocument/2006/math">
                      <m:r>
                        <a:rPr lang="en-US" sz="1400" b="1" i="1" dirty="0" smtClean="0">
                          <a:solidFill>
                            <a:srgbClr val="00B0F0"/>
                          </a:solidFill>
                          <a:latin typeface="Cambria Math"/>
                        </a:rPr>
                        <m:t>𝑿</m:t>
                      </m:r>
                    </m:oMath>
                  </a14:m>
                  <a:r>
                    <a:rPr lang="en-US" sz="1400" dirty="0" smtClean="0"/>
                    <a:t> = </a:t>
                  </a:r>
                  <a:r>
                    <a:rPr lang="en-US" sz="1400" dirty="0" smtClean="0">
                      <a:solidFill>
                        <a:srgbClr val="00B0F0"/>
                      </a:solidFill>
                    </a:rPr>
                    <a:t>10.4</a:t>
                  </a:r>
                </a:p>
                <a:p>
                  <a:r>
                    <a:rPr lang="en-US" sz="1400" b="1" dirty="0" smtClean="0">
                      <a:solidFill>
                        <a:schemeClr val="tx2">
                          <a:lumMod val="60000"/>
                          <a:lumOff val="40000"/>
                        </a:schemeClr>
                      </a:solidFill>
                    </a:rPr>
                    <a:t>s</a:t>
                  </a:r>
                  <a:r>
                    <a:rPr lang="en-US" sz="1400" dirty="0" smtClean="0"/>
                    <a:t>= 1.81</a:t>
                  </a:r>
                  <a:endParaRPr lang="en-US" sz="1400" dirty="0"/>
                </a:p>
              </p:txBody>
            </p:sp>
          </mc:Choice>
          <mc:Fallback xmlns="">
            <p:sp>
              <p:nvSpPr>
                <p:cNvPr id="138" name="TextBox 137"/>
                <p:cNvSpPr txBox="1">
                  <a:spLocks noRot="1" noChangeAspect="1" noMove="1" noResize="1" noEditPoints="1" noAdjustHandles="1" noChangeArrowheads="1" noChangeShapeType="1" noTextEdit="1"/>
                </p:cNvSpPr>
                <p:nvPr/>
              </p:nvSpPr>
              <p:spPr>
                <a:xfrm>
                  <a:off x="2891347" y="4225590"/>
                  <a:ext cx="2275204" cy="1822568"/>
                </a:xfrm>
                <a:prstGeom prst="rect">
                  <a:avLst/>
                </a:prstGeom>
                <a:blipFill rotWithShape="1">
                  <a:blip r:embed="rId3"/>
                  <a:stretch>
                    <a:fillRect l="-2239" t="-1163" b="-10465"/>
                  </a:stretch>
                </a:blipFill>
              </p:spPr>
              <p:txBody>
                <a:bodyPr/>
                <a:lstStyle/>
                <a:p>
                  <a:r>
                    <a:rPr lang="en-US">
                      <a:noFill/>
                    </a:rPr>
                    <a:t> </a:t>
                  </a:r>
                </a:p>
              </p:txBody>
            </p:sp>
          </mc:Fallback>
        </mc:AlternateContent>
        <p:sp>
          <p:nvSpPr>
            <p:cNvPr id="139" name="Freeform 138"/>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0" name="Freeform 139"/>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1" name="Freeform 140"/>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68" name="Straight Arrow Connector 167"/>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0" name="TextBox 169"/>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a:t>
                  </a:r>
                  <a:r>
                    <a:rPr lang="en-US" sz="1400" dirty="0" smtClean="0">
                      <a:solidFill>
                        <a:srgbClr val="FF0000"/>
                      </a:solidFill>
                    </a:rPr>
                    <a:t>9.6</a:t>
                  </a:r>
                </a:p>
                <a:p>
                  <a:r>
                    <a:rPr lang="en-US" sz="1400" b="1" dirty="0">
                      <a:solidFill>
                        <a:srgbClr val="FF0000"/>
                      </a:solidFill>
                    </a:rPr>
                    <a:t>s</a:t>
                  </a:r>
                  <a:r>
                    <a:rPr lang="en-US" sz="1400" dirty="0" smtClean="0">
                      <a:solidFill>
                        <a:srgbClr val="FF0000"/>
                      </a:solidFill>
                    </a:rPr>
                    <a:t> </a:t>
                  </a:r>
                  <a:r>
                    <a:rPr lang="en-US" sz="1400" dirty="0" smtClean="0"/>
                    <a:t>= 1.81</a:t>
                  </a:r>
                  <a:endParaRPr lang="en-US" sz="14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4"/>
                  <a:stretch>
                    <a:fillRect l="-1786" b="-6742"/>
                  </a:stretch>
                </a:blipFill>
              </p:spPr>
              <p:txBody>
                <a:bodyPr/>
                <a:lstStyle/>
                <a:p>
                  <a:r>
                    <a:rPr lang="en-US">
                      <a:noFill/>
                    </a:rPr>
                    <a:t> </a:t>
                  </a:r>
                </a:p>
              </p:txBody>
            </p:sp>
          </mc:Fallback>
        </mc:AlternateContent>
      </p:grpSp>
      <p:grpSp>
        <p:nvGrpSpPr>
          <p:cNvPr id="171" name="Group 170"/>
          <p:cNvGrpSpPr/>
          <p:nvPr/>
        </p:nvGrpSpPr>
        <p:grpSpPr>
          <a:xfrm>
            <a:off x="2082733" y="371189"/>
            <a:ext cx="2019001" cy="1408167"/>
            <a:chOff x="988358" y="1143000"/>
            <a:chExt cx="5602415" cy="4905160"/>
          </a:xfrm>
        </p:grpSpPr>
        <p:cxnSp>
          <p:nvCxnSpPr>
            <p:cNvPr id="172" name="Straight Connector 171"/>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73" name="Freeform 172"/>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74" name="Straight Connector 173"/>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9</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76" name="Freeform 175"/>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7" name="Freeform 176"/>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78" name="Rectangle 177"/>
          <p:cNvSpPr/>
          <p:nvPr/>
        </p:nvSpPr>
        <p:spPr>
          <a:xfrm>
            <a:off x="172233" y="467958"/>
            <a:ext cx="1831463"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a:t>
            </a:r>
            <a:r>
              <a:rPr lang="en-US" b="1" baseline="-25000" dirty="0" smtClean="0">
                <a:solidFill>
                  <a:schemeClr val="tx2">
                    <a:lumMod val="60000"/>
                    <a:lumOff val="40000"/>
                  </a:schemeClr>
                </a:solidFill>
              </a:rPr>
              <a:t>male</a:t>
            </a:r>
            <a:r>
              <a:rPr lang="en-US" b="1" dirty="0" smtClean="0">
                <a:solidFill>
                  <a:schemeClr val="tx2">
                    <a:lumMod val="60000"/>
                    <a:lumOff val="40000"/>
                  </a:schemeClr>
                </a:solidFill>
              </a:rPr>
              <a:t> = µ</a:t>
            </a:r>
            <a:r>
              <a:rPr lang="en-US" b="1" baseline="-25000" dirty="0" smtClean="0">
                <a:solidFill>
                  <a:schemeClr val="tx2">
                    <a:lumMod val="60000"/>
                    <a:lumOff val="40000"/>
                  </a:schemeClr>
                </a:solidFill>
              </a:rPr>
              <a:t>female </a:t>
            </a:r>
            <a:endParaRPr lang="en-US" baseline="-25000" dirty="0"/>
          </a:p>
        </p:txBody>
      </p:sp>
      <p:sp>
        <p:nvSpPr>
          <p:cNvPr id="179" name="Rectangle 178"/>
          <p:cNvSpPr/>
          <p:nvPr/>
        </p:nvSpPr>
        <p:spPr>
          <a:xfrm>
            <a:off x="4781961" y="467958"/>
            <a:ext cx="1796197"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a:t>
            </a:r>
            <a:r>
              <a:rPr lang="en-US" b="1" dirty="0">
                <a:solidFill>
                  <a:srgbClr val="FF0000"/>
                </a:solidFill>
              </a:rPr>
              <a:t>µ</a:t>
            </a:r>
            <a:r>
              <a:rPr lang="en-US" b="1" baseline="-25000" dirty="0">
                <a:solidFill>
                  <a:srgbClr val="FF0000"/>
                </a:solidFill>
              </a:rPr>
              <a:t>male</a:t>
            </a:r>
            <a:r>
              <a:rPr lang="en-US" b="1" dirty="0">
                <a:solidFill>
                  <a:srgbClr val="FF0000"/>
                </a:solidFill>
              </a:rPr>
              <a:t> ≠</a:t>
            </a:r>
            <a:r>
              <a:rPr lang="en-US" b="1" dirty="0" smtClean="0">
                <a:solidFill>
                  <a:srgbClr val="FF0000"/>
                </a:solidFill>
              </a:rPr>
              <a:t> µ</a:t>
            </a:r>
            <a:r>
              <a:rPr lang="en-US" b="1" baseline="-25000" dirty="0" smtClean="0">
                <a:solidFill>
                  <a:srgbClr val="FF0000"/>
                </a:solidFill>
              </a:rPr>
              <a:t>female</a:t>
            </a:r>
            <a:endParaRPr lang="en-US" dirty="0">
              <a:solidFill>
                <a:srgbClr val="FF0000"/>
              </a:solidFill>
            </a:endParaRPr>
          </a:p>
        </p:txBody>
      </p:sp>
      <p:sp>
        <p:nvSpPr>
          <p:cNvPr id="180" name="TextBox 179"/>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Tree>
    <p:extLst>
      <p:ext uri="{BB962C8B-B14F-4D97-AF65-F5344CB8AC3E}">
        <p14:creationId xmlns:p14="http://schemas.microsoft.com/office/powerpoint/2010/main" val="603545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a:spLocks/>
          </p:cNvSpPr>
          <p:nvPr/>
        </p:nvSpPr>
        <p:spPr>
          <a:xfrm>
            <a:off x="1804182" y="2099645"/>
            <a:ext cx="2240280" cy="2240280"/>
          </a:xfrm>
          <a:prstGeom prst="rect">
            <a:avLst/>
          </a:prstGeom>
          <a:pattFill prst="lgConfetti">
            <a:fgClr>
              <a:schemeClr val="tx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181" name="Isosceles Triangle 180"/>
          <p:cNvSpPr/>
          <p:nvPr/>
        </p:nvSpPr>
        <p:spPr>
          <a:xfrm rot="5400000">
            <a:off x="4110224" y="4491224"/>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82" name="Straight Connector 181"/>
          <p:cNvCxnSpPr>
            <a:endCxn id="181" idx="3"/>
          </p:cNvCxnSpPr>
          <p:nvPr/>
        </p:nvCxnSpPr>
        <p:spPr>
          <a:xfrm>
            <a:off x="1143000" y="4753881"/>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19680" y="2819400"/>
            <a:ext cx="1086480" cy="4038600"/>
            <a:chOff x="-19680" y="1887758"/>
            <a:chExt cx="1086480" cy="4038600"/>
          </a:xfrm>
        </p:grpSpPr>
        <p:cxnSp>
          <p:nvCxnSpPr>
            <p:cNvPr id="184" name="Straight Connector 183"/>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19680" y="2049302"/>
              <a:ext cx="747150" cy="3553968"/>
              <a:chOff x="2209800" y="1219200"/>
              <a:chExt cx="352429" cy="1676400"/>
            </a:xfrm>
          </p:grpSpPr>
          <p:sp>
            <p:nvSpPr>
              <p:cNvPr id="197" name="Rectangle 196"/>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98" name="Rectangle 197"/>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99" name="Rectangle 198"/>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00" name="Rectangle 199"/>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01" name="Rectangle 20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02" name="Rectangle 201"/>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03" name="Rectangle 202"/>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04" name="Rectangle 203"/>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05" name="Rectangle 204"/>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06" name="Rectangle 205"/>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07" name="Rectangle 206"/>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196" name="Straight Connector 195"/>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13" name="Straight Connector 112"/>
          <p:cNvCxnSpPr>
            <a:stCxn id="114" idx="3"/>
          </p:cNvCxnSpPr>
          <p:nvPr/>
        </p:nvCxnSpPr>
        <p:spPr>
          <a:xfrm>
            <a:off x="5124430" y="5214098"/>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9412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5" name="Straight Connector 114"/>
          <p:cNvCxnSpPr/>
          <p:nvPr/>
        </p:nvCxnSpPr>
        <p:spPr>
          <a:xfrm flipV="1">
            <a:off x="4619623" y="4792159"/>
            <a:ext cx="1" cy="423946"/>
          </a:xfrm>
          <a:prstGeom prst="line">
            <a:avLst/>
          </a:prstGeom>
          <a:ln w="69850"/>
        </p:spPr>
        <p:style>
          <a:lnRef idx="3">
            <a:schemeClr val="dk1"/>
          </a:lnRef>
          <a:fillRef idx="0">
            <a:schemeClr val="dk1"/>
          </a:fillRef>
          <a:effectRef idx="2">
            <a:schemeClr val="dk1"/>
          </a:effectRef>
          <a:fontRef idx="minor">
            <a:schemeClr val="tx1"/>
          </a:fontRef>
        </p:style>
      </p:cxnSp>
      <p:cxnSp>
        <p:nvCxnSpPr>
          <p:cNvPr id="116" name="Straight Connector 115"/>
          <p:cNvCxnSpPr>
            <a:stCxn id="117" idx="3"/>
          </p:cNvCxnSpPr>
          <p:nvPr/>
        </p:nvCxnSpPr>
        <p:spPr>
          <a:xfrm>
            <a:off x="5121743" y="4299698"/>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7" name="Isosceles Triangle 116"/>
          <p:cNvSpPr/>
          <p:nvPr/>
        </p:nvSpPr>
        <p:spPr>
          <a:xfrm rot="16200000">
            <a:off x="4659967" y="40268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8" name="Straight Connector 117"/>
          <p:cNvCxnSpPr/>
          <p:nvPr/>
        </p:nvCxnSpPr>
        <p:spPr>
          <a:xfrm flipV="1">
            <a:off x="4560683" y="4301705"/>
            <a:ext cx="1" cy="479220"/>
          </a:xfrm>
          <a:prstGeom prst="line">
            <a:avLst/>
          </a:prstGeom>
          <a:ln w="69850"/>
        </p:spPr>
        <p:style>
          <a:lnRef idx="3">
            <a:schemeClr val="dk1"/>
          </a:lnRef>
          <a:fillRef idx="0">
            <a:schemeClr val="dk1"/>
          </a:fillRef>
          <a:effectRef idx="2">
            <a:schemeClr val="dk1"/>
          </a:effectRef>
          <a:fontRef idx="minor">
            <a:schemeClr val="tx1"/>
          </a:fontRef>
        </p:style>
      </p:cxnSp>
      <p:sp>
        <p:nvSpPr>
          <p:cNvPr id="124" name="Rectangle 123"/>
          <p:cNvSpPr>
            <a:spLocks/>
          </p:cNvSpPr>
          <p:nvPr/>
        </p:nvSpPr>
        <p:spPr>
          <a:xfrm>
            <a:off x="1494299" y="2995372"/>
            <a:ext cx="1664208" cy="1667069"/>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sp>
        <p:nvSpPr>
          <p:cNvPr id="99" name="Rectangle 98"/>
          <p:cNvSpPr>
            <a:spLocks/>
          </p:cNvSpPr>
          <p:nvPr/>
        </p:nvSpPr>
        <p:spPr>
          <a:xfrm>
            <a:off x="1804182" y="2999562"/>
            <a:ext cx="1344168" cy="13403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baseline="30000" dirty="0">
              <a:solidFill>
                <a:schemeClr val="tx1"/>
              </a:solidFill>
            </a:endParaRPr>
          </a:p>
        </p:txBody>
      </p:sp>
      <p:grpSp>
        <p:nvGrpSpPr>
          <p:cNvPr id="101" name="Group 100"/>
          <p:cNvGrpSpPr/>
          <p:nvPr/>
        </p:nvGrpSpPr>
        <p:grpSpPr>
          <a:xfrm>
            <a:off x="-3585" y="0"/>
            <a:ext cx="9147586" cy="2011815"/>
            <a:chOff x="-3585" y="0"/>
            <a:chExt cx="9147586" cy="2011815"/>
          </a:xfrm>
        </p:grpSpPr>
        <p:sp>
          <p:nvSpPr>
            <p:cNvPr id="120" name="Rectangle 119"/>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a:stCxn id="120" idx="0"/>
              <a:endCxn id="120"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122" name="TextBox 121"/>
          <p:cNvSpPr txBox="1"/>
          <p:nvPr/>
        </p:nvSpPr>
        <p:spPr>
          <a:xfrm>
            <a:off x="-3586" y="-72323"/>
            <a:ext cx="4575586" cy="400110"/>
          </a:xfrm>
          <a:prstGeom prst="rect">
            <a:avLst/>
          </a:prstGeom>
          <a:noFill/>
        </p:spPr>
        <p:txBody>
          <a:bodyPr wrap="square" rtlCol="0">
            <a:spAutoFit/>
          </a:bodyPr>
          <a:lstStyle/>
          <a:p>
            <a:r>
              <a:rPr lang="en-US" sz="2000" b="1" dirty="0" smtClean="0">
                <a:solidFill>
                  <a:schemeClr val="tx2">
                    <a:lumMod val="60000"/>
                    <a:lumOff val="40000"/>
                  </a:schemeClr>
                </a:solidFill>
              </a:rPr>
              <a:t>H</a:t>
            </a:r>
            <a:r>
              <a:rPr lang="en-US" sz="2000" b="1" baseline="-25000" dirty="0" smtClean="0">
                <a:solidFill>
                  <a:schemeClr val="tx2">
                    <a:lumMod val="60000"/>
                    <a:lumOff val="40000"/>
                  </a:schemeClr>
                </a:solidFill>
              </a:rPr>
              <a:t>0 </a:t>
            </a:r>
            <a:r>
              <a:rPr lang="en-US" sz="2000" b="1" dirty="0" smtClean="0">
                <a:solidFill>
                  <a:schemeClr val="tx2">
                    <a:lumMod val="60000"/>
                    <a:lumOff val="40000"/>
                  </a:schemeClr>
                </a:solidFill>
              </a:rPr>
              <a:t>: Males Boxers live as long as Females</a:t>
            </a:r>
            <a:endParaRPr lang="en-US" sz="2000" b="1" baseline="-25000" dirty="0">
              <a:solidFill>
                <a:schemeClr val="tx2">
                  <a:lumMod val="60000"/>
                  <a:lumOff val="40000"/>
                </a:schemeClr>
              </a:solidFill>
            </a:endParaRPr>
          </a:p>
        </p:txBody>
      </p:sp>
      <p:sp>
        <p:nvSpPr>
          <p:cNvPr id="123" name="TextBox 122"/>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they are different</a:t>
            </a:r>
            <a:endParaRPr lang="en-US" sz="2800" b="1" baseline="-25000" dirty="0">
              <a:solidFill>
                <a:srgbClr val="FF0000"/>
              </a:solidFill>
            </a:endParaRPr>
          </a:p>
        </p:txBody>
      </p:sp>
      <p:grpSp>
        <p:nvGrpSpPr>
          <p:cNvPr id="125" name="Group 124"/>
          <p:cNvGrpSpPr/>
          <p:nvPr/>
        </p:nvGrpSpPr>
        <p:grpSpPr>
          <a:xfrm>
            <a:off x="6400800" y="591853"/>
            <a:ext cx="2691177" cy="1440407"/>
            <a:chOff x="988358" y="1101908"/>
            <a:chExt cx="7467600" cy="5017467"/>
          </a:xfrm>
        </p:grpSpPr>
        <p:cxnSp>
          <p:nvCxnSpPr>
            <p:cNvPr id="126" name="Straight Connector 125"/>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27" name="Freeform 126"/>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28" name="Straight Connector 127"/>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p:cNvSpPr txBox="1"/>
                <p:nvPr/>
              </p:nvSpPr>
              <p:spPr>
                <a:xfrm>
                  <a:off x="2891347" y="4225590"/>
                  <a:ext cx="2275204" cy="1822568"/>
                </a:xfrm>
                <a:prstGeom prst="rect">
                  <a:avLst/>
                </a:prstGeom>
                <a:noFill/>
              </p:spPr>
              <p:txBody>
                <a:bodyPr wrap="square" rtlCol="0">
                  <a:spAutoFit/>
                </a:bodyPr>
                <a:lstStyle/>
                <a:p>
                  <a14:m>
                    <m:oMath xmlns:m="http://schemas.openxmlformats.org/officeDocument/2006/math">
                      <m:r>
                        <a:rPr lang="en-US" sz="1400" b="1" i="1" dirty="0" smtClean="0">
                          <a:solidFill>
                            <a:srgbClr val="00B0F0"/>
                          </a:solidFill>
                          <a:latin typeface="Cambria Math"/>
                        </a:rPr>
                        <m:t>𝑿</m:t>
                      </m:r>
                    </m:oMath>
                  </a14:m>
                  <a:r>
                    <a:rPr lang="en-US" sz="1400" dirty="0" smtClean="0"/>
                    <a:t> = </a:t>
                  </a:r>
                  <a:r>
                    <a:rPr lang="en-US" sz="1400" dirty="0" smtClean="0">
                      <a:solidFill>
                        <a:srgbClr val="00B0F0"/>
                      </a:solidFill>
                    </a:rPr>
                    <a:t>10.4</a:t>
                  </a:r>
                </a:p>
                <a:p>
                  <a:r>
                    <a:rPr lang="en-US" sz="1400" b="1" dirty="0" smtClean="0">
                      <a:solidFill>
                        <a:schemeClr val="tx2">
                          <a:lumMod val="60000"/>
                          <a:lumOff val="40000"/>
                        </a:schemeClr>
                      </a:solidFill>
                    </a:rPr>
                    <a:t>s</a:t>
                  </a:r>
                  <a:r>
                    <a:rPr lang="en-US" sz="1400" dirty="0" smtClean="0"/>
                    <a:t>= 1.81</a:t>
                  </a:r>
                  <a:endParaRPr lang="en-US" sz="1400" dirty="0"/>
                </a:p>
              </p:txBody>
            </p:sp>
          </mc:Choice>
          <mc:Fallback xmlns="">
            <p:sp>
              <p:nvSpPr>
                <p:cNvPr id="129" name="TextBox 128"/>
                <p:cNvSpPr txBox="1">
                  <a:spLocks noRot="1" noChangeAspect="1" noMove="1" noResize="1" noEditPoints="1" noAdjustHandles="1" noChangeArrowheads="1" noChangeShapeType="1" noTextEdit="1"/>
                </p:cNvSpPr>
                <p:nvPr/>
              </p:nvSpPr>
              <p:spPr>
                <a:xfrm>
                  <a:off x="2891347" y="4225590"/>
                  <a:ext cx="2275204" cy="1822568"/>
                </a:xfrm>
                <a:prstGeom prst="rect">
                  <a:avLst/>
                </a:prstGeom>
                <a:blipFill rotWithShape="1">
                  <a:blip r:embed="rId3"/>
                  <a:stretch>
                    <a:fillRect l="-2239" t="-1163" b="-10465"/>
                  </a:stretch>
                </a:blipFill>
              </p:spPr>
              <p:txBody>
                <a:bodyPr/>
                <a:lstStyle/>
                <a:p>
                  <a:r>
                    <a:rPr lang="en-US">
                      <a:noFill/>
                    </a:rPr>
                    <a:t> </a:t>
                  </a:r>
                </a:p>
              </p:txBody>
            </p:sp>
          </mc:Fallback>
        </mc:AlternateContent>
        <p:sp>
          <p:nvSpPr>
            <p:cNvPr id="130" name="Freeform 129"/>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1" name="Freeform 130"/>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2" name="Freeform 131"/>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33" name="Straight Arrow Connector 132"/>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34" name="Straight Connector 133"/>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TextBox 134"/>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a:t>
                  </a:r>
                  <a:r>
                    <a:rPr lang="en-US" sz="1400" dirty="0" smtClean="0">
                      <a:solidFill>
                        <a:srgbClr val="FF0000"/>
                      </a:solidFill>
                    </a:rPr>
                    <a:t>9.6</a:t>
                  </a:r>
                </a:p>
                <a:p>
                  <a:r>
                    <a:rPr lang="en-US" sz="1400" b="1" dirty="0">
                      <a:solidFill>
                        <a:srgbClr val="FF0000"/>
                      </a:solidFill>
                    </a:rPr>
                    <a:t>s</a:t>
                  </a:r>
                  <a:r>
                    <a:rPr lang="en-US" sz="1400" dirty="0" smtClean="0">
                      <a:solidFill>
                        <a:srgbClr val="FF0000"/>
                      </a:solidFill>
                    </a:rPr>
                    <a:t> </a:t>
                  </a:r>
                  <a:r>
                    <a:rPr lang="en-US" sz="1400" dirty="0" smtClean="0"/>
                    <a:t>= 1.81</a:t>
                  </a:r>
                  <a:endParaRPr lang="en-US" sz="1400" dirty="0"/>
                </a:p>
              </p:txBody>
            </p:sp>
          </mc:Choice>
          <mc:Fallback xmlns="">
            <p:sp>
              <p:nvSpPr>
                <p:cNvPr id="135" name="TextBox 134"/>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4"/>
                  <a:stretch>
                    <a:fillRect l="-1786" b="-6742"/>
                  </a:stretch>
                </a:blipFill>
              </p:spPr>
              <p:txBody>
                <a:bodyPr/>
                <a:lstStyle/>
                <a:p>
                  <a:r>
                    <a:rPr lang="en-US">
                      <a:noFill/>
                    </a:rPr>
                    <a:t> </a:t>
                  </a:r>
                </a:p>
              </p:txBody>
            </p:sp>
          </mc:Fallback>
        </mc:AlternateContent>
      </p:grpSp>
      <p:grpSp>
        <p:nvGrpSpPr>
          <p:cNvPr id="136" name="Group 135"/>
          <p:cNvGrpSpPr/>
          <p:nvPr/>
        </p:nvGrpSpPr>
        <p:grpSpPr>
          <a:xfrm>
            <a:off x="2082733" y="371189"/>
            <a:ext cx="2019001" cy="1408167"/>
            <a:chOff x="988358" y="1143000"/>
            <a:chExt cx="5602415" cy="4905160"/>
          </a:xfrm>
        </p:grpSpPr>
        <p:cxnSp>
          <p:nvCxnSpPr>
            <p:cNvPr id="137" name="Straight Connector 136"/>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38" name="Freeform 137"/>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39" name="Straight Connector 138"/>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9</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41" name="Freeform 140"/>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8" name="Freeform 167"/>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69" name="Rectangle 168"/>
          <p:cNvSpPr/>
          <p:nvPr/>
        </p:nvSpPr>
        <p:spPr>
          <a:xfrm>
            <a:off x="172233" y="467958"/>
            <a:ext cx="1831463"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a:t>
            </a:r>
            <a:r>
              <a:rPr lang="en-US" b="1" baseline="-25000" dirty="0" smtClean="0">
                <a:solidFill>
                  <a:schemeClr val="tx2">
                    <a:lumMod val="60000"/>
                    <a:lumOff val="40000"/>
                  </a:schemeClr>
                </a:solidFill>
              </a:rPr>
              <a:t>male</a:t>
            </a:r>
            <a:r>
              <a:rPr lang="en-US" b="1" dirty="0" smtClean="0">
                <a:solidFill>
                  <a:schemeClr val="tx2">
                    <a:lumMod val="60000"/>
                    <a:lumOff val="40000"/>
                  </a:schemeClr>
                </a:solidFill>
              </a:rPr>
              <a:t> = µ</a:t>
            </a:r>
            <a:r>
              <a:rPr lang="en-US" b="1" baseline="-25000" dirty="0" smtClean="0">
                <a:solidFill>
                  <a:schemeClr val="tx2">
                    <a:lumMod val="60000"/>
                    <a:lumOff val="40000"/>
                  </a:schemeClr>
                </a:solidFill>
              </a:rPr>
              <a:t>female </a:t>
            </a:r>
            <a:endParaRPr lang="en-US" baseline="-25000" dirty="0"/>
          </a:p>
        </p:txBody>
      </p:sp>
      <p:sp>
        <p:nvSpPr>
          <p:cNvPr id="170" name="Rectangle 169"/>
          <p:cNvSpPr/>
          <p:nvPr/>
        </p:nvSpPr>
        <p:spPr>
          <a:xfrm>
            <a:off x="4781961" y="467958"/>
            <a:ext cx="1796197"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a:t>
            </a:r>
            <a:r>
              <a:rPr lang="en-US" b="1" dirty="0">
                <a:solidFill>
                  <a:srgbClr val="FF0000"/>
                </a:solidFill>
              </a:rPr>
              <a:t>µ</a:t>
            </a:r>
            <a:r>
              <a:rPr lang="en-US" b="1" baseline="-25000" dirty="0">
                <a:solidFill>
                  <a:srgbClr val="FF0000"/>
                </a:solidFill>
              </a:rPr>
              <a:t>male</a:t>
            </a:r>
            <a:r>
              <a:rPr lang="en-US" b="1" dirty="0">
                <a:solidFill>
                  <a:srgbClr val="FF0000"/>
                </a:solidFill>
              </a:rPr>
              <a:t> ≠</a:t>
            </a:r>
            <a:r>
              <a:rPr lang="en-US" b="1" dirty="0" smtClean="0">
                <a:solidFill>
                  <a:srgbClr val="FF0000"/>
                </a:solidFill>
              </a:rPr>
              <a:t> µ</a:t>
            </a:r>
            <a:r>
              <a:rPr lang="en-US" b="1" baseline="-25000" dirty="0" smtClean="0">
                <a:solidFill>
                  <a:srgbClr val="FF0000"/>
                </a:solidFill>
              </a:rPr>
              <a:t>female</a:t>
            </a:r>
            <a:endParaRPr lang="en-US" dirty="0">
              <a:solidFill>
                <a:srgbClr val="FF0000"/>
              </a:solidFill>
            </a:endParaRPr>
          </a:p>
        </p:txBody>
      </p:sp>
      <p:sp>
        <p:nvSpPr>
          <p:cNvPr id="171" name="TextBox 170"/>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Tree>
    <p:extLst>
      <p:ext uri="{BB962C8B-B14F-4D97-AF65-F5344CB8AC3E}">
        <p14:creationId xmlns:p14="http://schemas.microsoft.com/office/powerpoint/2010/main" val="1243927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Isosceles Triangle 180"/>
          <p:cNvSpPr/>
          <p:nvPr/>
        </p:nvSpPr>
        <p:spPr>
          <a:xfrm rot="5400000">
            <a:off x="4110224" y="4491224"/>
            <a:ext cx="373809" cy="549743"/>
          </a:xfrm>
          <a:prstGeom prst="triangle">
            <a:avLst>
              <a:gd name="adj" fmla="val 5053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82" name="Straight Connector 181"/>
          <p:cNvCxnSpPr>
            <a:endCxn id="181" idx="3"/>
          </p:cNvCxnSpPr>
          <p:nvPr/>
        </p:nvCxnSpPr>
        <p:spPr>
          <a:xfrm>
            <a:off x="1143000" y="4753881"/>
            <a:ext cx="2879257" cy="14222"/>
          </a:xfrm>
          <a:prstGeom prst="line">
            <a:avLst/>
          </a:prstGeom>
          <a:ln w="25400">
            <a:solidFill>
              <a:schemeClr val="accent1">
                <a:shade val="95000"/>
                <a:satMod val="105000"/>
                <a:alpha val="58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19680" y="2819400"/>
            <a:ext cx="1086480" cy="4038600"/>
            <a:chOff x="-19680" y="1887758"/>
            <a:chExt cx="1086480" cy="4038600"/>
          </a:xfrm>
        </p:grpSpPr>
        <p:cxnSp>
          <p:nvCxnSpPr>
            <p:cNvPr id="184" name="Straight Connector 183"/>
            <p:cNvCxnSpPr/>
            <p:nvPr/>
          </p:nvCxnSpPr>
          <p:spPr>
            <a:xfrm>
              <a:off x="743712" y="543163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a:off x="743712" y="510854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743712" y="478545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743712" y="446236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43712" y="413927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43712" y="3816191"/>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43712" y="3493103"/>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43712" y="3170015"/>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a:off x="743712" y="2846927"/>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743712" y="2523839"/>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a:off x="743712" y="2200751"/>
              <a:ext cx="323088" cy="0"/>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19680" y="2049302"/>
              <a:ext cx="747150" cy="3553968"/>
              <a:chOff x="2209800" y="1219200"/>
              <a:chExt cx="352429" cy="1676400"/>
            </a:xfrm>
          </p:grpSpPr>
          <p:sp>
            <p:nvSpPr>
              <p:cNvPr id="197" name="Rectangle 196"/>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198" name="Rectangle 197"/>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199" name="Rectangle 198"/>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00" name="Rectangle 199"/>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01" name="Rectangle 200"/>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02" name="Rectangle 201"/>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03" name="Rectangle 202"/>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04" name="Rectangle 203"/>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05" name="Rectangle 204"/>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06" name="Rectangle 205"/>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07" name="Rectangle 206"/>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cxnSp>
          <p:nvCxnSpPr>
            <p:cNvPr id="196" name="Straight Connector 195"/>
            <p:cNvCxnSpPr/>
            <p:nvPr/>
          </p:nvCxnSpPr>
          <p:spPr>
            <a:xfrm>
              <a:off x="905256" y="1887758"/>
              <a:ext cx="0" cy="4038600"/>
            </a:xfrm>
            <a:prstGeom prst="line">
              <a:avLst/>
            </a:prstGeom>
          </p:spPr>
          <p:style>
            <a:lnRef idx="1">
              <a:schemeClr val="dk1"/>
            </a:lnRef>
            <a:fillRef idx="0">
              <a:schemeClr val="dk1"/>
            </a:fillRef>
            <a:effectRef idx="0">
              <a:schemeClr val="dk1"/>
            </a:effectRef>
            <a:fontRef idx="minor">
              <a:schemeClr val="tx1"/>
            </a:fontRef>
          </p:style>
        </p:cxnSp>
      </p:grpSp>
      <p:grpSp>
        <p:nvGrpSpPr>
          <p:cNvPr id="219" name="Group 218"/>
          <p:cNvGrpSpPr/>
          <p:nvPr/>
        </p:nvGrpSpPr>
        <p:grpSpPr>
          <a:xfrm>
            <a:off x="8062350" y="2837677"/>
            <a:ext cx="762000" cy="4038600"/>
            <a:chOff x="8062350" y="1906035"/>
            <a:chExt cx="762000" cy="4038600"/>
          </a:xfrm>
        </p:grpSpPr>
        <p:cxnSp>
          <p:nvCxnSpPr>
            <p:cNvPr id="220" name="Straight Connector 219"/>
            <p:cNvCxnSpPr/>
            <p:nvPr/>
          </p:nvCxnSpPr>
          <p:spPr>
            <a:xfrm>
              <a:off x="8062350" y="544990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8062350" y="512682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a:off x="8062350" y="480373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a:off x="8062350" y="448064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p:cNvCxnSpPr/>
            <p:nvPr/>
          </p:nvCxnSpPr>
          <p:spPr>
            <a:xfrm>
              <a:off x="8062350" y="415755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8062350" y="383446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8062350" y="3511380"/>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8062350" y="3188292"/>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8062350" y="2865204"/>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8062350" y="2542116"/>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8062350" y="2219028"/>
              <a:ext cx="32308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a:off x="8223894" y="1906035"/>
              <a:ext cx="0" cy="4038600"/>
            </a:xfrm>
            <a:prstGeom prst="line">
              <a:avLst/>
            </a:prstGeom>
          </p:spPr>
          <p:style>
            <a:lnRef idx="1">
              <a:schemeClr val="dk1"/>
            </a:lnRef>
            <a:fillRef idx="0">
              <a:schemeClr val="dk1"/>
            </a:fillRef>
            <a:effectRef idx="0">
              <a:schemeClr val="dk1"/>
            </a:effectRef>
            <a:fontRef idx="minor">
              <a:schemeClr val="tx1"/>
            </a:fontRef>
          </p:style>
        </p:cxnSp>
        <p:grpSp>
          <p:nvGrpSpPr>
            <p:cNvPr id="232" name="Group 231"/>
            <p:cNvGrpSpPr/>
            <p:nvPr/>
          </p:nvGrpSpPr>
          <p:grpSpPr>
            <a:xfrm>
              <a:off x="8077200" y="2057400"/>
              <a:ext cx="747150" cy="3553968"/>
              <a:chOff x="2209800" y="1219200"/>
              <a:chExt cx="352429" cy="1676400"/>
            </a:xfrm>
          </p:grpSpPr>
          <p:sp>
            <p:nvSpPr>
              <p:cNvPr id="233" name="Rectangle 232"/>
              <p:cNvSpPr/>
              <p:nvPr/>
            </p:nvSpPr>
            <p:spPr>
              <a:xfrm>
                <a:off x="2213369" y="1828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10</a:t>
                </a:r>
                <a:endParaRPr lang="en-US" dirty="0">
                  <a:solidFill>
                    <a:schemeClr val="tx1"/>
                  </a:solidFill>
                </a:endParaRPr>
              </a:p>
            </p:txBody>
          </p:sp>
          <p:sp>
            <p:nvSpPr>
              <p:cNvPr id="234" name="Rectangle 233"/>
              <p:cNvSpPr/>
              <p:nvPr/>
            </p:nvSpPr>
            <p:spPr>
              <a:xfrm>
                <a:off x="2213368" y="16764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11</a:t>
                </a:r>
                <a:endParaRPr lang="en-US" dirty="0">
                  <a:solidFill>
                    <a:schemeClr val="tx1"/>
                  </a:solidFill>
                </a:endParaRPr>
              </a:p>
            </p:txBody>
          </p:sp>
          <p:sp>
            <p:nvSpPr>
              <p:cNvPr id="235" name="Rectangle 234"/>
              <p:cNvSpPr/>
              <p:nvPr/>
            </p:nvSpPr>
            <p:spPr>
              <a:xfrm>
                <a:off x="2213367" y="1521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12</a:t>
                </a:r>
                <a:endParaRPr lang="en-US" dirty="0">
                  <a:solidFill>
                    <a:schemeClr val="tx1"/>
                  </a:solidFill>
                </a:endParaRPr>
              </a:p>
            </p:txBody>
          </p:sp>
          <p:sp>
            <p:nvSpPr>
              <p:cNvPr id="236" name="Rectangle 235"/>
              <p:cNvSpPr/>
              <p:nvPr/>
            </p:nvSpPr>
            <p:spPr>
              <a:xfrm>
                <a:off x="2209800" y="13692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13</a:t>
                </a:r>
                <a:endParaRPr lang="en-US" dirty="0">
                  <a:solidFill>
                    <a:schemeClr val="tx1"/>
                  </a:solidFill>
                </a:endParaRPr>
              </a:p>
            </p:txBody>
          </p:sp>
          <p:sp>
            <p:nvSpPr>
              <p:cNvPr id="237" name="Rectangle 236"/>
              <p:cNvSpPr/>
              <p:nvPr/>
            </p:nvSpPr>
            <p:spPr>
              <a:xfrm>
                <a:off x="2209800" y="1219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14</a:t>
                </a:r>
                <a:endParaRPr lang="en-US" dirty="0">
                  <a:solidFill>
                    <a:schemeClr val="tx1"/>
                  </a:solidFill>
                </a:endParaRPr>
              </a:p>
            </p:txBody>
          </p:sp>
          <p:sp>
            <p:nvSpPr>
              <p:cNvPr id="238" name="Rectangle 237"/>
              <p:cNvSpPr/>
              <p:nvPr/>
            </p:nvSpPr>
            <p:spPr>
              <a:xfrm>
                <a:off x="2221714" y="2743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4</a:t>
                </a:r>
                <a:endParaRPr lang="en-US" dirty="0">
                  <a:solidFill>
                    <a:schemeClr val="tx1"/>
                  </a:solidFill>
                </a:endParaRPr>
              </a:p>
            </p:txBody>
          </p:sp>
          <p:sp>
            <p:nvSpPr>
              <p:cNvPr id="239" name="Rectangle 238"/>
              <p:cNvSpPr/>
              <p:nvPr/>
            </p:nvSpPr>
            <p:spPr>
              <a:xfrm>
                <a:off x="2221713" y="25908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5</a:t>
                </a:r>
                <a:endParaRPr lang="en-US" dirty="0">
                  <a:solidFill>
                    <a:schemeClr val="tx1"/>
                  </a:solidFill>
                </a:endParaRPr>
              </a:p>
            </p:txBody>
          </p:sp>
          <p:sp>
            <p:nvSpPr>
              <p:cNvPr id="240" name="Rectangle 239"/>
              <p:cNvSpPr/>
              <p:nvPr/>
            </p:nvSpPr>
            <p:spPr>
              <a:xfrm>
                <a:off x="2221712" y="24360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6</a:t>
                </a:r>
                <a:endParaRPr lang="en-US" dirty="0">
                  <a:solidFill>
                    <a:schemeClr val="tx1"/>
                  </a:solidFill>
                </a:endParaRPr>
              </a:p>
            </p:txBody>
          </p:sp>
          <p:sp>
            <p:nvSpPr>
              <p:cNvPr id="241" name="Rectangle 240"/>
              <p:cNvSpPr/>
              <p:nvPr/>
            </p:nvSpPr>
            <p:spPr>
              <a:xfrm>
                <a:off x="2218145" y="2283619"/>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7</a:t>
                </a:r>
                <a:endParaRPr lang="en-US" dirty="0">
                  <a:solidFill>
                    <a:schemeClr val="tx1"/>
                  </a:solidFill>
                </a:endParaRPr>
              </a:p>
            </p:txBody>
          </p:sp>
          <p:sp>
            <p:nvSpPr>
              <p:cNvPr id="242" name="Rectangle 241"/>
              <p:cNvSpPr/>
              <p:nvPr/>
            </p:nvSpPr>
            <p:spPr>
              <a:xfrm>
                <a:off x="2218145" y="21336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8</a:t>
                </a:r>
                <a:endParaRPr lang="en-US" dirty="0">
                  <a:solidFill>
                    <a:schemeClr val="tx1"/>
                  </a:solidFill>
                </a:endParaRPr>
              </a:p>
            </p:txBody>
          </p:sp>
          <p:sp>
            <p:nvSpPr>
              <p:cNvPr id="243" name="Rectangle 242"/>
              <p:cNvSpPr/>
              <p:nvPr/>
            </p:nvSpPr>
            <p:spPr>
              <a:xfrm>
                <a:off x="2213379" y="1981200"/>
                <a:ext cx="340515" cy="1524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9</a:t>
                </a:r>
                <a:endParaRPr lang="en-US" dirty="0">
                  <a:solidFill>
                    <a:schemeClr val="tx1"/>
                  </a:solidFill>
                </a:endParaRPr>
              </a:p>
            </p:txBody>
          </p:sp>
        </p:grpSp>
      </p:grpSp>
      <p:grpSp>
        <p:nvGrpSpPr>
          <p:cNvPr id="102" name="Group 101"/>
          <p:cNvGrpSpPr/>
          <p:nvPr/>
        </p:nvGrpSpPr>
        <p:grpSpPr>
          <a:xfrm>
            <a:off x="6835536" y="3276600"/>
            <a:ext cx="936864" cy="2907792"/>
            <a:chOff x="6840900" y="2062531"/>
            <a:chExt cx="936864" cy="2907792"/>
          </a:xfrm>
        </p:grpSpPr>
        <p:sp>
          <p:nvSpPr>
            <p:cNvPr id="103" name="Rectangle 102"/>
            <p:cNvSpPr/>
            <p:nvPr/>
          </p:nvSpPr>
          <p:spPr>
            <a:xfrm>
              <a:off x="6840900" y="2713755"/>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4" name="Rectangle 103"/>
            <p:cNvSpPr/>
            <p:nvPr/>
          </p:nvSpPr>
          <p:spPr>
            <a:xfrm>
              <a:off x="6840900"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p:cNvSpPr/>
            <p:nvPr/>
          </p:nvSpPr>
          <p:spPr>
            <a:xfrm>
              <a:off x="7157436" y="33599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6" name="Rectangle 105"/>
            <p:cNvSpPr/>
            <p:nvPr/>
          </p:nvSpPr>
          <p:spPr>
            <a:xfrm>
              <a:off x="6840900" y="368301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07" name="Rectangle 106"/>
            <p:cNvSpPr/>
            <p:nvPr/>
          </p:nvSpPr>
          <p:spPr>
            <a:xfrm>
              <a:off x="7157436" y="367797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Rectangle 107"/>
            <p:cNvSpPr/>
            <p:nvPr/>
          </p:nvSpPr>
          <p:spPr>
            <a:xfrm>
              <a:off x="6840900" y="4001059"/>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Rectangle 108"/>
            <p:cNvSpPr/>
            <p:nvPr/>
          </p:nvSpPr>
          <p:spPr>
            <a:xfrm>
              <a:off x="6840900" y="46522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p:cNvSpPr/>
            <p:nvPr/>
          </p:nvSpPr>
          <p:spPr>
            <a:xfrm>
              <a:off x="6840900" y="2062531"/>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11" name="Rectangle 110"/>
            <p:cNvSpPr/>
            <p:nvPr/>
          </p:nvSpPr>
          <p:spPr>
            <a:xfrm>
              <a:off x="7157436" y="2708705"/>
              <a:ext cx="310164" cy="323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112" name="Rectangle 111"/>
            <p:cNvSpPr/>
            <p:nvPr/>
          </p:nvSpPr>
          <p:spPr>
            <a:xfrm>
              <a:off x="7467600" y="3354883"/>
              <a:ext cx="310164" cy="318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13" name="Straight Connector 112"/>
          <p:cNvCxnSpPr>
            <a:stCxn id="114" idx="3"/>
          </p:cNvCxnSpPr>
          <p:nvPr/>
        </p:nvCxnSpPr>
        <p:spPr>
          <a:xfrm>
            <a:off x="5124430" y="5214098"/>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rot="16200000">
            <a:off x="4662654" y="49412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5" name="Straight Connector 114"/>
          <p:cNvCxnSpPr/>
          <p:nvPr/>
        </p:nvCxnSpPr>
        <p:spPr>
          <a:xfrm flipV="1">
            <a:off x="4619623" y="4792159"/>
            <a:ext cx="1" cy="423946"/>
          </a:xfrm>
          <a:prstGeom prst="line">
            <a:avLst/>
          </a:prstGeom>
          <a:ln w="69850"/>
        </p:spPr>
        <p:style>
          <a:lnRef idx="3">
            <a:schemeClr val="dk1"/>
          </a:lnRef>
          <a:fillRef idx="0">
            <a:schemeClr val="dk1"/>
          </a:fillRef>
          <a:effectRef idx="2">
            <a:schemeClr val="dk1"/>
          </a:effectRef>
          <a:fontRef idx="minor">
            <a:schemeClr val="tx1"/>
          </a:fontRef>
        </p:style>
      </p:cxnSp>
      <p:cxnSp>
        <p:nvCxnSpPr>
          <p:cNvPr id="116" name="Straight Connector 115"/>
          <p:cNvCxnSpPr>
            <a:stCxn id="117" idx="3"/>
          </p:cNvCxnSpPr>
          <p:nvPr/>
        </p:nvCxnSpPr>
        <p:spPr>
          <a:xfrm>
            <a:off x="5121743" y="4299698"/>
            <a:ext cx="2800370" cy="0"/>
          </a:xfrm>
          <a:prstGeom prst="line">
            <a:avLst/>
          </a:prstGeom>
          <a:ln w="25400">
            <a:solidFill>
              <a:srgbClr val="FF0000">
                <a:alpha val="58000"/>
              </a:srgbClr>
            </a:solidFill>
            <a:prstDash val="sysDash"/>
          </a:ln>
        </p:spPr>
        <p:style>
          <a:lnRef idx="1">
            <a:schemeClr val="accent1"/>
          </a:lnRef>
          <a:fillRef idx="0">
            <a:schemeClr val="accent1"/>
          </a:fillRef>
          <a:effectRef idx="0">
            <a:schemeClr val="accent1"/>
          </a:effectRef>
          <a:fontRef idx="minor">
            <a:schemeClr val="tx1"/>
          </a:fontRef>
        </p:style>
      </p:cxnSp>
      <p:sp>
        <p:nvSpPr>
          <p:cNvPr id="117" name="Isosceles Triangle 116"/>
          <p:cNvSpPr/>
          <p:nvPr/>
        </p:nvSpPr>
        <p:spPr>
          <a:xfrm rot="16200000">
            <a:off x="4659967" y="4026834"/>
            <a:ext cx="373809" cy="549743"/>
          </a:xfrm>
          <a:prstGeom prst="triangle">
            <a:avLst>
              <a:gd name="adj" fmla="val 5053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18" name="Straight Connector 117"/>
          <p:cNvCxnSpPr/>
          <p:nvPr/>
        </p:nvCxnSpPr>
        <p:spPr>
          <a:xfrm flipV="1">
            <a:off x="4560683" y="4301705"/>
            <a:ext cx="1" cy="479220"/>
          </a:xfrm>
          <a:prstGeom prst="line">
            <a:avLst/>
          </a:prstGeom>
          <a:ln w="69850"/>
        </p:spPr>
        <p:style>
          <a:lnRef idx="3">
            <a:schemeClr val="dk1"/>
          </a:lnRef>
          <a:fillRef idx="0">
            <a:schemeClr val="dk1"/>
          </a:fillRef>
          <a:effectRef idx="2">
            <a:schemeClr val="dk1"/>
          </a:effectRef>
          <a:fontRef idx="minor">
            <a:schemeClr val="tx1"/>
          </a:fontRef>
        </p:style>
      </p:cxnSp>
      <p:sp>
        <p:nvSpPr>
          <p:cNvPr id="119" name="Rectangle 118"/>
          <p:cNvSpPr>
            <a:spLocks/>
          </p:cNvSpPr>
          <p:nvPr/>
        </p:nvSpPr>
        <p:spPr>
          <a:xfrm>
            <a:off x="1804182" y="2099645"/>
            <a:ext cx="2240280" cy="2240280"/>
          </a:xfrm>
          <a:prstGeom prst="rect">
            <a:avLst/>
          </a:prstGeom>
          <a:pattFill prst="lgConfetti">
            <a:fgClr>
              <a:schemeClr val="tx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124" name="Rectangle 123"/>
          <p:cNvSpPr>
            <a:spLocks/>
          </p:cNvSpPr>
          <p:nvPr/>
        </p:nvSpPr>
        <p:spPr>
          <a:xfrm>
            <a:off x="1494299" y="2995372"/>
            <a:ext cx="1664208" cy="1667069"/>
          </a:xfrm>
          <a:prstGeom prst="rect">
            <a:avLst/>
          </a:prstGeom>
          <a:pattFill prst="lgConfetti">
            <a:fgClr>
              <a:schemeClr val="accent2">
                <a:lumMod val="40000"/>
                <a:lumOff val="6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baseline="30000" dirty="0">
              <a:solidFill>
                <a:schemeClr val="tx1"/>
              </a:solidFill>
            </a:endParaRPr>
          </a:p>
        </p:txBody>
      </p:sp>
      <p:sp>
        <p:nvSpPr>
          <p:cNvPr id="99" name="Rectangle 98"/>
          <p:cNvSpPr>
            <a:spLocks/>
          </p:cNvSpPr>
          <p:nvPr/>
        </p:nvSpPr>
        <p:spPr>
          <a:xfrm>
            <a:off x="1804182" y="2999562"/>
            <a:ext cx="1344168" cy="13403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baseline="30000" dirty="0">
              <a:solidFill>
                <a:schemeClr val="tx1"/>
              </a:solidFill>
            </a:endParaRPr>
          </a:p>
        </p:txBody>
      </p:sp>
      <p:sp>
        <p:nvSpPr>
          <p:cNvPr id="120" name="Rectangle 119"/>
          <p:cNvSpPr>
            <a:spLocks/>
          </p:cNvSpPr>
          <p:nvPr/>
        </p:nvSpPr>
        <p:spPr>
          <a:xfrm>
            <a:off x="2407686" y="2995372"/>
            <a:ext cx="740664" cy="742666"/>
          </a:xfrm>
          <a:prstGeom prst="rect">
            <a:avLst/>
          </a:prstGeom>
          <a:pattFill prst="pct80">
            <a:fgClr>
              <a:schemeClr val="accent2">
                <a:lumMod val="60000"/>
                <a:lumOff val="4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30000" dirty="0">
              <a:solidFill>
                <a:schemeClr val="tx1"/>
              </a:solidFill>
            </a:endParaRPr>
          </a:p>
        </p:txBody>
      </p:sp>
      <p:sp>
        <p:nvSpPr>
          <p:cNvPr id="101" name="Rectangle 100"/>
          <p:cNvSpPr>
            <a:spLocks/>
          </p:cNvSpPr>
          <p:nvPr/>
        </p:nvSpPr>
        <p:spPr>
          <a:xfrm>
            <a:off x="4953000" y="2167495"/>
            <a:ext cx="1344168" cy="1340363"/>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baseline="30000" dirty="0">
              <a:solidFill>
                <a:schemeClr val="tx1"/>
              </a:solidFill>
            </a:endParaRPr>
          </a:p>
        </p:txBody>
      </p:sp>
      <p:sp>
        <p:nvSpPr>
          <p:cNvPr id="2" name="TextBox 1"/>
          <p:cNvSpPr txBox="1"/>
          <p:nvPr/>
        </p:nvSpPr>
        <p:spPr>
          <a:xfrm>
            <a:off x="1814770" y="3288268"/>
            <a:ext cx="739504" cy="369332"/>
          </a:xfrm>
          <a:prstGeom prst="rect">
            <a:avLst/>
          </a:prstGeom>
          <a:noFill/>
        </p:spPr>
        <p:txBody>
          <a:bodyPr wrap="square" rtlCol="0">
            <a:spAutoFit/>
          </a:bodyPr>
          <a:lstStyle/>
          <a:p>
            <a:r>
              <a:rPr lang="en-US" dirty="0" smtClean="0"/>
              <a:t>MSE</a:t>
            </a:r>
            <a:endParaRPr lang="en-US" dirty="0"/>
          </a:p>
        </p:txBody>
      </p:sp>
      <p:sp>
        <p:nvSpPr>
          <p:cNvPr id="121" name="TextBox 120"/>
          <p:cNvSpPr txBox="1"/>
          <p:nvPr/>
        </p:nvSpPr>
        <p:spPr>
          <a:xfrm>
            <a:off x="1241696" y="3288268"/>
            <a:ext cx="739504" cy="369332"/>
          </a:xfrm>
          <a:prstGeom prst="rect">
            <a:avLst/>
          </a:prstGeom>
          <a:noFill/>
        </p:spPr>
        <p:txBody>
          <a:bodyPr wrap="square" rtlCol="0">
            <a:spAutoFit/>
          </a:bodyPr>
          <a:lstStyle/>
          <a:p>
            <a:r>
              <a:rPr lang="en-US" dirty="0" smtClean="0"/>
              <a:t>MSR</a:t>
            </a:r>
            <a:endParaRPr lang="en-US" dirty="0"/>
          </a:p>
        </p:txBody>
      </p:sp>
      <p:sp>
        <p:nvSpPr>
          <p:cNvPr id="122" name="TextBox 121"/>
          <p:cNvSpPr txBox="1"/>
          <p:nvPr/>
        </p:nvSpPr>
        <p:spPr>
          <a:xfrm>
            <a:off x="2514600" y="4038600"/>
            <a:ext cx="739504" cy="369332"/>
          </a:xfrm>
          <a:prstGeom prst="rect">
            <a:avLst/>
          </a:prstGeom>
          <a:noFill/>
        </p:spPr>
        <p:txBody>
          <a:bodyPr wrap="square" rtlCol="0">
            <a:spAutoFit/>
          </a:bodyPr>
          <a:lstStyle/>
          <a:p>
            <a:r>
              <a:rPr lang="en-US" dirty="0" smtClean="0"/>
              <a:t>F</a:t>
            </a:r>
            <a:endParaRPr lang="en-US" dirty="0"/>
          </a:p>
        </p:txBody>
      </p:sp>
      <p:grpSp>
        <p:nvGrpSpPr>
          <p:cNvPr id="123" name="Group 122"/>
          <p:cNvGrpSpPr/>
          <p:nvPr/>
        </p:nvGrpSpPr>
        <p:grpSpPr>
          <a:xfrm>
            <a:off x="-3585" y="0"/>
            <a:ext cx="9147586" cy="2011815"/>
            <a:chOff x="-3585" y="0"/>
            <a:chExt cx="9147586" cy="2011815"/>
          </a:xfrm>
        </p:grpSpPr>
        <p:sp>
          <p:nvSpPr>
            <p:cNvPr id="125" name="Rectangle 124"/>
            <p:cNvSpPr/>
            <p:nvPr/>
          </p:nvSpPr>
          <p:spPr>
            <a:xfrm>
              <a:off x="-3585" y="0"/>
              <a:ext cx="9147586" cy="2011815"/>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a:stCxn id="125" idx="0"/>
              <a:endCxn id="125" idx="2"/>
            </p:cNvCxnSpPr>
            <p:nvPr/>
          </p:nvCxnSpPr>
          <p:spPr>
            <a:xfrm>
              <a:off x="4570208" y="0"/>
              <a:ext cx="0" cy="2011815"/>
            </a:xfrm>
            <a:prstGeom prst="line">
              <a:avLst/>
            </a:prstGeom>
            <a:ln>
              <a:solidFill>
                <a:schemeClr val="bg1">
                  <a:lumMod val="75000"/>
                  <a:alpha val="79000"/>
                </a:schemeClr>
              </a:solidFill>
            </a:ln>
          </p:spPr>
          <p:style>
            <a:lnRef idx="1">
              <a:schemeClr val="accent1"/>
            </a:lnRef>
            <a:fillRef idx="0">
              <a:schemeClr val="accent1"/>
            </a:fillRef>
            <a:effectRef idx="0">
              <a:schemeClr val="accent1"/>
            </a:effectRef>
            <a:fontRef idx="minor">
              <a:schemeClr val="tx1"/>
            </a:fontRef>
          </p:style>
        </p:cxnSp>
      </p:grpSp>
      <p:sp>
        <p:nvSpPr>
          <p:cNvPr id="127" name="TextBox 126"/>
          <p:cNvSpPr txBox="1"/>
          <p:nvPr/>
        </p:nvSpPr>
        <p:spPr>
          <a:xfrm>
            <a:off x="-3586" y="-72323"/>
            <a:ext cx="4575586" cy="400110"/>
          </a:xfrm>
          <a:prstGeom prst="rect">
            <a:avLst/>
          </a:prstGeom>
          <a:noFill/>
        </p:spPr>
        <p:txBody>
          <a:bodyPr wrap="square" rtlCol="0">
            <a:spAutoFit/>
          </a:bodyPr>
          <a:lstStyle/>
          <a:p>
            <a:r>
              <a:rPr lang="en-US" sz="2000" b="1" dirty="0" smtClean="0">
                <a:solidFill>
                  <a:schemeClr val="tx2">
                    <a:lumMod val="60000"/>
                    <a:lumOff val="40000"/>
                  </a:schemeClr>
                </a:solidFill>
              </a:rPr>
              <a:t>H</a:t>
            </a:r>
            <a:r>
              <a:rPr lang="en-US" sz="2000" b="1" baseline="-25000" dirty="0" smtClean="0">
                <a:solidFill>
                  <a:schemeClr val="tx2">
                    <a:lumMod val="60000"/>
                    <a:lumOff val="40000"/>
                  </a:schemeClr>
                </a:solidFill>
              </a:rPr>
              <a:t>0 </a:t>
            </a:r>
            <a:r>
              <a:rPr lang="en-US" sz="2000" b="1" dirty="0" smtClean="0">
                <a:solidFill>
                  <a:schemeClr val="tx2">
                    <a:lumMod val="60000"/>
                    <a:lumOff val="40000"/>
                  </a:schemeClr>
                </a:solidFill>
              </a:rPr>
              <a:t>: Males Boxers live as long as Females</a:t>
            </a:r>
            <a:endParaRPr lang="en-US" sz="2000" b="1" baseline="-25000" dirty="0">
              <a:solidFill>
                <a:schemeClr val="tx2">
                  <a:lumMod val="60000"/>
                  <a:lumOff val="40000"/>
                </a:schemeClr>
              </a:solidFill>
            </a:endParaRPr>
          </a:p>
        </p:txBody>
      </p:sp>
      <p:sp>
        <p:nvSpPr>
          <p:cNvPr id="128" name="TextBox 127"/>
          <p:cNvSpPr txBox="1"/>
          <p:nvPr/>
        </p:nvSpPr>
        <p:spPr>
          <a:xfrm>
            <a:off x="4572000" y="-76200"/>
            <a:ext cx="5029200" cy="523220"/>
          </a:xfrm>
          <a:prstGeom prst="rect">
            <a:avLst/>
          </a:prstGeom>
          <a:noFill/>
        </p:spPr>
        <p:txBody>
          <a:bodyPr wrap="square" rtlCol="0">
            <a:spAutoFit/>
          </a:bodyPr>
          <a:lstStyle/>
          <a:p>
            <a:r>
              <a:rPr lang="en-US" sz="2800" b="1" dirty="0" smtClean="0">
                <a:solidFill>
                  <a:srgbClr val="FF0000"/>
                </a:solidFill>
              </a:rPr>
              <a:t>H</a:t>
            </a:r>
            <a:r>
              <a:rPr lang="en-US" sz="2800" b="1" baseline="-25000" dirty="0" smtClean="0">
                <a:solidFill>
                  <a:srgbClr val="FF0000"/>
                </a:solidFill>
              </a:rPr>
              <a:t>1</a:t>
            </a:r>
            <a:r>
              <a:rPr lang="en-US" sz="2800" b="1" dirty="0" smtClean="0">
                <a:solidFill>
                  <a:srgbClr val="FF0000"/>
                </a:solidFill>
              </a:rPr>
              <a:t> : No, they are different</a:t>
            </a:r>
            <a:endParaRPr lang="en-US" sz="2800" b="1" baseline="-25000" dirty="0">
              <a:solidFill>
                <a:srgbClr val="FF0000"/>
              </a:solidFill>
            </a:endParaRPr>
          </a:p>
        </p:txBody>
      </p:sp>
      <p:grpSp>
        <p:nvGrpSpPr>
          <p:cNvPr id="129" name="Group 128"/>
          <p:cNvGrpSpPr/>
          <p:nvPr/>
        </p:nvGrpSpPr>
        <p:grpSpPr>
          <a:xfrm>
            <a:off x="6400800" y="591853"/>
            <a:ext cx="2691177" cy="1440407"/>
            <a:chOff x="988358" y="1101908"/>
            <a:chExt cx="7467600" cy="5017467"/>
          </a:xfrm>
        </p:grpSpPr>
        <p:cxnSp>
          <p:nvCxnSpPr>
            <p:cNvPr id="130" name="Straight Connector 129"/>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131" name="Freeform 130"/>
            <p:cNvSpPr/>
            <p:nvPr/>
          </p:nvSpPr>
          <p:spPr>
            <a:xfrm>
              <a:off x="1752600"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32" name="Straight Connector 131"/>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3" name="TextBox 132"/>
                <p:cNvSpPr txBox="1"/>
                <p:nvPr/>
              </p:nvSpPr>
              <p:spPr>
                <a:xfrm>
                  <a:off x="2891347" y="4225590"/>
                  <a:ext cx="2275204" cy="1822568"/>
                </a:xfrm>
                <a:prstGeom prst="rect">
                  <a:avLst/>
                </a:prstGeom>
                <a:noFill/>
              </p:spPr>
              <p:txBody>
                <a:bodyPr wrap="square" rtlCol="0">
                  <a:spAutoFit/>
                </a:bodyPr>
                <a:lstStyle/>
                <a:p>
                  <a14:m>
                    <m:oMath xmlns:m="http://schemas.openxmlformats.org/officeDocument/2006/math">
                      <m:r>
                        <a:rPr lang="en-US" sz="1400" b="1" i="1" dirty="0" smtClean="0">
                          <a:solidFill>
                            <a:srgbClr val="00B0F0"/>
                          </a:solidFill>
                          <a:latin typeface="Cambria Math"/>
                        </a:rPr>
                        <m:t>𝑿</m:t>
                      </m:r>
                    </m:oMath>
                  </a14:m>
                  <a:r>
                    <a:rPr lang="en-US" sz="1400" dirty="0" smtClean="0"/>
                    <a:t> = </a:t>
                  </a:r>
                  <a:r>
                    <a:rPr lang="en-US" sz="1400" dirty="0" smtClean="0">
                      <a:solidFill>
                        <a:srgbClr val="00B0F0"/>
                      </a:solidFill>
                    </a:rPr>
                    <a:t>10.4</a:t>
                  </a:r>
                </a:p>
                <a:p>
                  <a:r>
                    <a:rPr lang="en-US" sz="1400" b="1" dirty="0" smtClean="0">
                      <a:solidFill>
                        <a:schemeClr val="tx2">
                          <a:lumMod val="60000"/>
                          <a:lumOff val="40000"/>
                        </a:schemeClr>
                      </a:solidFill>
                    </a:rPr>
                    <a:t>s</a:t>
                  </a:r>
                  <a:r>
                    <a:rPr lang="en-US" sz="1400" dirty="0" smtClean="0"/>
                    <a:t>= 1.81</a:t>
                  </a:r>
                  <a:endParaRPr lang="en-US" sz="1400" dirty="0"/>
                </a:p>
              </p:txBody>
            </p:sp>
          </mc:Choice>
          <mc:Fallback xmlns="">
            <p:sp>
              <p:nvSpPr>
                <p:cNvPr id="133" name="TextBox 132"/>
                <p:cNvSpPr txBox="1">
                  <a:spLocks noRot="1" noChangeAspect="1" noMove="1" noResize="1" noEditPoints="1" noAdjustHandles="1" noChangeArrowheads="1" noChangeShapeType="1" noTextEdit="1"/>
                </p:cNvSpPr>
                <p:nvPr/>
              </p:nvSpPr>
              <p:spPr>
                <a:xfrm>
                  <a:off x="2891347" y="4225590"/>
                  <a:ext cx="2275204" cy="1822568"/>
                </a:xfrm>
                <a:prstGeom prst="rect">
                  <a:avLst/>
                </a:prstGeom>
                <a:blipFill rotWithShape="1">
                  <a:blip r:embed="rId3"/>
                  <a:stretch>
                    <a:fillRect l="-2239" t="-1163" b="-10465"/>
                  </a:stretch>
                </a:blipFill>
              </p:spPr>
              <p:txBody>
                <a:bodyPr/>
                <a:lstStyle/>
                <a:p>
                  <a:r>
                    <a:rPr lang="en-US">
                      <a:noFill/>
                    </a:rPr>
                    <a:t> </a:t>
                  </a:r>
                </a:p>
              </p:txBody>
            </p:sp>
          </mc:Fallback>
        </mc:AlternateContent>
        <p:sp>
          <p:nvSpPr>
            <p:cNvPr id="134" name="Freeform 133"/>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5" name="Freeform 134"/>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6" name="Freeform 135"/>
            <p:cNvSpPr/>
            <p:nvPr/>
          </p:nvSpPr>
          <p:spPr>
            <a:xfrm>
              <a:off x="3665948" y="1777183"/>
              <a:ext cx="403025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37" name="Straight Arrow Connector 136"/>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38" name="Straight Connector 137"/>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TextBox 138"/>
                <p:cNvSpPr txBox="1"/>
                <p:nvPr/>
              </p:nvSpPr>
              <p:spPr>
                <a:xfrm>
                  <a:off x="5128039" y="4230470"/>
                  <a:ext cx="2854764" cy="1888905"/>
                </a:xfrm>
                <a:prstGeom prst="rect">
                  <a:avLst/>
                </a:prstGeom>
                <a:noFill/>
              </p:spPr>
              <p:txBody>
                <a:bodyPr wrap="square" rtlCol="0">
                  <a:spAutoFit/>
                </a:bodyPr>
                <a:lstStyle/>
                <a:p>
                  <a14:m>
                    <m:oMath xmlns:m="http://schemas.openxmlformats.org/officeDocument/2006/math">
                      <m:acc>
                        <m:accPr>
                          <m:chr m:val="̅"/>
                          <m:ctrlPr>
                            <a:rPr lang="en-US" sz="1400" b="1" i="1" dirty="0" smtClean="0">
                              <a:solidFill>
                                <a:srgbClr val="FF0000"/>
                              </a:solidFill>
                              <a:latin typeface="Cambria Math"/>
                            </a:rPr>
                          </m:ctrlPr>
                        </m:accPr>
                        <m:e>
                          <m:r>
                            <a:rPr lang="en-US" sz="1400" b="1" i="1" dirty="0" smtClean="0">
                              <a:solidFill>
                                <a:srgbClr val="FF0000"/>
                              </a:solidFill>
                              <a:latin typeface="Cambria Math"/>
                            </a:rPr>
                            <m:t>𝑿</m:t>
                          </m:r>
                        </m:e>
                      </m:acc>
                    </m:oMath>
                  </a14:m>
                  <a:r>
                    <a:rPr lang="en-US" sz="1400" dirty="0" smtClean="0"/>
                    <a:t> = </a:t>
                  </a:r>
                  <a:r>
                    <a:rPr lang="en-US" sz="1400" dirty="0" smtClean="0">
                      <a:solidFill>
                        <a:srgbClr val="FF0000"/>
                      </a:solidFill>
                    </a:rPr>
                    <a:t>9.6</a:t>
                  </a:r>
                </a:p>
                <a:p>
                  <a:r>
                    <a:rPr lang="en-US" sz="1400" b="1" dirty="0">
                      <a:solidFill>
                        <a:srgbClr val="FF0000"/>
                      </a:solidFill>
                    </a:rPr>
                    <a:t>s</a:t>
                  </a:r>
                  <a:r>
                    <a:rPr lang="en-US" sz="1400" dirty="0" smtClean="0">
                      <a:solidFill>
                        <a:srgbClr val="FF0000"/>
                      </a:solidFill>
                    </a:rPr>
                    <a:t> </a:t>
                  </a:r>
                  <a:r>
                    <a:rPr lang="en-US" sz="1400" dirty="0" smtClean="0"/>
                    <a:t>= 1.81</a:t>
                  </a:r>
                  <a:endParaRPr lang="en-US" sz="1400" dirty="0"/>
                </a:p>
              </p:txBody>
            </p:sp>
          </mc:Choice>
          <mc:Fallback xmlns="">
            <p:sp>
              <p:nvSpPr>
                <p:cNvPr id="139" name="TextBox 138"/>
                <p:cNvSpPr txBox="1">
                  <a:spLocks noRot="1" noChangeAspect="1" noMove="1" noResize="1" noEditPoints="1" noAdjustHandles="1" noChangeArrowheads="1" noChangeShapeType="1" noTextEdit="1"/>
                </p:cNvSpPr>
                <p:nvPr/>
              </p:nvSpPr>
              <p:spPr>
                <a:xfrm>
                  <a:off x="5128039" y="4230470"/>
                  <a:ext cx="2854764" cy="1888905"/>
                </a:xfrm>
                <a:prstGeom prst="rect">
                  <a:avLst/>
                </a:prstGeom>
                <a:blipFill rotWithShape="1">
                  <a:blip r:embed="rId4"/>
                  <a:stretch>
                    <a:fillRect l="-1786" b="-6742"/>
                  </a:stretch>
                </a:blipFill>
              </p:spPr>
              <p:txBody>
                <a:bodyPr/>
                <a:lstStyle/>
                <a:p>
                  <a:r>
                    <a:rPr lang="en-US">
                      <a:noFill/>
                    </a:rPr>
                    <a:t> </a:t>
                  </a:r>
                </a:p>
              </p:txBody>
            </p:sp>
          </mc:Fallback>
        </mc:AlternateContent>
      </p:grpSp>
      <p:grpSp>
        <p:nvGrpSpPr>
          <p:cNvPr id="140" name="Group 139"/>
          <p:cNvGrpSpPr/>
          <p:nvPr/>
        </p:nvGrpSpPr>
        <p:grpSpPr>
          <a:xfrm>
            <a:off x="2082733" y="371189"/>
            <a:ext cx="2019001" cy="1408167"/>
            <a:chOff x="988358" y="1143000"/>
            <a:chExt cx="5602415" cy="4905160"/>
          </a:xfrm>
        </p:grpSpPr>
        <p:cxnSp>
          <p:nvCxnSpPr>
            <p:cNvPr id="141" name="Straight Connector 140"/>
            <p:cNvCxnSpPr/>
            <p:nvPr/>
          </p:nvCxnSpPr>
          <p:spPr>
            <a:xfrm flipV="1">
              <a:off x="988358" y="4076701"/>
              <a:ext cx="5602415" cy="3741"/>
            </a:xfrm>
            <a:prstGeom prst="line">
              <a:avLst/>
            </a:prstGeom>
            <a:ln/>
          </p:spPr>
          <p:style>
            <a:lnRef idx="2">
              <a:schemeClr val="dk1"/>
            </a:lnRef>
            <a:fillRef idx="0">
              <a:schemeClr val="dk1"/>
            </a:fillRef>
            <a:effectRef idx="1">
              <a:schemeClr val="dk1"/>
            </a:effectRef>
            <a:fontRef idx="minor">
              <a:schemeClr val="tx1"/>
            </a:fontRef>
          </p:style>
        </p:cxnSp>
        <p:sp>
          <p:nvSpPr>
            <p:cNvPr id="168" name="Freeform 167"/>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050"/>
            </a:p>
          </p:txBody>
        </p:sp>
        <p:cxnSp>
          <p:nvCxnSpPr>
            <p:cNvPr id="169" name="Straight Connector 168"/>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3142967" y="4225594"/>
              <a:ext cx="2508352" cy="1822566"/>
            </a:xfrm>
            <a:prstGeom prst="rect">
              <a:avLst/>
            </a:prstGeom>
            <a:noFill/>
          </p:spPr>
          <p:txBody>
            <a:bodyPr wrap="square" rtlCol="0">
              <a:spAutoFit/>
            </a:bodyPr>
            <a:lstStyle/>
            <a:p>
              <a:r>
                <a:rPr lang="en-US" sz="1400" b="1" dirty="0" smtClean="0">
                  <a:solidFill>
                    <a:schemeClr val="tx2">
                      <a:lumMod val="60000"/>
                      <a:lumOff val="40000"/>
                    </a:schemeClr>
                  </a:solidFill>
                </a:rPr>
                <a:t>µ</a:t>
              </a:r>
              <a:r>
                <a:rPr lang="en-US" sz="1400" dirty="0" smtClean="0"/>
                <a:t> = 9</a:t>
              </a:r>
            </a:p>
            <a:p>
              <a:r>
                <a:rPr lang="el-GR" sz="1400" b="1" dirty="0" smtClean="0">
                  <a:solidFill>
                    <a:schemeClr val="tx2">
                      <a:lumMod val="60000"/>
                      <a:lumOff val="40000"/>
                    </a:schemeClr>
                  </a:solidFill>
                </a:rPr>
                <a:t>σ</a:t>
              </a:r>
              <a:r>
                <a:rPr lang="en-US" sz="1400" dirty="0" smtClean="0"/>
                <a:t> = </a:t>
              </a:r>
              <a:r>
                <a:rPr lang="en-US" sz="1400" dirty="0" smtClean="0">
                  <a:solidFill>
                    <a:srgbClr val="FF0000"/>
                  </a:solidFill>
                </a:rPr>
                <a:t>2.3</a:t>
              </a:r>
              <a:endParaRPr lang="en-US" sz="1400" dirty="0">
                <a:solidFill>
                  <a:srgbClr val="FF0000"/>
                </a:solidFill>
              </a:endParaRPr>
            </a:p>
          </p:txBody>
        </p:sp>
        <p:sp>
          <p:nvSpPr>
            <p:cNvPr id="171" name="Freeform 170"/>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2" name="Freeform 171"/>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73" name="Rectangle 172"/>
          <p:cNvSpPr/>
          <p:nvPr/>
        </p:nvSpPr>
        <p:spPr>
          <a:xfrm>
            <a:off x="172233" y="467958"/>
            <a:ext cx="1831463" cy="369332"/>
          </a:xfrm>
          <a:prstGeom prst="rect">
            <a:avLst/>
          </a:prstGeom>
        </p:spPr>
        <p:txBody>
          <a:bodyPr wrap="none">
            <a:spAutoFit/>
          </a:bodyPr>
          <a:lstStyle/>
          <a:p>
            <a:r>
              <a:rPr lang="en-US" b="1" dirty="0" smtClean="0">
                <a:solidFill>
                  <a:schemeClr val="tx2">
                    <a:lumMod val="60000"/>
                    <a:lumOff val="40000"/>
                  </a:schemeClr>
                </a:solidFill>
              </a:rPr>
              <a:t>H</a:t>
            </a:r>
            <a:r>
              <a:rPr lang="en-US" b="1" baseline="-25000" dirty="0" smtClean="0">
                <a:solidFill>
                  <a:schemeClr val="tx2">
                    <a:lumMod val="60000"/>
                    <a:lumOff val="40000"/>
                  </a:schemeClr>
                </a:solidFill>
              </a:rPr>
              <a:t>0 </a:t>
            </a:r>
            <a:r>
              <a:rPr lang="en-US" b="1" dirty="0" smtClean="0">
                <a:solidFill>
                  <a:schemeClr val="tx2">
                    <a:lumMod val="60000"/>
                    <a:lumOff val="40000"/>
                  </a:schemeClr>
                </a:solidFill>
              </a:rPr>
              <a:t>: µ</a:t>
            </a:r>
            <a:r>
              <a:rPr lang="en-US" b="1" baseline="-25000" dirty="0" smtClean="0">
                <a:solidFill>
                  <a:schemeClr val="tx2">
                    <a:lumMod val="60000"/>
                    <a:lumOff val="40000"/>
                  </a:schemeClr>
                </a:solidFill>
              </a:rPr>
              <a:t>male</a:t>
            </a:r>
            <a:r>
              <a:rPr lang="en-US" b="1" dirty="0" smtClean="0">
                <a:solidFill>
                  <a:schemeClr val="tx2">
                    <a:lumMod val="60000"/>
                    <a:lumOff val="40000"/>
                  </a:schemeClr>
                </a:solidFill>
              </a:rPr>
              <a:t> = µ</a:t>
            </a:r>
            <a:r>
              <a:rPr lang="en-US" b="1" baseline="-25000" dirty="0" smtClean="0">
                <a:solidFill>
                  <a:schemeClr val="tx2">
                    <a:lumMod val="60000"/>
                    <a:lumOff val="40000"/>
                  </a:schemeClr>
                </a:solidFill>
              </a:rPr>
              <a:t>female </a:t>
            </a:r>
            <a:endParaRPr lang="en-US" baseline="-25000" dirty="0"/>
          </a:p>
        </p:txBody>
      </p:sp>
      <p:sp>
        <p:nvSpPr>
          <p:cNvPr id="174" name="Rectangle 173"/>
          <p:cNvSpPr/>
          <p:nvPr/>
        </p:nvSpPr>
        <p:spPr>
          <a:xfrm>
            <a:off x="4781961" y="467958"/>
            <a:ext cx="1796197" cy="369332"/>
          </a:xfrm>
          <a:prstGeom prst="rect">
            <a:avLst/>
          </a:prstGeom>
        </p:spPr>
        <p:txBody>
          <a:bodyPr wrap="none">
            <a:spAutoFit/>
          </a:bodyPr>
          <a:lstStyle/>
          <a:p>
            <a:r>
              <a:rPr lang="en-US" b="1" dirty="0" smtClean="0">
                <a:solidFill>
                  <a:srgbClr val="FF0000"/>
                </a:solidFill>
              </a:rPr>
              <a:t>H</a:t>
            </a:r>
            <a:r>
              <a:rPr lang="en-US" b="1" baseline="-25000" dirty="0" smtClean="0">
                <a:solidFill>
                  <a:srgbClr val="FF0000"/>
                </a:solidFill>
              </a:rPr>
              <a:t>1 </a:t>
            </a:r>
            <a:r>
              <a:rPr lang="en-US" b="1" dirty="0" smtClean="0">
                <a:solidFill>
                  <a:srgbClr val="FF0000"/>
                </a:solidFill>
              </a:rPr>
              <a:t>: </a:t>
            </a:r>
            <a:r>
              <a:rPr lang="en-US" b="1" dirty="0">
                <a:solidFill>
                  <a:srgbClr val="FF0000"/>
                </a:solidFill>
              </a:rPr>
              <a:t>µ</a:t>
            </a:r>
            <a:r>
              <a:rPr lang="en-US" b="1" baseline="-25000" dirty="0">
                <a:solidFill>
                  <a:srgbClr val="FF0000"/>
                </a:solidFill>
              </a:rPr>
              <a:t>male</a:t>
            </a:r>
            <a:r>
              <a:rPr lang="en-US" b="1" dirty="0">
                <a:solidFill>
                  <a:srgbClr val="FF0000"/>
                </a:solidFill>
              </a:rPr>
              <a:t> ≠</a:t>
            </a:r>
            <a:r>
              <a:rPr lang="en-US" b="1" dirty="0" smtClean="0">
                <a:solidFill>
                  <a:srgbClr val="FF0000"/>
                </a:solidFill>
              </a:rPr>
              <a:t> µ</a:t>
            </a:r>
            <a:r>
              <a:rPr lang="en-US" b="1" baseline="-25000" dirty="0" smtClean="0">
                <a:solidFill>
                  <a:srgbClr val="FF0000"/>
                </a:solidFill>
              </a:rPr>
              <a:t>female</a:t>
            </a:r>
            <a:endParaRPr lang="en-US" dirty="0">
              <a:solidFill>
                <a:srgbClr val="FF0000"/>
              </a:solidFill>
            </a:endParaRPr>
          </a:p>
        </p:txBody>
      </p:sp>
      <p:sp>
        <p:nvSpPr>
          <p:cNvPr id="175" name="TextBox 174"/>
          <p:cNvSpPr txBox="1"/>
          <p:nvPr/>
        </p:nvSpPr>
        <p:spPr>
          <a:xfrm>
            <a:off x="7546043" y="304800"/>
            <a:ext cx="433129" cy="369332"/>
          </a:xfrm>
          <a:prstGeom prst="rect">
            <a:avLst/>
          </a:prstGeom>
          <a:noFill/>
        </p:spPr>
        <p:txBody>
          <a:bodyPr wrap="square" rtlCol="0">
            <a:spAutoFit/>
          </a:bodyPr>
          <a:lstStyle/>
          <a:p>
            <a:pPr algn="ctr"/>
            <a:r>
              <a:rPr lang="en-US" b="1" dirty="0" smtClean="0"/>
              <a:t>?</a:t>
            </a:r>
            <a:endParaRPr lang="en-US" sz="1400" dirty="0"/>
          </a:p>
        </p:txBody>
      </p:sp>
    </p:spTree>
    <p:extLst>
      <p:ext uri="{BB962C8B-B14F-4D97-AF65-F5344CB8AC3E}">
        <p14:creationId xmlns:p14="http://schemas.microsoft.com/office/powerpoint/2010/main" val="1415832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301203" y="909935"/>
            <a:ext cx="841909" cy="461665"/>
          </a:xfrm>
          <a:prstGeom prst="rect">
            <a:avLst/>
          </a:prstGeom>
          <a:noFill/>
        </p:spPr>
        <p:txBody>
          <a:bodyPr wrap="square" rtlCol="0">
            <a:spAutoFit/>
          </a:bodyPr>
          <a:lstStyle/>
          <a:p>
            <a:pPr algn="ctr"/>
            <a:r>
              <a:rPr lang="en-US" sz="2400" b="1" dirty="0" smtClean="0"/>
              <a:t>?</a:t>
            </a:r>
            <a:endParaRPr lang="en-US" dirty="0"/>
          </a:p>
        </p:txBody>
      </p:sp>
      <p:sp>
        <p:nvSpPr>
          <p:cNvPr id="49" name="TextBox 48"/>
          <p:cNvSpPr txBox="1"/>
          <p:nvPr/>
        </p:nvSpPr>
        <p:spPr>
          <a:xfrm>
            <a:off x="5361897" y="4230469"/>
            <a:ext cx="841909" cy="646331"/>
          </a:xfrm>
          <a:prstGeom prst="rect">
            <a:avLst/>
          </a:prstGeom>
          <a:noFill/>
        </p:spPr>
        <p:txBody>
          <a:bodyPr wrap="square" rtlCol="0">
            <a:spAutoFit/>
          </a:bodyPr>
          <a:lstStyle/>
          <a:p>
            <a:r>
              <a:rPr lang="en-US" b="1" dirty="0" smtClean="0">
                <a:solidFill>
                  <a:srgbClr val="FF0000"/>
                </a:solidFill>
              </a:rPr>
              <a:t>µ</a:t>
            </a:r>
            <a:r>
              <a:rPr lang="en-US" dirty="0" smtClean="0"/>
              <a:t> = ?</a:t>
            </a:r>
          </a:p>
          <a:p>
            <a:r>
              <a:rPr lang="el-GR" b="1" dirty="0" smtClean="0">
                <a:solidFill>
                  <a:schemeClr val="tx2">
                    <a:lumMod val="60000"/>
                    <a:lumOff val="40000"/>
                  </a:schemeClr>
                </a:solidFill>
              </a:rPr>
              <a:t>σ</a:t>
            </a:r>
            <a:r>
              <a:rPr lang="en-US" dirty="0" smtClean="0"/>
              <a:t> = 4</a:t>
            </a:r>
            <a:endParaRPr lang="en-US" dirty="0"/>
          </a:p>
        </p:txBody>
      </p:sp>
      <p:sp>
        <p:nvSpPr>
          <p:cNvPr id="2" name="TextBox 1"/>
          <p:cNvSpPr txBox="1"/>
          <p:nvPr/>
        </p:nvSpPr>
        <p:spPr>
          <a:xfrm>
            <a:off x="6409148" y="34276"/>
            <a:ext cx="2734852" cy="369332"/>
          </a:xfrm>
          <a:prstGeom prst="rect">
            <a:avLst/>
          </a:prstGeom>
          <a:noFill/>
        </p:spPr>
        <p:txBody>
          <a:bodyPr wrap="square" rtlCol="0">
            <a:spAutoFit/>
          </a:bodyPr>
          <a:lstStyle/>
          <a:p>
            <a:pPr algn="r"/>
            <a:r>
              <a:rPr lang="en-US" dirty="0" smtClean="0"/>
              <a:t>Population is known</a:t>
            </a:r>
            <a:endParaRPr lang="en-US" dirty="0"/>
          </a:p>
        </p:txBody>
      </p:sp>
      <p:cxnSp>
        <p:nvCxnSpPr>
          <p:cNvPr id="21" name="Straight Connector 20"/>
          <p:cNvCxnSpPr/>
          <p:nvPr/>
        </p:nvCxnSpPr>
        <p:spPr>
          <a:xfrm flipV="1">
            <a:off x="5689348" y="3075550"/>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22" name="Rectangle 21"/>
          <p:cNvSpPr/>
          <p:nvPr/>
        </p:nvSpPr>
        <p:spPr>
          <a:xfrm>
            <a:off x="5466444" y="3836074"/>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22</a:t>
            </a:r>
          </a:p>
        </p:txBody>
      </p:sp>
      <p:grpSp>
        <p:nvGrpSpPr>
          <p:cNvPr id="14" name="Group 13"/>
          <p:cNvGrpSpPr/>
          <p:nvPr/>
        </p:nvGrpSpPr>
        <p:grpSpPr>
          <a:xfrm>
            <a:off x="6935097" y="4719231"/>
            <a:ext cx="1981200" cy="1500304"/>
            <a:chOff x="3200400" y="-3733800"/>
            <a:chExt cx="4419600" cy="2625390"/>
          </a:xfrm>
        </p:grpSpPr>
        <p:grpSp>
          <p:nvGrpSpPr>
            <p:cNvPr id="9" name="Group 8"/>
            <p:cNvGrpSpPr/>
            <p:nvPr/>
          </p:nvGrpSpPr>
          <p:grpSpPr>
            <a:xfrm>
              <a:off x="3346771" y="-3733800"/>
              <a:ext cx="4030252" cy="2625390"/>
              <a:chOff x="3346771" y="-3733800"/>
              <a:chExt cx="4030252" cy="2625390"/>
            </a:xfrm>
          </p:grpSpPr>
          <p:sp>
            <p:nvSpPr>
              <p:cNvPr id="23" name="Freeform 22"/>
              <p:cNvSpPr/>
              <p:nvPr/>
            </p:nvSpPr>
            <p:spPr>
              <a:xfrm flipH="1">
                <a:off x="3346771" y="-2057399"/>
                <a:ext cx="914400" cy="648302"/>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24" name="Freeform 23"/>
              <p:cNvSpPr/>
              <p:nvPr/>
            </p:nvSpPr>
            <p:spPr>
              <a:xfrm>
                <a:off x="6479235" y="-2057400"/>
                <a:ext cx="897788" cy="651709"/>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69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grpSp>
            <p:nvGrpSpPr>
              <p:cNvPr id="25" name="Group 24"/>
              <p:cNvGrpSpPr/>
              <p:nvPr/>
            </p:nvGrpSpPr>
            <p:grpSpPr>
              <a:xfrm>
                <a:off x="3346771" y="-3733800"/>
                <a:ext cx="4030252" cy="2625390"/>
                <a:chOff x="1828800" y="2937210"/>
                <a:chExt cx="3820583" cy="2625390"/>
              </a:xfrm>
            </p:grpSpPr>
            <p:sp>
              <p:nvSpPr>
                <p:cNvPr id="26" name="Freeform 25"/>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27" name="Straight Connector 26"/>
                <p:cNvCxnSpPr>
                  <a:stCxn id="26"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grpSp>
        <p:cxnSp>
          <p:nvCxnSpPr>
            <p:cNvPr id="34" name="Straight Connector 33"/>
            <p:cNvCxnSpPr/>
            <p:nvPr/>
          </p:nvCxnSpPr>
          <p:spPr>
            <a:xfrm>
              <a:off x="3200400" y="-1292264"/>
              <a:ext cx="4419600" cy="0"/>
            </a:xfrm>
            <a:prstGeom prst="line">
              <a:avLst/>
            </a:prstGeom>
            <a:ln/>
          </p:spPr>
          <p:style>
            <a:lnRef idx="2">
              <a:schemeClr val="dk1"/>
            </a:lnRef>
            <a:fillRef idx="0">
              <a:schemeClr val="dk1"/>
            </a:fillRef>
            <a:effectRef idx="1">
              <a:schemeClr val="dk1"/>
            </a:effectRef>
            <a:fontRef idx="minor">
              <a:schemeClr val="tx1"/>
            </a:fontRef>
          </p:style>
        </p:cxnSp>
      </p:grpSp>
      <p:cxnSp>
        <p:nvCxnSpPr>
          <p:cNvPr id="16" name="Straight Connector 15"/>
          <p:cNvCxnSpPr/>
          <p:nvPr/>
        </p:nvCxnSpPr>
        <p:spPr>
          <a:xfrm>
            <a:off x="8595421" y="5201843"/>
            <a:ext cx="0" cy="1190335"/>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8229600" y="4753265"/>
            <a:ext cx="0" cy="1638913"/>
          </a:xfrm>
          <a:prstGeom prst="line">
            <a:avLst/>
          </a:prstGeom>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7809379" y="4385846"/>
            <a:ext cx="1106021" cy="338554"/>
          </a:xfrm>
          <a:prstGeom prst="rect">
            <a:avLst/>
          </a:prstGeom>
          <a:noFill/>
        </p:spPr>
        <p:txBody>
          <a:bodyPr wrap="square" rtlCol="0">
            <a:spAutoFit/>
          </a:bodyPr>
          <a:lstStyle/>
          <a:p>
            <a:r>
              <a:rPr lang="en-US" sz="1600" dirty="0" smtClean="0"/>
              <a:t>Retain H</a:t>
            </a:r>
            <a:r>
              <a:rPr lang="en-US" sz="1600" baseline="-25000" dirty="0" smtClean="0"/>
              <a:t>0</a:t>
            </a:r>
            <a:endParaRPr lang="en-US" sz="1600" baseline="-25000" dirty="0"/>
          </a:p>
        </p:txBody>
      </p:sp>
      <p:sp>
        <p:nvSpPr>
          <p:cNvPr id="51" name="TextBox 50"/>
          <p:cNvSpPr txBox="1"/>
          <p:nvPr/>
        </p:nvSpPr>
        <p:spPr>
          <a:xfrm>
            <a:off x="8229600" y="4886095"/>
            <a:ext cx="1106021" cy="338554"/>
          </a:xfrm>
          <a:prstGeom prst="rect">
            <a:avLst/>
          </a:prstGeom>
          <a:noFill/>
        </p:spPr>
        <p:txBody>
          <a:bodyPr wrap="square" rtlCol="0">
            <a:spAutoFit/>
          </a:bodyPr>
          <a:lstStyle/>
          <a:p>
            <a:r>
              <a:rPr lang="en-US" sz="1600" dirty="0" smtClean="0"/>
              <a:t>Reject H</a:t>
            </a:r>
            <a:r>
              <a:rPr lang="en-US" sz="1600" baseline="-25000" dirty="0" smtClean="0"/>
              <a:t>0</a:t>
            </a:r>
            <a:endParaRPr lang="en-US" sz="1600" baseline="-25000" dirty="0"/>
          </a:p>
        </p:txBody>
      </p:sp>
      <p:sp>
        <p:nvSpPr>
          <p:cNvPr id="52" name="TextBox 51"/>
          <p:cNvSpPr txBox="1"/>
          <p:nvPr/>
        </p:nvSpPr>
        <p:spPr>
          <a:xfrm>
            <a:off x="8066671" y="6400800"/>
            <a:ext cx="467729" cy="338554"/>
          </a:xfrm>
          <a:prstGeom prst="rect">
            <a:avLst/>
          </a:prstGeom>
          <a:noFill/>
        </p:spPr>
        <p:txBody>
          <a:bodyPr wrap="square" rtlCol="0">
            <a:spAutoFit/>
          </a:bodyPr>
          <a:lstStyle/>
          <a:p>
            <a:pPr algn="ctr"/>
            <a:r>
              <a:rPr lang="en-US" sz="1600" dirty="0" smtClean="0"/>
              <a:t>Z</a:t>
            </a:r>
            <a:r>
              <a:rPr lang="en-US" sz="1600" baseline="-25000" dirty="0" smtClean="0"/>
              <a:t>M</a:t>
            </a:r>
            <a:endParaRPr lang="en-US" sz="1600" baseline="-25000" dirty="0"/>
          </a:p>
        </p:txBody>
      </p:sp>
      <p:sp>
        <p:nvSpPr>
          <p:cNvPr id="53" name="TextBox 52"/>
          <p:cNvSpPr txBox="1"/>
          <p:nvPr/>
        </p:nvSpPr>
        <p:spPr>
          <a:xfrm>
            <a:off x="8382000" y="6406093"/>
            <a:ext cx="467729" cy="338554"/>
          </a:xfrm>
          <a:prstGeom prst="rect">
            <a:avLst/>
          </a:prstGeom>
          <a:noFill/>
        </p:spPr>
        <p:txBody>
          <a:bodyPr wrap="square" rtlCol="0">
            <a:spAutoFit/>
          </a:bodyPr>
          <a:lstStyle/>
          <a:p>
            <a:pPr algn="ctr"/>
            <a:r>
              <a:rPr lang="en-US" sz="1600" dirty="0" smtClean="0"/>
              <a:t>Z</a:t>
            </a:r>
            <a:r>
              <a:rPr lang="en-US" sz="1600" baseline="-25000" dirty="0" smtClean="0"/>
              <a:t>M</a:t>
            </a:r>
            <a:endParaRPr lang="en-US" sz="1600" baseline="-25000" dirty="0"/>
          </a:p>
        </p:txBody>
      </p:sp>
      <p:grpSp>
        <p:nvGrpSpPr>
          <p:cNvPr id="54" name="Group 34"/>
          <p:cNvGrpSpPr/>
          <p:nvPr/>
        </p:nvGrpSpPr>
        <p:grpSpPr>
          <a:xfrm>
            <a:off x="76200" y="2011583"/>
            <a:ext cx="2667000" cy="1345423"/>
            <a:chOff x="304800" y="3340100"/>
            <a:chExt cx="2917031" cy="1569660"/>
          </a:xfrm>
        </p:grpSpPr>
        <p:sp>
          <p:nvSpPr>
            <p:cNvPr id="55" name="Left Brace 54"/>
            <p:cNvSpPr/>
            <p:nvPr/>
          </p:nvSpPr>
          <p:spPr>
            <a:xfrm>
              <a:off x="304800" y="3429000"/>
              <a:ext cx="228600" cy="14478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6" name="TextBox 55"/>
            <p:cNvSpPr txBox="1"/>
            <p:nvPr/>
          </p:nvSpPr>
          <p:spPr>
            <a:xfrm>
              <a:off x="726281" y="3340100"/>
              <a:ext cx="2495550" cy="1569660"/>
            </a:xfrm>
            <a:prstGeom prst="rect">
              <a:avLst/>
            </a:prstGeom>
            <a:noFill/>
          </p:spPr>
          <p:txBody>
            <a:bodyPr wrap="square" rtlCol="0" anchor="t">
              <a:spAutoFit/>
            </a:bodyPr>
            <a:lstStyle/>
            <a:p>
              <a:r>
                <a:rPr lang="en-US" sz="3200" dirty="0"/>
                <a:t>H</a:t>
              </a:r>
              <a:r>
                <a:rPr lang="en-US" sz="3200" baseline="-25000" dirty="0"/>
                <a:t>0  </a:t>
              </a:r>
              <a:r>
                <a:rPr lang="en-US" sz="3200" dirty="0"/>
                <a:t>: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 </a:t>
              </a:r>
              <a:r>
                <a:rPr lang="en-US" sz="3200" dirty="0">
                  <a:solidFill>
                    <a:srgbClr val="FF0000"/>
                  </a:solidFill>
                </a:rPr>
                <a:t>µ</a:t>
              </a:r>
              <a:r>
                <a:rPr lang="en-US" sz="3200" baseline="-25000" dirty="0">
                  <a:solidFill>
                    <a:srgbClr val="FF0000"/>
                  </a:solidFill>
                </a:rPr>
                <a:t>2</a:t>
              </a:r>
              <a:r>
                <a:rPr lang="en-US" sz="3200" dirty="0"/>
                <a:t> </a:t>
              </a:r>
              <a:endParaRPr lang="en-US" sz="3200" baseline="-25000" dirty="0"/>
            </a:p>
            <a:p>
              <a:r>
                <a:rPr lang="en-US" sz="3200" dirty="0"/>
                <a:t>H</a:t>
              </a:r>
              <a:r>
                <a:rPr lang="en-US" sz="3200" baseline="-25000" dirty="0"/>
                <a:t>A</a:t>
              </a:r>
              <a:r>
                <a:rPr lang="en-US" sz="3200" dirty="0"/>
                <a:t> :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 </a:t>
              </a:r>
              <a:r>
                <a:rPr lang="en-US" sz="3200" dirty="0" smtClean="0">
                  <a:solidFill>
                    <a:srgbClr val="FF0000"/>
                  </a:solidFill>
                </a:rPr>
                <a:t>µ</a:t>
              </a:r>
              <a:r>
                <a:rPr lang="en-US" sz="3200" baseline="-25000" dirty="0" smtClean="0">
                  <a:solidFill>
                    <a:srgbClr val="FF0000"/>
                  </a:solidFill>
                </a:rPr>
                <a:t>2</a:t>
              </a:r>
              <a:endParaRPr lang="en-US" sz="3200" baseline="-25000" dirty="0"/>
            </a:p>
            <a:p>
              <a:endParaRPr lang="en-US" sz="3200" dirty="0"/>
            </a:p>
          </p:txBody>
        </p:sp>
      </p:grpSp>
      <mc:AlternateContent xmlns:mc="http://schemas.openxmlformats.org/markup-compatibility/2006" xmlns:a14="http://schemas.microsoft.com/office/drawing/2010/main">
        <mc:Choice Requires="a14">
          <p:sp>
            <p:nvSpPr>
              <p:cNvPr id="57" name="TextBox 56"/>
              <p:cNvSpPr txBox="1"/>
              <p:nvPr/>
            </p:nvSpPr>
            <p:spPr>
              <a:xfrm>
                <a:off x="2590800" y="5638800"/>
                <a:ext cx="2137445" cy="969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𝑍</m:t>
                          </m:r>
                        </m:e>
                        <m:sub>
                          <m:r>
                            <a:rPr lang="en-US" sz="2800" b="0" i="1" smtClean="0">
                              <a:latin typeface="Cambria Math"/>
                            </a:rPr>
                            <m:t>𝑀</m:t>
                          </m:r>
                        </m:sub>
                      </m:sSub>
                      <m:r>
                        <a:rPr lang="en-US" sz="2800" b="0" i="1" smtClean="0">
                          <a:latin typeface="Cambria Math"/>
                        </a:rPr>
                        <m:t>=</m:t>
                      </m:r>
                      <m:f>
                        <m:fPr>
                          <m:ctrlPr>
                            <a:rPr lang="en-US" sz="2800" b="0" i="1" smtClean="0">
                              <a:latin typeface="Cambria Math"/>
                            </a:rPr>
                          </m:ctrlPr>
                        </m:fPr>
                        <m:num>
                          <m:r>
                            <a:rPr lang="en-US" sz="2800" b="0" i="1" smtClean="0">
                              <a:solidFill>
                                <a:srgbClr val="FF0000"/>
                              </a:solidFill>
                              <a:latin typeface="Cambria Math"/>
                            </a:rPr>
                            <m:t>𝑀</m:t>
                          </m:r>
                          <m:r>
                            <a:rPr lang="en-US" sz="2800" b="0" i="1" smtClean="0">
                              <a:latin typeface="Cambria Math"/>
                            </a:rPr>
                            <m:t>−</m:t>
                          </m:r>
                          <m:r>
                            <a:rPr lang="en-US" sz="2800" b="0" i="1" smtClean="0">
                              <a:solidFill>
                                <a:schemeClr val="tx2">
                                  <a:lumMod val="60000"/>
                                  <a:lumOff val="40000"/>
                                </a:schemeClr>
                              </a:solidFill>
                              <a:latin typeface="Cambria Math"/>
                              <a:ea typeface="Cambria Math"/>
                            </a:rPr>
                            <m:t>𝜇</m:t>
                          </m:r>
                        </m:num>
                        <m:den>
                          <m:sSub>
                            <m:sSubPr>
                              <m:ctrlPr>
                                <a:rPr lang="en-US" sz="2800" b="0" i="1" smtClean="0">
                                  <a:latin typeface="Cambria Math"/>
                                </a:rPr>
                              </m:ctrlPr>
                            </m:sSubPr>
                            <m:e>
                              <m:r>
                                <a:rPr lang="en-US" sz="2800" b="0" i="1" smtClean="0">
                                  <a:solidFill>
                                    <a:schemeClr val="tx2">
                                      <a:lumMod val="60000"/>
                                      <a:lumOff val="40000"/>
                                    </a:schemeClr>
                                  </a:solidFill>
                                  <a:latin typeface="Cambria Math"/>
                                  <a:ea typeface="Cambria Math"/>
                                </a:rPr>
                                <m:t>𝜎</m:t>
                              </m:r>
                            </m:e>
                            <m:sub>
                              <m:r>
                                <a:rPr lang="en-US" sz="2800" b="0" i="1" smtClean="0">
                                  <a:solidFill>
                                    <a:schemeClr val="tx2">
                                      <a:lumMod val="60000"/>
                                      <a:lumOff val="40000"/>
                                    </a:schemeClr>
                                  </a:solidFill>
                                  <a:latin typeface="Cambria Math"/>
                                </a:rPr>
                                <m:t>𝑀</m:t>
                              </m:r>
                            </m:sub>
                          </m:sSub>
                        </m:den>
                      </m:f>
                    </m:oMath>
                  </m:oMathPara>
                </a14:m>
                <a:endParaRPr lang="en-US" sz="2800" dirty="0"/>
              </a:p>
            </p:txBody>
          </p:sp>
        </mc:Choice>
        <mc:Fallback xmlns="">
          <p:sp>
            <p:nvSpPr>
              <p:cNvPr id="57" name="TextBox 56"/>
              <p:cNvSpPr txBox="1">
                <a:spLocks noRot="1" noChangeAspect="1" noMove="1" noResize="1" noEditPoints="1" noAdjustHandles="1" noChangeArrowheads="1" noChangeShapeType="1" noTextEdit="1"/>
              </p:cNvSpPr>
              <p:nvPr/>
            </p:nvSpPr>
            <p:spPr>
              <a:xfrm>
                <a:off x="2590800" y="5638800"/>
                <a:ext cx="2137445" cy="969433"/>
              </a:xfrm>
              <a:prstGeom prst="rect">
                <a:avLst/>
              </a:prstGeom>
              <a:blipFill rotWithShape="1">
                <a:blip r:embed="rId3" cstate="print"/>
                <a:stretch>
                  <a:fillRect/>
                </a:stretch>
              </a:blipFill>
            </p:spPr>
            <p:txBody>
              <a:bodyPr/>
              <a:lstStyle/>
              <a:p>
                <a:r>
                  <a:rPr lang="en-US">
                    <a:noFill/>
                  </a:rPr>
                  <a:t> </a:t>
                </a:r>
              </a:p>
            </p:txBody>
          </p:sp>
        </mc:Fallback>
      </mc:AlternateContent>
      <p:sp>
        <p:nvSpPr>
          <p:cNvPr id="63" name="TextBox 62"/>
          <p:cNvSpPr txBox="1"/>
          <p:nvPr/>
        </p:nvSpPr>
        <p:spPr>
          <a:xfrm>
            <a:off x="3609325" y="4853926"/>
            <a:ext cx="1106021" cy="400110"/>
          </a:xfrm>
          <a:prstGeom prst="rect">
            <a:avLst/>
          </a:prstGeom>
          <a:noFill/>
        </p:spPr>
        <p:txBody>
          <a:bodyPr wrap="square" rtlCol="0">
            <a:spAutoFit/>
          </a:bodyPr>
          <a:lstStyle/>
          <a:p>
            <a:r>
              <a:rPr lang="en-US" sz="2000" dirty="0" smtClean="0"/>
              <a:t>Z-test :</a:t>
            </a:r>
            <a:endParaRPr lang="en-US" sz="2000" dirty="0"/>
          </a:p>
        </p:txBody>
      </p:sp>
    </p:spTree>
    <p:extLst>
      <p:ext uri="{BB962C8B-B14F-4D97-AF65-F5344CB8AC3E}">
        <p14:creationId xmlns:p14="http://schemas.microsoft.com/office/powerpoint/2010/main" val="1506644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2">
                    <a:lumMod val="60000"/>
                    <a:lumOff val="40000"/>
                  </a:schemeClr>
                </a:solidFill>
              </a:rPr>
              <a:t>Your best Guess</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FF0000"/>
                </a:solidFill>
              </a:rPr>
              <a:t>Estimated using sample</a:t>
            </a:r>
          </a:p>
        </p:txBody>
      </p:sp>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301203" y="909935"/>
            <a:ext cx="841909" cy="461665"/>
          </a:xfrm>
          <a:prstGeom prst="rect">
            <a:avLst/>
          </a:prstGeom>
          <a:noFill/>
        </p:spPr>
        <p:txBody>
          <a:bodyPr wrap="square" rtlCol="0">
            <a:spAutoFit/>
          </a:bodyPr>
          <a:lstStyle/>
          <a:p>
            <a:pPr algn="ctr"/>
            <a:r>
              <a:rPr lang="en-US" sz="2400" b="1" dirty="0" smtClean="0"/>
              <a:t>?</a:t>
            </a:r>
            <a:endParaRPr lang="en-US" dirty="0"/>
          </a:p>
        </p:txBody>
      </p:sp>
      <p:sp>
        <p:nvSpPr>
          <p:cNvPr id="49" name="TextBox 48"/>
          <p:cNvSpPr txBox="1"/>
          <p:nvPr/>
        </p:nvSpPr>
        <p:spPr>
          <a:xfrm>
            <a:off x="5361897" y="4230469"/>
            <a:ext cx="841909" cy="646331"/>
          </a:xfrm>
          <a:prstGeom prst="rect">
            <a:avLst/>
          </a:prstGeom>
          <a:noFill/>
        </p:spPr>
        <p:txBody>
          <a:bodyPr wrap="square" rtlCol="0">
            <a:spAutoFit/>
          </a:bodyPr>
          <a:lstStyle/>
          <a:p>
            <a:r>
              <a:rPr lang="en-US" b="1" dirty="0" smtClean="0">
                <a:solidFill>
                  <a:srgbClr val="FF0000"/>
                </a:solidFill>
              </a:rPr>
              <a:t>µ</a:t>
            </a:r>
            <a:r>
              <a:rPr lang="en-US" dirty="0" smtClean="0"/>
              <a:t> = ?</a:t>
            </a:r>
          </a:p>
          <a:p>
            <a:r>
              <a:rPr lang="el-GR" b="1" dirty="0" smtClean="0">
                <a:solidFill>
                  <a:schemeClr val="tx2">
                    <a:lumMod val="60000"/>
                    <a:lumOff val="40000"/>
                  </a:schemeClr>
                </a:solidFill>
              </a:rPr>
              <a:t>σ</a:t>
            </a:r>
            <a:r>
              <a:rPr lang="en-US" dirty="0" smtClean="0"/>
              <a:t> = ?</a:t>
            </a:r>
            <a:endParaRPr lang="en-US" dirty="0"/>
          </a:p>
        </p:txBody>
      </p:sp>
      <p:sp>
        <p:nvSpPr>
          <p:cNvPr id="18" name="TextBox 17"/>
          <p:cNvSpPr txBox="1"/>
          <p:nvPr/>
        </p:nvSpPr>
        <p:spPr>
          <a:xfrm>
            <a:off x="6409148" y="34276"/>
            <a:ext cx="2734852" cy="369332"/>
          </a:xfrm>
          <a:prstGeom prst="rect">
            <a:avLst/>
          </a:prstGeom>
          <a:noFill/>
        </p:spPr>
        <p:txBody>
          <a:bodyPr wrap="square" rtlCol="0">
            <a:spAutoFit/>
          </a:bodyPr>
          <a:lstStyle/>
          <a:p>
            <a:pPr algn="r"/>
            <a:r>
              <a:rPr lang="en-US" dirty="0" smtClean="0"/>
              <a:t>Population is </a:t>
            </a:r>
            <a:r>
              <a:rPr lang="en-US" b="1" dirty="0" smtClean="0">
                <a:solidFill>
                  <a:srgbClr val="FF0000"/>
                </a:solidFill>
              </a:rPr>
              <a:t>NOT</a:t>
            </a:r>
            <a:r>
              <a:rPr lang="en-US" dirty="0" smtClean="0"/>
              <a:t> known</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4883460" y="5643265"/>
                <a:ext cx="2070567" cy="969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𝑡</m:t>
                          </m:r>
                        </m:e>
                        <m:sub/>
                      </m:sSub>
                      <m:r>
                        <a:rPr lang="en-US" sz="2800" b="0" i="1" smtClean="0">
                          <a:latin typeface="Cambria Math"/>
                        </a:rPr>
                        <m:t>=</m:t>
                      </m:r>
                      <m:f>
                        <m:fPr>
                          <m:ctrlPr>
                            <a:rPr lang="en-US" sz="2800" b="0" i="1" smtClean="0">
                              <a:latin typeface="Cambria Math"/>
                            </a:rPr>
                          </m:ctrlPr>
                        </m:fPr>
                        <m:num>
                          <m:r>
                            <a:rPr lang="en-US" sz="2800" b="0" i="1" smtClean="0">
                              <a:solidFill>
                                <a:srgbClr val="FF0000"/>
                              </a:solidFill>
                              <a:latin typeface="Cambria Math"/>
                            </a:rPr>
                            <m:t>𝑀</m:t>
                          </m:r>
                          <m:r>
                            <a:rPr lang="en-US" sz="2800" b="0" i="1" smtClean="0">
                              <a:latin typeface="Cambria Math"/>
                            </a:rPr>
                            <m:t>−</m:t>
                          </m:r>
                          <m:r>
                            <a:rPr lang="en-US" sz="2800" b="0" i="1" smtClean="0">
                              <a:solidFill>
                                <a:schemeClr val="tx2">
                                  <a:lumMod val="60000"/>
                                  <a:lumOff val="40000"/>
                                </a:schemeClr>
                              </a:solidFill>
                              <a:latin typeface="Cambria Math"/>
                              <a:ea typeface="Cambria Math"/>
                            </a:rPr>
                            <m:t>𝜇</m:t>
                          </m:r>
                        </m:num>
                        <m:den>
                          <m:sSub>
                            <m:sSubPr>
                              <m:ctrlPr>
                                <a:rPr lang="en-US" sz="2800" b="0" i="1" smtClean="0">
                                  <a:latin typeface="Cambria Math"/>
                                </a:rPr>
                              </m:ctrlPr>
                            </m:sSubPr>
                            <m:e>
                              <m:r>
                                <a:rPr lang="en-US" sz="2800" b="0" i="1" smtClean="0">
                                  <a:solidFill>
                                    <a:srgbClr val="FF0000"/>
                                  </a:solidFill>
                                  <a:latin typeface="Cambria Math"/>
                                </a:rPr>
                                <m:t>𝑠</m:t>
                              </m:r>
                            </m:e>
                            <m:sub>
                              <m:r>
                                <a:rPr lang="en-US" sz="2800" b="0" i="1" smtClean="0">
                                  <a:solidFill>
                                    <a:srgbClr val="FF0000"/>
                                  </a:solidFill>
                                  <a:latin typeface="Cambria Math"/>
                                </a:rPr>
                                <m:t>𝑀</m:t>
                              </m:r>
                            </m:sub>
                          </m:sSub>
                        </m:den>
                      </m:f>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883460" y="5643265"/>
                <a:ext cx="2070567" cy="969433"/>
              </a:xfrm>
              <a:prstGeom prst="rect">
                <a:avLst/>
              </a:prstGeom>
              <a:blipFill rotWithShape="1">
                <a:blip r:embed="rId3" cstate="print"/>
                <a:stretch>
                  <a:fillRect/>
                </a:stretch>
              </a:blipFill>
            </p:spPr>
            <p:txBody>
              <a:bodyPr/>
              <a:lstStyle/>
              <a:p>
                <a:r>
                  <a:rPr lang="en-US">
                    <a:noFill/>
                  </a:rPr>
                  <a:t> </a:t>
                </a:r>
              </a:p>
            </p:txBody>
          </p:sp>
        </mc:Fallback>
      </mc:AlternateContent>
      <p:grpSp>
        <p:nvGrpSpPr>
          <p:cNvPr id="21" name="Group 20"/>
          <p:cNvGrpSpPr/>
          <p:nvPr/>
        </p:nvGrpSpPr>
        <p:grpSpPr>
          <a:xfrm>
            <a:off x="6935097" y="4719231"/>
            <a:ext cx="1981200" cy="1500304"/>
            <a:chOff x="3200400" y="-3733800"/>
            <a:chExt cx="4419600" cy="2625390"/>
          </a:xfrm>
        </p:grpSpPr>
        <p:grpSp>
          <p:nvGrpSpPr>
            <p:cNvPr id="22" name="Group 21"/>
            <p:cNvGrpSpPr/>
            <p:nvPr/>
          </p:nvGrpSpPr>
          <p:grpSpPr>
            <a:xfrm>
              <a:off x="3346771" y="-3733800"/>
              <a:ext cx="4030252" cy="2625390"/>
              <a:chOff x="3346771" y="-3733800"/>
              <a:chExt cx="4030252" cy="2625390"/>
            </a:xfrm>
          </p:grpSpPr>
          <p:sp>
            <p:nvSpPr>
              <p:cNvPr id="24" name="Freeform 23"/>
              <p:cNvSpPr/>
              <p:nvPr/>
            </p:nvSpPr>
            <p:spPr>
              <a:xfrm flipH="1">
                <a:off x="3346771" y="-2057399"/>
                <a:ext cx="914400" cy="648302"/>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25" name="Freeform 24"/>
              <p:cNvSpPr/>
              <p:nvPr/>
            </p:nvSpPr>
            <p:spPr>
              <a:xfrm>
                <a:off x="6479235" y="-2057400"/>
                <a:ext cx="897788" cy="651709"/>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69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grpSp>
            <p:nvGrpSpPr>
              <p:cNvPr id="26" name="Group 25"/>
              <p:cNvGrpSpPr/>
              <p:nvPr/>
            </p:nvGrpSpPr>
            <p:grpSpPr>
              <a:xfrm>
                <a:off x="3346771" y="-3733800"/>
                <a:ext cx="4030252" cy="2625390"/>
                <a:chOff x="1828800" y="2937210"/>
                <a:chExt cx="3820583" cy="2625390"/>
              </a:xfrm>
            </p:grpSpPr>
            <p:sp>
              <p:nvSpPr>
                <p:cNvPr id="27" name="Freeform 26"/>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28" name="Straight Connector 27"/>
                <p:cNvCxnSpPr>
                  <a:stCxn id="27"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Connector 22"/>
            <p:cNvCxnSpPr/>
            <p:nvPr/>
          </p:nvCxnSpPr>
          <p:spPr>
            <a:xfrm>
              <a:off x="3200400" y="-1292264"/>
              <a:ext cx="4419600" cy="0"/>
            </a:xfrm>
            <a:prstGeom prst="line">
              <a:avLst/>
            </a:prstGeom>
            <a:ln/>
          </p:spPr>
          <p:style>
            <a:lnRef idx="2">
              <a:schemeClr val="dk1"/>
            </a:lnRef>
            <a:fillRef idx="0">
              <a:schemeClr val="dk1"/>
            </a:fillRef>
            <a:effectRef idx="1">
              <a:schemeClr val="dk1"/>
            </a:effectRef>
            <a:fontRef idx="minor">
              <a:schemeClr val="tx1"/>
            </a:fontRef>
          </p:style>
        </p:cxnSp>
      </p:grpSp>
      <p:cxnSp>
        <p:nvCxnSpPr>
          <p:cNvPr id="29" name="Straight Connector 28"/>
          <p:cNvCxnSpPr/>
          <p:nvPr/>
        </p:nvCxnSpPr>
        <p:spPr>
          <a:xfrm>
            <a:off x="8595421" y="5201843"/>
            <a:ext cx="0" cy="1190335"/>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8229600" y="4753265"/>
            <a:ext cx="0" cy="1638913"/>
          </a:xfrm>
          <a:prstGeom prst="line">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7809379" y="4385846"/>
            <a:ext cx="1106021" cy="338554"/>
          </a:xfrm>
          <a:prstGeom prst="rect">
            <a:avLst/>
          </a:prstGeom>
          <a:noFill/>
        </p:spPr>
        <p:txBody>
          <a:bodyPr wrap="square" rtlCol="0">
            <a:spAutoFit/>
          </a:bodyPr>
          <a:lstStyle/>
          <a:p>
            <a:r>
              <a:rPr lang="en-US" sz="1600" dirty="0" smtClean="0"/>
              <a:t>Retain H</a:t>
            </a:r>
            <a:r>
              <a:rPr lang="en-US" sz="1600" baseline="-25000" dirty="0" smtClean="0"/>
              <a:t>0</a:t>
            </a:r>
            <a:endParaRPr lang="en-US" sz="1600" baseline="-25000" dirty="0"/>
          </a:p>
        </p:txBody>
      </p:sp>
      <p:sp>
        <p:nvSpPr>
          <p:cNvPr id="32" name="TextBox 31"/>
          <p:cNvSpPr txBox="1"/>
          <p:nvPr/>
        </p:nvSpPr>
        <p:spPr>
          <a:xfrm>
            <a:off x="8066671" y="6400800"/>
            <a:ext cx="467729" cy="338554"/>
          </a:xfrm>
          <a:prstGeom prst="rect">
            <a:avLst/>
          </a:prstGeom>
          <a:noFill/>
        </p:spPr>
        <p:txBody>
          <a:bodyPr wrap="square" rtlCol="0">
            <a:spAutoFit/>
          </a:bodyPr>
          <a:lstStyle/>
          <a:p>
            <a:pPr algn="ctr"/>
            <a:r>
              <a:rPr lang="en-US" sz="1600" dirty="0" smtClean="0"/>
              <a:t>Z</a:t>
            </a:r>
            <a:r>
              <a:rPr lang="en-US" sz="1600" baseline="-25000" dirty="0" smtClean="0"/>
              <a:t>M</a:t>
            </a:r>
            <a:endParaRPr lang="en-US" sz="1600" baseline="-25000" dirty="0"/>
          </a:p>
        </p:txBody>
      </p:sp>
      <p:sp>
        <p:nvSpPr>
          <p:cNvPr id="33" name="TextBox 32"/>
          <p:cNvSpPr txBox="1"/>
          <p:nvPr/>
        </p:nvSpPr>
        <p:spPr>
          <a:xfrm>
            <a:off x="8382000" y="6406093"/>
            <a:ext cx="467729" cy="338554"/>
          </a:xfrm>
          <a:prstGeom prst="rect">
            <a:avLst/>
          </a:prstGeom>
          <a:noFill/>
        </p:spPr>
        <p:txBody>
          <a:bodyPr wrap="square" rtlCol="0">
            <a:spAutoFit/>
          </a:bodyPr>
          <a:lstStyle/>
          <a:p>
            <a:pPr algn="ctr"/>
            <a:r>
              <a:rPr lang="en-US" sz="1600" dirty="0" smtClean="0"/>
              <a:t>Z</a:t>
            </a:r>
            <a:r>
              <a:rPr lang="en-US" sz="1600" baseline="-25000" dirty="0" smtClean="0"/>
              <a:t>M</a:t>
            </a:r>
            <a:endParaRPr lang="en-US" sz="1600" baseline="-25000" dirty="0"/>
          </a:p>
        </p:txBody>
      </p:sp>
      <mc:AlternateContent xmlns:mc="http://schemas.openxmlformats.org/markup-compatibility/2006" xmlns:a14="http://schemas.microsoft.com/office/drawing/2010/main">
        <mc:Choice Requires="a14">
          <p:sp>
            <p:nvSpPr>
              <p:cNvPr id="34" name="TextBox 33"/>
              <p:cNvSpPr txBox="1"/>
              <p:nvPr/>
            </p:nvSpPr>
            <p:spPr>
              <a:xfrm>
                <a:off x="2590800" y="5638800"/>
                <a:ext cx="2137445" cy="969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𝑍</m:t>
                          </m:r>
                        </m:e>
                        <m:sub>
                          <m:r>
                            <a:rPr lang="en-US" sz="2800" b="0" i="1" smtClean="0">
                              <a:latin typeface="Cambria Math"/>
                            </a:rPr>
                            <m:t>𝑀</m:t>
                          </m:r>
                        </m:sub>
                      </m:sSub>
                      <m:r>
                        <a:rPr lang="en-US" sz="2800" b="0" i="1" smtClean="0">
                          <a:latin typeface="Cambria Math"/>
                        </a:rPr>
                        <m:t>=</m:t>
                      </m:r>
                      <m:f>
                        <m:fPr>
                          <m:ctrlPr>
                            <a:rPr lang="en-US" sz="2800" b="0" i="1" smtClean="0">
                              <a:latin typeface="Cambria Math"/>
                            </a:rPr>
                          </m:ctrlPr>
                        </m:fPr>
                        <m:num>
                          <m:r>
                            <a:rPr lang="en-US" sz="2800" b="0" i="1" smtClean="0">
                              <a:solidFill>
                                <a:srgbClr val="FF0000"/>
                              </a:solidFill>
                              <a:latin typeface="Cambria Math"/>
                            </a:rPr>
                            <m:t>𝑀</m:t>
                          </m:r>
                          <m:r>
                            <a:rPr lang="en-US" sz="2800" b="0" i="1" smtClean="0">
                              <a:latin typeface="Cambria Math"/>
                            </a:rPr>
                            <m:t>−</m:t>
                          </m:r>
                          <m:r>
                            <a:rPr lang="en-US" sz="2800" b="0" i="1" smtClean="0">
                              <a:solidFill>
                                <a:schemeClr val="tx2">
                                  <a:lumMod val="60000"/>
                                  <a:lumOff val="40000"/>
                                </a:schemeClr>
                              </a:solidFill>
                              <a:latin typeface="Cambria Math"/>
                              <a:ea typeface="Cambria Math"/>
                            </a:rPr>
                            <m:t>𝜇</m:t>
                          </m:r>
                        </m:num>
                        <m:den>
                          <m:sSub>
                            <m:sSubPr>
                              <m:ctrlPr>
                                <a:rPr lang="en-US" sz="2800" b="0" i="1" smtClean="0">
                                  <a:latin typeface="Cambria Math"/>
                                </a:rPr>
                              </m:ctrlPr>
                            </m:sSubPr>
                            <m:e>
                              <m:r>
                                <a:rPr lang="en-US" sz="2800" b="0" i="1" smtClean="0">
                                  <a:solidFill>
                                    <a:schemeClr val="tx2">
                                      <a:lumMod val="60000"/>
                                      <a:lumOff val="40000"/>
                                    </a:schemeClr>
                                  </a:solidFill>
                                  <a:latin typeface="Cambria Math"/>
                                  <a:ea typeface="Cambria Math"/>
                                </a:rPr>
                                <m:t>𝜎</m:t>
                              </m:r>
                            </m:e>
                            <m:sub>
                              <m:r>
                                <a:rPr lang="en-US" sz="2800" b="0" i="1" smtClean="0">
                                  <a:solidFill>
                                    <a:schemeClr val="tx2">
                                      <a:lumMod val="60000"/>
                                      <a:lumOff val="40000"/>
                                    </a:schemeClr>
                                  </a:solidFill>
                                  <a:latin typeface="Cambria Math"/>
                                </a:rPr>
                                <m:t>𝑀</m:t>
                              </m:r>
                            </m:sub>
                          </m:sSub>
                        </m:den>
                      </m:f>
                    </m:oMath>
                  </m:oMathPara>
                </a14:m>
                <a:endParaRPr lang="en-US"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590800" y="5638800"/>
                <a:ext cx="2137445" cy="969433"/>
              </a:xfrm>
              <a:prstGeom prst="rect">
                <a:avLst/>
              </a:prstGeom>
              <a:blipFill rotWithShape="1">
                <a:blip r:embed="rId4" cstate="print"/>
                <a:stretch>
                  <a:fillRect/>
                </a:stretch>
              </a:blipFill>
            </p:spPr>
            <p:txBody>
              <a:bodyPr/>
              <a:lstStyle/>
              <a:p>
                <a:r>
                  <a:rPr lang="en-US">
                    <a:noFill/>
                  </a:rPr>
                  <a:t> </a:t>
                </a:r>
              </a:p>
            </p:txBody>
          </p:sp>
        </mc:Fallback>
      </mc:AlternateContent>
      <p:sp>
        <p:nvSpPr>
          <p:cNvPr id="36" name="TextBox 35"/>
          <p:cNvSpPr txBox="1"/>
          <p:nvPr/>
        </p:nvSpPr>
        <p:spPr>
          <a:xfrm>
            <a:off x="5735288" y="4853926"/>
            <a:ext cx="1106021" cy="400110"/>
          </a:xfrm>
          <a:prstGeom prst="rect">
            <a:avLst/>
          </a:prstGeom>
          <a:noFill/>
        </p:spPr>
        <p:txBody>
          <a:bodyPr wrap="square" rtlCol="0">
            <a:spAutoFit/>
          </a:bodyPr>
          <a:lstStyle/>
          <a:p>
            <a:r>
              <a:rPr lang="en-US" sz="2000" dirty="0"/>
              <a:t>T</a:t>
            </a:r>
            <a:r>
              <a:rPr lang="en-US" sz="2000" dirty="0" smtClean="0"/>
              <a:t>-test :</a:t>
            </a:r>
            <a:endParaRPr lang="en-US" sz="2000" dirty="0"/>
          </a:p>
        </p:txBody>
      </p:sp>
      <p:sp>
        <p:nvSpPr>
          <p:cNvPr id="38" name="TextBox 37"/>
          <p:cNvSpPr txBox="1"/>
          <p:nvPr/>
        </p:nvSpPr>
        <p:spPr>
          <a:xfrm>
            <a:off x="3609325" y="4853926"/>
            <a:ext cx="1106021" cy="400110"/>
          </a:xfrm>
          <a:prstGeom prst="rect">
            <a:avLst/>
          </a:prstGeom>
          <a:noFill/>
        </p:spPr>
        <p:txBody>
          <a:bodyPr wrap="square" rtlCol="0">
            <a:spAutoFit/>
          </a:bodyPr>
          <a:lstStyle/>
          <a:p>
            <a:r>
              <a:rPr lang="en-US" sz="2000" dirty="0" smtClean="0"/>
              <a:t>Z-test :</a:t>
            </a:r>
            <a:endParaRPr lang="en-US" sz="2000" dirty="0"/>
          </a:p>
        </p:txBody>
      </p:sp>
      <p:cxnSp>
        <p:nvCxnSpPr>
          <p:cNvPr id="39" name="Straight Connector 38"/>
          <p:cNvCxnSpPr/>
          <p:nvPr/>
        </p:nvCxnSpPr>
        <p:spPr>
          <a:xfrm flipV="1">
            <a:off x="5689348" y="3075550"/>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0" name="Rectangle 39"/>
          <p:cNvSpPr/>
          <p:nvPr/>
        </p:nvSpPr>
        <p:spPr>
          <a:xfrm>
            <a:off x="5466444" y="3836074"/>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22</a:t>
            </a:r>
          </a:p>
        </p:txBody>
      </p:sp>
    </p:spTree>
    <p:extLst>
      <p:ext uri="{BB962C8B-B14F-4D97-AF65-F5344CB8AC3E}">
        <p14:creationId xmlns:p14="http://schemas.microsoft.com/office/powerpoint/2010/main" val="2778302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2">
                    <a:lumMod val="60000"/>
                    <a:lumOff val="40000"/>
                  </a:schemeClr>
                </a:solidFill>
              </a:rPr>
              <a:t>Your best Guess</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FF0000"/>
                </a:solidFill>
              </a:rPr>
              <a:t>Estimated using sample</a:t>
            </a:r>
          </a:p>
        </p:txBody>
      </p:sp>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301203" y="909935"/>
            <a:ext cx="841909" cy="461665"/>
          </a:xfrm>
          <a:prstGeom prst="rect">
            <a:avLst/>
          </a:prstGeom>
          <a:noFill/>
        </p:spPr>
        <p:txBody>
          <a:bodyPr wrap="square" rtlCol="0">
            <a:spAutoFit/>
          </a:bodyPr>
          <a:lstStyle/>
          <a:p>
            <a:pPr algn="ctr"/>
            <a:r>
              <a:rPr lang="en-US" sz="2400" b="1" dirty="0" smtClean="0"/>
              <a:t>?</a:t>
            </a:r>
            <a:endParaRPr lang="en-US" dirty="0"/>
          </a:p>
        </p:txBody>
      </p:sp>
      <p:sp>
        <p:nvSpPr>
          <p:cNvPr id="49" name="TextBox 48"/>
          <p:cNvSpPr txBox="1"/>
          <p:nvPr/>
        </p:nvSpPr>
        <p:spPr>
          <a:xfrm>
            <a:off x="5361897" y="4230469"/>
            <a:ext cx="841909" cy="646331"/>
          </a:xfrm>
          <a:prstGeom prst="rect">
            <a:avLst/>
          </a:prstGeom>
          <a:noFill/>
        </p:spPr>
        <p:txBody>
          <a:bodyPr wrap="square" rtlCol="0">
            <a:spAutoFit/>
          </a:bodyPr>
          <a:lstStyle/>
          <a:p>
            <a:r>
              <a:rPr lang="en-US" b="1" dirty="0" smtClean="0">
                <a:solidFill>
                  <a:srgbClr val="FF0000"/>
                </a:solidFill>
              </a:rPr>
              <a:t>µ</a:t>
            </a:r>
            <a:r>
              <a:rPr lang="en-US" dirty="0" smtClean="0"/>
              <a:t> = ?</a:t>
            </a:r>
          </a:p>
          <a:p>
            <a:r>
              <a:rPr lang="el-GR" b="1" dirty="0" smtClean="0">
                <a:solidFill>
                  <a:schemeClr val="tx2">
                    <a:lumMod val="60000"/>
                    <a:lumOff val="40000"/>
                  </a:schemeClr>
                </a:solidFill>
              </a:rPr>
              <a:t>σ</a:t>
            </a:r>
            <a:r>
              <a:rPr lang="en-US" dirty="0" smtClean="0"/>
              <a:t> = ?</a:t>
            </a:r>
            <a:endParaRPr lang="en-US" dirty="0"/>
          </a:p>
        </p:txBody>
      </p:sp>
      <p:sp>
        <p:nvSpPr>
          <p:cNvPr id="18" name="TextBox 17"/>
          <p:cNvSpPr txBox="1"/>
          <p:nvPr/>
        </p:nvSpPr>
        <p:spPr>
          <a:xfrm>
            <a:off x="6409148" y="34276"/>
            <a:ext cx="2734852" cy="369332"/>
          </a:xfrm>
          <a:prstGeom prst="rect">
            <a:avLst/>
          </a:prstGeom>
          <a:noFill/>
        </p:spPr>
        <p:txBody>
          <a:bodyPr wrap="square" rtlCol="0">
            <a:spAutoFit/>
          </a:bodyPr>
          <a:lstStyle/>
          <a:p>
            <a:pPr algn="r"/>
            <a:r>
              <a:rPr lang="en-US" dirty="0" smtClean="0"/>
              <a:t>Population is </a:t>
            </a:r>
            <a:r>
              <a:rPr lang="en-US" b="1" dirty="0" smtClean="0">
                <a:solidFill>
                  <a:srgbClr val="FF0000"/>
                </a:solidFill>
              </a:rPr>
              <a:t>NOT</a:t>
            </a:r>
            <a:r>
              <a:rPr lang="en-US" dirty="0" smtClean="0"/>
              <a:t> known</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4778969" y="5237629"/>
                <a:ext cx="2079031" cy="14348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𝑡</m:t>
                          </m:r>
                        </m:e>
                        <m:sub/>
                      </m:sSub>
                      <m:r>
                        <a:rPr lang="en-US" sz="2800" b="0" i="1" smtClean="0">
                          <a:latin typeface="Cambria Math"/>
                        </a:rPr>
                        <m:t>=</m:t>
                      </m:r>
                      <m:f>
                        <m:fPr>
                          <m:ctrlPr>
                            <a:rPr lang="en-US" sz="2800" i="1">
                              <a:latin typeface="Cambria Math"/>
                            </a:rPr>
                          </m:ctrlPr>
                        </m:fPr>
                        <m:num>
                          <m:r>
                            <a:rPr lang="en-US" sz="2800" i="1">
                              <a:solidFill>
                                <a:srgbClr val="FF0000"/>
                              </a:solidFill>
                              <a:latin typeface="Cambria Math"/>
                            </a:rPr>
                            <m:t>𝑀</m:t>
                          </m:r>
                          <m:r>
                            <a:rPr lang="en-US" sz="2800" i="1">
                              <a:latin typeface="Cambria Math"/>
                            </a:rPr>
                            <m:t>−</m:t>
                          </m:r>
                          <m:r>
                            <a:rPr lang="en-US" sz="2800" i="1">
                              <a:solidFill>
                                <a:schemeClr val="tx2">
                                  <a:lumMod val="60000"/>
                                  <a:lumOff val="40000"/>
                                </a:schemeClr>
                              </a:solidFill>
                              <a:latin typeface="Cambria Math"/>
                              <a:ea typeface="Cambria Math"/>
                            </a:rPr>
                            <m:t>𝜇</m:t>
                          </m:r>
                        </m:num>
                        <m:den>
                          <m:rad>
                            <m:radPr>
                              <m:degHide m:val="on"/>
                              <m:ctrlPr>
                                <a:rPr lang="en-US" sz="2800" i="1">
                                  <a:latin typeface="Cambria Math"/>
                                </a:rPr>
                              </m:ctrlPr>
                            </m:radPr>
                            <m:deg/>
                            <m:e>
                              <m:f>
                                <m:fPr>
                                  <m:ctrlPr>
                                    <a:rPr lang="en-US" sz="2800" i="1">
                                      <a:latin typeface="Cambria Math"/>
                                    </a:rPr>
                                  </m:ctrlPr>
                                </m:fPr>
                                <m:num>
                                  <m:sSup>
                                    <m:sSupPr>
                                      <m:ctrlPr>
                                        <a:rPr lang="en-US" sz="2800" i="1" smtClean="0">
                                          <a:solidFill>
                                            <a:srgbClr val="FF0000"/>
                                          </a:solidFill>
                                          <a:latin typeface="Cambria Math"/>
                                        </a:rPr>
                                      </m:ctrlPr>
                                    </m:sSupPr>
                                    <m:e>
                                      <m:r>
                                        <a:rPr lang="en-US" sz="2800" b="0" i="1" smtClean="0">
                                          <a:solidFill>
                                            <a:srgbClr val="FF0000"/>
                                          </a:solidFill>
                                          <a:latin typeface="Cambria Math"/>
                                        </a:rPr>
                                        <m:t>𝑠</m:t>
                                      </m:r>
                                    </m:e>
                                    <m:sup>
                                      <m:r>
                                        <a:rPr lang="en-US" sz="2800" b="0" i="1" smtClean="0">
                                          <a:solidFill>
                                            <a:srgbClr val="FF0000"/>
                                          </a:solidFill>
                                          <a:latin typeface="Cambria Math"/>
                                        </a:rPr>
                                        <m:t>2</m:t>
                                      </m:r>
                                    </m:sup>
                                  </m:sSup>
                                </m:num>
                                <m:den>
                                  <m:r>
                                    <a:rPr lang="en-US" sz="2800" i="1">
                                      <a:latin typeface="Cambria Math"/>
                                    </a:rPr>
                                    <m:t>𝑛</m:t>
                                  </m:r>
                                </m:den>
                              </m:f>
                            </m:e>
                          </m:rad>
                        </m:den>
                      </m:f>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778969" y="5237629"/>
                <a:ext cx="2079031" cy="1434880"/>
              </a:xfrm>
              <a:prstGeom prst="rect">
                <a:avLst/>
              </a:prstGeom>
              <a:blipFill rotWithShape="1">
                <a:blip r:embed="rId3" cstate="print"/>
                <a:stretch>
                  <a:fillRect/>
                </a:stretch>
              </a:blipFill>
            </p:spPr>
            <p:txBody>
              <a:bodyPr/>
              <a:lstStyle/>
              <a:p>
                <a:r>
                  <a:rPr lang="en-US">
                    <a:noFill/>
                  </a:rPr>
                  <a:t> </a:t>
                </a:r>
              </a:p>
            </p:txBody>
          </p:sp>
        </mc:Fallback>
      </mc:AlternateContent>
      <p:grpSp>
        <p:nvGrpSpPr>
          <p:cNvPr id="21" name="Group 20"/>
          <p:cNvGrpSpPr/>
          <p:nvPr/>
        </p:nvGrpSpPr>
        <p:grpSpPr>
          <a:xfrm>
            <a:off x="6935097" y="4719231"/>
            <a:ext cx="1981200" cy="1500304"/>
            <a:chOff x="3200400" y="-3733800"/>
            <a:chExt cx="4419600" cy="2625390"/>
          </a:xfrm>
        </p:grpSpPr>
        <p:grpSp>
          <p:nvGrpSpPr>
            <p:cNvPr id="22" name="Group 21"/>
            <p:cNvGrpSpPr/>
            <p:nvPr/>
          </p:nvGrpSpPr>
          <p:grpSpPr>
            <a:xfrm>
              <a:off x="3346771" y="-3733800"/>
              <a:ext cx="4030252" cy="2625390"/>
              <a:chOff x="3346771" y="-3733800"/>
              <a:chExt cx="4030252" cy="2625390"/>
            </a:xfrm>
          </p:grpSpPr>
          <p:sp>
            <p:nvSpPr>
              <p:cNvPr id="24" name="Freeform 23"/>
              <p:cNvSpPr/>
              <p:nvPr/>
            </p:nvSpPr>
            <p:spPr>
              <a:xfrm flipH="1">
                <a:off x="3346771" y="-2057399"/>
                <a:ext cx="914400" cy="648302"/>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25" name="Freeform 24"/>
              <p:cNvSpPr/>
              <p:nvPr/>
            </p:nvSpPr>
            <p:spPr>
              <a:xfrm>
                <a:off x="6479235" y="-2057400"/>
                <a:ext cx="897788" cy="651709"/>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69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grpSp>
            <p:nvGrpSpPr>
              <p:cNvPr id="26" name="Group 25"/>
              <p:cNvGrpSpPr/>
              <p:nvPr/>
            </p:nvGrpSpPr>
            <p:grpSpPr>
              <a:xfrm>
                <a:off x="3346771" y="-3733800"/>
                <a:ext cx="4030252" cy="2625390"/>
                <a:chOff x="1828800" y="2937210"/>
                <a:chExt cx="3820583" cy="2625390"/>
              </a:xfrm>
            </p:grpSpPr>
            <p:sp>
              <p:nvSpPr>
                <p:cNvPr id="27" name="Freeform 26"/>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28" name="Straight Connector 27"/>
                <p:cNvCxnSpPr>
                  <a:stCxn id="27"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Connector 22"/>
            <p:cNvCxnSpPr/>
            <p:nvPr/>
          </p:nvCxnSpPr>
          <p:spPr>
            <a:xfrm>
              <a:off x="3200400" y="-1292264"/>
              <a:ext cx="4419600" cy="0"/>
            </a:xfrm>
            <a:prstGeom prst="line">
              <a:avLst/>
            </a:prstGeom>
            <a:ln/>
          </p:spPr>
          <p:style>
            <a:lnRef idx="2">
              <a:schemeClr val="dk1"/>
            </a:lnRef>
            <a:fillRef idx="0">
              <a:schemeClr val="dk1"/>
            </a:fillRef>
            <a:effectRef idx="1">
              <a:schemeClr val="dk1"/>
            </a:effectRef>
            <a:fontRef idx="minor">
              <a:schemeClr val="tx1"/>
            </a:fontRef>
          </p:style>
        </p:cxnSp>
      </p:grpSp>
      <p:cxnSp>
        <p:nvCxnSpPr>
          <p:cNvPr id="29" name="Straight Connector 28"/>
          <p:cNvCxnSpPr/>
          <p:nvPr/>
        </p:nvCxnSpPr>
        <p:spPr>
          <a:xfrm>
            <a:off x="8595421" y="5201843"/>
            <a:ext cx="0" cy="1190335"/>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8229600" y="4753265"/>
            <a:ext cx="0" cy="1638913"/>
          </a:xfrm>
          <a:prstGeom prst="line">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7809379" y="4385846"/>
            <a:ext cx="1106021" cy="338554"/>
          </a:xfrm>
          <a:prstGeom prst="rect">
            <a:avLst/>
          </a:prstGeom>
          <a:noFill/>
        </p:spPr>
        <p:txBody>
          <a:bodyPr wrap="square" rtlCol="0">
            <a:spAutoFit/>
          </a:bodyPr>
          <a:lstStyle/>
          <a:p>
            <a:r>
              <a:rPr lang="en-US" sz="1600" dirty="0" smtClean="0"/>
              <a:t>Retain H</a:t>
            </a:r>
            <a:r>
              <a:rPr lang="en-US" sz="1600" baseline="-25000" dirty="0" smtClean="0"/>
              <a:t>0</a:t>
            </a:r>
            <a:endParaRPr lang="en-US" sz="1600" baseline="-25000" dirty="0"/>
          </a:p>
        </p:txBody>
      </p:sp>
      <p:sp>
        <p:nvSpPr>
          <p:cNvPr id="32" name="TextBox 31"/>
          <p:cNvSpPr txBox="1"/>
          <p:nvPr/>
        </p:nvSpPr>
        <p:spPr>
          <a:xfrm>
            <a:off x="8066671" y="6400800"/>
            <a:ext cx="467729" cy="338554"/>
          </a:xfrm>
          <a:prstGeom prst="rect">
            <a:avLst/>
          </a:prstGeom>
          <a:noFill/>
        </p:spPr>
        <p:txBody>
          <a:bodyPr wrap="square" rtlCol="0">
            <a:spAutoFit/>
          </a:bodyPr>
          <a:lstStyle/>
          <a:p>
            <a:pPr algn="ctr"/>
            <a:r>
              <a:rPr lang="en-US" sz="1600" dirty="0" smtClean="0"/>
              <a:t>Z</a:t>
            </a:r>
            <a:r>
              <a:rPr lang="en-US" sz="1600" baseline="-25000" dirty="0" smtClean="0"/>
              <a:t>M</a:t>
            </a:r>
            <a:endParaRPr lang="en-US" sz="1600" baseline="-25000" dirty="0"/>
          </a:p>
        </p:txBody>
      </p:sp>
      <p:sp>
        <p:nvSpPr>
          <p:cNvPr id="33" name="TextBox 32"/>
          <p:cNvSpPr txBox="1"/>
          <p:nvPr/>
        </p:nvSpPr>
        <p:spPr>
          <a:xfrm>
            <a:off x="8382000" y="6406093"/>
            <a:ext cx="467729" cy="338554"/>
          </a:xfrm>
          <a:prstGeom prst="rect">
            <a:avLst/>
          </a:prstGeom>
          <a:noFill/>
        </p:spPr>
        <p:txBody>
          <a:bodyPr wrap="square" rtlCol="0">
            <a:spAutoFit/>
          </a:bodyPr>
          <a:lstStyle/>
          <a:p>
            <a:pPr algn="ctr"/>
            <a:r>
              <a:rPr lang="en-US" sz="1600" dirty="0" smtClean="0"/>
              <a:t>Z</a:t>
            </a:r>
            <a:r>
              <a:rPr lang="en-US" sz="1600" baseline="-25000" dirty="0" smtClean="0"/>
              <a:t>M</a:t>
            </a:r>
            <a:endParaRPr lang="en-US" sz="1600" baseline="-25000" dirty="0"/>
          </a:p>
        </p:txBody>
      </p:sp>
      <mc:AlternateContent xmlns:mc="http://schemas.openxmlformats.org/markup-compatibility/2006" xmlns:a14="http://schemas.microsoft.com/office/drawing/2010/main">
        <mc:Choice Requires="a14">
          <p:sp>
            <p:nvSpPr>
              <p:cNvPr id="34" name="TextBox 33"/>
              <p:cNvSpPr txBox="1"/>
              <p:nvPr/>
            </p:nvSpPr>
            <p:spPr>
              <a:xfrm>
                <a:off x="2586956" y="5313829"/>
                <a:ext cx="2137444" cy="14348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𝑍</m:t>
                          </m:r>
                        </m:e>
                        <m:sub>
                          <m:r>
                            <a:rPr lang="en-US" sz="2800" b="0" i="1" smtClean="0">
                              <a:latin typeface="Cambria Math"/>
                            </a:rPr>
                            <m:t>𝑀</m:t>
                          </m:r>
                        </m:sub>
                      </m:sSub>
                      <m:r>
                        <a:rPr lang="en-US" sz="2800" b="0" i="1" smtClean="0">
                          <a:latin typeface="Cambria Math"/>
                        </a:rPr>
                        <m:t>=</m:t>
                      </m:r>
                      <m:f>
                        <m:fPr>
                          <m:ctrlPr>
                            <a:rPr lang="en-US" sz="2800" b="0" i="1" smtClean="0">
                              <a:latin typeface="Cambria Math"/>
                            </a:rPr>
                          </m:ctrlPr>
                        </m:fPr>
                        <m:num>
                          <m:r>
                            <a:rPr lang="en-US" sz="2800" b="0" i="1" smtClean="0">
                              <a:solidFill>
                                <a:srgbClr val="FF0000"/>
                              </a:solidFill>
                              <a:latin typeface="Cambria Math"/>
                            </a:rPr>
                            <m:t>𝑀</m:t>
                          </m:r>
                          <m:r>
                            <a:rPr lang="en-US" sz="2800" b="0" i="1" smtClean="0">
                              <a:latin typeface="Cambria Math"/>
                            </a:rPr>
                            <m:t>−</m:t>
                          </m:r>
                          <m:r>
                            <a:rPr lang="en-US" sz="2800" b="0" i="1" smtClean="0">
                              <a:solidFill>
                                <a:schemeClr val="tx2">
                                  <a:lumMod val="60000"/>
                                  <a:lumOff val="40000"/>
                                </a:schemeClr>
                              </a:solidFill>
                              <a:latin typeface="Cambria Math"/>
                              <a:ea typeface="Cambria Math"/>
                            </a:rPr>
                            <m:t>𝜇</m:t>
                          </m:r>
                        </m:num>
                        <m:den>
                          <m:rad>
                            <m:radPr>
                              <m:degHide m:val="on"/>
                              <m:ctrlPr>
                                <a:rPr lang="en-US" sz="2800" b="0" i="1" smtClean="0">
                                  <a:latin typeface="Cambria Math"/>
                                </a:rPr>
                              </m:ctrlPr>
                            </m:radPr>
                            <m:deg/>
                            <m:e>
                              <m:f>
                                <m:fPr>
                                  <m:ctrlPr>
                                    <a:rPr lang="en-US" sz="2800" b="0" i="1" smtClean="0">
                                      <a:latin typeface="Cambria Math"/>
                                    </a:rPr>
                                  </m:ctrlPr>
                                </m:fPr>
                                <m:num>
                                  <m:sSup>
                                    <m:sSupPr>
                                      <m:ctrlPr>
                                        <a:rPr lang="en-US" sz="2800" b="0" i="1" smtClean="0">
                                          <a:solidFill>
                                            <a:schemeClr val="tx2">
                                              <a:lumMod val="60000"/>
                                              <a:lumOff val="40000"/>
                                            </a:schemeClr>
                                          </a:solidFill>
                                          <a:latin typeface="Cambria Math"/>
                                        </a:rPr>
                                      </m:ctrlPr>
                                    </m:sSupPr>
                                    <m:e>
                                      <m:r>
                                        <a:rPr lang="en-US" sz="2800" b="0" i="1" smtClean="0">
                                          <a:solidFill>
                                            <a:schemeClr val="tx2">
                                              <a:lumMod val="60000"/>
                                              <a:lumOff val="40000"/>
                                            </a:schemeClr>
                                          </a:solidFill>
                                          <a:latin typeface="Cambria Math"/>
                                          <a:ea typeface="Cambria Math"/>
                                        </a:rPr>
                                        <m:t>𝜎</m:t>
                                      </m:r>
                                    </m:e>
                                    <m:sup>
                                      <m:r>
                                        <a:rPr lang="en-US" sz="2800" b="0" i="1" smtClean="0">
                                          <a:solidFill>
                                            <a:schemeClr val="tx2">
                                              <a:lumMod val="60000"/>
                                              <a:lumOff val="40000"/>
                                            </a:schemeClr>
                                          </a:solidFill>
                                          <a:latin typeface="Cambria Math"/>
                                        </a:rPr>
                                        <m:t>2</m:t>
                                      </m:r>
                                    </m:sup>
                                  </m:sSup>
                                </m:num>
                                <m:den>
                                  <m:r>
                                    <a:rPr lang="en-US" sz="2800" b="0" i="1" smtClean="0">
                                      <a:latin typeface="Cambria Math"/>
                                    </a:rPr>
                                    <m:t>𝑛</m:t>
                                  </m:r>
                                </m:den>
                              </m:f>
                            </m:e>
                          </m:rad>
                        </m:den>
                      </m:f>
                    </m:oMath>
                  </m:oMathPara>
                </a14:m>
                <a:endParaRPr lang="en-US"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586956" y="5313829"/>
                <a:ext cx="2137444" cy="1434880"/>
              </a:xfrm>
              <a:prstGeom prst="rect">
                <a:avLst/>
              </a:prstGeom>
              <a:blipFill rotWithShape="1">
                <a:blip r:embed="rId4" cstate="print"/>
                <a:stretch>
                  <a:fillRect/>
                </a:stretch>
              </a:blipFill>
            </p:spPr>
            <p:txBody>
              <a:bodyPr/>
              <a:lstStyle/>
              <a:p>
                <a:r>
                  <a:rPr lang="en-US">
                    <a:noFill/>
                  </a:rPr>
                  <a:t> </a:t>
                </a:r>
              </a:p>
            </p:txBody>
          </p:sp>
        </mc:Fallback>
      </mc:AlternateContent>
      <p:sp>
        <p:nvSpPr>
          <p:cNvPr id="41" name="TextBox 40"/>
          <p:cNvSpPr txBox="1"/>
          <p:nvPr/>
        </p:nvSpPr>
        <p:spPr>
          <a:xfrm>
            <a:off x="5735288" y="4853926"/>
            <a:ext cx="1106021" cy="400110"/>
          </a:xfrm>
          <a:prstGeom prst="rect">
            <a:avLst/>
          </a:prstGeom>
          <a:noFill/>
        </p:spPr>
        <p:txBody>
          <a:bodyPr wrap="square" rtlCol="0">
            <a:spAutoFit/>
          </a:bodyPr>
          <a:lstStyle/>
          <a:p>
            <a:r>
              <a:rPr lang="en-US" sz="2000" dirty="0"/>
              <a:t>T</a:t>
            </a:r>
            <a:r>
              <a:rPr lang="en-US" sz="2000" dirty="0" smtClean="0"/>
              <a:t>-test :</a:t>
            </a:r>
            <a:endParaRPr lang="en-US" sz="2000" dirty="0"/>
          </a:p>
        </p:txBody>
      </p:sp>
      <p:sp>
        <p:nvSpPr>
          <p:cNvPr id="45" name="TextBox 44"/>
          <p:cNvSpPr txBox="1"/>
          <p:nvPr/>
        </p:nvSpPr>
        <p:spPr>
          <a:xfrm>
            <a:off x="3609325" y="4853926"/>
            <a:ext cx="1106021" cy="400110"/>
          </a:xfrm>
          <a:prstGeom prst="rect">
            <a:avLst/>
          </a:prstGeom>
          <a:noFill/>
        </p:spPr>
        <p:txBody>
          <a:bodyPr wrap="square" rtlCol="0">
            <a:spAutoFit/>
          </a:bodyPr>
          <a:lstStyle/>
          <a:p>
            <a:r>
              <a:rPr lang="en-US" sz="2000" dirty="0" smtClean="0"/>
              <a:t>Z-test :</a:t>
            </a:r>
            <a:endParaRPr lang="en-US" sz="2000" dirty="0"/>
          </a:p>
        </p:txBody>
      </p:sp>
      <p:cxnSp>
        <p:nvCxnSpPr>
          <p:cNvPr id="50" name="Straight Connector 49"/>
          <p:cNvCxnSpPr/>
          <p:nvPr/>
        </p:nvCxnSpPr>
        <p:spPr>
          <a:xfrm flipV="1">
            <a:off x="5689348" y="3075550"/>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51" name="Rectangle 50"/>
          <p:cNvSpPr/>
          <p:nvPr/>
        </p:nvSpPr>
        <p:spPr>
          <a:xfrm>
            <a:off x="5466444" y="3836074"/>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22</a:t>
            </a:r>
          </a:p>
        </p:txBody>
      </p:sp>
    </p:spTree>
    <p:extLst>
      <p:ext uri="{BB962C8B-B14F-4D97-AF65-F5344CB8AC3E}">
        <p14:creationId xmlns:p14="http://schemas.microsoft.com/office/powerpoint/2010/main" val="4246429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2">
                    <a:lumMod val="60000"/>
                    <a:lumOff val="40000"/>
                  </a:schemeClr>
                </a:solidFill>
              </a:rPr>
              <a:t>Your best Guess</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FF0000"/>
                </a:solidFill>
              </a:rPr>
              <a:t>Estimated using sample</a:t>
            </a:r>
          </a:p>
        </p:txBody>
      </p:sp>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301203" y="909935"/>
            <a:ext cx="841909" cy="461665"/>
          </a:xfrm>
          <a:prstGeom prst="rect">
            <a:avLst/>
          </a:prstGeom>
          <a:noFill/>
        </p:spPr>
        <p:txBody>
          <a:bodyPr wrap="square" rtlCol="0">
            <a:spAutoFit/>
          </a:bodyPr>
          <a:lstStyle/>
          <a:p>
            <a:pPr algn="ctr"/>
            <a:r>
              <a:rPr lang="en-US" sz="2400" b="1" dirty="0" smtClean="0"/>
              <a:t>?</a:t>
            </a:r>
            <a:endParaRPr lang="en-US" dirty="0"/>
          </a:p>
        </p:txBody>
      </p:sp>
      <p:sp>
        <p:nvSpPr>
          <p:cNvPr id="49" name="TextBox 48"/>
          <p:cNvSpPr txBox="1"/>
          <p:nvPr/>
        </p:nvSpPr>
        <p:spPr>
          <a:xfrm>
            <a:off x="5361897" y="4230469"/>
            <a:ext cx="841909" cy="646331"/>
          </a:xfrm>
          <a:prstGeom prst="rect">
            <a:avLst/>
          </a:prstGeom>
          <a:noFill/>
        </p:spPr>
        <p:txBody>
          <a:bodyPr wrap="square" rtlCol="0">
            <a:spAutoFit/>
          </a:bodyPr>
          <a:lstStyle/>
          <a:p>
            <a:r>
              <a:rPr lang="en-US" b="1" dirty="0" smtClean="0">
                <a:solidFill>
                  <a:srgbClr val="FF0000"/>
                </a:solidFill>
              </a:rPr>
              <a:t>µ</a:t>
            </a:r>
            <a:r>
              <a:rPr lang="en-US" dirty="0" smtClean="0"/>
              <a:t> = ?</a:t>
            </a:r>
          </a:p>
          <a:p>
            <a:r>
              <a:rPr lang="el-GR" b="1" dirty="0" smtClean="0">
                <a:solidFill>
                  <a:schemeClr val="tx2">
                    <a:lumMod val="60000"/>
                    <a:lumOff val="40000"/>
                  </a:schemeClr>
                </a:solidFill>
              </a:rPr>
              <a:t>σ</a:t>
            </a:r>
            <a:r>
              <a:rPr lang="en-US" dirty="0" smtClean="0"/>
              <a:t> = ?</a:t>
            </a:r>
            <a:endParaRPr lang="en-US" dirty="0"/>
          </a:p>
        </p:txBody>
      </p:sp>
      <p:sp>
        <p:nvSpPr>
          <p:cNvPr id="18" name="TextBox 17"/>
          <p:cNvSpPr txBox="1"/>
          <p:nvPr/>
        </p:nvSpPr>
        <p:spPr>
          <a:xfrm>
            <a:off x="6409148" y="34276"/>
            <a:ext cx="2734852" cy="369332"/>
          </a:xfrm>
          <a:prstGeom prst="rect">
            <a:avLst/>
          </a:prstGeom>
          <a:noFill/>
        </p:spPr>
        <p:txBody>
          <a:bodyPr wrap="square" rtlCol="0">
            <a:spAutoFit/>
          </a:bodyPr>
          <a:lstStyle/>
          <a:p>
            <a:pPr algn="r"/>
            <a:r>
              <a:rPr lang="en-US" dirty="0" smtClean="0"/>
              <a:t>Population is </a:t>
            </a:r>
            <a:r>
              <a:rPr lang="en-US" b="1" dirty="0" smtClean="0">
                <a:solidFill>
                  <a:srgbClr val="FF0000"/>
                </a:solidFill>
              </a:rPr>
              <a:t>NOT</a:t>
            </a:r>
            <a:r>
              <a:rPr lang="en-US" dirty="0" smtClean="0"/>
              <a:t> known</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4778969" y="5199059"/>
                <a:ext cx="1978810" cy="15827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𝑡</m:t>
                          </m:r>
                        </m:e>
                        <m:sub/>
                      </m:sSub>
                      <m:r>
                        <a:rPr lang="en-US" sz="2400" b="0" i="1" smtClean="0">
                          <a:latin typeface="Cambria Math"/>
                        </a:rPr>
                        <m:t>=</m:t>
                      </m:r>
                      <m:f>
                        <m:fPr>
                          <m:ctrlPr>
                            <a:rPr lang="en-US" sz="2400" i="1">
                              <a:latin typeface="Cambria Math"/>
                            </a:rPr>
                          </m:ctrlPr>
                        </m:fPr>
                        <m:num>
                          <m:r>
                            <a:rPr lang="en-US" sz="2400" i="1">
                              <a:solidFill>
                                <a:srgbClr val="FF0000"/>
                              </a:solidFill>
                              <a:latin typeface="Cambria Math"/>
                            </a:rPr>
                            <m:t>𝑀</m:t>
                          </m:r>
                          <m:r>
                            <a:rPr lang="en-US" sz="2400" i="1">
                              <a:latin typeface="Cambria Math"/>
                            </a:rPr>
                            <m:t>−</m:t>
                          </m:r>
                          <m:r>
                            <a:rPr lang="en-US" sz="2400" i="1">
                              <a:solidFill>
                                <a:schemeClr val="tx2">
                                  <a:lumMod val="60000"/>
                                  <a:lumOff val="40000"/>
                                </a:schemeClr>
                              </a:solidFill>
                              <a:latin typeface="Cambria Math"/>
                              <a:ea typeface="Cambria Math"/>
                            </a:rPr>
                            <m:t>𝜇</m:t>
                          </m:r>
                        </m:num>
                        <m:den>
                          <m:rad>
                            <m:radPr>
                              <m:degHide m:val="on"/>
                              <m:ctrlPr>
                                <a:rPr lang="en-US" sz="2400" i="1">
                                  <a:latin typeface="Cambria Math"/>
                                </a:rPr>
                              </m:ctrlPr>
                            </m:radPr>
                            <m:deg/>
                            <m:e>
                              <m:f>
                                <m:fPr>
                                  <m:ctrlPr>
                                    <a:rPr lang="en-US" sz="2400" i="1">
                                      <a:latin typeface="Cambria Math"/>
                                    </a:rPr>
                                  </m:ctrlPr>
                                </m:fPr>
                                <m:num>
                                  <m:f>
                                    <m:fPr>
                                      <m:ctrlPr>
                                        <a:rPr lang="en-US" sz="2400" i="1" smtClean="0">
                                          <a:solidFill>
                                            <a:srgbClr val="FF0000"/>
                                          </a:solidFill>
                                          <a:latin typeface="Cambria Math"/>
                                        </a:rPr>
                                      </m:ctrlPr>
                                    </m:fPr>
                                    <m:num>
                                      <m:r>
                                        <a:rPr lang="en-US" sz="2400" b="0" i="1" smtClean="0">
                                          <a:solidFill>
                                            <a:srgbClr val="FF0000"/>
                                          </a:solidFill>
                                          <a:latin typeface="Cambria Math"/>
                                        </a:rPr>
                                        <m:t>𝑆𝑆</m:t>
                                      </m:r>
                                    </m:num>
                                    <m:den>
                                      <m:r>
                                        <a:rPr lang="en-US" sz="2400" b="0" i="1" smtClean="0">
                                          <a:solidFill>
                                            <a:srgbClr val="FF0000"/>
                                          </a:solidFill>
                                          <a:latin typeface="Cambria Math"/>
                                        </a:rPr>
                                        <m:t>𝑛</m:t>
                                      </m:r>
                                      <m:r>
                                        <a:rPr lang="en-US" sz="2400" b="0" i="1" smtClean="0">
                                          <a:solidFill>
                                            <a:srgbClr val="FF0000"/>
                                          </a:solidFill>
                                          <a:latin typeface="Cambria Math"/>
                                        </a:rPr>
                                        <m:t>−1</m:t>
                                      </m:r>
                                    </m:den>
                                  </m:f>
                                </m:num>
                                <m:den>
                                  <m:r>
                                    <a:rPr lang="en-US" sz="2400" i="1">
                                      <a:latin typeface="Cambria Math"/>
                                    </a:rPr>
                                    <m:t>𝑛</m:t>
                                  </m:r>
                                </m:den>
                              </m:f>
                            </m:e>
                          </m:rad>
                        </m:den>
                      </m:f>
                    </m:oMath>
                  </m:oMathPara>
                </a14:m>
                <a:endParaRPr 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778969" y="5199059"/>
                <a:ext cx="1978810" cy="1582741"/>
              </a:xfrm>
              <a:prstGeom prst="rect">
                <a:avLst/>
              </a:prstGeom>
              <a:blipFill rotWithShape="1">
                <a:blip r:embed="rId3" cstate="print"/>
                <a:stretch>
                  <a:fillRect/>
                </a:stretch>
              </a:blipFill>
            </p:spPr>
            <p:txBody>
              <a:bodyPr/>
              <a:lstStyle/>
              <a:p>
                <a:r>
                  <a:rPr lang="en-US">
                    <a:noFill/>
                  </a:rPr>
                  <a:t> </a:t>
                </a:r>
              </a:p>
            </p:txBody>
          </p:sp>
        </mc:Fallback>
      </mc:AlternateContent>
      <p:sp>
        <p:nvSpPr>
          <p:cNvPr id="20" name="TextBox 19"/>
          <p:cNvSpPr txBox="1"/>
          <p:nvPr/>
        </p:nvSpPr>
        <p:spPr>
          <a:xfrm>
            <a:off x="5735288" y="4853926"/>
            <a:ext cx="1106021" cy="400110"/>
          </a:xfrm>
          <a:prstGeom prst="rect">
            <a:avLst/>
          </a:prstGeom>
          <a:noFill/>
        </p:spPr>
        <p:txBody>
          <a:bodyPr wrap="square" rtlCol="0">
            <a:spAutoFit/>
          </a:bodyPr>
          <a:lstStyle/>
          <a:p>
            <a:r>
              <a:rPr lang="en-US" sz="2000" dirty="0"/>
              <a:t>T</a:t>
            </a:r>
            <a:r>
              <a:rPr lang="en-US" sz="2000" dirty="0" smtClean="0"/>
              <a:t>-test :</a:t>
            </a:r>
            <a:endParaRPr lang="en-US" sz="2000" dirty="0"/>
          </a:p>
        </p:txBody>
      </p:sp>
      <p:grpSp>
        <p:nvGrpSpPr>
          <p:cNvPr id="21" name="Group 20"/>
          <p:cNvGrpSpPr/>
          <p:nvPr/>
        </p:nvGrpSpPr>
        <p:grpSpPr>
          <a:xfrm>
            <a:off x="6935097" y="4719231"/>
            <a:ext cx="1981200" cy="1500304"/>
            <a:chOff x="3200400" y="-3733800"/>
            <a:chExt cx="4419600" cy="2625390"/>
          </a:xfrm>
        </p:grpSpPr>
        <p:grpSp>
          <p:nvGrpSpPr>
            <p:cNvPr id="22" name="Group 21"/>
            <p:cNvGrpSpPr/>
            <p:nvPr/>
          </p:nvGrpSpPr>
          <p:grpSpPr>
            <a:xfrm>
              <a:off x="3346771" y="-3733800"/>
              <a:ext cx="4030252" cy="2625390"/>
              <a:chOff x="3346771" y="-3733800"/>
              <a:chExt cx="4030252" cy="2625390"/>
            </a:xfrm>
          </p:grpSpPr>
          <p:sp>
            <p:nvSpPr>
              <p:cNvPr id="24" name="Freeform 23"/>
              <p:cNvSpPr/>
              <p:nvPr/>
            </p:nvSpPr>
            <p:spPr>
              <a:xfrm flipH="1">
                <a:off x="3346771" y="-2057399"/>
                <a:ext cx="914400" cy="648302"/>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25" name="Freeform 24"/>
              <p:cNvSpPr/>
              <p:nvPr/>
            </p:nvSpPr>
            <p:spPr>
              <a:xfrm>
                <a:off x="6479235" y="-2057400"/>
                <a:ext cx="897788" cy="651709"/>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69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grpSp>
            <p:nvGrpSpPr>
              <p:cNvPr id="26" name="Group 25"/>
              <p:cNvGrpSpPr/>
              <p:nvPr/>
            </p:nvGrpSpPr>
            <p:grpSpPr>
              <a:xfrm>
                <a:off x="3346771" y="-3733800"/>
                <a:ext cx="4030252" cy="2625390"/>
                <a:chOff x="1828800" y="2937210"/>
                <a:chExt cx="3820583" cy="2625390"/>
              </a:xfrm>
            </p:grpSpPr>
            <p:sp>
              <p:nvSpPr>
                <p:cNvPr id="27" name="Freeform 26"/>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28" name="Straight Connector 27"/>
                <p:cNvCxnSpPr>
                  <a:stCxn id="27"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Connector 22"/>
            <p:cNvCxnSpPr/>
            <p:nvPr/>
          </p:nvCxnSpPr>
          <p:spPr>
            <a:xfrm>
              <a:off x="3200400" y="-1292264"/>
              <a:ext cx="4419600" cy="0"/>
            </a:xfrm>
            <a:prstGeom prst="line">
              <a:avLst/>
            </a:prstGeom>
            <a:ln/>
          </p:spPr>
          <p:style>
            <a:lnRef idx="2">
              <a:schemeClr val="dk1"/>
            </a:lnRef>
            <a:fillRef idx="0">
              <a:schemeClr val="dk1"/>
            </a:fillRef>
            <a:effectRef idx="1">
              <a:schemeClr val="dk1"/>
            </a:effectRef>
            <a:fontRef idx="minor">
              <a:schemeClr val="tx1"/>
            </a:fontRef>
          </p:style>
        </p:cxnSp>
      </p:grpSp>
      <p:cxnSp>
        <p:nvCxnSpPr>
          <p:cNvPr id="29" name="Straight Connector 28"/>
          <p:cNvCxnSpPr/>
          <p:nvPr/>
        </p:nvCxnSpPr>
        <p:spPr>
          <a:xfrm>
            <a:off x="8595421" y="5201843"/>
            <a:ext cx="0" cy="1190335"/>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8229600" y="4753265"/>
            <a:ext cx="0" cy="1638913"/>
          </a:xfrm>
          <a:prstGeom prst="line">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7809379" y="4385846"/>
            <a:ext cx="1106021" cy="338554"/>
          </a:xfrm>
          <a:prstGeom prst="rect">
            <a:avLst/>
          </a:prstGeom>
          <a:noFill/>
        </p:spPr>
        <p:txBody>
          <a:bodyPr wrap="square" rtlCol="0">
            <a:spAutoFit/>
          </a:bodyPr>
          <a:lstStyle/>
          <a:p>
            <a:r>
              <a:rPr lang="en-US" sz="1600" dirty="0" smtClean="0"/>
              <a:t>Retain H</a:t>
            </a:r>
            <a:r>
              <a:rPr lang="en-US" sz="1600" baseline="-25000" dirty="0" smtClean="0"/>
              <a:t>0</a:t>
            </a:r>
            <a:endParaRPr lang="en-US" sz="1600" baseline="-25000" dirty="0"/>
          </a:p>
        </p:txBody>
      </p:sp>
      <p:sp>
        <p:nvSpPr>
          <p:cNvPr id="32" name="TextBox 31"/>
          <p:cNvSpPr txBox="1"/>
          <p:nvPr/>
        </p:nvSpPr>
        <p:spPr>
          <a:xfrm>
            <a:off x="8066671" y="6400800"/>
            <a:ext cx="467729" cy="338554"/>
          </a:xfrm>
          <a:prstGeom prst="rect">
            <a:avLst/>
          </a:prstGeom>
          <a:noFill/>
        </p:spPr>
        <p:txBody>
          <a:bodyPr wrap="square" rtlCol="0">
            <a:spAutoFit/>
          </a:bodyPr>
          <a:lstStyle/>
          <a:p>
            <a:pPr algn="ctr"/>
            <a:r>
              <a:rPr lang="en-US" sz="1600" dirty="0" smtClean="0"/>
              <a:t>Z</a:t>
            </a:r>
            <a:r>
              <a:rPr lang="en-US" sz="1600" baseline="-25000" dirty="0" smtClean="0"/>
              <a:t>M</a:t>
            </a:r>
            <a:endParaRPr lang="en-US" sz="1600" baseline="-25000" dirty="0"/>
          </a:p>
        </p:txBody>
      </p:sp>
      <p:sp>
        <p:nvSpPr>
          <p:cNvPr id="33" name="TextBox 32"/>
          <p:cNvSpPr txBox="1"/>
          <p:nvPr/>
        </p:nvSpPr>
        <p:spPr>
          <a:xfrm>
            <a:off x="8382000" y="6406093"/>
            <a:ext cx="467729" cy="338554"/>
          </a:xfrm>
          <a:prstGeom prst="rect">
            <a:avLst/>
          </a:prstGeom>
          <a:noFill/>
        </p:spPr>
        <p:txBody>
          <a:bodyPr wrap="square" rtlCol="0">
            <a:spAutoFit/>
          </a:bodyPr>
          <a:lstStyle/>
          <a:p>
            <a:pPr algn="ctr"/>
            <a:r>
              <a:rPr lang="en-US" sz="1600" dirty="0" smtClean="0"/>
              <a:t>Z</a:t>
            </a:r>
            <a:r>
              <a:rPr lang="en-US" sz="1600" baseline="-25000" dirty="0" smtClean="0"/>
              <a:t>M</a:t>
            </a:r>
            <a:endParaRPr lang="en-US" sz="1600" baseline="-25000" dirty="0"/>
          </a:p>
        </p:txBody>
      </p:sp>
      <mc:AlternateContent xmlns:mc="http://schemas.openxmlformats.org/markup-compatibility/2006" xmlns:a14="http://schemas.microsoft.com/office/drawing/2010/main">
        <mc:Choice Requires="a14">
          <p:sp>
            <p:nvSpPr>
              <p:cNvPr id="34" name="TextBox 33"/>
              <p:cNvSpPr txBox="1"/>
              <p:nvPr/>
            </p:nvSpPr>
            <p:spPr>
              <a:xfrm>
                <a:off x="2586956" y="5275259"/>
                <a:ext cx="1854289" cy="15827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𝑍</m:t>
                          </m:r>
                        </m:e>
                        <m:sub>
                          <m:r>
                            <a:rPr lang="en-US" sz="2400" b="0" i="1" smtClean="0">
                              <a:latin typeface="Cambria Math"/>
                            </a:rPr>
                            <m:t>𝑀</m:t>
                          </m:r>
                        </m:sub>
                      </m:sSub>
                      <m:r>
                        <a:rPr lang="en-US" sz="2400" b="0" i="1" smtClean="0">
                          <a:latin typeface="Cambria Math"/>
                        </a:rPr>
                        <m:t>=</m:t>
                      </m:r>
                      <m:f>
                        <m:fPr>
                          <m:ctrlPr>
                            <a:rPr lang="en-US" sz="2400" b="0" i="1" smtClean="0">
                              <a:latin typeface="Cambria Math"/>
                            </a:rPr>
                          </m:ctrlPr>
                        </m:fPr>
                        <m:num>
                          <m:r>
                            <a:rPr lang="en-US" sz="2400" b="0" i="1" smtClean="0">
                              <a:solidFill>
                                <a:srgbClr val="FF0000"/>
                              </a:solidFill>
                              <a:latin typeface="Cambria Math"/>
                            </a:rPr>
                            <m:t>𝑀</m:t>
                          </m:r>
                          <m:r>
                            <a:rPr lang="en-US" sz="2400" b="0" i="1" smtClean="0">
                              <a:latin typeface="Cambria Math"/>
                            </a:rPr>
                            <m:t>−</m:t>
                          </m:r>
                          <m:r>
                            <a:rPr lang="en-US" sz="2400" b="0" i="1" smtClean="0">
                              <a:solidFill>
                                <a:schemeClr val="tx2">
                                  <a:lumMod val="60000"/>
                                  <a:lumOff val="40000"/>
                                </a:schemeClr>
                              </a:solidFill>
                              <a:latin typeface="Cambria Math"/>
                              <a:ea typeface="Cambria Math"/>
                            </a:rPr>
                            <m:t>𝜇</m:t>
                          </m:r>
                        </m:num>
                        <m:den>
                          <m:rad>
                            <m:radPr>
                              <m:degHide m:val="on"/>
                              <m:ctrlPr>
                                <a:rPr lang="en-US" sz="2400" b="0" i="1" smtClean="0">
                                  <a:latin typeface="Cambria Math"/>
                                </a:rPr>
                              </m:ctrlPr>
                            </m:radPr>
                            <m:deg/>
                            <m:e>
                              <m:f>
                                <m:fPr>
                                  <m:ctrlPr>
                                    <a:rPr lang="en-US" sz="2400" b="0" i="1" smtClean="0">
                                      <a:latin typeface="Cambria Math"/>
                                    </a:rPr>
                                  </m:ctrlPr>
                                </m:fPr>
                                <m:num>
                                  <m:f>
                                    <m:fPr>
                                      <m:ctrlPr>
                                        <a:rPr lang="en-US" sz="2400" b="0" i="1" smtClean="0">
                                          <a:latin typeface="Cambria Math"/>
                                        </a:rPr>
                                      </m:ctrlPr>
                                    </m:fPr>
                                    <m:num>
                                      <m:r>
                                        <a:rPr lang="en-US" sz="2400" b="0" i="1" smtClean="0">
                                          <a:solidFill>
                                            <a:schemeClr val="tx2">
                                              <a:lumMod val="60000"/>
                                              <a:lumOff val="40000"/>
                                            </a:schemeClr>
                                          </a:solidFill>
                                          <a:latin typeface="Cambria Math"/>
                                        </a:rPr>
                                        <m:t>𝑆𝑆</m:t>
                                      </m:r>
                                    </m:num>
                                    <m:den>
                                      <m:r>
                                        <a:rPr lang="en-US" sz="2400" b="0" i="1" smtClean="0">
                                          <a:solidFill>
                                            <a:schemeClr val="tx2">
                                              <a:lumMod val="60000"/>
                                              <a:lumOff val="40000"/>
                                            </a:schemeClr>
                                          </a:solidFill>
                                          <a:latin typeface="Cambria Math"/>
                                        </a:rPr>
                                        <m:t>𝑛</m:t>
                                      </m:r>
                                    </m:den>
                                  </m:f>
                                </m:num>
                                <m:den>
                                  <m:r>
                                    <a:rPr lang="en-US" sz="2400" b="0" i="1" smtClean="0">
                                      <a:latin typeface="Cambria Math"/>
                                    </a:rPr>
                                    <m:t>𝑛</m:t>
                                  </m:r>
                                </m:den>
                              </m:f>
                            </m:e>
                          </m:rad>
                        </m:den>
                      </m:f>
                    </m:oMath>
                  </m:oMathPara>
                </a14:m>
                <a:endParaRPr 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586956" y="5275259"/>
                <a:ext cx="1854289" cy="1582741"/>
              </a:xfrm>
              <a:prstGeom prst="rect">
                <a:avLst/>
              </a:prstGeom>
              <a:blipFill rotWithShape="1">
                <a:blip r:embed="rId4" cstate="print"/>
                <a:stretch>
                  <a:fillRect/>
                </a:stretch>
              </a:blipFill>
            </p:spPr>
            <p:txBody>
              <a:bodyPr/>
              <a:lstStyle/>
              <a:p>
                <a:r>
                  <a:rPr lang="en-US">
                    <a:noFill/>
                  </a:rPr>
                  <a:t> </a:t>
                </a:r>
              </a:p>
            </p:txBody>
          </p:sp>
        </mc:Fallback>
      </mc:AlternateContent>
      <p:sp>
        <p:nvSpPr>
          <p:cNvPr id="35" name="TextBox 34"/>
          <p:cNvSpPr txBox="1"/>
          <p:nvPr/>
        </p:nvSpPr>
        <p:spPr>
          <a:xfrm>
            <a:off x="3609325" y="4853926"/>
            <a:ext cx="1106021" cy="400110"/>
          </a:xfrm>
          <a:prstGeom prst="rect">
            <a:avLst/>
          </a:prstGeom>
          <a:noFill/>
        </p:spPr>
        <p:txBody>
          <a:bodyPr wrap="square" rtlCol="0">
            <a:spAutoFit/>
          </a:bodyPr>
          <a:lstStyle/>
          <a:p>
            <a:r>
              <a:rPr lang="en-US" sz="2000" dirty="0" smtClean="0"/>
              <a:t>Z-test :</a:t>
            </a:r>
            <a:endParaRPr lang="en-US" sz="2000" dirty="0"/>
          </a:p>
        </p:txBody>
      </p:sp>
      <p:cxnSp>
        <p:nvCxnSpPr>
          <p:cNvPr id="36" name="Straight Connector 35"/>
          <p:cNvCxnSpPr/>
          <p:nvPr/>
        </p:nvCxnSpPr>
        <p:spPr>
          <a:xfrm flipV="1">
            <a:off x="5689348" y="3075550"/>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38" name="Rectangle 37"/>
          <p:cNvSpPr/>
          <p:nvPr/>
        </p:nvSpPr>
        <p:spPr>
          <a:xfrm>
            <a:off x="5466444" y="3836074"/>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22</a:t>
            </a:r>
          </a:p>
        </p:txBody>
      </p:sp>
    </p:spTree>
    <p:extLst>
      <p:ext uri="{BB962C8B-B14F-4D97-AF65-F5344CB8AC3E}">
        <p14:creationId xmlns:p14="http://schemas.microsoft.com/office/powerpoint/2010/main" val="973251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60000"/>
            <a:lumOff val="40000"/>
            <a:alpha val="7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7325</TotalTime>
  <Words>4919</Words>
  <Application>Microsoft Office PowerPoint</Application>
  <PresentationFormat>On-screen Show (4:3)</PresentationFormat>
  <Paragraphs>1528</Paragraphs>
  <Slides>58</Slides>
  <Notes>50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PowerPoint Presentation</vt:lpstr>
      <vt:lpstr>PowerPoint Presentation</vt:lpstr>
      <vt:lpstr>Group Comparison with T-tests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One-Sample T-test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One-Sample T-test</vt:lpstr>
      <vt:lpstr>PowerPoint Presentation</vt:lpstr>
      <vt:lpstr>PowerPoint Presentation</vt:lpstr>
      <vt:lpstr>PowerPoint Presentation</vt:lpstr>
      <vt:lpstr>PowerPoint Presentation</vt:lpstr>
      <vt:lpstr>PowerPoint Presentation</vt:lpstr>
      <vt:lpstr>PowerPoint Presentation</vt:lpstr>
      <vt:lpstr>One-Sample T-test</vt:lpstr>
      <vt:lpstr>PowerPoint Presentation</vt:lpstr>
      <vt:lpstr>PowerPoint Presentation</vt:lpstr>
      <vt:lpstr>PowerPoint Presentation</vt:lpstr>
      <vt:lpstr>PowerPoint Presentation</vt:lpstr>
      <vt:lpstr>PowerPoint Presentation</vt:lpstr>
      <vt:lpstr>PowerPoint Presentation</vt:lpstr>
      <vt:lpstr>R-Square as Proportion of Variance Explained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Comparison with T-tests</dc:title>
  <dc:creator>Home</dc:creator>
  <cp:lastModifiedBy>Home</cp:lastModifiedBy>
  <cp:revision>117</cp:revision>
  <dcterms:created xsi:type="dcterms:W3CDTF">2006-08-16T00:00:00Z</dcterms:created>
  <dcterms:modified xsi:type="dcterms:W3CDTF">2012-04-10T14:16:32Z</dcterms:modified>
</cp:coreProperties>
</file>