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27432000" cy="91440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3D69B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660"/>
  </p:normalViewPr>
  <p:slideViewPr>
    <p:cSldViewPr>
      <p:cViewPr>
        <p:scale>
          <a:sx n="75" d="100"/>
          <a:sy n="75" d="100"/>
        </p:scale>
        <p:origin x="-1248" y="258"/>
      </p:cViewPr>
      <p:guideLst>
        <p:guide orient="horz" pos="288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6E7DA-9A12-41B8-AB75-67D8F44D53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3ABAF-B4A1-43DC-91D9-DC5C38663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ABAF-B4A1-43DC-91D9-DC5C38663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840569"/>
            <a:ext cx="233172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181600"/>
            <a:ext cx="19202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0" y="488951"/>
            <a:ext cx="123444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488951"/>
            <a:ext cx="36576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5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5875867"/>
            <a:ext cx="233172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3875619"/>
            <a:ext cx="233172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2844801"/>
            <a:ext cx="244602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60600" y="2844801"/>
            <a:ext cx="244602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6184"/>
            <a:ext cx="246888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46817"/>
            <a:ext cx="12120564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99833"/>
            <a:ext cx="12120564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2046817"/>
            <a:ext cx="12125325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2899833"/>
            <a:ext cx="12125325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364067"/>
            <a:ext cx="9024939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364068"/>
            <a:ext cx="1533525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1913468"/>
            <a:ext cx="9024939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6400801"/>
            <a:ext cx="164592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817033"/>
            <a:ext cx="164592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7156452"/>
            <a:ext cx="164592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366184"/>
            <a:ext cx="246888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133602"/>
            <a:ext cx="246888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8475135"/>
            <a:ext cx="64008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8A4B-A80F-46E4-B171-9550692988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8475135"/>
            <a:ext cx="86868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8475135"/>
            <a:ext cx="64008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Blaise_Pasca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en.wikipedia.org/wiki/Ren%C3%A9_Descart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William_Harvey" TargetMode="External"/><Relationship Id="rId5" Type="http://schemas.openxmlformats.org/officeDocument/2006/relationships/hyperlink" Target="http://en.wikipedia.org/wiki/Immanuel_Kant" TargetMode="External"/><Relationship Id="rId4" Type="http://schemas.openxmlformats.org/officeDocument/2006/relationships/hyperlink" Target="http://en.wikipedia.org/wiki/John_locke" TargetMode="External"/><Relationship Id="rId9" Type="http://schemas.openxmlformats.org/officeDocument/2006/relationships/hyperlink" Target="http://en.wikipedia.org/wiki/Andreas_Vesaliu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lliam_Harvey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en.wikipedia.org/wiki/Andreas_Vesali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Blaise_Pascal" TargetMode="External"/><Relationship Id="rId5" Type="http://schemas.openxmlformats.org/officeDocument/2006/relationships/hyperlink" Target="http://en.wikipedia.org/wiki/Ren%C3%A9_Descartes" TargetMode="External"/><Relationship Id="rId4" Type="http://schemas.openxmlformats.org/officeDocument/2006/relationships/hyperlink" Target="http://en.wikipedia.org/wiki/John_lock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dreas_Vesalius" TargetMode="External"/><Relationship Id="rId2" Type="http://schemas.openxmlformats.org/officeDocument/2006/relationships/hyperlink" Target="http://en.wikipedia.org/wiki/William_Harve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1143000"/>
            <a:ext cx="26365200" cy="103632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200" y="152401"/>
            <a:ext cx="32004000" cy="8382000"/>
          </a:xfrm>
          <a:prstGeom prst="rect">
            <a:avLst/>
          </a:prstGeom>
        </p:spPr>
      </p:pic>
      <p:sp>
        <p:nvSpPr>
          <p:cNvPr id="229" name="Rectangle 228"/>
          <p:cNvSpPr/>
          <p:nvPr/>
        </p:nvSpPr>
        <p:spPr>
          <a:xfrm>
            <a:off x="10471516" y="5151120"/>
            <a:ext cx="301752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Charles-Louis Montesquieu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1523076" y="4312920"/>
            <a:ext cx="301752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Jean-Jacques Rousseau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700116" y="4846320"/>
            <a:ext cx="38404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Voltaire</a:t>
            </a:r>
          </a:p>
        </p:txBody>
      </p:sp>
      <p:sp>
        <p:nvSpPr>
          <p:cNvPr id="232" name="Rectangle 231">
            <a:hlinkClick r:id="rId4"/>
          </p:cNvPr>
          <p:cNvSpPr/>
          <p:nvPr/>
        </p:nvSpPr>
        <p:spPr>
          <a:xfrm>
            <a:off x="7865476" y="1600200"/>
            <a:ext cx="32918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John Locke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2025996" y="2788920"/>
            <a:ext cx="30632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Adam Smith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11477356" y="2514600"/>
            <a:ext cx="29718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David Hume</a:t>
            </a:r>
          </a:p>
        </p:txBody>
      </p:sp>
      <p:sp>
        <p:nvSpPr>
          <p:cNvPr id="247" name="Rectangle 246">
            <a:hlinkClick r:id="rId5"/>
          </p:cNvPr>
          <p:cNvSpPr/>
          <p:nvPr/>
        </p:nvSpPr>
        <p:spPr>
          <a:xfrm>
            <a:off x="12071716" y="5562600"/>
            <a:ext cx="365760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Immanuel Kant</a:t>
            </a:r>
          </a:p>
        </p:txBody>
      </p:sp>
      <p:sp>
        <p:nvSpPr>
          <p:cNvPr id="248" name="Rectangle 247">
            <a:hlinkClick r:id="rId4"/>
          </p:cNvPr>
          <p:cNvSpPr/>
          <p:nvPr/>
        </p:nvSpPr>
        <p:spPr>
          <a:xfrm>
            <a:off x="11568796" y="5913120"/>
            <a:ext cx="324612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Denis Diderot</a:t>
            </a:r>
          </a:p>
        </p:txBody>
      </p:sp>
      <p:sp>
        <p:nvSpPr>
          <p:cNvPr id="258" name="Rectangle 257">
            <a:hlinkClick r:id="rId6"/>
          </p:cNvPr>
          <p:cNvSpPr/>
          <p:nvPr/>
        </p:nvSpPr>
        <p:spPr>
          <a:xfrm>
            <a:off x="5396596" y="1341120"/>
            <a:ext cx="3611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William Harvey </a:t>
            </a:r>
          </a:p>
        </p:txBody>
      </p:sp>
      <p:sp>
        <p:nvSpPr>
          <p:cNvPr id="259" name="Rectangle 258">
            <a:hlinkClick r:id="rId7"/>
          </p:cNvPr>
          <p:cNvSpPr/>
          <p:nvPr/>
        </p:nvSpPr>
        <p:spPr>
          <a:xfrm>
            <a:off x="6219556" y="4953000"/>
            <a:ext cx="237744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Rene Descartes</a:t>
            </a:r>
          </a:p>
        </p:txBody>
      </p:sp>
      <p:sp>
        <p:nvSpPr>
          <p:cNvPr id="260" name="Rectangle 259">
            <a:hlinkClick r:id="rId8"/>
          </p:cNvPr>
          <p:cNvSpPr/>
          <p:nvPr/>
        </p:nvSpPr>
        <p:spPr>
          <a:xfrm>
            <a:off x="7453996" y="5181600"/>
            <a:ext cx="182880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Blasé Pascal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4756516" y="5562600"/>
            <a:ext cx="356616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Galileo Galilei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8505556" y="5410200"/>
            <a:ext cx="320040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Gottfried Leibniz</a:t>
            </a:r>
          </a:p>
        </p:txBody>
      </p:sp>
      <p:sp>
        <p:nvSpPr>
          <p:cNvPr id="266" name="Rectangle 265">
            <a:hlinkClick r:id="rId9"/>
          </p:cNvPr>
          <p:cNvSpPr/>
          <p:nvPr/>
        </p:nvSpPr>
        <p:spPr>
          <a:xfrm>
            <a:off x="4619356" y="1645920"/>
            <a:ext cx="29718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Francis Bacon</a:t>
            </a:r>
          </a:p>
        </p:txBody>
      </p:sp>
      <p:sp>
        <p:nvSpPr>
          <p:cNvPr id="268" name="Rectangle 267">
            <a:hlinkClick r:id="rId9"/>
          </p:cNvPr>
          <p:cNvSpPr/>
          <p:nvPr/>
        </p:nvSpPr>
        <p:spPr>
          <a:xfrm>
            <a:off x="7728316" y="6141720"/>
            <a:ext cx="301752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Christian Huygens</a:t>
            </a:r>
          </a:p>
        </p:txBody>
      </p:sp>
      <p:sp>
        <p:nvSpPr>
          <p:cNvPr id="269" name="Rectangle 268">
            <a:hlinkClick r:id="rId9"/>
          </p:cNvPr>
          <p:cNvSpPr/>
          <p:nvPr/>
        </p:nvSpPr>
        <p:spPr>
          <a:xfrm>
            <a:off x="7865476" y="5836920"/>
            <a:ext cx="205740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Benedictus Spinoza</a:t>
            </a:r>
          </a:p>
        </p:txBody>
      </p:sp>
      <p:sp>
        <p:nvSpPr>
          <p:cNvPr id="270" name="Rectangle 269">
            <a:hlinkClick r:id="rId9"/>
          </p:cNvPr>
          <p:cNvSpPr/>
          <p:nvPr/>
        </p:nvSpPr>
        <p:spPr>
          <a:xfrm>
            <a:off x="6036676" y="7315200"/>
            <a:ext cx="288036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Pierre Gassendi</a:t>
            </a:r>
          </a:p>
        </p:txBody>
      </p:sp>
      <p:sp>
        <p:nvSpPr>
          <p:cNvPr id="271" name="Rectangle 270">
            <a:hlinkClick r:id="rId9"/>
          </p:cNvPr>
          <p:cNvSpPr/>
          <p:nvPr/>
        </p:nvSpPr>
        <p:spPr>
          <a:xfrm>
            <a:off x="7271116" y="731520"/>
            <a:ext cx="402336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Walter Charleton</a:t>
            </a:r>
          </a:p>
        </p:txBody>
      </p:sp>
      <p:sp>
        <p:nvSpPr>
          <p:cNvPr id="272" name="Rectangle 271">
            <a:hlinkClick r:id="rId6"/>
          </p:cNvPr>
          <p:cNvSpPr/>
          <p:nvPr/>
        </p:nvSpPr>
        <p:spPr>
          <a:xfrm>
            <a:off x="8322676" y="3017520"/>
            <a:ext cx="3886200" cy="18288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Isaac Newton</a:t>
            </a:r>
          </a:p>
        </p:txBody>
      </p:sp>
      <p:grpSp>
        <p:nvGrpSpPr>
          <p:cNvPr id="289" name="Group 288"/>
          <p:cNvGrpSpPr/>
          <p:nvPr/>
        </p:nvGrpSpPr>
        <p:grpSpPr>
          <a:xfrm>
            <a:off x="5899516" y="2514600"/>
            <a:ext cx="4297680" cy="381000"/>
            <a:chOff x="26014680" y="21031200"/>
            <a:chExt cx="4297680" cy="381000"/>
          </a:xfrm>
        </p:grpSpPr>
        <p:sp>
          <p:nvSpPr>
            <p:cNvPr id="290" name="Rectangle 289"/>
            <p:cNvSpPr/>
            <p:nvPr/>
          </p:nvSpPr>
          <p:spPr>
            <a:xfrm>
              <a:off x="26014680" y="21229320"/>
              <a:ext cx="416052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Thomas Hobbes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9260800" y="21031200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psychological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002636" y="4659387"/>
            <a:ext cx="2248687" cy="381000"/>
            <a:chOff x="28117800" y="16154400"/>
            <a:chExt cx="2248687" cy="381000"/>
          </a:xfrm>
        </p:grpSpPr>
        <p:sp>
          <p:nvSpPr>
            <p:cNvPr id="293" name="Rectangle 292">
              <a:hlinkClick r:id="rId9"/>
            </p:cNvPr>
            <p:cNvSpPr/>
            <p:nvPr/>
          </p:nvSpPr>
          <p:spPr>
            <a:xfrm>
              <a:off x="28117800" y="16154400"/>
              <a:ext cx="214884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Joachim Becher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9314927" y="16258401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cameralism</a:t>
              </a: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905356" y="2130921"/>
            <a:ext cx="3154680" cy="383679"/>
            <a:chOff x="27020520" y="19154001"/>
            <a:chExt cx="3154680" cy="383679"/>
          </a:xfrm>
        </p:grpSpPr>
        <p:sp>
          <p:nvSpPr>
            <p:cNvPr id="296" name="Rectangle 295"/>
            <p:cNvSpPr/>
            <p:nvPr/>
          </p:nvSpPr>
          <p:spPr>
            <a:xfrm>
              <a:off x="27020520" y="19354800"/>
              <a:ext cx="301752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James Harrington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9123640" y="19154001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sociological</a:t>
              </a: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7453996" y="1749921"/>
            <a:ext cx="3022940" cy="383679"/>
            <a:chOff x="27569160" y="18087201"/>
            <a:chExt cx="3022940" cy="383679"/>
          </a:xfrm>
        </p:grpSpPr>
        <p:sp>
          <p:nvSpPr>
            <p:cNvPr id="299" name="Rectangle 298"/>
            <p:cNvSpPr/>
            <p:nvPr/>
          </p:nvSpPr>
          <p:spPr>
            <a:xfrm>
              <a:off x="27569160" y="18288000"/>
              <a:ext cx="292608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William Petty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9260800" y="18087201"/>
              <a:ext cx="1331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political economy</a:t>
              </a:r>
            </a:p>
          </p:txBody>
        </p:sp>
      </p:grpSp>
      <p:sp>
        <p:nvSpPr>
          <p:cNvPr id="301" name="Rectangle 300">
            <a:hlinkClick r:id="rId9"/>
          </p:cNvPr>
          <p:cNvSpPr/>
          <p:nvPr/>
        </p:nvSpPr>
        <p:spPr>
          <a:xfrm>
            <a:off x="12574636" y="4572000"/>
            <a:ext cx="352044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Joseph Lagrange</a:t>
            </a:r>
          </a:p>
        </p:txBody>
      </p:sp>
      <p:sp>
        <p:nvSpPr>
          <p:cNvPr id="302" name="Rectangle 301">
            <a:hlinkClick r:id="rId9"/>
          </p:cNvPr>
          <p:cNvSpPr/>
          <p:nvPr/>
        </p:nvSpPr>
        <p:spPr>
          <a:xfrm>
            <a:off x="7636876" y="990600"/>
            <a:ext cx="29260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Robert Boyle</a:t>
            </a:r>
          </a:p>
        </p:txBody>
      </p:sp>
      <p:sp>
        <p:nvSpPr>
          <p:cNvPr id="303" name="Rectangle 302">
            <a:hlinkClick r:id="rId4"/>
          </p:cNvPr>
          <p:cNvSpPr/>
          <p:nvPr/>
        </p:nvSpPr>
        <p:spPr>
          <a:xfrm>
            <a:off x="13717636" y="7589520"/>
            <a:ext cx="297180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Saint-Simon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12940396" y="6629400"/>
            <a:ext cx="233172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Lavoisier</a:t>
            </a:r>
          </a:p>
        </p:txBody>
      </p:sp>
      <p:sp>
        <p:nvSpPr>
          <p:cNvPr id="305" name="Rectangle 304">
            <a:hlinkClick r:id="rId4"/>
          </p:cNvPr>
          <p:cNvSpPr/>
          <p:nvPr/>
        </p:nvSpPr>
        <p:spPr>
          <a:xfrm>
            <a:off x="15454996" y="5227320"/>
            <a:ext cx="2368296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August Comte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14174836" y="6370320"/>
            <a:ext cx="278892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 Hegel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11431636" y="7056120"/>
            <a:ext cx="246888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Lomonosov</a:t>
            </a:r>
          </a:p>
        </p:txBody>
      </p:sp>
      <p:sp>
        <p:nvSpPr>
          <p:cNvPr id="309" name="Rectangle 308">
            <a:hlinkClick r:id="rId9"/>
          </p:cNvPr>
          <p:cNvSpPr/>
          <p:nvPr/>
        </p:nvSpPr>
        <p:spPr>
          <a:xfrm>
            <a:off x="11294476" y="7315200"/>
            <a:ext cx="324612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Linnaeus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12163156" y="2209800"/>
            <a:ext cx="324612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James Hutton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899516" y="3773259"/>
            <a:ext cx="96012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Henry IV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859636" y="3773259"/>
            <a:ext cx="15087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XIII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368396" y="3773259"/>
            <a:ext cx="329184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XIV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1660236" y="3773259"/>
            <a:ext cx="269748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XV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4357716" y="3773259"/>
            <a:ext cx="8229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XVI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5729316" y="3773259"/>
            <a:ext cx="45720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6232236" y="3773259"/>
            <a:ext cx="41148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6643716" y="3773259"/>
            <a:ext cx="27432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10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7927686" y="3773259"/>
            <a:ext cx="77343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 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6918036" y="3773259"/>
            <a:ext cx="8229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Louis-Philippe I 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17744806" y="3773259"/>
            <a:ext cx="182880" cy="3048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21" name="Rectangle 120">
            <a:hlinkClick r:id="rId4"/>
          </p:cNvPr>
          <p:cNvSpPr/>
          <p:nvPr/>
        </p:nvSpPr>
        <p:spPr>
          <a:xfrm>
            <a:off x="2241916" y="3355848"/>
            <a:ext cx="17373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Henry VIII</a:t>
            </a:r>
          </a:p>
        </p:txBody>
      </p:sp>
      <p:sp>
        <p:nvSpPr>
          <p:cNvPr id="122" name="Rectangle 121">
            <a:hlinkClick r:id="rId4"/>
          </p:cNvPr>
          <p:cNvSpPr/>
          <p:nvPr/>
        </p:nvSpPr>
        <p:spPr>
          <a:xfrm>
            <a:off x="4482196" y="3355848"/>
            <a:ext cx="20574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Elizabeth I</a:t>
            </a:r>
          </a:p>
        </p:txBody>
      </p:sp>
      <p:sp>
        <p:nvSpPr>
          <p:cNvPr id="123" name="Rectangle 122">
            <a:hlinkClick r:id="rId4"/>
          </p:cNvPr>
          <p:cNvSpPr/>
          <p:nvPr/>
        </p:nvSpPr>
        <p:spPr>
          <a:xfrm>
            <a:off x="6539596" y="3355848"/>
            <a:ext cx="100584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James I </a:t>
            </a:r>
          </a:p>
        </p:txBody>
      </p:sp>
      <p:sp>
        <p:nvSpPr>
          <p:cNvPr id="124" name="Rectangle 123">
            <a:hlinkClick r:id="rId4"/>
          </p:cNvPr>
          <p:cNvSpPr/>
          <p:nvPr/>
        </p:nvSpPr>
        <p:spPr>
          <a:xfrm>
            <a:off x="7545436" y="3355848"/>
            <a:ext cx="109728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 I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825596" y="3355848"/>
            <a:ext cx="228600" cy="301752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OC</a:t>
            </a:r>
            <a:endParaRPr lang="en-US" sz="300" dirty="0"/>
          </a:p>
        </p:txBody>
      </p:sp>
      <p:sp>
        <p:nvSpPr>
          <p:cNvPr id="126" name="Rectangle 125">
            <a:hlinkClick r:id="rId4"/>
          </p:cNvPr>
          <p:cNvSpPr/>
          <p:nvPr/>
        </p:nvSpPr>
        <p:spPr>
          <a:xfrm>
            <a:off x="9145636" y="3355848"/>
            <a:ext cx="11430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 II</a:t>
            </a:r>
          </a:p>
        </p:txBody>
      </p:sp>
      <p:sp>
        <p:nvSpPr>
          <p:cNvPr id="127" name="Rectangle 126">
            <a:hlinkClick r:id="rId4"/>
          </p:cNvPr>
          <p:cNvSpPr/>
          <p:nvPr/>
        </p:nvSpPr>
        <p:spPr>
          <a:xfrm>
            <a:off x="7408276" y="4001859"/>
            <a:ext cx="914400" cy="18288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Richelieu</a:t>
            </a:r>
          </a:p>
        </p:txBody>
      </p:sp>
      <p:sp>
        <p:nvSpPr>
          <p:cNvPr id="128" name="Rectangle 127">
            <a:hlinkClick r:id="rId4"/>
          </p:cNvPr>
          <p:cNvSpPr/>
          <p:nvPr/>
        </p:nvSpPr>
        <p:spPr>
          <a:xfrm>
            <a:off x="8322676" y="4001859"/>
            <a:ext cx="868680" cy="18288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Mazarin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180676" y="3773259"/>
            <a:ext cx="5486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en-US" sz="1200" baseline="30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Rep</a:t>
            </a:r>
          </a:p>
        </p:txBody>
      </p:sp>
      <p:sp>
        <p:nvSpPr>
          <p:cNvPr id="130" name="Rectangle 129">
            <a:hlinkClick r:id="rId4"/>
          </p:cNvPr>
          <p:cNvSpPr/>
          <p:nvPr/>
        </p:nvSpPr>
        <p:spPr>
          <a:xfrm>
            <a:off x="10471516" y="3355848"/>
            <a:ext cx="630936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 &amp; M</a:t>
            </a:r>
          </a:p>
        </p:txBody>
      </p:sp>
      <p:sp>
        <p:nvSpPr>
          <p:cNvPr id="131" name="Rectangle 130">
            <a:hlinkClick r:id="rId4"/>
          </p:cNvPr>
          <p:cNvSpPr/>
          <p:nvPr/>
        </p:nvSpPr>
        <p:spPr>
          <a:xfrm>
            <a:off x="11614516" y="3355848"/>
            <a:ext cx="5943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 I</a:t>
            </a:r>
          </a:p>
        </p:txBody>
      </p:sp>
      <p:sp>
        <p:nvSpPr>
          <p:cNvPr id="132" name="Rectangle 131">
            <a:hlinkClick r:id="rId4"/>
          </p:cNvPr>
          <p:cNvSpPr/>
          <p:nvPr/>
        </p:nvSpPr>
        <p:spPr>
          <a:xfrm>
            <a:off x="12208876" y="3355848"/>
            <a:ext cx="15087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George II</a:t>
            </a:r>
          </a:p>
        </p:txBody>
      </p:sp>
      <p:sp>
        <p:nvSpPr>
          <p:cNvPr id="133" name="Rectangle 132">
            <a:hlinkClick r:id="rId4"/>
          </p:cNvPr>
          <p:cNvSpPr/>
          <p:nvPr/>
        </p:nvSpPr>
        <p:spPr>
          <a:xfrm>
            <a:off x="13717636" y="3355848"/>
            <a:ext cx="27432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George III</a:t>
            </a:r>
          </a:p>
        </p:txBody>
      </p:sp>
      <p:sp>
        <p:nvSpPr>
          <p:cNvPr id="134" name="Rectangle 133">
            <a:hlinkClick r:id="rId4"/>
          </p:cNvPr>
          <p:cNvSpPr/>
          <p:nvPr/>
        </p:nvSpPr>
        <p:spPr>
          <a:xfrm>
            <a:off x="16460836" y="3355848"/>
            <a:ext cx="4572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 IV</a:t>
            </a:r>
          </a:p>
        </p:txBody>
      </p:sp>
      <p:sp>
        <p:nvSpPr>
          <p:cNvPr id="135" name="Rectangle 134">
            <a:hlinkClick r:id="rId4"/>
          </p:cNvPr>
          <p:cNvSpPr/>
          <p:nvPr/>
        </p:nvSpPr>
        <p:spPr>
          <a:xfrm>
            <a:off x="17236440" y="3355848"/>
            <a:ext cx="292608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Queen Victoria Reign</a:t>
            </a:r>
            <a:endParaRPr lang="en-US" sz="1200" dirty="0"/>
          </a:p>
        </p:txBody>
      </p:sp>
      <p:sp>
        <p:nvSpPr>
          <p:cNvPr id="102" name="Rectangle 101">
            <a:hlinkClick r:id="rId9"/>
          </p:cNvPr>
          <p:cNvSpPr/>
          <p:nvPr/>
        </p:nvSpPr>
        <p:spPr>
          <a:xfrm>
            <a:off x="7269480" y="4275708"/>
            <a:ext cx="29260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Jean-Baptiste Colbert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9304418" y="4388649"/>
            <a:ext cx="105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mercantilism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0196419" y="4038600"/>
            <a:ext cx="222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absolutism, Sun King</a:t>
            </a:r>
            <a:endParaRPr lang="en-US" sz="1200" dirty="0"/>
          </a:p>
        </p:txBody>
      </p:sp>
      <p:sp>
        <p:nvSpPr>
          <p:cNvPr id="90" name="Rectangle 89">
            <a:hlinkClick r:id="rId4"/>
          </p:cNvPr>
          <p:cNvSpPr/>
          <p:nvPr/>
        </p:nvSpPr>
        <p:spPr>
          <a:xfrm>
            <a:off x="0" y="8229600"/>
            <a:ext cx="8595360" cy="81094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                            Renaissance </a:t>
            </a:r>
            <a:endParaRPr lang="en-US" sz="1600" dirty="0"/>
          </a:p>
        </p:txBody>
      </p:sp>
      <p:sp>
        <p:nvSpPr>
          <p:cNvPr id="91" name="Rectangle 90">
            <a:hlinkClick r:id="rId4"/>
          </p:cNvPr>
          <p:cNvSpPr/>
          <p:nvPr/>
        </p:nvSpPr>
        <p:spPr>
          <a:xfrm>
            <a:off x="15544800" y="8251012"/>
            <a:ext cx="1828800" cy="78953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Romanticism</a:t>
            </a:r>
            <a:endParaRPr lang="en-US" sz="1600" dirty="0"/>
          </a:p>
        </p:txBody>
      </p:sp>
      <p:sp>
        <p:nvSpPr>
          <p:cNvPr id="92" name="Rectangle 91">
            <a:hlinkClick r:id="rId4"/>
          </p:cNvPr>
          <p:cNvSpPr/>
          <p:nvPr/>
        </p:nvSpPr>
        <p:spPr>
          <a:xfrm>
            <a:off x="3794760" y="8251012"/>
            <a:ext cx="11750040" cy="23719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Scientific Revolution</a:t>
            </a:r>
            <a:endParaRPr lang="en-US" sz="1600" dirty="0"/>
          </a:p>
        </p:txBody>
      </p:sp>
      <p:sp>
        <p:nvSpPr>
          <p:cNvPr id="93" name="Rectangle 92">
            <a:hlinkClick r:id="rId4"/>
          </p:cNvPr>
          <p:cNvSpPr/>
          <p:nvPr/>
        </p:nvSpPr>
        <p:spPr>
          <a:xfrm>
            <a:off x="8321040" y="8823116"/>
            <a:ext cx="6858000" cy="21603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Emergence of Social Sciences</a:t>
            </a:r>
            <a:endParaRPr lang="en-US" sz="1800" b="1" dirty="0"/>
          </a:p>
        </p:txBody>
      </p:sp>
      <p:sp>
        <p:nvSpPr>
          <p:cNvPr id="94" name="Rectangle 93">
            <a:hlinkClick r:id="rId4"/>
          </p:cNvPr>
          <p:cNvSpPr/>
          <p:nvPr/>
        </p:nvSpPr>
        <p:spPr>
          <a:xfrm>
            <a:off x="17373600" y="8251012"/>
            <a:ext cx="1828800" cy="78953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Positivism</a:t>
            </a:r>
            <a:endParaRPr lang="en-US" sz="1600" dirty="0"/>
          </a:p>
        </p:txBody>
      </p:sp>
      <p:sp>
        <p:nvSpPr>
          <p:cNvPr id="95" name="Rectangle 94">
            <a:hlinkClick r:id="rId4"/>
          </p:cNvPr>
          <p:cNvSpPr/>
          <p:nvPr/>
        </p:nvSpPr>
        <p:spPr>
          <a:xfrm>
            <a:off x="8046720" y="8568408"/>
            <a:ext cx="6995160" cy="19796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Enlightenment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3012400" y="6505277"/>
            <a:ext cx="1676400" cy="1328083"/>
            <a:chOff x="21874601" y="6639580"/>
            <a:chExt cx="1676400" cy="1328083"/>
          </a:xfrm>
        </p:grpSpPr>
        <p:sp>
          <p:nvSpPr>
            <p:cNvPr id="103" name="Rectangle 102">
              <a:hlinkClick r:id="rId9"/>
            </p:cNvPr>
            <p:cNvSpPr/>
            <p:nvPr/>
          </p:nvSpPr>
          <p:spPr>
            <a:xfrm>
              <a:off x="22255601" y="7784783"/>
              <a:ext cx="914400" cy="18288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Gill Sans MT" panose="020B0502020104020203" pitchFamily="34" charset="0"/>
                </a:rPr>
                <a:t>Other</a:t>
              </a:r>
              <a:endParaRPr lang="en-US" sz="1200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Rectangle 103">
              <a:hlinkClick r:id="rId4"/>
            </p:cNvPr>
            <p:cNvSpPr/>
            <p:nvPr/>
          </p:nvSpPr>
          <p:spPr>
            <a:xfrm>
              <a:off x="22255601" y="7359819"/>
              <a:ext cx="914400" cy="182880"/>
            </a:xfrm>
            <a:prstGeom prst="rect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ill Sans MT" panose="020B0502020104020203" pitchFamily="34" charset="0"/>
                </a:rPr>
                <a:t>French</a:t>
              </a: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2255601" y="7134507"/>
              <a:ext cx="914400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British</a:t>
              </a:r>
              <a:endParaRPr lang="en-US" sz="16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255601" y="7572301"/>
              <a:ext cx="91440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American</a:t>
              </a:r>
              <a:endParaRPr lang="en-US" sz="12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1874601" y="6639580"/>
              <a:ext cx="1676400" cy="523220"/>
              <a:chOff x="21874601" y="6639580"/>
              <a:chExt cx="1676400" cy="52322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1874601" y="663958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MT" panose="020B0502020104020203" pitchFamily="34" charset="0"/>
                  </a:rPr>
                  <a:t>20</a:t>
                </a:r>
              </a:p>
              <a:p>
                <a:pPr algn="ctr"/>
                <a:r>
                  <a:rPr lang="en-US" sz="1400" dirty="0">
                    <a:latin typeface="Gill Sans MT" panose="020B0502020104020203" pitchFamily="34" charset="0"/>
                  </a:rPr>
                  <a:t>years</a:t>
                </a: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22255601" y="6934200"/>
                <a:ext cx="914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Rectangle 151"/>
          <p:cNvSpPr/>
          <p:nvPr/>
        </p:nvSpPr>
        <p:spPr>
          <a:xfrm>
            <a:off x="11705956" y="857935"/>
            <a:ext cx="57367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Emergence of Social Sciences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81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3260" y="152400"/>
            <a:ext cx="33367079" cy="8141839"/>
          </a:xfrm>
          <a:prstGeom prst="rect">
            <a:avLst/>
          </a:prstGeom>
        </p:spPr>
      </p:pic>
      <p:sp>
        <p:nvSpPr>
          <p:cNvPr id="234" name="Rectangle 233"/>
          <p:cNvSpPr/>
          <p:nvPr/>
        </p:nvSpPr>
        <p:spPr>
          <a:xfrm>
            <a:off x="5899516" y="7483492"/>
            <a:ext cx="96012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Henry IV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6859636" y="7483492"/>
            <a:ext cx="15087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XIII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368396" y="7483492"/>
            <a:ext cx="329184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XIV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1660236" y="7483492"/>
            <a:ext cx="269748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XV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4357716" y="7483492"/>
            <a:ext cx="8229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XVI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5729316" y="7483492"/>
            <a:ext cx="45720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6232236" y="7483492"/>
            <a:ext cx="41148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6643716" y="7483492"/>
            <a:ext cx="27432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10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7927686" y="7483492"/>
            <a:ext cx="77343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 3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6918036" y="7483492"/>
            <a:ext cx="8229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Louis-Philippe I </a:t>
            </a:r>
            <a:endParaRPr lang="en-US" sz="900" dirty="0"/>
          </a:p>
        </p:txBody>
      </p:sp>
      <p:sp>
        <p:nvSpPr>
          <p:cNvPr id="244" name="Rectangle 243"/>
          <p:cNvSpPr/>
          <p:nvPr/>
        </p:nvSpPr>
        <p:spPr>
          <a:xfrm>
            <a:off x="17744806" y="7483492"/>
            <a:ext cx="182880" cy="3048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49" name="Rectangle 248">
            <a:hlinkClick r:id="rId4"/>
          </p:cNvPr>
          <p:cNvSpPr/>
          <p:nvPr/>
        </p:nvSpPr>
        <p:spPr>
          <a:xfrm>
            <a:off x="2241916" y="7069129"/>
            <a:ext cx="17373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Henry VIII</a:t>
            </a:r>
          </a:p>
        </p:txBody>
      </p:sp>
      <p:sp>
        <p:nvSpPr>
          <p:cNvPr id="250" name="Rectangle 249">
            <a:hlinkClick r:id="rId4"/>
          </p:cNvPr>
          <p:cNvSpPr/>
          <p:nvPr/>
        </p:nvSpPr>
        <p:spPr>
          <a:xfrm>
            <a:off x="4482196" y="7066081"/>
            <a:ext cx="20574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Elizabeth I</a:t>
            </a:r>
          </a:p>
        </p:txBody>
      </p:sp>
      <p:sp>
        <p:nvSpPr>
          <p:cNvPr id="251" name="Rectangle 250">
            <a:hlinkClick r:id="rId4"/>
          </p:cNvPr>
          <p:cNvSpPr/>
          <p:nvPr/>
        </p:nvSpPr>
        <p:spPr>
          <a:xfrm>
            <a:off x="6539596" y="7066081"/>
            <a:ext cx="100584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James I </a:t>
            </a:r>
          </a:p>
        </p:txBody>
      </p:sp>
      <p:sp>
        <p:nvSpPr>
          <p:cNvPr id="252" name="Rectangle 251">
            <a:hlinkClick r:id="rId4"/>
          </p:cNvPr>
          <p:cNvSpPr/>
          <p:nvPr/>
        </p:nvSpPr>
        <p:spPr>
          <a:xfrm>
            <a:off x="7545436" y="7066081"/>
            <a:ext cx="109728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 I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8825596" y="7066081"/>
            <a:ext cx="228600" cy="301752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OC</a:t>
            </a:r>
            <a:endParaRPr lang="en-US" sz="300" dirty="0"/>
          </a:p>
        </p:txBody>
      </p:sp>
      <p:sp>
        <p:nvSpPr>
          <p:cNvPr id="254" name="Rectangle 253">
            <a:hlinkClick r:id="rId4"/>
          </p:cNvPr>
          <p:cNvSpPr/>
          <p:nvPr/>
        </p:nvSpPr>
        <p:spPr>
          <a:xfrm>
            <a:off x="9145636" y="7066081"/>
            <a:ext cx="11430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 II</a:t>
            </a:r>
          </a:p>
        </p:txBody>
      </p:sp>
      <p:sp>
        <p:nvSpPr>
          <p:cNvPr id="273" name="Rectangle 272">
            <a:hlinkClick r:id="rId4"/>
          </p:cNvPr>
          <p:cNvSpPr/>
          <p:nvPr/>
        </p:nvSpPr>
        <p:spPr>
          <a:xfrm>
            <a:off x="7408276" y="7696200"/>
            <a:ext cx="914400" cy="18288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Richelieu</a:t>
            </a:r>
          </a:p>
        </p:txBody>
      </p:sp>
      <p:sp>
        <p:nvSpPr>
          <p:cNvPr id="274" name="Rectangle 273">
            <a:hlinkClick r:id="rId4"/>
          </p:cNvPr>
          <p:cNvSpPr/>
          <p:nvPr/>
        </p:nvSpPr>
        <p:spPr>
          <a:xfrm>
            <a:off x="8322676" y="7696200"/>
            <a:ext cx="868680" cy="18288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Mazarin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15180676" y="7483492"/>
            <a:ext cx="548640" cy="311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en-US" sz="1200" baseline="30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Rep</a:t>
            </a:r>
          </a:p>
        </p:txBody>
      </p:sp>
      <p:sp>
        <p:nvSpPr>
          <p:cNvPr id="284" name="Rectangle 283">
            <a:hlinkClick r:id="rId4"/>
          </p:cNvPr>
          <p:cNvSpPr/>
          <p:nvPr/>
        </p:nvSpPr>
        <p:spPr>
          <a:xfrm>
            <a:off x="10471516" y="7066081"/>
            <a:ext cx="630936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 &amp; M</a:t>
            </a:r>
          </a:p>
        </p:txBody>
      </p:sp>
      <p:sp>
        <p:nvSpPr>
          <p:cNvPr id="285" name="Rectangle 284">
            <a:hlinkClick r:id="rId4"/>
          </p:cNvPr>
          <p:cNvSpPr/>
          <p:nvPr/>
        </p:nvSpPr>
        <p:spPr>
          <a:xfrm>
            <a:off x="11614516" y="7066081"/>
            <a:ext cx="5943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 I</a:t>
            </a:r>
          </a:p>
        </p:txBody>
      </p:sp>
      <p:sp>
        <p:nvSpPr>
          <p:cNvPr id="286" name="Rectangle 285">
            <a:hlinkClick r:id="rId4"/>
          </p:cNvPr>
          <p:cNvSpPr/>
          <p:nvPr/>
        </p:nvSpPr>
        <p:spPr>
          <a:xfrm>
            <a:off x="12208876" y="7066081"/>
            <a:ext cx="15087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George II</a:t>
            </a:r>
          </a:p>
        </p:txBody>
      </p:sp>
      <p:sp>
        <p:nvSpPr>
          <p:cNvPr id="287" name="Rectangle 286">
            <a:hlinkClick r:id="rId4"/>
          </p:cNvPr>
          <p:cNvSpPr/>
          <p:nvPr/>
        </p:nvSpPr>
        <p:spPr>
          <a:xfrm>
            <a:off x="13717636" y="7066081"/>
            <a:ext cx="27432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George III</a:t>
            </a:r>
          </a:p>
        </p:txBody>
      </p:sp>
      <p:sp>
        <p:nvSpPr>
          <p:cNvPr id="288" name="Rectangle 287">
            <a:hlinkClick r:id="rId4"/>
          </p:cNvPr>
          <p:cNvSpPr/>
          <p:nvPr/>
        </p:nvSpPr>
        <p:spPr>
          <a:xfrm>
            <a:off x="16460836" y="7066081"/>
            <a:ext cx="4572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 IV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0746" y="702409"/>
            <a:ext cx="44689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 Graphs and Models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0" name="Rectangle 89">
            <a:hlinkClick r:id="rId4"/>
          </p:cNvPr>
          <p:cNvSpPr/>
          <p:nvPr/>
        </p:nvSpPr>
        <p:spPr>
          <a:xfrm>
            <a:off x="17236440" y="7066081"/>
            <a:ext cx="292608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Queen Victoria</a:t>
            </a:r>
            <a:endParaRPr lang="en-US" sz="1200" dirty="0"/>
          </a:p>
        </p:txBody>
      </p:sp>
      <p:sp>
        <p:nvSpPr>
          <p:cNvPr id="52" name="Rectangle 51">
            <a:hlinkClick r:id="rId4"/>
          </p:cNvPr>
          <p:cNvSpPr/>
          <p:nvPr/>
        </p:nvSpPr>
        <p:spPr>
          <a:xfrm>
            <a:off x="14676120" y="3962400"/>
            <a:ext cx="40690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Charles Joseph Minard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2025996" y="6446520"/>
            <a:ext cx="30632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Adam Smith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477356" y="4984462"/>
            <a:ext cx="29718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David Hume</a:t>
            </a:r>
          </a:p>
        </p:txBody>
      </p:sp>
      <p:sp>
        <p:nvSpPr>
          <p:cNvPr id="55" name="Rectangle 54">
            <a:hlinkClick r:id="rId5"/>
          </p:cNvPr>
          <p:cNvSpPr/>
          <p:nvPr/>
        </p:nvSpPr>
        <p:spPr>
          <a:xfrm>
            <a:off x="6219556" y="2743200"/>
            <a:ext cx="237744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Rene Descartes</a:t>
            </a:r>
          </a:p>
        </p:txBody>
      </p:sp>
      <p:sp>
        <p:nvSpPr>
          <p:cNvPr id="56" name="Rectangle 55">
            <a:hlinkClick r:id="rId6"/>
          </p:cNvPr>
          <p:cNvSpPr/>
          <p:nvPr/>
        </p:nvSpPr>
        <p:spPr>
          <a:xfrm>
            <a:off x="7453996" y="3017520"/>
            <a:ext cx="182880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Blasé Pascal</a:t>
            </a:r>
          </a:p>
        </p:txBody>
      </p:sp>
      <p:sp>
        <p:nvSpPr>
          <p:cNvPr id="57" name="Rectangle 56">
            <a:hlinkClick r:id="rId7"/>
          </p:cNvPr>
          <p:cNvSpPr/>
          <p:nvPr/>
        </p:nvSpPr>
        <p:spPr>
          <a:xfrm>
            <a:off x="7728316" y="1503481"/>
            <a:ext cx="301752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Christian Huygens</a:t>
            </a:r>
          </a:p>
        </p:txBody>
      </p:sp>
      <p:sp>
        <p:nvSpPr>
          <p:cNvPr id="58" name="Rectangle 57">
            <a:hlinkClick r:id="rId7"/>
          </p:cNvPr>
          <p:cNvSpPr/>
          <p:nvPr/>
        </p:nvSpPr>
        <p:spPr>
          <a:xfrm>
            <a:off x="6036676" y="3322320"/>
            <a:ext cx="288036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Pierre Gassendi</a:t>
            </a:r>
          </a:p>
        </p:txBody>
      </p:sp>
      <p:sp>
        <p:nvSpPr>
          <p:cNvPr id="59" name="Rectangle 58">
            <a:hlinkClick r:id="rId8"/>
          </p:cNvPr>
          <p:cNvSpPr/>
          <p:nvPr/>
        </p:nvSpPr>
        <p:spPr>
          <a:xfrm>
            <a:off x="8322676" y="2438400"/>
            <a:ext cx="3886200" cy="182880"/>
          </a:xfrm>
          <a:prstGeom prst="rect">
            <a:avLst/>
          </a:prstGeom>
          <a:solidFill>
            <a:srgbClr val="C3D69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Isaac Newton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899516" y="5313481"/>
            <a:ext cx="4297680" cy="381000"/>
            <a:chOff x="26014680" y="21031200"/>
            <a:chExt cx="4297680" cy="381000"/>
          </a:xfrm>
        </p:grpSpPr>
        <p:sp>
          <p:nvSpPr>
            <p:cNvPr id="61" name="Rectangle 60"/>
            <p:cNvSpPr/>
            <p:nvPr/>
          </p:nvSpPr>
          <p:spPr>
            <a:xfrm>
              <a:off x="26014680" y="21229320"/>
              <a:ext cx="416052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Thomas Hobbes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60800" y="21031200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psychological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02636" y="3863002"/>
            <a:ext cx="2270760" cy="383679"/>
            <a:chOff x="28117800" y="15953601"/>
            <a:chExt cx="2270760" cy="383679"/>
          </a:xfrm>
        </p:grpSpPr>
        <p:sp>
          <p:nvSpPr>
            <p:cNvPr id="64" name="Rectangle 63">
              <a:hlinkClick r:id="rId7"/>
            </p:cNvPr>
            <p:cNvSpPr/>
            <p:nvPr/>
          </p:nvSpPr>
          <p:spPr>
            <a:xfrm>
              <a:off x="28117800" y="16154400"/>
              <a:ext cx="214884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Joachim Becher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337000" y="15953601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cameralism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05356" y="4783664"/>
            <a:ext cx="3154680" cy="383679"/>
            <a:chOff x="27020520" y="19154001"/>
            <a:chExt cx="3154680" cy="383679"/>
          </a:xfrm>
        </p:grpSpPr>
        <p:sp>
          <p:nvSpPr>
            <p:cNvPr id="67" name="Rectangle 66"/>
            <p:cNvSpPr/>
            <p:nvPr/>
          </p:nvSpPr>
          <p:spPr>
            <a:xfrm>
              <a:off x="27020520" y="19354800"/>
              <a:ext cx="301752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James Harrington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123640" y="19154001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sociological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53996" y="4329143"/>
            <a:ext cx="3022940" cy="383679"/>
            <a:chOff x="27569160" y="18087201"/>
            <a:chExt cx="3022940" cy="383679"/>
          </a:xfrm>
        </p:grpSpPr>
        <p:sp>
          <p:nvSpPr>
            <p:cNvPr id="70" name="Rectangle 69"/>
            <p:cNvSpPr/>
            <p:nvPr/>
          </p:nvSpPr>
          <p:spPr>
            <a:xfrm>
              <a:off x="27569160" y="18288000"/>
              <a:ext cx="292608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William Petty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60800" y="18087201"/>
              <a:ext cx="1331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political economy</a:t>
              </a:r>
            </a:p>
          </p:txBody>
        </p:sp>
      </p:grpSp>
      <p:sp>
        <p:nvSpPr>
          <p:cNvPr id="72" name="Rectangle 71">
            <a:hlinkClick r:id="rId7"/>
          </p:cNvPr>
          <p:cNvSpPr/>
          <p:nvPr/>
        </p:nvSpPr>
        <p:spPr>
          <a:xfrm>
            <a:off x="12574636" y="1981200"/>
            <a:ext cx="352044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Joseph Lagrange</a:t>
            </a:r>
          </a:p>
        </p:txBody>
      </p:sp>
      <p:sp>
        <p:nvSpPr>
          <p:cNvPr id="75" name="Rectangle 74">
            <a:hlinkClick r:id="rId7"/>
          </p:cNvPr>
          <p:cNvSpPr/>
          <p:nvPr/>
        </p:nvSpPr>
        <p:spPr>
          <a:xfrm>
            <a:off x="13213080" y="1752600"/>
            <a:ext cx="356616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Pierre-Simon Laplace</a:t>
            </a:r>
            <a:endParaRPr lang="en-US" sz="1200" dirty="0"/>
          </a:p>
        </p:txBody>
      </p:sp>
      <p:sp>
        <p:nvSpPr>
          <p:cNvPr id="76" name="Rectangle 75">
            <a:hlinkClick r:id="rId7"/>
          </p:cNvPr>
          <p:cNvSpPr/>
          <p:nvPr/>
        </p:nvSpPr>
        <p:spPr>
          <a:xfrm>
            <a:off x="14493240" y="2286000"/>
            <a:ext cx="35661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Carl Friedric Gauss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819120" y="5313481"/>
            <a:ext cx="30632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Stewart Mill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550640" y="5609340"/>
            <a:ext cx="40690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Francis Galton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150840" y="5914140"/>
            <a:ext cx="3611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Karl Pearson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659600" y="6227881"/>
            <a:ext cx="32918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Ronald Fisher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248120" y="5359201"/>
            <a:ext cx="425196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George </a:t>
            </a:r>
            <a:r>
              <a:rPr lang="en-US" sz="1200" dirty="0" err="1" smtClean="0">
                <a:solidFill>
                  <a:schemeClr val="tx1"/>
                </a:solidFill>
              </a:rPr>
              <a:t>Snedecor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436840" y="5054401"/>
            <a:ext cx="320040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Henry Scheffe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425160" y="4246681"/>
            <a:ext cx="37490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Charles Spearman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56516" y="1808281"/>
            <a:ext cx="35661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Galileo Galilei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9522440" y="3987601"/>
            <a:ext cx="310896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L.L. Turnstone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396960" y="4749601"/>
            <a:ext cx="374904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Joseph Kruskal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0345400" y="4475281"/>
            <a:ext cx="425196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Raymond Cattell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802600" y="6610062"/>
            <a:ext cx="388620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Tukey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0848320" y="6883201"/>
            <a:ext cx="411480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Frederick </a:t>
            </a:r>
            <a:r>
              <a:rPr lang="en-US" sz="1200" dirty="0" err="1" smtClean="0">
                <a:solidFill>
                  <a:schemeClr val="tx1"/>
                </a:solidFill>
              </a:rPr>
              <a:t>Mosteller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15200" y="3657600"/>
            <a:ext cx="2468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Graunt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hlinkClick r:id="rId7"/>
          </p:cNvPr>
          <p:cNvSpPr/>
          <p:nvPr/>
        </p:nvSpPr>
        <p:spPr>
          <a:xfrm>
            <a:off x="3931920" y="1549201"/>
            <a:ext cx="25146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Tyco Brahe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118" name="Rectangle 117">
            <a:hlinkClick r:id="rId7"/>
          </p:cNvPr>
          <p:cNvSpPr/>
          <p:nvPr/>
        </p:nvSpPr>
        <p:spPr>
          <a:xfrm>
            <a:off x="5074920" y="1274881"/>
            <a:ext cx="269748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Johannes Kepler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119" name="Rectangle 118">
            <a:hlinkClick r:id="rId7"/>
          </p:cNvPr>
          <p:cNvSpPr/>
          <p:nvPr/>
        </p:nvSpPr>
        <p:spPr>
          <a:xfrm>
            <a:off x="594360" y="1549201"/>
            <a:ext cx="32004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Nicola Copernicus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961120" y="5836920"/>
            <a:ext cx="393192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Edmond Halley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hlinkClick r:id="rId7"/>
          </p:cNvPr>
          <p:cNvSpPr/>
          <p:nvPr/>
        </p:nvSpPr>
        <p:spPr>
          <a:xfrm>
            <a:off x="10972800" y="3713281"/>
            <a:ext cx="333756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Philippe Buache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2481560" y="5334000"/>
            <a:ext cx="324612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Joseph Priestley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3670280" y="4236720"/>
            <a:ext cx="29260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William Playfair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hlinkClick r:id="rId7"/>
          </p:cNvPr>
          <p:cNvSpPr/>
          <p:nvPr/>
        </p:nvSpPr>
        <p:spPr>
          <a:xfrm>
            <a:off x="6309360" y="2113081"/>
            <a:ext cx="352044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Michael Florent van Langren 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6459200" y="4749601"/>
            <a:ext cx="41148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Florence Nightingale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700116" y="3460462"/>
            <a:ext cx="38404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Voltaire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505556" y="1860262"/>
            <a:ext cx="32004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Gottfried Leibniz</a:t>
            </a:r>
          </a:p>
        </p:txBody>
      </p:sp>
      <p:sp>
        <p:nvSpPr>
          <p:cNvPr id="134" name="Rectangle 133">
            <a:hlinkClick r:id="rId4"/>
          </p:cNvPr>
          <p:cNvSpPr/>
          <p:nvPr/>
        </p:nvSpPr>
        <p:spPr>
          <a:xfrm>
            <a:off x="0" y="8229600"/>
            <a:ext cx="8595360" cy="81094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                            Renaissance </a:t>
            </a:r>
            <a:endParaRPr lang="en-US" sz="1600" dirty="0"/>
          </a:p>
        </p:txBody>
      </p:sp>
      <p:sp>
        <p:nvSpPr>
          <p:cNvPr id="129" name="Rectangle 128">
            <a:hlinkClick r:id="rId4"/>
          </p:cNvPr>
          <p:cNvSpPr/>
          <p:nvPr/>
        </p:nvSpPr>
        <p:spPr>
          <a:xfrm>
            <a:off x="15544800" y="8251012"/>
            <a:ext cx="1828800" cy="78953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Romanticism</a:t>
            </a:r>
            <a:endParaRPr lang="en-US" sz="1600" dirty="0"/>
          </a:p>
        </p:txBody>
      </p:sp>
      <p:sp>
        <p:nvSpPr>
          <p:cNvPr id="131" name="Rectangle 130">
            <a:hlinkClick r:id="rId4"/>
          </p:cNvPr>
          <p:cNvSpPr/>
          <p:nvPr/>
        </p:nvSpPr>
        <p:spPr>
          <a:xfrm>
            <a:off x="3794760" y="8251012"/>
            <a:ext cx="11750040" cy="23719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Scientific Revolution</a:t>
            </a:r>
            <a:endParaRPr lang="en-US" sz="1600" dirty="0"/>
          </a:p>
        </p:txBody>
      </p:sp>
      <p:sp>
        <p:nvSpPr>
          <p:cNvPr id="132" name="Rectangle 131">
            <a:hlinkClick r:id="rId4"/>
          </p:cNvPr>
          <p:cNvSpPr/>
          <p:nvPr/>
        </p:nvSpPr>
        <p:spPr>
          <a:xfrm>
            <a:off x="8321040" y="8823116"/>
            <a:ext cx="6858000" cy="21603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Emergence of Social Sciences</a:t>
            </a:r>
            <a:endParaRPr lang="en-US" sz="1600" dirty="0"/>
          </a:p>
        </p:txBody>
      </p:sp>
      <p:sp>
        <p:nvSpPr>
          <p:cNvPr id="133" name="Rectangle 132">
            <a:hlinkClick r:id="rId4"/>
          </p:cNvPr>
          <p:cNvSpPr/>
          <p:nvPr/>
        </p:nvSpPr>
        <p:spPr>
          <a:xfrm>
            <a:off x="17373600" y="8251012"/>
            <a:ext cx="1828800" cy="78953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Positivism</a:t>
            </a:r>
            <a:endParaRPr lang="en-US" sz="1600" dirty="0"/>
          </a:p>
        </p:txBody>
      </p:sp>
      <p:sp>
        <p:nvSpPr>
          <p:cNvPr id="130" name="Rectangle 129">
            <a:hlinkClick r:id="rId4"/>
          </p:cNvPr>
          <p:cNvSpPr/>
          <p:nvPr/>
        </p:nvSpPr>
        <p:spPr>
          <a:xfrm>
            <a:off x="8046720" y="8568408"/>
            <a:ext cx="6995160" cy="19796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bg2">
                  <a:lumMod val="90000"/>
                  <a:alpha val="4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Enlightenment</a:t>
            </a:r>
            <a:endParaRPr lang="en-US" sz="1600" dirty="0"/>
          </a:p>
        </p:txBody>
      </p:sp>
      <p:sp>
        <p:nvSpPr>
          <p:cNvPr id="135" name="Rectangle 134">
            <a:hlinkClick r:id="rId4"/>
          </p:cNvPr>
          <p:cNvSpPr/>
          <p:nvPr/>
        </p:nvSpPr>
        <p:spPr>
          <a:xfrm>
            <a:off x="15361920" y="2971800"/>
            <a:ext cx="35661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Lambert Quetelet </a:t>
            </a:r>
          </a:p>
        </p:txBody>
      </p:sp>
      <p:sp>
        <p:nvSpPr>
          <p:cNvPr id="136" name="Rectangle 135">
            <a:hlinkClick r:id="rId4"/>
          </p:cNvPr>
          <p:cNvSpPr/>
          <p:nvPr/>
        </p:nvSpPr>
        <p:spPr>
          <a:xfrm>
            <a:off x="15636240" y="3200400"/>
            <a:ext cx="29260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André-Michel Guerry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16139160" y="6558260"/>
            <a:ext cx="20574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Snow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hlinkClick r:id="rId7"/>
          </p:cNvPr>
          <p:cNvSpPr/>
          <p:nvPr/>
        </p:nvSpPr>
        <p:spPr>
          <a:xfrm>
            <a:off x="7269480" y="6446520"/>
            <a:ext cx="29260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Jean-Baptiste Colbert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07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-16042"/>
            <a:ext cx="25831800" cy="9144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20917" y="980906"/>
            <a:ext cx="23650381" cy="7726413"/>
            <a:chOff x="1420917" y="980906"/>
            <a:chExt cx="23650381" cy="7726413"/>
          </a:xfrm>
        </p:grpSpPr>
        <p:grpSp>
          <p:nvGrpSpPr>
            <p:cNvPr id="6" name="Group 5"/>
            <p:cNvGrpSpPr/>
            <p:nvPr/>
          </p:nvGrpSpPr>
          <p:grpSpPr>
            <a:xfrm>
              <a:off x="1828800" y="1444752"/>
              <a:ext cx="22860000" cy="6861049"/>
              <a:chOff x="1828800" y="1444752"/>
              <a:chExt cx="22860000" cy="686104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0979999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401638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545638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8800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0116800" y="1444752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4688800" y="1444752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420917" y="8245654"/>
              <a:ext cx="23650381" cy="461665"/>
              <a:chOff x="1420917" y="8245654"/>
              <a:chExt cx="23650381" cy="4616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019800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1600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621120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1700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162303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1</a:t>
                </a:r>
                <a:r>
                  <a:rPr lang="en-US" sz="2000" dirty="0"/>
                  <a:t>800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20917" y="8245654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1500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766118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1</a:t>
                </a:r>
                <a:r>
                  <a:rPr lang="en-US" sz="2000" dirty="0" smtClean="0"/>
                  <a:t>900</a:t>
                </a:r>
                <a:endParaRPr 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67259" y="830275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2000</a:t>
                </a:r>
                <a:endParaRPr lang="en-US" sz="20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442239" y="980906"/>
              <a:ext cx="23586227" cy="516486"/>
              <a:chOff x="1442239" y="980906"/>
              <a:chExt cx="23586227" cy="5164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42239" y="980906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1500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07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1600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579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1700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151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1</a:t>
                </a:r>
                <a:r>
                  <a:rPr lang="en-US" sz="2400" dirty="0"/>
                  <a:t>800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23286" y="107096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1</a:t>
                </a:r>
                <a:r>
                  <a:rPr lang="en-US" sz="2000" dirty="0" smtClean="0"/>
                  <a:t>900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324427" y="109728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2000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34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-16059"/>
            <a:ext cx="25877520" cy="900765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20917" y="980906"/>
            <a:ext cx="23650381" cy="7726413"/>
            <a:chOff x="1420917" y="980906"/>
            <a:chExt cx="23650381" cy="7726413"/>
          </a:xfrm>
        </p:grpSpPr>
        <p:grpSp>
          <p:nvGrpSpPr>
            <p:cNvPr id="6" name="Group 5"/>
            <p:cNvGrpSpPr/>
            <p:nvPr/>
          </p:nvGrpSpPr>
          <p:grpSpPr>
            <a:xfrm>
              <a:off x="1828800" y="1444752"/>
              <a:ext cx="22860000" cy="6861049"/>
              <a:chOff x="1828800" y="1444752"/>
              <a:chExt cx="22860000" cy="686104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0979999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401638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545638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8800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0116800" y="1444752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4688800" y="1444752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420917" y="8245654"/>
              <a:ext cx="23650381" cy="461665"/>
              <a:chOff x="1420917" y="8245654"/>
              <a:chExt cx="23650381" cy="4616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019800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1600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621120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1700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162303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1</a:t>
                </a:r>
                <a:r>
                  <a:rPr lang="en-US" sz="2000" dirty="0"/>
                  <a:t>800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20917" y="8245654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1500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766118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1</a:t>
                </a:r>
                <a:r>
                  <a:rPr lang="en-US" sz="2000" dirty="0" smtClean="0"/>
                  <a:t>900</a:t>
                </a:r>
                <a:endParaRPr 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67259" y="830275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2000</a:t>
                </a:r>
                <a:endParaRPr lang="en-US" sz="20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442239" y="980906"/>
              <a:ext cx="23586227" cy="516486"/>
              <a:chOff x="1442239" y="980906"/>
              <a:chExt cx="23586227" cy="5164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42239" y="980906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1500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07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1600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579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1700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151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1</a:t>
                </a:r>
                <a:r>
                  <a:rPr lang="en-US" sz="2400" dirty="0"/>
                  <a:t>800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23286" y="107096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1</a:t>
                </a:r>
                <a:r>
                  <a:rPr lang="en-US" sz="2000" dirty="0" smtClean="0"/>
                  <a:t>900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324427" y="109728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2000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7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-scan JJA temperature reconstruction and fit with regional instrumental dat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219200"/>
            <a:ext cx="1412138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9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429768" y="4114800"/>
            <a:ext cx="2635108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Nicollo Machiavelli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1053196" y="4419600"/>
            <a:ext cx="288036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Martin Luther</a:t>
            </a:r>
          </a:p>
        </p:txBody>
      </p:sp>
    </p:spTree>
    <p:extLst>
      <p:ext uri="{BB962C8B-B14F-4D97-AF65-F5344CB8AC3E}">
        <p14:creationId xmlns:p14="http://schemas.microsoft.com/office/powerpoint/2010/main" val="105147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335</Words>
  <Application>Microsoft Office PowerPoint</Application>
  <PresentationFormat>Custom</PresentationFormat>
  <Paragraphs>186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Arabic</vt:lpstr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Andrey Koval</cp:lastModifiedBy>
  <cp:revision>60</cp:revision>
  <dcterms:created xsi:type="dcterms:W3CDTF">2012-03-01T19:13:27Z</dcterms:created>
  <dcterms:modified xsi:type="dcterms:W3CDTF">2015-09-03T17:05:48Z</dcterms:modified>
</cp:coreProperties>
</file>