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31" r:id="rId2"/>
    <p:sldId id="352" r:id="rId3"/>
    <p:sldId id="303" r:id="rId4"/>
    <p:sldId id="300" r:id="rId5"/>
    <p:sldId id="304" r:id="rId6"/>
    <p:sldId id="342" r:id="rId7"/>
    <p:sldId id="345" r:id="rId8"/>
    <p:sldId id="346" r:id="rId9"/>
    <p:sldId id="347" r:id="rId10"/>
    <p:sldId id="348" r:id="rId11"/>
    <p:sldId id="350" r:id="rId12"/>
    <p:sldId id="351" r:id="rId13"/>
    <p:sldId id="35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1" autoAdjust="0"/>
    <p:restoredTop sz="76744" autoAdjust="0"/>
  </p:normalViewPr>
  <p:slideViewPr>
    <p:cSldViewPr>
      <p:cViewPr varScale="1">
        <p:scale>
          <a:sx n="79" d="100"/>
          <a:sy n="79" d="100"/>
        </p:scale>
        <p:origin x="-1008" y="-78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E8075-973E-4575-97C0-A0A4C9833142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55E6A-E24B-4574-9708-E5CAFFFD63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0530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55E6A-E24B-4574-9708-E5CAFFFD636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5458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55E6A-E24B-4574-9708-E5CAFFFD636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4867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That’s how much error we saved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express 10 data points as  a single score and erred total of SST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expressed 10 data points as two scores and erred the total of SSE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increased the complexity by 1 degree of freedom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decreased the error of prediction by SSR total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55E6A-E24B-4574-9708-E5CAFFFD636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4867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SS/</a:t>
            </a:r>
            <a:r>
              <a:rPr lang="en-US" baseline="0" dirty="0" err="1" smtClean="0"/>
              <a:t>df</a:t>
            </a:r>
            <a:r>
              <a:rPr lang="en-US" baseline="0" dirty="0" smtClean="0"/>
              <a:t> for the </a:t>
            </a:r>
            <a:r>
              <a:rPr lang="en-US" baseline="0" dirty="0" err="1" smtClean="0"/>
              <a:t>the</a:t>
            </a:r>
            <a:r>
              <a:rPr lang="en-US" baseline="0" dirty="0" smtClean="0"/>
              <a:t> H0 is MSE,  the error = the average difference between scores and the mean under H0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55E6A-E24B-4574-9708-E5CAFFFD636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4867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55E6A-E24B-4574-9708-E5CAFFFD636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55E6A-E24B-4574-9708-E5CAFFFD636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4867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Another way to think about the hypothesis testing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are comparing two different prediction system.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are the prediction systems?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Whare</a:t>
            </a:r>
            <a:r>
              <a:rPr lang="en-US" baseline="0" dirty="0" smtClean="0"/>
              <a:t> are the prediction under each hypothesis.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55E6A-E24B-4574-9708-E5CAFFFD636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4867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How much better does H1 represent reality than H0?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much smaller is red error than blue error?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make two predictions:</a:t>
            </a:r>
          </a:p>
          <a:p>
            <a:r>
              <a:rPr lang="en-US" baseline="0" dirty="0" smtClean="0"/>
              <a:t> one based on a general status quo, gut feeling, nothing really,</a:t>
            </a:r>
          </a:p>
          <a:p>
            <a:r>
              <a:rPr lang="en-US" baseline="0" dirty="0" smtClean="0"/>
              <a:t> second based on the sample data.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much better are we doing “guessing” the true population parameter using sample data rather than using only our intuition?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SST (blue) = 86, SSE (red) = 46, R</a:t>
            </a:r>
            <a:r>
              <a:rPr lang="en-US" baseline="30000" dirty="0" smtClean="0"/>
              <a:t>2</a:t>
            </a:r>
            <a:r>
              <a:rPr lang="en-US" baseline="0" dirty="0" smtClean="0"/>
              <a:t> = .465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55E6A-E24B-4574-9708-E5CAFFFD636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4867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Just like, </a:t>
            </a:r>
            <a:r>
              <a:rPr lang="en-US" baseline="0" dirty="0" err="1" smtClean="0"/>
              <a:t>cohen’s</a:t>
            </a:r>
            <a:r>
              <a:rPr lang="en-US" baseline="0" dirty="0" smtClean="0"/>
              <a:t> D, there are rule of thumbs interpreting the value of R</a:t>
            </a:r>
            <a:r>
              <a:rPr lang="en-US" baseline="30000" dirty="0" smtClean="0"/>
              <a:t>2</a:t>
            </a:r>
          </a:p>
          <a:p>
            <a:endParaRPr lang="en-US" baseline="0" dirty="0" smtClean="0"/>
          </a:p>
          <a:p>
            <a:r>
              <a:rPr lang="en-US" baseline="0" dirty="0" smtClean="0"/>
              <a:t>.01 &lt; R</a:t>
            </a:r>
            <a:r>
              <a:rPr lang="en-US" baseline="30000" dirty="0" smtClean="0"/>
              <a:t>2</a:t>
            </a:r>
            <a:r>
              <a:rPr lang="en-US" baseline="0" dirty="0" smtClean="0"/>
              <a:t> &lt; .09 – Small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.09 &lt; R</a:t>
            </a:r>
            <a:r>
              <a:rPr lang="en-US" baseline="30000" dirty="0" smtClean="0"/>
              <a:t>2</a:t>
            </a:r>
            <a:r>
              <a:rPr lang="en-US" baseline="0" dirty="0" smtClean="0"/>
              <a:t> &lt; .25 – Medium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.25 &lt; R</a:t>
            </a:r>
            <a:r>
              <a:rPr lang="en-US" baseline="30000" dirty="0" smtClean="0"/>
              <a:t>2               </a:t>
            </a:r>
            <a:r>
              <a:rPr lang="en-US" baseline="0" dirty="0" smtClean="0"/>
              <a:t>- Large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55E6A-E24B-4574-9708-E5CAFFFD636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4867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can remember all the mechanics,</a:t>
            </a:r>
            <a:r>
              <a:rPr lang="en-US" baseline="0" dirty="0" smtClean="0"/>
              <a:t> you don’t need more than three values to conduct hypothesis testing.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55E6A-E24B-4574-9708-E5CAFFFD636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7162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55E6A-E24B-4574-9708-E5CAFFFD636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4867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55E6A-E24B-4574-9708-E5CAFFFD636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4867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55E6A-E24B-4574-9708-E5CAFFFD636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4867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R-Square as Proportion of Variance Explained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Visual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6078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Isosceles Triangle 180"/>
          <p:cNvSpPr/>
          <p:nvPr/>
        </p:nvSpPr>
        <p:spPr>
          <a:xfrm rot="5400000">
            <a:off x="4110224" y="4491224"/>
            <a:ext cx="373809" cy="549743"/>
          </a:xfrm>
          <a:prstGeom prst="triangle">
            <a:avLst>
              <a:gd name="adj" fmla="val 5053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Connector 181"/>
          <p:cNvCxnSpPr>
            <a:endCxn id="181" idx="3"/>
          </p:cNvCxnSpPr>
          <p:nvPr/>
        </p:nvCxnSpPr>
        <p:spPr>
          <a:xfrm>
            <a:off x="1143000" y="4753881"/>
            <a:ext cx="2879257" cy="14222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  <a:alpha val="58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/>
          <p:cNvGrpSpPr/>
          <p:nvPr/>
        </p:nvGrpSpPr>
        <p:grpSpPr>
          <a:xfrm>
            <a:off x="-19680" y="2819400"/>
            <a:ext cx="1086480" cy="4038600"/>
            <a:chOff x="-19680" y="1887758"/>
            <a:chExt cx="1086480" cy="4038600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743712" y="5431631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43712" y="5108543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743712" y="4785455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43712" y="4462367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743712" y="4139279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43712" y="3816191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743712" y="3493103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43712" y="3170015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743712" y="2846927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43712" y="2523839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743712" y="2200751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5" name="Group 194"/>
            <p:cNvGrpSpPr/>
            <p:nvPr/>
          </p:nvGrpSpPr>
          <p:grpSpPr>
            <a:xfrm>
              <a:off x="-19680" y="2049302"/>
              <a:ext cx="747150" cy="3553968"/>
              <a:chOff x="2209800" y="1219200"/>
              <a:chExt cx="352429" cy="1676400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2213369" y="18288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2213368" y="16764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2213367" y="15216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2209800" y="13692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2209800" y="12192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2221714" y="27432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2221713" y="25908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2221712" y="24360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6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2218145" y="22836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7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2218145" y="21336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8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2213379" y="19812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9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6" name="Straight Connector 195"/>
            <p:cNvCxnSpPr/>
            <p:nvPr/>
          </p:nvCxnSpPr>
          <p:spPr>
            <a:xfrm>
              <a:off x="905256" y="1887758"/>
              <a:ext cx="0" cy="403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9" name="Group 218"/>
          <p:cNvGrpSpPr/>
          <p:nvPr/>
        </p:nvGrpSpPr>
        <p:grpSpPr>
          <a:xfrm>
            <a:off x="8062350" y="2837677"/>
            <a:ext cx="762000" cy="4038600"/>
            <a:chOff x="8062350" y="1906035"/>
            <a:chExt cx="762000" cy="4038600"/>
          </a:xfrm>
        </p:grpSpPr>
        <p:cxnSp>
          <p:nvCxnSpPr>
            <p:cNvPr id="220" name="Straight Connector 219"/>
            <p:cNvCxnSpPr/>
            <p:nvPr/>
          </p:nvCxnSpPr>
          <p:spPr>
            <a:xfrm>
              <a:off x="8062350" y="5449908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8062350" y="5126820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8062350" y="4803732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8062350" y="4480644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8062350" y="4157556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8062350" y="3834468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8062350" y="3511380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8062350" y="3188292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8062350" y="2865204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8062350" y="2542116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8062350" y="2219028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8223894" y="1906035"/>
              <a:ext cx="0" cy="403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2" name="Group 231"/>
            <p:cNvGrpSpPr/>
            <p:nvPr/>
          </p:nvGrpSpPr>
          <p:grpSpPr>
            <a:xfrm>
              <a:off x="8077200" y="2057400"/>
              <a:ext cx="747150" cy="3553968"/>
              <a:chOff x="2209800" y="1219200"/>
              <a:chExt cx="352429" cy="1676400"/>
            </a:xfrm>
          </p:grpSpPr>
          <p:sp>
            <p:nvSpPr>
              <p:cNvPr id="233" name="Rectangle 232"/>
              <p:cNvSpPr/>
              <p:nvPr/>
            </p:nvSpPr>
            <p:spPr>
              <a:xfrm>
                <a:off x="2213369" y="18288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2213368" y="16764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2213367" y="15216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2209800" y="13692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2209800" y="12192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2221714" y="27432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2221713" y="25908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2221712" y="24360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6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2218145" y="22836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7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2218145" y="21336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8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2213379" y="19812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9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6835536" y="3276600"/>
            <a:ext cx="936864" cy="2907792"/>
            <a:chOff x="6840900" y="2062531"/>
            <a:chExt cx="936864" cy="2907792"/>
          </a:xfrm>
        </p:grpSpPr>
        <p:sp>
          <p:nvSpPr>
            <p:cNvPr id="103" name="Rectangle 102"/>
            <p:cNvSpPr/>
            <p:nvPr/>
          </p:nvSpPr>
          <p:spPr>
            <a:xfrm>
              <a:off x="6840900" y="2713755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840900" y="3359931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157436" y="3359931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840900" y="3683019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157436" y="3677971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840900" y="4001059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840900" y="4652283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840900" y="2062531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157436" y="2708705"/>
              <a:ext cx="310164" cy="32308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467600" y="3354883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Straight Connector 112"/>
          <p:cNvCxnSpPr>
            <a:stCxn id="114" idx="3"/>
          </p:cNvCxnSpPr>
          <p:nvPr/>
        </p:nvCxnSpPr>
        <p:spPr>
          <a:xfrm>
            <a:off x="5124430" y="5214098"/>
            <a:ext cx="2800370" cy="0"/>
          </a:xfrm>
          <a:prstGeom prst="line">
            <a:avLst/>
          </a:prstGeom>
          <a:ln w="25400">
            <a:solidFill>
              <a:srgbClr val="FF0000">
                <a:alpha val="58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Isosceles Triangle 113"/>
          <p:cNvSpPr/>
          <p:nvPr/>
        </p:nvSpPr>
        <p:spPr>
          <a:xfrm rot="16200000">
            <a:off x="4662654" y="4941234"/>
            <a:ext cx="373809" cy="549743"/>
          </a:xfrm>
          <a:prstGeom prst="triangle">
            <a:avLst>
              <a:gd name="adj" fmla="val 5053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/>
          <p:cNvCxnSpPr/>
          <p:nvPr/>
        </p:nvCxnSpPr>
        <p:spPr>
          <a:xfrm flipV="1">
            <a:off x="4619623" y="4792159"/>
            <a:ext cx="1" cy="423946"/>
          </a:xfrm>
          <a:prstGeom prst="line">
            <a:avLst/>
          </a:prstGeom>
          <a:ln w="698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7" idx="3"/>
          </p:cNvCxnSpPr>
          <p:nvPr/>
        </p:nvCxnSpPr>
        <p:spPr>
          <a:xfrm>
            <a:off x="5121743" y="4299698"/>
            <a:ext cx="2800370" cy="0"/>
          </a:xfrm>
          <a:prstGeom prst="line">
            <a:avLst/>
          </a:prstGeom>
          <a:ln w="25400">
            <a:solidFill>
              <a:srgbClr val="FF0000">
                <a:alpha val="58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Isosceles Triangle 116"/>
          <p:cNvSpPr/>
          <p:nvPr/>
        </p:nvSpPr>
        <p:spPr>
          <a:xfrm rot="16200000">
            <a:off x="4659967" y="4026834"/>
            <a:ext cx="373809" cy="549743"/>
          </a:xfrm>
          <a:prstGeom prst="triangle">
            <a:avLst>
              <a:gd name="adj" fmla="val 5053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4560683" y="4301705"/>
            <a:ext cx="1" cy="479220"/>
          </a:xfrm>
          <a:prstGeom prst="line">
            <a:avLst/>
          </a:prstGeom>
          <a:ln w="698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Rectangle 118"/>
          <p:cNvSpPr>
            <a:spLocks/>
          </p:cNvSpPr>
          <p:nvPr/>
        </p:nvSpPr>
        <p:spPr>
          <a:xfrm>
            <a:off x="1469647" y="3724358"/>
            <a:ext cx="2139696" cy="2135602"/>
          </a:xfrm>
          <a:prstGeom prst="rect">
            <a:avLst/>
          </a:prstGeom>
          <a:pattFill prst="lgConfetti">
            <a:fgClr>
              <a:schemeClr val="tx2">
                <a:lumMod val="40000"/>
                <a:lumOff val="60000"/>
              </a:schemeClr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30000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>
            <a:spLocks/>
          </p:cNvSpPr>
          <p:nvPr/>
        </p:nvSpPr>
        <p:spPr>
          <a:xfrm>
            <a:off x="5171328" y="3762849"/>
            <a:ext cx="1664208" cy="1667069"/>
          </a:xfrm>
          <a:prstGeom prst="rect">
            <a:avLst/>
          </a:prstGeom>
          <a:pattFill prst="lgConfetti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baseline="30000" dirty="0">
              <a:solidFill>
                <a:schemeClr val="tx1"/>
              </a:solidFill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-3585" y="0"/>
            <a:ext cx="9147586" cy="2011815"/>
            <a:chOff x="-3585" y="0"/>
            <a:chExt cx="9147586" cy="2011815"/>
          </a:xfrm>
        </p:grpSpPr>
        <p:sp>
          <p:nvSpPr>
            <p:cNvPr id="126" name="Rectangle 125"/>
            <p:cNvSpPr/>
            <p:nvPr/>
          </p:nvSpPr>
          <p:spPr>
            <a:xfrm>
              <a:off x="-3585" y="0"/>
              <a:ext cx="9147586" cy="2011815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/>
            <p:cNvCxnSpPr>
              <a:stCxn id="126" idx="0"/>
              <a:endCxn id="126" idx="2"/>
            </p:cNvCxnSpPr>
            <p:nvPr/>
          </p:nvCxnSpPr>
          <p:spPr>
            <a:xfrm>
              <a:off x="4570208" y="0"/>
              <a:ext cx="0" cy="2011815"/>
            </a:xfrm>
            <a:prstGeom prst="line">
              <a:avLst/>
            </a:prstGeom>
            <a:ln>
              <a:solidFill>
                <a:schemeClr val="bg1">
                  <a:lumMod val="75000"/>
                  <a:alpha val="7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1"/>
          <p:nvPr/>
        </p:nvSpPr>
        <p:spPr>
          <a:xfrm>
            <a:off x="-3586" y="-72323"/>
            <a:ext cx="4575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</a:t>
            </a:r>
            <a:r>
              <a:rPr lang="en-US" sz="2000" b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 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Males Boxers live as long as Females</a:t>
            </a:r>
            <a:endParaRPr lang="en-US" sz="2000" b="1" baseline="-25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572000" y="-7620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H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b="1" dirty="0" smtClean="0">
                <a:solidFill>
                  <a:srgbClr val="FF0000"/>
                </a:solidFill>
              </a:rPr>
              <a:t> : No, they are different</a:t>
            </a:r>
            <a:endParaRPr lang="en-US" sz="2800" b="1" baseline="-25000" dirty="0">
              <a:solidFill>
                <a:srgbClr val="FF0000"/>
              </a:solidFill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6400800" y="591853"/>
            <a:ext cx="2691177" cy="1440407"/>
            <a:chOff x="988358" y="1101908"/>
            <a:chExt cx="7467600" cy="5017467"/>
          </a:xfrm>
        </p:grpSpPr>
        <p:cxnSp>
          <p:nvCxnSpPr>
            <p:cNvPr id="135" name="Straight Connector 134"/>
            <p:cNvCxnSpPr/>
            <p:nvPr/>
          </p:nvCxnSpPr>
          <p:spPr>
            <a:xfrm flipV="1">
              <a:off x="988358" y="4077302"/>
              <a:ext cx="7467600" cy="313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Freeform 135"/>
            <p:cNvSpPr/>
            <p:nvPr/>
          </p:nvSpPr>
          <p:spPr>
            <a:xfrm>
              <a:off x="1752600" y="1777183"/>
              <a:ext cx="4030253" cy="2185216"/>
            </a:xfrm>
            <a:custGeom>
              <a:avLst/>
              <a:gdLst>
                <a:gd name="connsiteX0" fmla="*/ 0 w 2965450"/>
                <a:gd name="connsiteY0" fmla="*/ 1308100 h 1314450"/>
                <a:gd name="connsiteX1" fmla="*/ 660400 w 2965450"/>
                <a:gd name="connsiteY1" fmla="*/ 993775 h 1314450"/>
                <a:gd name="connsiteX2" fmla="*/ 1492250 w 2965450"/>
                <a:gd name="connsiteY2" fmla="*/ 0 h 1314450"/>
                <a:gd name="connsiteX3" fmla="*/ 2311400 w 2965450"/>
                <a:gd name="connsiteY3" fmla="*/ 990600 h 1314450"/>
                <a:gd name="connsiteX4" fmla="*/ 2965450 w 2965450"/>
                <a:gd name="connsiteY4" fmla="*/ 1314450 h 13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5450" h="1314450">
                  <a:moveTo>
                    <a:pt x="0" y="1308100"/>
                  </a:moveTo>
                  <a:cubicBezTo>
                    <a:pt x="205846" y="1259946"/>
                    <a:pt x="411692" y="1211792"/>
                    <a:pt x="660400" y="993775"/>
                  </a:cubicBezTo>
                  <a:cubicBezTo>
                    <a:pt x="909108" y="775758"/>
                    <a:pt x="1217083" y="529"/>
                    <a:pt x="1492250" y="0"/>
                  </a:cubicBezTo>
                  <a:cubicBezTo>
                    <a:pt x="1767417" y="-529"/>
                    <a:pt x="2065867" y="771525"/>
                    <a:pt x="2311400" y="990600"/>
                  </a:cubicBezTo>
                  <a:cubicBezTo>
                    <a:pt x="2556933" y="1209675"/>
                    <a:pt x="2761191" y="1262062"/>
                    <a:pt x="2965450" y="1314450"/>
                  </a:cubicBezTo>
                </a:path>
              </a:pathLst>
            </a:cu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37" name="Straight Connector 136"/>
            <p:cNvCxnSpPr/>
            <p:nvPr/>
          </p:nvCxnSpPr>
          <p:spPr>
            <a:xfrm>
              <a:off x="3780672" y="1143000"/>
              <a:ext cx="0" cy="3082590"/>
            </a:xfrm>
            <a:prstGeom prst="line">
              <a:avLst/>
            </a:prstGeom>
            <a:ln>
              <a:solidFill>
                <a:schemeClr val="accent1">
                  <a:shade val="95000"/>
                  <a:satMod val="105000"/>
                  <a:alpha val="4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2891347" y="4225590"/>
                  <a:ext cx="2275204" cy="18225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B0F0"/>
                          </a:solidFill>
                          <a:latin typeface="Cambria Math"/>
                        </a:rPr>
                        <m:t>𝑿</m:t>
                      </m:r>
                    </m:oMath>
                  </a14:m>
                  <a:r>
                    <a:rPr lang="en-US" sz="1400" dirty="0" smtClean="0"/>
                    <a:t> = </a:t>
                  </a:r>
                  <a:r>
                    <a:rPr lang="en-US" sz="1400" dirty="0" smtClean="0">
                      <a:solidFill>
                        <a:srgbClr val="00B0F0"/>
                      </a:solidFill>
                    </a:rPr>
                    <a:t>10.4</a:t>
                  </a:r>
                </a:p>
                <a:p>
                  <a:r>
                    <a:rPr lang="en-US" sz="1400" b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rPr>
                    <a:t>s</a:t>
                  </a:r>
                  <a:r>
                    <a:rPr lang="en-US" sz="1400" dirty="0" smtClean="0"/>
                    <a:t>= 1.81</a:t>
                  </a:r>
                  <a:endParaRPr lang="en-US" sz="1400" dirty="0"/>
                </a:p>
              </p:txBody>
            </p:sp>
          </mc:Choice>
          <mc:Fallback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1347" y="4225590"/>
                  <a:ext cx="2275204" cy="1822568"/>
                </a:xfrm>
                <a:prstGeom prst="rect">
                  <a:avLst/>
                </a:prstGeom>
                <a:blipFill rotWithShape="1">
                  <a:blip r:embed="rId3" cstate="print"/>
                  <a:stretch>
                    <a:fillRect l="-2239" t="-1163" b="-104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9" name="Freeform 138"/>
            <p:cNvSpPr/>
            <p:nvPr/>
          </p:nvSpPr>
          <p:spPr>
            <a:xfrm>
              <a:off x="5224463" y="3705225"/>
              <a:ext cx="557212" cy="381000"/>
            </a:xfrm>
            <a:custGeom>
              <a:avLst/>
              <a:gdLst>
                <a:gd name="connsiteX0" fmla="*/ 557212 w 557212"/>
                <a:gd name="connsiteY0" fmla="*/ 381000 h 381000"/>
                <a:gd name="connsiteX1" fmla="*/ 547687 w 557212"/>
                <a:gd name="connsiteY1" fmla="*/ 233363 h 381000"/>
                <a:gd name="connsiteX2" fmla="*/ 461962 w 557212"/>
                <a:gd name="connsiteY2" fmla="*/ 209550 h 381000"/>
                <a:gd name="connsiteX3" fmla="*/ 366712 w 557212"/>
                <a:gd name="connsiteY3" fmla="*/ 180975 h 381000"/>
                <a:gd name="connsiteX4" fmla="*/ 233362 w 557212"/>
                <a:gd name="connsiteY4" fmla="*/ 123825 h 381000"/>
                <a:gd name="connsiteX5" fmla="*/ 142875 w 557212"/>
                <a:gd name="connsiteY5" fmla="*/ 80963 h 381000"/>
                <a:gd name="connsiteX6" fmla="*/ 0 w 557212"/>
                <a:gd name="connsiteY6" fmla="*/ 0 h 381000"/>
                <a:gd name="connsiteX7" fmla="*/ 4762 w 557212"/>
                <a:gd name="connsiteY7" fmla="*/ 381000 h 381000"/>
                <a:gd name="connsiteX8" fmla="*/ 557212 w 557212"/>
                <a:gd name="connsiteY8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7212" h="381000">
                  <a:moveTo>
                    <a:pt x="557212" y="381000"/>
                  </a:moveTo>
                  <a:lnTo>
                    <a:pt x="547687" y="233363"/>
                  </a:lnTo>
                  <a:lnTo>
                    <a:pt x="461962" y="209550"/>
                  </a:lnTo>
                  <a:lnTo>
                    <a:pt x="366712" y="180975"/>
                  </a:lnTo>
                  <a:lnTo>
                    <a:pt x="233362" y="123825"/>
                  </a:lnTo>
                  <a:lnTo>
                    <a:pt x="142875" y="80963"/>
                  </a:lnTo>
                  <a:lnTo>
                    <a:pt x="0" y="0"/>
                  </a:lnTo>
                  <a:cubicBezTo>
                    <a:pt x="1587" y="127000"/>
                    <a:pt x="3175" y="254000"/>
                    <a:pt x="4762" y="381000"/>
                  </a:cubicBezTo>
                  <a:lnTo>
                    <a:pt x="557212" y="38100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1762125" y="3714750"/>
              <a:ext cx="547688" cy="361950"/>
            </a:xfrm>
            <a:custGeom>
              <a:avLst/>
              <a:gdLst>
                <a:gd name="connsiteX0" fmla="*/ 0 w 547688"/>
                <a:gd name="connsiteY0" fmla="*/ 228600 h 361950"/>
                <a:gd name="connsiteX1" fmla="*/ 138113 w 547688"/>
                <a:gd name="connsiteY1" fmla="*/ 190500 h 361950"/>
                <a:gd name="connsiteX2" fmla="*/ 276225 w 547688"/>
                <a:gd name="connsiteY2" fmla="*/ 138113 h 361950"/>
                <a:gd name="connsiteX3" fmla="*/ 423863 w 547688"/>
                <a:gd name="connsiteY3" fmla="*/ 61913 h 361950"/>
                <a:gd name="connsiteX4" fmla="*/ 547688 w 547688"/>
                <a:gd name="connsiteY4" fmla="*/ 0 h 361950"/>
                <a:gd name="connsiteX5" fmla="*/ 542925 w 547688"/>
                <a:gd name="connsiteY5" fmla="*/ 357188 h 361950"/>
                <a:gd name="connsiteX6" fmla="*/ 0 w 547688"/>
                <a:gd name="connsiteY6" fmla="*/ 361950 h 361950"/>
                <a:gd name="connsiteX7" fmla="*/ 0 w 547688"/>
                <a:gd name="connsiteY7" fmla="*/ 22860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7688" h="361950">
                  <a:moveTo>
                    <a:pt x="0" y="228600"/>
                  </a:moveTo>
                  <a:lnTo>
                    <a:pt x="138113" y="190500"/>
                  </a:lnTo>
                  <a:lnTo>
                    <a:pt x="276225" y="138113"/>
                  </a:lnTo>
                  <a:lnTo>
                    <a:pt x="423863" y="61913"/>
                  </a:lnTo>
                  <a:lnTo>
                    <a:pt x="547688" y="0"/>
                  </a:lnTo>
                  <a:cubicBezTo>
                    <a:pt x="546100" y="119063"/>
                    <a:pt x="544513" y="238125"/>
                    <a:pt x="542925" y="357188"/>
                  </a:cubicBezTo>
                  <a:lnTo>
                    <a:pt x="0" y="36195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3665948" y="1777183"/>
              <a:ext cx="4030253" cy="2185216"/>
            </a:xfrm>
            <a:custGeom>
              <a:avLst/>
              <a:gdLst>
                <a:gd name="connsiteX0" fmla="*/ 0 w 2965450"/>
                <a:gd name="connsiteY0" fmla="*/ 1308100 h 1314450"/>
                <a:gd name="connsiteX1" fmla="*/ 660400 w 2965450"/>
                <a:gd name="connsiteY1" fmla="*/ 993775 h 1314450"/>
                <a:gd name="connsiteX2" fmla="*/ 1492250 w 2965450"/>
                <a:gd name="connsiteY2" fmla="*/ 0 h 1314450"/>
                <a:gd name="connsiteX3" fmla="*/ 2311400 w 2965450"/>
                <a:gd name="connsiteY3" fmla="*/ 990600 h 1314450"/>
                <a:gd name="connsiteX4" fmla="*/ 2965450 w 2965450"/>
                <a:gd name="connsiteY4" fmla="*/ 1314450 h 13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5450" h="1314450">
                  <a:moveTo>
                    <a:pt x="0" y="1308100"/>
                  </a:moveTo>
                  <a:cubicBezTo>
                    <a:pt x="205846" y="1259946"/>
                    <a:pt x="411692" y="1211792"/>
                    <a:pt x="660400" y="993775"/>
                  </a:cubicBezTo>
                  <a:cubicBezTo>
                    <a:pt x="909108" y="775758"/>
                    <a:pt x="1217083" y="529"/>
                    <a:pt x="1492250" y="0"/>
                  </a:cubicBezTo>
                  <a:cubicBezTo>
                    <a:pt x="1767417" y="-529"/>
                    <a:pt x="2065867" y="771525"/>
                    <a:pt x="2311400" y="990600"/>
                  </a:cubicBezTo>
                  <a:cubicBezTo>
                    <a:pt x="2556933" y="1209675"/>
                    <a:pt x="2761191" y="1262062"/>
                    <a:pt x="2965450" y="1314450"/>
                  </a:cubicBezTo>
                </a:path>
              </a:pathLst>
            </a:custGeom>
            <a:ln>
              <a:solidFill>
                <a:srgbClr val="FF0000">
                  <a:alpha val="26000"/>
                </a:srgbClr>
              </a:solidFill>
              <a:prstDash val="sys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3780672" y="1295400"/>
              <a:ext cx="191334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5681074" y="1101908"/>
              <a:ext cx="0" cy="3123682"/>
            </a:xfrm>
            <a:prstGeom prst="line">
              <a:avLst/>
            </a:prstGeom>
            <a:ln>
              <a:solidFill>
                <a:srgbClr val="FF0000">
                  <a:alpha val="4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70" name="TextBox 169"/>
                <p:cNvSpPr txBox="1"/>
                <p:nvPr/>
              </p:nvSpPr>
              <p:spPr>
                <a:xfrm>
                  <a:off x="5128039" y="4230470"/>
                  <a:ext cx="2854764" cy="1888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4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</m:acc>
                    </m:oMath>
                  </a14:m>
                  <a:r>
                    <a:rPr lang="en-US" sz="1400" dirty="0" smtClean="0"/>
                    <a:t> = </a:t>
                  </a:r>
                  <a:r>
                    <a:rPr lang="en-US" sz="1400" dirty="0" smtClean="0">
                      <a:solidFill>
                        <a:srgbClr val="FF0000"/>
                      </a:solidFill>
                    </a:rPr>
                    <a:t>9.6</a:t>
                  </a:r>
                </a:p>
                <a:p>
                  <a:r>
                    <a:rPr lang="en-US" sz="1400" b="1" dirty="0">
                      <a:solidFill>
                        <a:srgbClr val="FF0000"/>
                      </a:solidFill>
                    </a:rPr>
                    <a:t>s</a:t>
                  </a:r>
                  <a:r>
                    <a:rPr lang="en-US" sz="1400" dirty="0" smtClean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sz="1400" dirty="0" smtClean="0"/>
                    <a:t>= 1.81</a:t>
                  </a:r>
                  <a:endParaRPr lang="en-US" sz="1400" dirty="0"/>
                </a:p>
              </p:txBody>
            </p:sp>
          </mc:Choice>
          <mc:Fallback>
            <p:sp>
              <p:nvSpPr>
                <p:cNvPr id="170" name="TextBox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8039" y="4230470"/>
                  <a:ext cx="2854764" cy="1888905"/>
                </a:xfrm>
                <a:prstGeom prst="rect">
                  <a:avLst/>
                </a:prstGeom>
                <a:blipFill rotWithShape="1">
                  <a:blip r:embed="rId4" cstate="print"/>
                  <a:stretch>
                    <a:fillRect l="-1786" b="-6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1" name="Group 170"/>
          <p:cNvGrpSpPr/>
          <p:nvPr/>
        </p:nvGrpSpPr>
        <p:grpSpPr>
          <a:xfrm>
            <a:off x="2082733" y="371189"/>
            <a:ext cx="2019001" cy="1408167"/>
            <a:chOff x="988358" y="1143000"/>
            <a:chExt cx="5602415" cy="4905160"/>
          </a:xfrm>
        </p:grpSpPr>
        <p:cxnSp>
          <p:nvCxnSpPr>
            <p:cNvPr id="172" name="Straight Connector 171"/>
            <p:cNvCxnSpPr/>
            <p:nvPr/>
          </p:nvCxnSpPr>
          <p:spPr>
            <a:xfrm flipV="1">
              <a:off x="988358" y="4076701"/>
              <a:ext cx="5602415" cy="3741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3" name="Freeform 172"/>
            <p:cNvSpPr/>
            <p:nvPr/>
          </p:nvSpPr>
          <p:spPr>
            <a:xfrm>
              <a:off x="1752600" y="1777184"/>
              <a:ext cx="4030252" cy="2185216"/>
            </a:xfrm>
            <a:custGeom>
              <a:avLst/>
              <a:gdLst>
                <a:gd name="connsiteX0" fmla="*/ 0 w 2965450"/>
                <a:gd name="connsiteY0" fmla="*/ 1308100 h 1314450"/>
                <a:gd name="connsiteX1" fmla="*/ 660400 w 2965450"/>
                <a:gd name="connsiteY1" fmla="*/ 993775 h 1314450"/>
                <a:gd name="connsiteX2" fmla="*/ 1492250 w 2965450"/>
                <a:gd name="connsiteY2" fmla="*/ 0 h 1314450"/>
                <a:gd name="connsiteX3" fmla="*/ 2311400 w 2965450"/>
                <a:gd name="connsiteY3" fmla="*/ 990600 h 1314450"/>
                <a:gd name="connsiteX4" fmla="*/ 2965450 w 2965450"/>
                <a:gd name="connsiteY4" fmla="*/ 1314450 h 13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5450" h="1314450">
                  <a:moveTo>
                    <a:pt x="0" y="1308100"/>
                  </a:moveTo>
                  <a:cubicBezTo>
                    <a:pt x="205846" y="1259946"/>
                    <a:pt x="411692" y="1211792"/>
                    <a:pt x="660400" y="993775"/>
                  </a:cubicBezTo>
                  <a:cubicBezTo>
                    <a:pt x="909108" y="775758"/>
                    <a:pt x="1217083" y="529"/>
                    <a:pt x="1492250" y="0"/>
                  </a:cubicBezTo>
                  <a:cubicBezTo>
                    <a:pt x="1767417" y="-529"/>
                    <a:pt x="2065867" y="771525"/>
                    <a:pt x="2311400" y="990600"/>
                  </a:cubicBezTo>
                  <a:cubicBezTo>
                    <a:pt x="2556933" y="1209675"/>
                    <a:pt x="2761191" y="1262062"/>
                    <a:pt x="2965450" y="1314450"/>
                  </a:cubicBezTo>
                </a:path>
              </a:pathLst>
            </a:cu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74" name="Straight Connector 173"/>
            <p:cNvCxnSpPr/>
            <p:nvPr/>
          </p:nvCxnSpPr>
          <p:spPr>
            <a:xfrm>
              <a:off x="3780672" y="1143000"/>
              <a:ext cx="0" cy="3082590"/>
            </a:xfrm>
            <a:prstGeom prst="line">
              <a:avLst/>
            </a:prstGeom>
            <a:ln>
              <a:solidFill>
                <a:schemeClr val="accent1">
                  <a:shade val="95000"/>
                  <a:satMod val="105000"/>
                  <a:alpha val="4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142967" y="4225594"/>
              <a:ext cx="2508352" cy="1822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µ</a:t>
              </a:r>
              <a:r>
                <a:rPr lang="en-US" sz="1400" dirty="0" smtClean="0"/>
                <a:t> = 9</a:t>
              </a:r>
            </a:p>
            <a:p>
              <a:r>
                <a:rPr lang="el-GR" sz="1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σ</a:t>
              </a:r>
              <a:r>
                <a:rPr lang="en-US" sz="1400" dirty="0" smtClean="0"/>
                <a:t> = </a:t>
              </a:r>
              <a:r>
                <a:rPr lang="en-US" sz="1400" dirty="0" smtClean="0">
                  <a:solidFill>
                    <a:srgbClr val="FF0000"/>
                  </a:solidFill>
                </a:rPr>
                <a:t>2.3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76" name="Freeform 175"/>
            <p:cNvSpPr/>
            <p:nvPr/>
          </p:nvSpPr>
          <p:spPr>
            <a:xfrm>
              <a:off x="5224463" y="3705225"/>
              <a:ext cx="557212" cy="381000"/>
            </a:xfrm>
            <a:custGeom>
              <a:avLst/>
              <a:gdLst>
                <a:gd name="connsiteX0" fmla="*/ 557212 w 557212"/>
                <a:gd name="connsiteY0" fmla="*/ 381000 h 381000"/>
                <a:gd name="connsiteX1" fmla="*/ 547687 w 557212"/>
                <a:gd name="connsiteY1" fmla="*/ 233363 h 381000"/>
                <a:gd name="connsiteX2" fmla="*/ 461962 w 557212"/>
                <a:gd name="connsiteY2" fmla="*/ 209550 h 381000"/>
                <a:gd name="connsiteX3" fmla="*/ 366712 w 557212"/>
                <a:gd name="connsiteY3" fmla="*/ 180975 h 381000"/>
                <a:gd name="connsiteX4" fmla="*/ 233362 w 557212"/>
                <a:gd name="connsiteY4" fmla="*/ 123825 h 381000"/>
                <a:gd name="connsiteX5" fmla="*/ 142875 w 557212"/>
                <a:gd name="connsiteY5" fmla="*/ 80963 h 381000"/>
                <a:gd name="connsiteX6" fmla="*/ 0 w 557212"/>
                <a:gd name="connsiteY6" fmla="*/ 0 h 381000"/>
                <a:gd name="connsiteX7" fmla="*/ 4762 w 557212"/>
                <a:gd name="connsiteY7" fmla="*/ 381000 h 381000"/>
                <a:gd name="connsiteX8" fmla="*/ 557212 w 557212"/>
                <a:gd name="connsiteY8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7212" h="381000">
                  <a:moveTo>
                    <a:pt x="557212" y="381000"/>
                  </a:moveTo>
                  <a:lnTo>
                    <a:pt x="547687" y="233363"/>
                  </a:lnTo>
                  <a:lnTo>
                    <a:pt x="461962" y="209550"/>
                  </a:lnTo>
                  <a:lnTo>
                    <a:pt x="366712" y="180975"/>
                  </a:lnTo>
                  <a:lnTo>
                    <a:pt x="233362" y="123825"/>
                  </a:lnTo>
                  <a:lnTo>
                    <a:pt x="142875" y="80963"/>
                  </a:lnTo>
                  <a:lnTo>
                    <a:pt x="0" y="0"/>
                  </a:lnTo>
                  <a:cubicBezTo>
                    <a:pt x="1587" y="127000"/>
                    <a:pt x="3175" y="254000"/>
                    <a:pt x="4762" y="381000"/>
                  </a:cubicBezTo>
                  <a:lnTo>
                    <a:pt x="557212" y="38100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77" name="Freeform 176"/>
            <p:cNvSpPr/>
            <p:nvPr/>
          </p:nvSpPr>
          <p:spPr>
            <a:xfrm>
              <a:off x="1762125" y="3714750"/>
              <a:ext cx="547688" cy="361950"/>
            </a:xfrm>
            <a:custGeom>
              <a:avLst/>
              <a:gdLst>
                <a:gd name="connsiteX0" fmla="*/ 0 w 547688"/>
                <a:gd name="connsiteY0" fmla="*/ 228600 h 361950"/>
                <a:gd name="connsiteX1" fmla="*/ 138113 w 547688"/>
                <a:gd name="connsiteY1" fmla="*/ 190500 h 361950"/>
                <a:gd name="connsiteX2" fmla="*/ 276225 w 547688"/>
                <a:gd name="connsiteY2" fmla="*/ 138113 h 361950"/>
                <a:gd name="connsiteX3" fmla="*/ 423863 w 547688"/>
                <a:gd name="connsiteY3" fmla="*/ 61913 h 361950"/>
                <a:gd name="connsiteX4" fmla="*/ 547688 w 547688"/>
                <a:gd name="connsiteY4" fmla="*/ 0 h 361950"/>
                <a:gd name="connsiteX5" fmla="*/ 542925 w 547688"/>
                <a:gd name="connsiteY5" fmla="*/ 357188 h 361950"/>
                <a:gd name="connsiteX6" fmla="*/ 0 w 547688"/>
                <a:gd name="connsiteY6" fmla="*/ 361950 h 361950"/>
                <a:gd name="connsiteX7" fmla="*/ 0 w 547688"/>
                <a:gd name="connsiteY7" fmla="*/ 22860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7688" h="361950">
                  <a:moveTo>
                    <a:pt x="0" y="228600"/>
                  </a:moveTo>
                  <a:lnTo>
                    <a:pt x="138113" y="190500"/>
                  </a:lnTo>
                  <a:lnTo>
                    <a:pt x="276225" y="138113"/>
                  </a:lnTo>
                  <a:lnTo>
                    <a:pt x="423863" y="61913"/>
                  </a:lnTo>
                  <a:lnTo>
                    <a:pt x="547688" y="0"/>
                  </a:lnTo>
                  <a:cubicBezTo>
                    <a:pt x="546100" y="119063"/>
                    <a:pt x="544513" y="238125"/>
                    <a:pt x="542925" y="357188"/>
                  </a:cubicBezTo>
                  <a:lnTo>
                    <a:pt x="0" y="36195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178" name="Rectangle 177"/>
          <p:cNvSpPr/>
          <p:nvPr/>
        </p:nvSpPr>
        <p:spPr>
          <a:xfrm>
            <a:off x="172233" y="467958"/>
            <a:ext cx="1831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</a:t>
            </a:r>
            <a:r>
              <a:rPr lang="en-US" b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µ</a:t>
            </a:r>
            <a:r>
              <a:rPr lang="en-US" b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male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µ</a:t>
            </a:r>
            <a:r>
              <a:rPr lang="en-US" b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female </a:t>
            </a:r>
            <a:endParaRPr lang="en-US" baseline="-25000" dirty="0"/>
          </a:p>
        </p:txBody>
      </p:sp>
      <p:sp>
        <p:nvSpPr>
          <p:cNvPr id="179" name="Rectangle 178"/>
          <p:cNvSpPr/>
          <p:nvPr/>
        </p:nvSpPr>
        <p:spPr>
          <a:xfrm>
            <a:off x="4781961" y="467958"/>
            <a:ext cx="1796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</a:t>
            </a:r>
            <a:r>
              <a:rPr lang="en-US" b="1" baseline="-25000" dirty="0" smtClean="0">
                <a:solidFill>
                  <a:srgbClr val="FF0000"/>
                </a:solidFill>
              </a:rPr>
              <a:t>1 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b="1" dirty="0">
                <a:solidFill>
                  <a:srgbClr val="FF0000"/>
                </a:solidFill>
              </a:rPr>
              <a:t>µ</a:t>
            </a:r>
            <a:r>
              <a:rPr lang="en-US" b="1" baseline="-25000" dirty="0">
                <a:solidFill>
                  <a:srgbClr val="FF0000"/>
                </a:solidFill>
              </a:rPr>
              <a:t>male</a:t>
            </a:r>
            <a:r>
              <a:rPr lang="en-US" b="1" dirty="0">
                <a:solidFill>
                  <a:srgbClr val="FF0000"/>
                </a:solidFill>
              </a:rPr>
              <a:t> ≠</a:t>
            </a:r>
            <a:r>
              <a:rPr lang="en-US" b="1" dirty="0" smtClean="0">
                <a:solidFill>
                  <a:srgbClr val="FF0000"/>
                </a:solidFill>
              </a:rPr>
              <a:t> µ</a:t>
            </a:r>
            <a:r>
              <a:rPr lang="en-US" b="1" baseline="-25000" dirty="0" smtClean="0">
                <a:solidFill>
                  <a:srgbClr val="FF0000"/>
                </a:solidFill>
              </a:rPr>
              <a:t>female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7546043" y="304800"/>
            <a:ext cx="43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603545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/>
          <p:cNvSpPr>
            <a:spLocks/>
          </p:cNvSpPr>
          <p:nvPr/>
        </p:nvSpPr>
        <p:spPr>
          <a:xfrm>
            <a:off x="1804182" y="2099645"/>
            <a:ext cx="2240280" cy="2240280"/>
          </a:xfrm>
          <a:prstGeom prst="rect">
            <a:avLst/>
          </a:prstGeom>
          <a:pattFill prst="lgConfetti">
            <a:fgClr>
              <a:schemeClr val="tx2">
                <a:lumMod val="40000"/>
                <a:lumOff val="60000"/>
              </a:schemeClr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30000" dirty="0">
              <a:solidFill>
                <a:schemeClr val="tx1"/>
              </a:solidFill>
            </a:endParaRPr>
          </a:p>
        </p:txBody>
      </p:sp>
      <p:sp>
        <p:nvSpPr>
          <p:cNvPr id="181" name="Isosceles Triangle 180"/>
          <p:cNvSpPr/>
          <p:nvPr/>
        </p:nvSpPr>
        <p:spPr>
          <a:xfrm rot="5400000">
            <a:off x="4110224" y="4491224"/>
            <a:ext cx="373809" cy="549743"/>
          </a:xfrm>
          <a:prstGeom prst="triangle">
            <a:avLst>
              <a:gd name="adj" fmla="val 5053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Connector 181"/>
          <p:cNvCxnSpPr>
            <a:endCxn id="181" idx="3"/>
          </p:cNvCxnSpPr>
          <p:nvPr/>
        </p:nvCxnSpPr>
        <p:spPr>
          <a:xfrm>
            <a:off x="1143000" y="4753881"/>
            <a:ext cx="2879257" cy="14222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  <a:alpha val="58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/>
          <p:cNvGrpSpPr/>
          <p:nvPr/>
        </p:nvGrpSpPr>
        <p:grpSpPr>
          <a:xfrm>
            <a:off x="-19680" y="2819400"/>
            <a:ext cx="1086480" cy="4038600"/>
            <a:chOff x="-19680" y="1887758"/>
            <a:chExt cx="1086480" cy="4038600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743712" y="5431631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43712" y="5108543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743712" y="4785455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43712" y="4462367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743712" y="4139279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43712" y="3816191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743712" y="3493103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43712" y="3170015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743712" y="2846927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43712" y="2523839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743712" y="2200751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5" name="Group 194"/>
            <p:cNvGrpSpPr/>
            <p:nvPr/>
          </p:nvGrpSpPr>
          <p:grpSpPr>
            <a:xfrm>
              <a:off x="-19680" y="2049302"/>
              <a:ext cx="747150" cy="3553968"/>
              <a:chOff x="2209800" y="1219200"/>
              <a:chExt cx="352429" cy="1676400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2213369" y="18288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2213368" y="16764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2213367" y="15216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2209800" y="13692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2209800" y="12192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2221714" y="27432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2221713" y="25908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2221712" y="24360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6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2218145" y="22836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7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2218145" y="21336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8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2213379" y="19812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9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6" name="Straight Connector 195"/>
            <p:cNvCxnSpPr/>
            <p:nvPr/>
          </p:nvCxnSpPr>
          <p:spPr>
            <a:xfrm>
              <a:off x="905256" y="1887758"/>
              <a:ext cx="0" cy="403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9" name="Group 218"/>
          <p:cNvGrpSpPr/>
          <p:nvPr/>
        </p:nvGrpSpPr>
        <p:grpSpPr>
          <a:xfrm>
            <a:off x="8062350" y="2837677"/>
            <a:ext cx="762000" cy="4038600"/>
            <a:chOff x="8062350" y="1906035"/>
            <a:chExt cx="762000" cy="4038600"/>
          </a:xfrm>
        </p:grpSpPr>
        <p:cxnSp>
          <p:nvCxnSpPr>
            <p:cNvPr id="220" name="Straight Connector 219"/>
            <p:cNvCxnSpPr/>
            <p:nvPr/>
          </p:nvCxnSpPr>
          <p:spPr>
            <a:xfrm>
              <a:off x="8062350" y="5449908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8062350" y="5126820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8062350" y="4803732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8062350" y="4480644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8062350" y="4157556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8062350" y="3834468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8062350" y="3511380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8062350" y="3188292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8062350" y="2865204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8062350" y="2542116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8062350" y="2219028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8223894" y="1906035"/>
              <a:ext cx="0" cy="403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2" name="Group 231"/>
            <p:cNvGrpSpPr/>
            <p:nvPr/>
          </p:nvGrpSpPr>
          <p:grpSpPr>
            <a:xfrm>
              <a:off x="8077200" y="2057400"/>
              <a:ext cx="747150" cy="3553968"/>
              <a:chOff x="2209800" y="1219200"/>
              <a:chExt cx="352429" cy="1676400"/>
            </a:xfrm>
          </p:grpSpPr>
          <p:sp>
            <p:nvSpPr>
              <p:cNvPr id="233" name="Rectangle 232"/>
              <p:cNvSpPr/>
              <p:nvPr/>
            </p:nvSpPr>
            <p:spPr>
              <a:xfrm>
                <a:off x="2213369" y="18288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2213368" y="16764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2213367" y="15216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2209800" y="13692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2209800" y="12192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2221714" y="27432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2221713" y="25908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2221712" y="24360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6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2218145" y="22836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7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2218145" y="21336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8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2213379" y="19812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9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6835536" y="3276600"/>
            <a:ext cx="936864" cy="2907792"/>
            <a:chOff x="6840900" y="2062531"/>
            <a:chExt cx="936864" cy="2907792"/>
          </a:xfrm>
        </p:grpSpPr>
        <p:sp>
          <p:nvSpPr>
            <p:cNvPr id="103" name="Rectangle 102"/>
            <p:cNvSpPr/>
            <p:nvPr/>
          </p:nvSpPr>
          <p:spPr>
            <a:xfrm>
              <a:off x="6840900" y="2713755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840900" y="3359931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157436" y="3359931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840900" y="3683019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157436" y="3677971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840900" y="4001059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840900" y="4652283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840900" y="2062531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157436" y="2708705"/>
              <a:ext cx="310164" cy="32308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467600" y="3354883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Straight Connector 112"/>
          <p:cNvCxnSpPr>
            <a:stCxn id="114" idx="3"/>
          </p:cNvCxnSpPr>
          <p:nvPr/>
        </p:nvCxnSpPr>
        <p:spPr>
          <a:xfrm>
            <a:off x="5124430" y="5214098"/>
            <a:ext cx="2800370" cy="0"/>
          </a:xfrm>
          <a:prstGeom prst="line">
            <a:avLst/>
          </a:prstGeom>
          <a:ln w="25400">
            <a:solidFill>
              <a:srgbClr val="FF0000">
                <a:alpha val="58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Isosceles Triangle 113"/>
          <p:cNvSpPr/>
          <p:nvPr/>
        </p:nvSpPr>
        <p:spPr>
          <a:xfrm rot="16200000">
            <a:off x="4662654" y="4941234"/>
            <a:ext cx="373809" cy="549743"/>
          </a:xfrm>
          <a:prstGeom prst="triangle">
            <a:avLst>
              <a:gd name="adj" fmla="val 5053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/>
          <p:cNvCxnSpPr/>
          <p:nvPr/>
        </p:nvCxnSpPr>
        <p:spPr>
          <a:xfrm flipV="1">
            <a:off x="4619623" y="4792159"/>
            <a:ext cx="1" cy="423946"/>
          </a:xfrm>
          <a:prstGeom prst="line">
            <a:avLst/>
          </a:prstGeom>
          <a:ln w="698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7" idx="3"/>
          </p:cNvCxnSpPr>
          <p:nvPr/>
        </p:nvCxnSpPr>
        <p:spPr>
          <a:xfrm>
            <a:off x="5121743" y="4299698"/>
            <a:ext cx="2800370" cy="0"/>
          </a:xfrm>
          <a:prstGeom prst="line">
            <a:avLst/>
          </a:prstGeom>
          <a:ln w="25400">
            <a:solidFill>
              <a:srgbClr val="FF0000">
                <a:alpha val="58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Isosceles Triangle 116"/>
          <p:cNvSpPr/>
          <p:nvPr/>
        </p:nvSpPr>
        <p:spPr>
          <a:xfrm rot="16200000">
            <a:off x="4659967" y="4026834"/>
            <a:ext cx="373809" cy="549743"/>
          </a:xfrm>
          <a:prstGeom prst="triangle">
            <a:avLst>
              <a:gd name="adj" fmla="val 5053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4560683" y="4301705"/>
            <a:ext cx="1" cy="479220"/>
          </a:xfrm>
          <a:prstGeom prst="line">
            <a:avLst/>
          </a:prstGeom>
          <a:ln w="698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Rectangle 123"/>
          <p:cNvSpPr>
            <a:spLocks/>
          </p:cNvSpPr>
          <p:nvPr/>
        </p:nvSpPr>
        <p:spPr>
          <a:xfrm>
            <a:off x="1494299" y="2995372"/>
            <a:ext cx="1664208" cy="1667069"/>
          </a:xfrm>
          <a:prstGeom prst="rect">
            <a:avLst/>
          </a:prstGeom>
          <a:pattFill prst="lgConfetti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baseline="3000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>
            <a:spLocks/>
          </p:cNvSpPr>
          <p:nvPr/>
        </p:nvSpPr>
        <p:spPr>
          <a:xfrm>
            <a:off x="1804182" y="2999562"/>
            <a:ext cx="1344168" cy="13403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baseline="30000" dirty="0">
              <a:solidFill>
                <a:schemeClr val="tx1"/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-3585" y="0"/>
            <a:ext cx="9147586" cy="2011815"/>
            <a:chOff x="-3585" y="0"/>
            <a:chExt cx="9147586" cy="2011815"/>
          </a:xfrm>
        </p:grpSpPr>
        <p:sp>
          <p:nvSpPr>
            <p:cNvPr id="120" name="Rectangle 119"/>
            <p:cNvSpPr/>
            <p:nvPr/>
          </p:nvSpPr>
          <p:spPr>
            <a:xfrm>
              <a:off x="-3585" y="0"/>
              <a:ext cx="9147586" cy="2011815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/>
            <p:cNvCxnSpPr>
              <a:stCxn id="120" idx="0"/>
              <a:endCxn id="120" idx="2"/>
            </p:cNvCxnSpPr>
            <p:nvPr/>
          </p:nvCxnSpPr>
          <p:spPr>
            <a:xfrm>
              <a:off x="4570208" y="0"/>
              <a:ext cx="0" cy="2011815"/>
            </a:xfrm>
            <a:prstGeom prst="line">
              <a:avLst/>
            </a:prstGeom>
            <a:ln>
              <a:solidFill>
                <a:schemeClr val="bg1">
                  <a:lumMod val="75000"/>
                  <a:alpha val="7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/>
          <p:cNvSpPr txBox="1"/>
          <p:nvPr/>
        </p:nvSpPr>
        <p:spPr>
          <a:xfrm>
            <a:off x="-3586" y="-72323"/>
            <a:ext cx="4575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</a:t>
            </a:r>
            <a:r>
              <a:rPr lang="en-US" sz="2000" b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 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Males Boxers live as long as Females</a:t>
            </a:r>
            <a:endParaRPr lang="en-US" sz="2000" b="1" baseline="-25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572000" y="-7620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H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b="1" dirty="0" smtClean="0">
                <a:solidFill>
                  <a:srgbClr val="FF0000"/>
                </a:solidFill>
              </a:rPr>
              <a:t> : No, they are different</a:t>
            </a:r>
            <a:endParaRPr lang="en-US" sz="2800" b="1" baseline="-25000" dirty="0">
              <a:solidFill>
                <a:srgbClr val="FF0000"/>
              </a:solidFill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6400800" y="591853"/>
            <a:ext cx="2691177" cy="1440407"/>
            <a:chOff x="988358" y="1101908"/>
            <a:chExt cx="7467600" cy="5017467"/>
          </a:xfrm>
        </p:grpSpPr>
        <p:cxnSp>
          <p:nvCxnSpPr>
            <p:cNvPr id="126" name="Straight Connector 125"/>
            <p:cNvCxnSpPr/>
            <p:nvPr/>
          </p:nvCxnSpPr>
          <p:spPr>
            <a:xfrm flipV="1">
              <a:off x="988358" y="4077302"/>
              <a:ext cx="7467600" cy="313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Freeform 126"/>
            <p:cNvSpPr/>
            <p:nvPr/>
          </p:nvSpPr>
          <p:spPr>
            <a:xfrm>
              <a:off x="1752600" y="1777183"/>
              <a:ext cx="4030253" cy="2185216"/>
            </a:xfrm>
            <a:custGeom>
              <a:avLst/>
              <a:gdLst>
                <a:gd name="connsiteX0" fmla="*/ 0 w 2965450"/>
                <a:gd name="connsiteY0" fmla="*/ 1308100 h 1314450"/>
                <a:gd name="connsiteX1" fmla="*/ 660400 w 2965450"/>
                <a:gd name="connsiteY1" fmla="*/ 993775 h 1314450"/>
                <a:gd name="connsiteX2" fmla="*/ 1492250 w 2965450"/>
                <a:gd name="connsiteY2" fmla="*/ 0 h 1314450"/>
                <a:gd name="connsiteX3" fmla="*/ 2311400 w 2965450"/>
                <a:gd name="connsiteY3" fmla="*/ 990600 h 1314450"/>
                <a:gd name="connsiteX4" fmla="*/ 2965450 w 2965450"/>
                <a:gd name="connsiteY4" fmla="*/ 1314450 h 13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5450" h="1314450">
                  <a:moveTo>
                    <a:pt x="0" y="1308100"/>
                  </a:moveTo>
                  <a:cubicBezTo>
                    <a:pt x="205846" y="1259946"/>
                    <a:pt x="411692" y="1211792"/>
                    <a:pt x="660400" y="993775"/>
                  </a:cubicBezTo>
                  <a:cubicBezTo>
                    <a:pt x="909108" y="775758"/>
                    <a:pt x="1217083" y="529"/>
                    <a:pt x="1492250" y="0"/>
                  </a:cubicBezTo>
                  <a:cubicBezTo>
                    <a:pt x="1767417" y="-529"/>
                    <a:pt x="2065867" y="771525"/>
                    <a:pt x="2311400" y="990600"/>
                  </a:cubicBezTo>
                  <a:cubicBezTo>
                    <a:pt x="2556933" y="1209675"/>
                    <a:pt x="2761191" y="1262062"/>
                    <a:pt x="2965450" y="1314450"/>
                  </a:cubicBezTo>
                </a:path>
              </a:pathLst>
            </a:cu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28" name="Straight Connector 127"/>
            <p:cNvCxnSpPr/>
            <p:nvPr/>
          </p:nvCxnSpPr>
          <p:spPr>
            <a:xfrm>
              <a:off x="3780672" y="1143000"/>
              <a:ext cx="0" cy="3082590"/>
            </a:xfrm>
            <a:prstGeom prst="line">
              <a:avLst/>
            </a:prstGeom>
            <a:ln>
              <a:solidFill>
                <a:schemeClr val="accent1">
                  <a:shade val="95000"/>
                  <a:satMod val="105000"/>
                  <a:alpha val="4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2891347" y="4225590"/>
                  <a:ext cx="2275204" cy="18225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B0F0"/>
                          </a:solidFill>
                          <a:latin typeface="Cambria Math"/>
                        </a:rPr>
                        <m:t>𝑿</m:t>
                      </m:r>
                    </m:oMath>
                  </a14:m>
                  <a:r>
                    <a:rPr lang="en-US" sz="1400" dirty="0" smtClean="0"/>
                    <a:t> = </a:t>
                  </a:r>
                  <a:r>
                    <a:rPr lang="en-US" sz="1400" dirty="0" smtClean="0">
                      <a:solidFill>
                        <a:srgbClr val="00B0F0"/>
                      </a:solidFill>
                    </a:rPr>
                    <a:t>10.4</a:t>
                  </a:r>
                </a:p>
                <a:p>
                  <a:r>
                    <a:rPr lang="en-US" sz="1400" b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rPr>
                    <a:t>s</a:t>
                  </a:r>
                  <a:r>
                    <a:rPr lang="en-US" sz="1400" dirty="0" smtClean="0"/>
                    <a:t>= 1.81</a:t>
                  </a:r>
                  <a:endParaRPr lang="en-US" sz="1400" dirty="0"/>
                </a:p>
              </p:txBody>
            </p:sp>
          </mc:Choice>
          <mc:Fallback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1347" y="4225590"/>
                  <a:ext cx="2275204" cy="1822568"/>
                </a:xfrm>
                <a:prstGeom prst="rect">
                  <a:avLst/>
                </a:prstGeom>
                <a:blipFill rotWithShape="1">
                  <a:blip r:embed="rId3" cstate="print"/>
                  <a:stretch>
                    <a:fillRect l="-2239" t="-1163" b="-104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Freeform 129"/>
            <p:cNvSpPr/>
            <p:nvPr/>
          </p:nvSpPr>
          <p:spPr>
            <a:xfrm>
              <a:off x="5224463" y="3705225"/>
              <a:ext cx="557212" cy="381000"/>
            </a:xfrm>
            <a:custGeom>
              <a:avLst/>
              <a:gdLst>
                <a:gd name="connsiteX0" fmla="*/ 557212 w 557212"/>
                <a:gd name="connsiteY0" fmla="*/ 381000 h 381000"/>
                <a:gd name="connsiteX1" fmla="*/ 547687 w 557212"/>
                <a:gd name="connsiteY1" fmla="*/ 233363 h 381000"/>
                <a:gd name="connsiteX2" fmla="*/ 461962 w 557212"/>
                <a:gd name="connsiteY2" fmla="*/ 209550 h 381000"/>
                <a:gd name="connsiteX3" fmla="*/ 366712 w 557212"/>
                <a:gd name="connsiteY3" fmla="*/ 180975 h 381000"/>
                <a:gd name="connsiteX4" fmla="*/ 233362 w 557212"/>
                <a:gd name="connsiteY4" fmla="*/ 123825 h 381000"/>
                <a:gd name="connsiteX5" fmla="*/ 142875 w 557212"/>
                <a:gd name="connsiteY5" fmla="*/ 80963 h 381000"/>
                <a:gd name="connsiteX6" fmla="*/ 0 w 557212"/>
                <a:gd name="connsiteY6" fmla="*/ 0 h 381000"/>
                <a:gd name="connsiteX7" fmla="*/ 4762 w 557212"/>
                <a:gd name="connsiteY7" fmla="*/ 381000 h 381000"/>
                <a:gd name="connsiteX8" fmla="*/ 557212 w 557212"/>
                <a:gd name="connsiteY8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7212" h="381000">
                  <a:moveTo>
                    <a:pt x="557212" y="381000"/>
                  </a:moveTo>
                  <a:lnTo>
                    <a:pt x="547687" y="233363"/>
                  </a:lnTo>
                  <a:lnTo>
                    <a:pt x="461962" y="209550"/>
                  </a:lnTo>
                  <a:lnTo>
                    <a:pt x="366712" y="180975"/>
                  </a:lnTo>
                  <a:lnTo>
                    <a:pt x="233362" y="123825"/>
                  </a:lnTo>
                  <a:lnTo>
                    <a:pt x="142875" y="80963"/>
                  </a:lnTo>
                  <a:lnTo>
                    <a:pt x="0" y="0"/>
                  </a:lnTo>
                  <a:cubicBezTo>
                    <a:pt x="1587" y="127000"/>
                    <a:pt x="3175" y="254000"/>
                    <a:pt x="4762" y="381000"/>
                  </a:cubicBezTo>
                  <a:lnTo>
                    <a:pt x="557212" y="38100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1762125" y="3714750"/>
              <a:ext cx="547688" cy="361950"/>
            </a:xfrm>
            <a:custGeom>
              <a:avLst/>
              <a:gdLst>
                <a:gd name="connsiteX0" fmla="*/ 0 w 547688"/>
                <a:gd name="connsiteY0" fmla="*/ 228600 h 361950"/>
                <a:gd name="connsiteX1" fmla="*/ 138113 w 547688"/>
                <a:gd name="connsiteY1" fmla="*/ 190500 h 361950"/>
                <a:gd name="connsiteX2" fmla="*/ 276225 w 547688"/>
                <a:gd name="connsiteY2" fmla="*/ 138113 h 361950"/>
                <a:gd name="connsiteX3" fmla="*/ 423863 w 547688"/>
                <a:gd name="connsiteY3" fmla="*/ 61913 h 361950"/>
                <a:gd name="connsiteX4" fmla="*/ 547688 w 547688"/>
                <a:gd name="connsiteY4" fmla="*/ 0 h 361950"/>
                <a:gd name="connsiteX5" fmla="*/ 542925 w 547688"/>
                <a:gd name="connsiteY5" fmla="*/ 357188 h 361950"/>
                <a:gd name="connsiteX6" fmla="*/ 0 w 547688"/>
                <a:gd name="connsiteY6" fmla="*/ 361950 h 361950"/>
                <a:gd name="connsiteX7" fmla="*/ 0 w 547688"/>
                <a:gd name="connsiteY7" fmla="*/ 22860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7688" h="361950">
                  <a:moveTo>
                    <a:pt x="0" y="228600"/>
                  </a:moveTo>
                  <a:lnTo>
                    <a:pt x="138113" y="190500"/>
                  </a:lnTo>
                  <a:lnTo>
                    <a:pt x="276225" y="138113"/>
                  </a:lnTo>
                  <a:lnTo>
                    <a:pt x="423863" y="61913"/>
                  </a:lnTo>
                  <a:lnTo>
                    <a:pt x="547688" y="0"/>
                  </a:lnTo>
                  <a:cubicBezTo>
                    <a:pt x="546100" y="119063"/>
                    <a:pt x="544513" y="238125"/>
                    <a:pt x="542925" y="357188"/>
                  </a:cubicBezTo>
                  <a:lnTo>
                    <a:pt x="0" y="36195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3665948" y="1777183"/>
              <a:ext cx="4030253" cy="2185216"/>
            </a:xfrm>
            <a:custGeom>
              <a:avLst/>
              <a:gdLst>
                <a:gd name="connsiteX0" fmla="*/ 0 w 2965450"/>
                <a:gd name="connsiteY0" fmla="*/ 1308100 h 1314450"/>
                <a:gd name="connsiteX1" fmla="*/ 660400 w 2965450"/>
                <a:gd name="connsiteY1" fmla="*/ 993775 h 1314450"/>
                <a:gd name="connsiteX2" fmla="*/ 1492250 w 2965450"/>
                <a:gd name="connsiteY2" fmla="*/ 0 h 1314450"/>
                <a:gd name="connsiteX3" fmla="*/ 2311400 w 2965450"/>
                <a:gd name="connsiteY3" fmla="*/ 990600 h 1314450"/>
                <a:gd name="connsiteX4" fmla="*/ 2965450 w 2965450"/>
                <a:gd name="connsiteY4" fmla="*/ 1314450 h 13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5450" h="1314450">
                  <a:moveTo>
                    <a:pt x="0" y="1308100"/>
                  </a:moveTo>
                  <a:cubicBezTo>
                    <a:pt x="205846" y="1259946"/>
                    <a:pt x="411692" y="1211792"/>
                    <a:pt x="660400" y="993775"/>
                  </a:cubicBezTo>
                  <a:cubicBezTo>
                    <a:pt x="909108" y="775758"/>
                    <a:pt x="1217083" y="529"/>
                    <a:pt x="1492250" y="0"/>
                  </a:cubicBezTo>
                  <a:cubicBezTo>
                    <a:pt x="1767417" y="-529"/>
                    <a:pt x="2065867" y="771525"/>
                    <a:pt x="2311400" y="990600"/>
                  </a:cubicBezTo>
                  <a:cubicBezTo>
                    <a:pt x="2556933" y="1209675"/>
                    <a:pt x="2761191" y="1262062"/>
                    <a:pt x="2965450" y="1314450"/>
                  </a:cubicBezTo>
                </a:path>
              </a:pathLst>
            </a:custGeom>
            <a:ln>
              <a:solidFill>
                <a:srgbClr val="FF0000">
                  <a:alpha val="26000"/>
                </a:srgbClr>
              </a:solidFill>
              <a:prstDash val="sys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33" name="Straight Arrow Connector 132"/>
            <p:cNvCxnSpPr/>
            <p:nvPr/>
          </p:nvCxnSpPr>
          <p:spPr>
            <a:xfrm>
              <a:off x="3780672" y="1295400"/>
              <a:ext cx="191334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5681074" y="1101908"/>
              <a:ext cx="0" cy="3123682"/>
            </a:xfrm>
            <a:prstGeom prst="line">
              <a:avLst/>
            </a:prstGeom>
            <a:ln>
              <a:solidFill>
                <a:srgbClr val="FF0000">
                  <a:alpha val="4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5" name="TextBox 134"/>
                <p:cNvSpPr txBox="1"/>
                <p:nvPr/>
              </p:nvSpPr>
              <p:spPr>
                <a:xfrm>
                  <a:off x="5128039" y="4230470"/>
                  <a:ext cx="2854764" cy="1888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4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</m:acc>
                    </m:oMath>
                  </a14:m>
                  <a:r>
                    <a:rPr lang="en-US" sz="1400" dirty="0" smtClean="0"/>
                    <a:t> = </a:t>
                  </a:r>
                  <a:r>
                    <a:rPr lang="en-US" sz="1400" dirty="0" smtClean="0">
                      <a:solidFill>
                        <a:srgbClr val="FF0000"/>
                      </a:solidFill>
                    </a:rPr>
                    <a:t>9.6</a:t>
                  </a:r>
                </a:p>
                <a:p>
                  <a:r>
                    <a:rPr lang="en-US" sz="1400" b="1" dirty="0">
                      <a:solidFill>
                        <a:srgbClr val="FF0000"/>
                      </a:solidFill>
                    </a:rPr>
                    <a:t>s</a:t>
                  </a:r>
                  <a:r>
                    <a:rPr lang="en-US" sz="1400" dirty="0" smtClean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sz="1400" dirty="0" smtClean="0"/>
                    <a:t>= 1.81</a:t>
                  </a:r>
                  <a:endParaRPr lang="en-US" sz="1400" dirty="0"/>
                </a:p>
              </p:txBody>
            </p:sp>
          </mc:Choice>
          <mc:Fallback>
            <p:sp>
              <p:nvSpPr>
                <p:cNvPr id="135" name="TextBox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8039" y="4230470"/>
                  <a:ext cx="2854764" cy="1888905"/>
                </a:xfrm>
                <a:prstGeom prst="rect">
                  <a:avLst/>
                </a:prstGeom>
                <a:blipFill rotWithShape="1">
                  <a:blip r:embed="rId4" cstate="print"/>
                  <a:stretch>
                    <a:fillRect l="-1786" b="-6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Group 135"/>
          <p:cNvGrpSpPr/>
          <p:nvPr/>
        </p:nvGrpSpPr>
        <p:grpSpPr>
          <a:xfrm>
            <a:off x="2082733" y="371189"/>
            <a:ext cx="2019001" cy="1408167"/>
            <a:chOff x="988358" y="1143000"/>
            <a:chExt cx="5602415" cy="4905160"/>
          </a:xfrm>
        </p:grpSpPr>
        <p:cxnSp>
          <p:nvCxnSpPr>
            <p:cNvPr id="137" name="Straight Connector 136"/>
            <p:cNvCxnSpPr/>
            <p:nvPr/>
          </p:nvCxnSpPr>
          <p:spPr>
            <a:xfrm flipV="1">
              <a:off x="988358" y="4076701"/>
              <a:ext cx="5602415" cy="3741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Freeform 137"/>
            <p:cNvSpPr/>
            <p:nvPr/>
          </p:nvSpPr>
          <p:spPr>
            <a:xfrm>
              <a:off x="1752600" y="1777184"/>
              <a:ext cx="4030252" cy="2185216"/>
            </a:xfrm>
            <a:custGeom>
              <a:avLst/>
              <a:gdLst>
                <a:gd name="connsiteX0" fmla="*/ 0 w 2965450"/>
                <a:gd name="connsiteY0" fmla="*/ 1308100 h 1314450"/>
                <a:gd name="connsiteX1" fmla="*/ 660400 w 2965450"/>
                <a:gd name="connsiteY1" fmla="*/ 993775 h 1314450"/>
                <a:gd name="connsiteX2" fmla="*/ 1492250 w 2965450"/>
                <a:gd name="connsiteY2" fmla="*/ 0 h 1314450"/>
                <a:gd name="connsiteX3" fmla="*/ 2311400 w 2965450"/>
                <a:gd name="connsiteY3" fmla="*/ 990600 h 1314450"/>
                <a:gd name="connsiteX4" fmla="*/ 2965450 w 2965450"/>
                <a:gd name="connsiteY4" fmla="*/ 1314450 h 13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5450" h="1314450">
                  <a:moveTo>
                    <a:pt x="0" y="1308100"/>
                  </a:moveTo>
                  <a:cubicBezTo>
                    <a:pt x="205846" y="1259946"/>
                    <a:pt x="411692" y="1211792"/>
                    <a:pt x="660400" y="993775"/>
                  </a:cubicBezTo>
                  <a:cubicBezTo>
                    <a:pt x="909108" y="775758"/>
                    <a:pt x="1217083" y="529"/>
                    <a:pt x="1492250" y="0"/>
                  </a:cubicBezTo>
                  <a:cubicBezTo>
                    <a:pt x="1767417" y="-529"/>
                    <a:pt x="2065867" y="771525"/>
                    <a:pt x="2311400" y="990600"/>
                  </a:cubicBezTo>
                  <a:cubicBezTo>
                    <a:pt x="2556933" y="1209675"/>
                    <a:pt x="2761191" y="1262062"/>
                    <a:pt x="2965450" y="1314450"/>
                  </a:cubicBezTo>
                </a:path>
              </a:pathLst>
            </a:cu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39" name="Straight Connector 138"/>
            <p:cNvCxnSpPr/>
            <p:nvPr/>
          </p:nvCxnSpPr>
          <p:spPr>
            <a:xfrm>
              <a:off x="3780672" y="1143000"/>
              <a:ext cx="0" cy="3082590"/>
            </a:xfrm>
            <a:prstGeom prst="line">
              <a:avLst/>
            </a:prstGeom>
            <a:ln>
              <a:solidFill>
                <a:schemeClr val="accent1">
                  <a:shade val="95000"/>
                  <a:satMod val="105000"/>
                  <a:alpha val="4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3142967" y="4225594"/>
              <a:ext cx="2508352" cy="1822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µ</a:t>
              </a:r>
              <a:r>
                <a:rPr lang="en-US" sz="1400" dirty="0" smtClean="0"/>
                <a:t> = 9</a:t>
              </a:r>
            </a:p>
            <a:p>
              <a:r>
                <a:rPr lang="el-GR" sz="1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σ</a:t>
              </a:r>
              <a:r>
                <a:rPr lang="en-US" sz="1400" dirty="0" smtClean="0"/>
                <a:t> = </a:t>
              </a:r>
              <a:r>
                <a:rPr lang="en-US" sz="1400" dirty="0" smtClean="0">
                  <a:solidFill>
                    <a:srgbClr val="FF0000"/>
                  </a:solidFill>
                </a:rPr>
                <a:t>2.3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5224463" y="3705225"/>
              <a:ext cx="557212" cy="381000"/>
            </a:xfrm>
            <a:custGeom>
              <a:avLst/>
              <a:gdLst>
                <a:gd name="connsiteX0" fmla="*/ 557212 w 557212"/>
                <a:gd name="connsiteY0" fmla="*/ 381000 h 381000"/>
                <a:gd name="connsiteX1" fmla="*/ 547687 w 557212"/>
                <a:gd name="connsiteY1" fmla="*/ 233363 h 381000"/>
                <a:gd name="connsiteX2" fmla="*/ 461962 w 557212"/>
                <a:gd name="connsiteY2" fmla="*/ 209550 h 381000"/>
                <a:gd name="connsiteX3" fmla="*/ 366712 w 557212"/>
                <a:gd name="connsiteY3" fmla="*/ 180975 h 381000"/>
                <a:gd name="connsiteX4" fmla="*/ 233362 w 557212"/>
                <a:gd name="connsiteY4" fmla="*/ 123825 h 381000"/>
                <a:gd name="connsiteX5" fmla="*/ 142875 w 557212"/>
                <a:gd name="connsiteY5" fmla="*/ 80963 h 381000"/>
                <a:gd name="connsiteX6" fmla="*/ 0 w 557212"/>
                <a:gd name="connsiteY6" fmla="*/ 0 h 381000"/>
                <a:gd name="connsiteX7" fmla="*/ 4762 w 557212"/>
                <a:gd name="connsiteY7" fmla="*/ 381000 h 381000"/>
                <a:gd name="connsiteX8" fmla="*/ 557212 w 557212"/>
                <a:gd name="connsiteY8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7212" h="381000">
                  <a:moveTo>
                    <a:pt x="557212" y="381000"/>
                  </a:moveTo>
                  <a:lnTo>
                    <a:pt x="547687" y="233363"/>
                  </a:lnTo>
                  <a:lnTo>
                    <a:pt x="461962" y="209550"/>
                  </a:lnTo>
                  <a:lnTo>
                    <a:pt x="366712" y="180975"/>
                  </a:lnTo>
                  <a:lnTo>
                    <a:pt x="233362" y="123825"/>
                  </a:lnTo>
                  <a:lnTo>
                    <a:pt x="142875" y="80963"/>
                  </a:lnTo>
                  <a:lnTo>
                    <a:pt x="0" y="0"/>
                  </a:lnTo>
                  <a:cubicBezTo>
                    <a:pt x="1587" y="127000"/>
                    <a:pt x="3175" y="254000"/>
                    <a:pt x="4762" y="381000"/>
                  </a:cubicBezTo>
                  <a:lnTo>
                    <a:pt x="557212" y="38100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68" name="Freeform 167"/>
            <p:cNvSpPr/>
            <p:nvPr/>
          </p:nvSpPr>
          <p:spPr>
            <a:xfrm>
              <a:off x="1762125" y="3714750"/>
              <a:ext cx="547688" cy="361950"/>
            </a:xfrm>
            <a:custGeom>
              <a:avLst/>
              <a:gdLst>
                <a:gd name="connsiteX0" fmla="*/ 0 w 547688"/>
                <a:gd name="connsiteY0" fmla="*/ 228600 h 361950"/>
                <a:gd name="connsiteX1" fmla="*/ 138113 w 547688"/>
                <a:gd name="connsiteY1" fmla="*/ 190500 h 361950"/>
                <a:gd name="connsiteX2" fmla="*/ 276225 w 547688"/>
                <a:gd name="connsiteY2" fmla="*/ 138113 h 361950"/>
                <a:gd name="connsiteX3" fmla="*/ 423863 w 547688"/>
                <a:gd name="connsiteY3" fmla="*/ 61913 h 361950"/>
                <a:gd name="connsiteX4" fmla="*/ 547688 w 547688"/>
                <a:gd name="connsiteY4" fmla="*/ 0 h 361950"/>
                <a:gd name="connsiteX5" fmla="*/ 542925 w 547688"/>
                <a:gd name="connsiteY5" fmla="*/ 357188 h 361950"/>
                <a:gd name="connsiteX6" fmla="*/ 0 w 547688"/>
                <a:gd name="connsiteY6" fmla="*/ 361950 h 361950"/>
                <a:gd name="connsiteX7" fmla="*/ 0 w 547688"/>
                <a:gd name="connsiteY7" fmla="*/ 22860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7688" h="361950">
                  <a:moveTo>
                    <a:pt x="0" y="228600"/>
                  </a:moveTo>
                  <a:lnTo>
                    <a:pt x="138113" y="190500"/>
                  </a:lnTo>
                  <a:lnTo>
                    <a:pt x="276225" y="138113"/>
                  </a:lnTo>
                  <a:lnTo>
                    <a:pt x="423863" y="61913"/>
                  </a:lnTo>
                  <a:lnTo>
                    <a:pt x="547688" y="0"/>
                  </a:lnTo>
                  <a:cubicBezTo>
                    <a:pt x="546100" y="119063"/>
                    <a:pt x="544513" y="238125"/>
                    <a:pt x="542925" y="357188"/>
                  </a:cubicBezTo>
                  <a:lnTo>
                    <a:pt x="0" y="36195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169" name="Rectangle 168"/>
          <p:cNvSpPr/>
          <p:nvPr/>
        </p:nvSpPr>
        <p:spPr>
          <a:xfrm>
            <a:off x="172233" y="467958"/>
            <a:ext cx="1831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</a:t>
            </a:r>
            <a:r>
              <a:rPr lang="en-US" b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µ</a:t>
            </a:r>
            <a:r>
              <a:rPr lang="en-US" b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male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µ</a:t>
            </a:r>
            <a:r>
              <a:rPr lang="en-US" b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female </a:t>
            </a:r>
            <a:endParaRPr lang="en-US" baseline="-25000" dirty="0"/>
          </a:p>
        </p:txBody>
      </p:sp>
      <p:sp>
        <p:nvSpPr>
          <p:cNvPr id="170" name="Rectangle 169"/>
          <p:cNvSpPr/>
          <p:nvPr/>
        </p:nvSpPr>
        <p:spPr>
          <a:xfrm>
            <a:off x="4781961" y="467958"/>
            <a:ext cx="1796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</a:t>
            </a:r>
            <a:r>
              <a:rPr lang="en-US" b="1" baseline="-25000" dirty="0" smtClean="0">
                <a:solidFill>
                  <a:srgbClr val="FF0000"/>
                </a:solidFill>
              </a:rPr>
              <a:t>1 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b="1" dirty="0">
                <a:solidFill>
                  <a:srgbClr val="FF0000"/>
                </a:solidFill>
              </a:rPr>
              <a:t>µ</a:t>
            </a:r>
            <a:r>
              <a:rPr lang="en-US" b="1" baseline="-25000" dirty="0">
                <a:solidFill>
                  <a:srgbClr val="FF0000"/>
                </a:solidFill>
              </a:rPr>
              <a:t>male</a:t>
            </a:r>
            <a:r>
              <a:rPr lang="en-US" b="1" dirty="0">
                <a:solidFill>
                  <a:srgbClr val="FF0000"/>
                </a:solidFill>
              </a:rPr>
              <a:t> ≠</a:t>
            </a:r>
            <a:r>
              <a:rPr lang="en-US" b="1" dirty="0" smtClean="0">
                <a:solidFill>
                  <a:srgbClr val="FF0000"/>
                </a:solidFill>
              </a:rPr>
              <a:t> µ</a:t>
            </a:r>
            <a:r>
              <a:rPr lang="en-US" b="1" baseline="-25000" dirty="0" smtClean="0">
                <a:solidFill>
                  <a:srgbClr val="FF0000"/>
                </a:solidFill>
              </a:rPr>
              <a:t>female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7546043" y="304800"/>
            <a:ext cx="43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243927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Isosceles Triangle 180"/>
          <p:cNvSpPr/>
          <p:nvPr/>
        </p:nvSpPr>
        <p:spPr>
          <a:xfrm rot="5400000">
            <a:off x="4110224" y="4491224"/>
            <a:ext cx="373809" cy="549743"/>
          </a:xfrm>
          <a:prstGeom prst="triangle">
            <a:avLst>
              <a:gd name="adj" fmla="val 5053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Connector 181"/>
          <p:cNvCxnSpPr>
            <a:endCxn id="181" idx="3"/>
          </p:cNvCxnSpPr>
          <p:nvPr/>
        </p:nvCxnSpPr>
        <p:spPr>
          <a:xfrm>
            <a:off x="1143000" y="4753881"/>
            <a:ext cx="2879257" cy="14222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  <a:alpha val="58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/>
          <p:cNvGrpSpPr/>
          <p:nvPr/>
        </p:nvGrpSpPr>
        <p:grpSpPr>
          <a:xfrm>
            <a:off x="-19680" y="2819400"/>
            <a:ext cx="1086480" cy="4038600"/>
            <a:chOff x="-19680" y="1887758"/>
            <a:chExt cx="1086480" cy="4038600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743712" y="5431631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43712" y="5108543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743712" y="4785455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43712" y="4462367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743712" y="4139279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43712" y="3816191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743712" y="3493103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43712" y="3170015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743712" y="2846927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43712" y="2523839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743712" y="2200751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5" name="Group 194"/>
            <p:cNvGrpSpPr/>
            <p:nvPr/>
          </p:nvGrpSpPr>
          <p:grpSpPr>
            <a:xfrm>
              <a:off x="-19680" y="2049302"/>
              <a:ext cx="747150" cy="3553968"/>
              <a:chOff x="2209800" y="1219200"/>
              <a:chExt cx="352429" cy="1676400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2213369" y="18288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2213368" y="16764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2213367" y="15216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2209800" y="13692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2209800" y="12192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2221714" y="27432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2221713" y="25908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2221712" y="24360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6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2218145" y="22836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7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2218145" y="21336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8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2213379" y="19812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9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6" name="Straight Connector 195"/>
            <p:cNvCxnSpPr/>
            <p:nvPr/>
          </p:nvCxnSpPr>
          <p:spPr>
            <a:xfrm>
              <a:off x="905256" y="1887758"/>
              <a:ext cx="0" cy="403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9" name="Group 218"/>
          <p:cNvGrpSpPr/>
          <p:nvPr/>
        </p:nvGrpSpPr>
        <p:grpSpPr>
          <a:xfrm>
            <a:off x="8062350" y="2837677"/>
            <a:ext cx="762000" cy="4038600"/>
            <a:chOff x="8062350" y="1906035"/>
            <a:chExt cx="762000" cy="4038600"/>
          </a:xfrm>
        </p:grpSpPr>
        <p:cxnSp>
          <p:nvCxnSpPr>
            <p:cNvPr id="220" name="Straight Connector 219"/>
            <p:cNvCxnSpPr/>
            <p:nvPr/>
          </p:nvCxnSpPr>
          <p:spPr>
            <a:xfrm>
              <a:off x="8062350" y="5449908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8062350" y="5126820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8062350" y="4803732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8062350" y="4480644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8062350" y="4157556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8062350" y="3834468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8062350" y="3511380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8062350" y="3188292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8062350" y="2865204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8062350" y="2542116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8062350" y="2219028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8223894" y="1906035"/>
              <a:ext cx="0" cy="403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2" name="Group 231"/>
            <p:cNvGrpSpPr/>
            <p:nvPr/>
          </p:nvGrpSpPr>
          <p:grpSpPr>
            <a:xfrm>
              <a:off x="8077200" y="2057400"/>
              <a:ext cx="747150" cy="3553968"/>
              <a:chOff x="2209800" y="1219200"/>
              <a:chExt cx="352429" cy="1676400"/>
            </a:xfrm>
          </p:grpSpPr>
          <p:sp>
            <p:nvSpPr>
              <p:cNvPr id="233" name="Rectangle 232"/>
              <p:cNvSpPr/>
              <p:nvPr/>
            </p:nvSpPr>
            <p:spPr>
              <a:xfrm>
                <a:off x="2213369" y="18288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2213368" y="16764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2213367" y="15216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2209800" y="13692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2209800" y="12192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2221714" y="27432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2221713" y="25908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2221712" y="24360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6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2218145" y="22836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7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2218145" y="21336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8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2213379" y="19812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9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6835536" y="3276600"/>
            <a:ext cx="936864" cy="2907792"/>
            <a:chOff x="6840900" y="2062531"/>
            <a:chExt cx="936864" cy="2907792"/>
          </a:xfrm>
        </p:grpSpPr>
        <p:sp>
          <p:nvSpPr>
            <p:cNvPr id="103" name="Rectangle 102"/>
            <p:cNvSpPr/>
            <p:nvPr/>
          </p:nvSpPr>
          <p:spPr>
            <a:xfrm>
              <a:off x="6840900" y="2713755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840900" y="3359931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157436" y="3359931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840900" y="3683019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157436" y="3677971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840900" y="4001059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840900" y="4652283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840900" y="2062531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157436" y="2708705"/>
              <a:ext cx="310164" cy="32308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467600" y="3354883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Straight Connector 112"/>
          <p:cNvCxnSpPr>
            <a:stCxn id="114" idx="3"/>
          </p:cNvCxnSpPr>
          <p:nvPr/>
        </p:nvCxnSpPr>
        <p:spPr>
          <a:xfrm>
            <a:off x="5124430" y="5214098"/>
            <a:ext cx="2800370" cy="0"/>
          </a:xfrm>
          <a:prstGeom prst="line">
            <a:avLst/>
          </a:prstGeom>
          <a:ln w="25400">
            <a:solidFill>
              <a:srgbClr val="FF0000">
                <a:alpha val="58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Isosceles Triangle 113"/>
          <p:cNvSpPr/>
          <p:nvPr/>
        </p:nvSpPr>
        <p:spPr>
          <a:xfrm rot="16200000">
            <a:off x="4662654" y="4941234"/>
            <a:ext cx="373809" cy="549743"/>
          </a:xfrm>
          <a:prstGeom prst="triangle">
            <a:avLst>
              <a:gd name="adj" fmla="val 5053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/>
          <p:cNvCxnSpPr/>
          <p:nvPr/>
        </p:nvCxnSpPr>
        <p:spPr>
          <a:xfrm flipV="1">
            <a:off x="4619623" y="4792159"/>
            <a:ext cx="1" cy="423946"/>
          </a:xfrm>
          <a:prstGeom prst="line">
            <a:avLst/>
          </a:prstGeom>
          <a:ln w="698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7" idx="3"/>
          </p:cNvCxnSpPr>
          <p:nvPr/>
        </p:nvCxnSpPr>
        <p:spPr>
          <a:xfrm>
            <a:off x="5121743" y="4299698"/>
            <a:ext cx="2800370" cy="0"/>
          </a:xfrm>
          <a:prstGeom prst="line">
            <a:avLst/>
          </a:prstGeom>
          <a:ln w="25400">
            <a:solidFill>
              <a:srgbClr val="FF0000">
                <a:alpha val="58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Isosceles Triangle 116"/>
          <p:cNvSpPr/>
          <p:nvPr/>
        </p:nvSpPr>
        <p:spPr>
          <a:xfrm rot="16200000">
            <a:off x="4659967" y="4026834"/>
            <a:ext cx="373809" cy="549743"/>
          </a:xfrm>
          <a:prstGeom prst="triangle">
            <a:avLst>
              <a:gd name="adj" fmla="val 5053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4560683" y="4301705"/>
            <a:ext cx="1" cy="479220"/>
          </a:xfrm>
          <a:prstGeom prst="line">
            <a:avLst/>
          </a:prstGeom>
          <a:ln w="698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Rectangle 118"/>
          <p:cNvSpPr>
            <a:spLocks/>
          </p:cNvSpPr>
          <p:nvPr/>
        </p:nvSpPr>
        <p:spPr>
          <a:xfrm>
            <a:off x="1804182" y="2099645"/>
            <a:ext cx="2240280" cy="2240280"/>
          </a:xfrm>
          <a:prstGeom prst="rect">
            <a:avLst/>
          </a:prstGeom>
          <a:pattFill prst="lgConfetti">
            <a:fgClr>
              <a:schemeClr val="tx2">
                <a:lumMod val="40000"/>
                <a:lumOff val="60000"/>
              </a:schemeClr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30000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>
            <a:spLocks/>
          </p:cNvSpPr>
          <p:nvPr/>
        </p:nvSpPr>
        <p:spPr>
          <a:xfrm>
            <a:off x="1494299" y="2995372"/>
            <a:ext cx="1664208" cy="1667069"/>
          </a:xfrm>
          <a:prstGeom prst="rect">
            <a:avLst/>
          </a:prstGeom>
          <a:pattFill prst="lgConfetti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baseline="3000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>
            <a:spLocks/>
          </p:cNvSpPr>
          <p:nvPr/>
        </p:nvSpPr>
        <p:spPr>
          <a:xfrm>
            <a:off x="1804182" y="2999562"/>
            <a:ext cx="1344168" cy="13403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baseline="300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>
            <a:spLocks/>
          </p:cNvSpPr>
          <p:nvPr/>
        </p:nvSpPr>
        <p:spPr>
          <a:xfrm>
            <a:off x="1804182" y="3592535"/>
            <a:ext cx="740664" cy="742666"/>
          </a:xfrm>
          <a:prstGeom prst="rect">
            <a:avLst/>
          </a:prstGeom>
          <a:pattFill prst="pct8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3000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>
            <a:spLocks/>
          </p:cNvSpPr>
          <p:nvPr/>
        </p:nvSpPr>
        <p:spPr>
          <a:xfrm>
            <a:off x="1203846" y="3587207"/>
            <a:ext cx="1344168" cy="1340363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baseline="30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14770" y="3288268"/>
            <a:ext cx="73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MSE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1241696" y="3288268"/>
            <a:ext cx="73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MSR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2514600" y="4038600"/>
            <a:ext cx="73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grpSp>
        <p:nvGrpSpPr>
          <p:cNvPr id="123" name="Group 122"/>
          <p:cNvGrpSpPr/>
          <p:nvPr/>
        </p:nvGrpSpPr>
        <p:grpSpPr>
          <a:xfrm>
            <a:off x="-3585" y="0"/>
            <a:ext cx="9147586" cy="2011815"/>
            <a:chOff x="-3585" y="0"/>
            <a:chExt cx="9147586" cy="2011815"/>
          </a:xfrm>
        </p:grpSpPr>
        <p:sp>
          <p:nvSpPr>
            <p:cNvPr id="125" name="Rectangle 124"/>
            <p:cNvSpPr/>
            <p:nvPr/>
          </p:nvSpPr>
          <p:spPr>
            <a:xfrm>
              <a:off x="-3585" y="0"/>
              <a:ext cx="9147586" cy="2011815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Connector 125"/>
            <p:cNvCxnSpPr>
              <a:stCxn id="125" idx="0"/>
              <a:endCxn id="125" idx="2"/>
            </p:cNvCxnSpPr>
            <p:nvPr/>
          </p:nvCxnSpPr>
          <p:spPr>
            <a:xfrm>
              <a:off x="4570208" y="0"/>
              <a:ext cx="0" cy="2011815"/>
            </a:xfrm>
            <a:prstGeom prst="line">
              <a:avLst/>
            </a:prstGeom>
            <a:ln>
              <a:solidFill>
                <a:schemeClr val="bg1">
                  <a:lumMod val="75000"/>
                  <a:alpha val="7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-3586" y="-72323"/>
            <a:ext cx="4575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</a:t>
            </a:r>
            <a:r>
              <a:rPr lang="en-US" sz="2000" b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 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Males Boxers live as long as Females</a:t>
            </a:r>
            <a:endParaRPr lang="en-US" sz="2000" b="1" baseline="-25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572000" y="-7620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H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b="1" dirty="0" smtClean="0">
                <a:solidFill>
                  <a:srgbClr val="FF0000"/>
                </a:solidFill>
              </a:rPr>
              <a:t> : No, they are different</a:t>
            </a:r>
            <a:endParaRPr lang="en-US" sz="2800" b="1" baseline="-25000" dirty="0">
              <a:solidFill>
                <a:srgbClr val="FF0000"/>
              </a:solidFill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6400800" y="591853"/>
            <a:ext cx="2691177" cy="1440407"/>
            <a:chOff x="988358" y="1101908"/>
            <a:chExt cx="7467600" cy="5017467"/>
          </a:xfrm>
        </p:grpSpPr>
        <p:cxnSp>
          <p:nvCxnSpPr>
            <p:cNvPr id="130" name="Straight Connector 129"/>
            <p:cNvCxnSpPr/>
            <p:nvPr/>
          </p:nvCxnSpPr>
          <p:spPr>
            <a:xfrm flipV="1">
              <a:off x="988358" y="4077302"/>
              <a:ext cx="7467600" cy="313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Freeform 130"/>
            <p:cNvSpPr/>
            <p:nvPr/>
          </p:nvSpPr>
          <p:spPr>
            <a:xfrm>
              <a:off x="1752600" y="1777183"/>
              <a:ext cx="4030253" cy="2185216"/>
            </a:xfrm>
            <a:custGeom>
              <a:avLst/>
              <a:gdLst>
                <a:gd name="connsiteX0" fmla="*/ 0 w 2965450"/>
                <a:gd name="connsiteY0" fmla="*/ 1308100 h 1314450"/>
                <a:gd name="connsiteX1" fmla="*/ 660400 w 2965450"/>
                <a:gd name="connsiteY1" fmla="*/ 993775 h 1314450"/>
                <a:gd name="connsiteX2" fmla="*/ 1492250 w 2965450"/>
                <a:gd name="connsiteY2" fmla="*/ 0 h 1314450"/>
                <a:gd name="connsiteX3" fmla="*/ 2311400 w 2965450"/>
                <a:gd name="connsiteY3" fmla="*/ 990600 h 1314450"/>
                <a:gd name="connsiteX4" fmla="*/ 2965450 w 2965450"/>
                <a:gd name="connsiteY4" fmla="*/ 1314450 h 13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5450" h="1314450">
                  <a:moveTo>
                    <a:pt x="0" y="1308100"/>
                  </a:moveTo>
                  <a:cubicBezTo>
                    <a:pt x="205846" y="1259946"/>
                    <a:pt x="411692" y="1211792"/>
                    <a:pt x="660400" y="993775"/>
                  </a:cubicBezTo>
                  <a:cubicBezTo>
                    <a:pt x="909108" y="775758"/>
                    <a:pt x="1217083" y="529"/>
                    <a:pt x="1492250" y="0"/>
                  </a:cubicBezTo>
                  <a:cubicBezTo>
                    <a:pt x="1767417" y="-529"/>
                    <a:pt x="2065867" y="771525"/>
                    <a:pt x="2311400" y="990600"/>
                  </a:cubicBezTo>
                  <a:cubicBezTo>
                    <a:pt x="2556933" y="1209675"/>
                    <a:pt x="2761191" y="1262062"/>
                    <a:pt x="2965450" y="1314450"/>
                  </a:cubicBezTo>
                </a:path>
              </a:pathLst>
            </a:cu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3780672" y="1143000"/>
              <a:ext cx="0" cy="3082590"/>
            </a:xfrm>
            <a:prstGeom prst="line">
              <a:avLst/>
            </a:prstGeom>
            <a:ln>
              <a:solidFill>
                <a:schemeClr val="accent1">
                  <a:shade val="95000"/>
                  <a:satMod val="105000"/>
                  <a:alpha val="4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3" name="TextBox 132"/>
                <p:cNvSpPr txBox="1"/>
                <p:nvPr/>
              </p:nvSpPr>
              <p:spPr>
                <a:xfrm>
                  <a:off x="2891347" y="4225590"/>
                  <a:ext cx="2275204" cy="18225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B0F0"/>
                          </a:solidFill>
                          <a:latin typeface="Cambria Math"/>
                        </a:rPr>
                        <m:t>𝑿</m:t>
                      </m:r>
                    </m:oMath>
                  </a14:m>
                  <a:r>
                    <a:rPr lang="en-US" sz="1400" dirty="0" smtClean="0"/>
                    <a:t> = </a:t>
                  </a:r>
                  <a:r>
                    <a:rPr lang="en-US" sz="1400" dirty="0" smtClean="0">
                      <a:solidFill>
                        <a:srgbClr val="00B0F0"/>
                      </a:solidFill>
                    </a:rPr>
                    <a:t>10.4</a:t>
                  </a:r>
                </a:p>
                <a:p>
                  <a:r>
                    <a:rPr lang="en-US" sz="1400" b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rPr>
                    <a:t>s</a:t>
                  </a:r>
                  <a:r>
                    <a:rPr lang="en-US" sz="1400" dirty="0" smtClean="0"/>
                    <a:t>= 1.81</a:t>
                  </a:r>
                  <a:endParaRPr lang="en-US" sz="1400" dirty="0"/>
                </a:p>
              </p:txBody>
            </p:sp>
          </mc:Choice>
          <mc:Fallback>
            <p:sp>
              <p:nvSpPr>
                <p:cNvPr id="133" name="TextBox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1347" y="4225590"/>
                  <a:ext cx="2275204" cy="1822568"/>
                </a:xfrm>
                <a:prstGeom prst="rect">
                  <a:avLst/>
                </a:prstGeom>
                <a:blipFill rotWithShape="1">
                  <a:blip r:embed="rId3" cstate="print"/>
                  <a:stretch>
                    <a:fillRect l="-2239" t="-1163" b="-104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Freeform 133"/>
            <p:cNvSpPr/>
            <p:nvPr/>
          </p:nvSpPr>
          <p:spPr>
            <a:xfrm>
              <a:off x="5224463" y="3705225"/>
              <a:ext cx="557212" cy="381000"/>
            </a:xfrm>
            <a:custGeom>
              <a:avLst/>
              <a:gdLst>
                <a:gd name="connsiteX0" fmla="*/ 557212 w 557212"/>
                <a:gd name="connsiteY0" fmla="*/ 381000 h 381000"/>
                <a:gd name="connsiteX1" fmla="*/ 547687 w 557212"/>
                <a:gd name="connsiteY1" fmla="*/ 233363 h 381000"/>
                <a:gd name="connsiteX2" fmla="*/ 461962 w 557212"/>
                <a:gd name="connsiteY2" fmla="*/ 209550 h 381000"/>
                <a:gd name="connsiteX3" fmla="*/ 366712 w 557212"/>
                <a:gd name="connsiteY3" fmla="*/ 180975 h 381000"/>
                <a:gd name="connsiteX4" fmla="*/ 233362 w 557212"/>
                <a:gd name="connsiteY4" fmla="*/ 123825 h 381000"/>
                <a:gd name="connsiteX5" fmla="*/ 142875 w 557212"/>
                <a:gd name="connsiteY5" fmla="*/ 80963 h 381000"/>
                <a:gd name="connsiteX6" fmla="*/ 0 w 557212"/>
                <a:gd name="connsiteY6" fmla="*/ 0 h 381000"/>
                <a:gd name="connsiteX7" fmla="*/ 4762 w 557212"/>
                <a:gd name="connsiteY7" fmla="*/ 381000 h 381000"/>
                <a:gd name="connsiteX8" fmla="*/ 557212 w 557212"/>
                <a:gd name="connsiteY8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7212" h="381000">
                  <a:moveTo>
                    <a:pt x="557212" y="381000"/>
                  </a:moveTo>
                  <a:lnTo>
                    <a:pt x="547687" y="233363"/>
                  </a:lnTo>
                  <a:lnTo>
                    <a:pt x="461962" y="209550"/>
                  </a:lnTo>
                  <a:lnTo>
                    <a:pt x="366712" y="180975"/>
                  </a:lnTo>
                  <a:lnTo>
                    <a:pt x="233362" y="123825"/>
                  </a:lnTo>
                  <a:lnTo>
                    <a:pt x="142875" y="80963"/>
                  </a:lnTo>
                  <a:lnTo>
                    <a:pt x="0" y="0"/>
                  </a:lnTo>
                  <a:cubicBezTo>
                    <a:pt x="1587" y="127000"/>
                    <a:pt x="3175" y="254000"/>
                    <a:pt x="4762" y="381000"/>
                  </a:cubicBezTo>
                  <a:lnTo>
                    <a:pt x="557212" y="38100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1762125" y="3714750"/>
              <a:ext cx="547688" cy="361950"/>
            </a:xfrm>
            <a:custGeom>
              <a:avLst/>
              <a:gdLst>
                <a:gd name="connsiteX0" fmla="*/ 0 w 547688"/>
                <a:gd name="connsiteY0" fmla="*/ 228600 h 361950"/>
                <a:gd name="connsiteX1" fmla="*/ 138113 w 547688"/>
                <a:gd name="connsiteY1" fmla="*/ 190500 h 361950"/>
                <a:gd name="connsiteX2" fmla="*/ 276225 w 547688"/>
                <a:gd name="connsiteY2" fmla="*/ 138113 h 361950"/>
                <a:gd name="connsiteX3" fmla="*/ 423863 w 547688"/>
                <a:gd name="connsiteY3" fmla="*/ 61913 h 361950"/>
                <a:gd name="connsiteX4" fmla="*/ 547688 w 547688"/>
                <a:gd name="connsiteY4" fmla="*/ 0 h 361950"/>
                <a:gd name="connsiteX5" fmla="*/ 542925 w 547688"/>
                <a:gd name="connsiteY5" fmla="*/ 357188 h 361950"/>
                <a:gd name="connsiteX6" fmla="*/ 0 w 547688"/>
                <a:gd name="connsiteY6" fmla="*/ 361950 h 361950"/>
                <a:gd name="connsiteX7" fmla="*/ 0 w 547688"/>
                <a:gd name="connsiteY7" fmla="*/ 22860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7688" h="361950">
                  <a:moveTo>
                    <a:pt x="0" y="228600"/>
                  </a:moveTo>
                  <a:lnTo>
                    <a:pt x="138113" y="190500"/>
                  </a:lnTo>
                  <a:lnTo>
                    <a:pt x="276225" y="138113"/>
                  </a:lnTo>
                  <a:lnTo>
                    <a:pt x="423863" y="61913"/>
                  </a:lnTo>
                  <a:lnTo>
                    <a:pt x="547688" y="0"/>
                  </a:lnTo>
                  <a:cubicBezTo>
                    <a:pt x="546100" y="119063"/>
                    <a:pt x="544513" y="238125"/>
                    <a:pt x="542925" y="357188"/>
                  </a:cubicBezTo>
                  <a:lnTo>
                    <a:pt x="0" y="36195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3665948" y="1777183"/>
              <a:ext cx="4030253" cy="2185216"/>
            </a:xfrm>
            <a:custGeom>
              <a:avLst/>
              <a:gdLst>
                <a:gd name="connsiteX0" fmla="*/ 0 w 2965450"/>
                <a:gd name="connsiteY0" fmla="*/ 1308100 h 1314450"/>
                <a:gd name="connsiteX1" fmla="*/ 660400 w 2965450"/>
                <a:gd name="connsiteY1" fmla="*/ 993775 h 1314450"/>
                <a:gd name="connsiteX2" fmla="*/ 1492250 w 2965450"/>
                <a:gd name="connsiteY2" fmla="*/ 0 h 1314450"/>
                <a:gd name="connsiteX3" fmla="*/ 2311400 w 2965450"/>
                <a:gd name="connsiteY3" fmla="*/ 990600 h 1314450"/>
                <a:gd name="connsiteX4" fmla="*/ 2965450 w 2965450"/>
                <a:gd name="connsiteY4" fmla="*/ 1314450 h 13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5450" h="1314450">
                  <a:moveTo>
                    <a:pt x="0" y="1308100"/>
                  </a:moveTo>
                  <a:cubicBezTo>
                    <a:pt x="205846" y="1259946"/>
                    <a:pt x="411692" y="1211792"/>
                    <a:pt x="660400" y="993775"/>
                  </a:cubicBezTo>
                  <a:cubicBezTo>
                    <a:pt x="909108" y="775758"/>
                    <a:pt x="1217083" y="529"/>
                    <a:pt x="1492250" y="0"/>
                  </a:cubicBezTo>
                  <a:cubicBezTo>
                    <a:pt x="1767417" y="-529"/>
                    <a:pt x="2065867" y="771525"/>
                    <a:pt x="2311400" y="990600"/>
                  </a:cubicBezTo>
                  <a:cubicBezTo>
                    <a:pt x="2556933" y="1209675"/>
                    <a:pt x="2761191" y="1262062"/>
                    <a:pt x="2965450" y="1314450"/>
                  </a:cubicBezTo>
                </a:path>
              </a:pathLst>
            </a:custGeom>
            <a:ln>
              <a:solidFill>
                <a:srgbClr val="FF0000">
                  <a:alpha val="26000"/>
                </a:srgbClr>
              </a:solidFill>
              <a:prstDash val="sys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37" name="Straight Arrow Connector 136"/>
            <p:cNvCxnSpPr/>
            <p:nvPr/>
          </p:nvCxnSpPr>
          <p:spPr>
            <a:xfrm>
              <a:off x="3780672" y="1295400"/>
              <a:ext cx="191334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5681074" y="1101908"/>
              <a:ext cx="0" cy="3123682"/>
            </a:xfrm>
            <a:prstGeom prst="line">
              <a:avLst/>
            </a:prstGeom>
            <a:ln>
              <a:solidFill>
                <a:srgbClr val="FF0000">
                  <a:alpha val="4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5128039" y="4230470"/>
                  <a:ext cx="2854764" cy="1888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4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</m:acc>
                    </m:oMath>
                  </a14:m>
                  <a:r>
                    <a:rPr lang="en-US" sz="1400" dirty="0" smtClean="0"/>
                    <a:t> = </a:t>
                  </a:r>
                  <a:r>
                    <a:rPr lang="en-US" sz="1400" dirty="0" smtClean="0">
                      <a:solidFill>
                        <a:srgbClr val="FF0000"/>
                      </a:solidFill>
                    </a:rPr>
                    <a:t>9.6</a:t>
                  </a:r>
                </a:p>
                <a:p>
                  <a:r>
                    <a:rPr lang="en-US" sz="1400" b="1" dirty="0">
                      <a:solidFill>
                        <a:srgbClr val="FF0000"/>
                      </a:solidFill>
                    </a:rPr>
                    <a:t>s</a:t>
                  </a:r>
                  <a:r>
                    <a:rPr lang="en-US" sz="1400" dirty="0" smtClean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sz="1400" dirty="0" smtClean="0"/>
                    <a:t>= 1.81</a:t>
                  </a:r>
                  <a:endParaRPr lang="en-US" sz="1400" dirty="0"/>
                </a:p>
              </p:txBody>
            </p:sp>
          </mc:Choice>
          <mc:Fallback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8039" y="4230470"/>
                  <a:ext cx="2854764" cy="1888905"/>
                </a:xfrm>
                <a:prstGeom prst="rect">
                  <a:avLst/>
                </a:prstGeom>
                <a:blipFill rotWithShape="1">
                  <a:blip r:embed="rId4" cstate="print"/>
                  <a:stretch>
                    <a:fillRect l="-1786" b="-6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0" name="Group 139"/>
          <p:cNvGrpSpPr/>
          <p:nvPr/>
        </p:nvGrpSpPr>
        <p:grpSpPr>
          <a:xfrm>
            <a:off x="2082733" y="371189"/>
            <a:ext cx="2019001" cy="1408167"/>
            <a:chOff x="988358" y="1143000"/>
            <a:chExt cx="5602415" cy="4905160"/>
          </a:xfrm>
        </p:grpSpPr>
        <p:cxnSp>
          <p:nvCxnSpPr>
            <p:cNvPr id="141" name="Straight Connector 140"/>
            <p:cNvCxnSpPr/>
            <p:nvPr/>
          </p:nvCxnSpPr>
          <p:spPr>
            <a:xfrm flipV="1">
              <a:off x="988358" y="4076701"/>
              <a:ext cx="5602415" cy="3741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8" name="Freeform 167"/>
            <p:cNvSpPr/>
            <p:nvPr/>
          </p:nvSpPr>
          <p:spPr>
            <a:xfrm>
              <a:off x="1752600" y="1777184"/>
              <a:ext cx="4030252" cy="2185216"/>
            </a:xfrm>
            <a:custGeom>
              <a:avLst/>
              <a:gdLst>
                <a:gd name="connsiteX0" fmla="*/ 0 w 2965450"/>
                <a:gd name="connsiteY0" fmla="*/ 1308100 h 1314450"/>
                <a:gd name="connsiteX1" fmla="*/ 660400 w 2965450"/>
                <a:gd name="connsiteY1" fmla="*/ 993775 h 1314450"/>
                <a:gd name="connsiteX2" fmla="*/ 1492250 w 2965450"/>
                <a:gd name="connsiteY2" fmla="*/ 0 h 1314450"/>
                <a:gd name="connsiteX3" fmla="*/ 2311400 w 2965450"/>
                <a:gd name="connsiteY3" fmla="*/ 990600 h 1314450"/>
                <a:gd name="connsiteX4" fmla="*/ 2965450 w 2965450"/>
                <a:gd name="connsiteY4" fmla="*/ 1314450 h 13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5450" h="1314450">
                  <a:moveTo>
                    <a:pt x="0" y="1308100"/>
                  </a:moveTo>
                  <a:cubicBezTo>
                    <a:pt x="205846" y="1259946"/>
                    <a:pt x="411692" y="1211792"/>
                    <a:pt x="660400" y="993775"/>
                  </a:cubicBezTo>
                  <a:cubicBezTo>
                    <a:pt x="909108" y="775758"/>
                    <a:pt x="1217083" y="529"/>
                    <a:pt x="1492250" y="0"/>
                  </a:cubicBezTo>
                  <a:cubicBezTo>
                    <a:pt x="1767417" y="-529"/>
                    <a:pt x="2065867" y="771525"/>
                    <a:pt x="2311400" y="990600"/>
                  </a:cubicBezTo>
                  <a:cubicBezTo>
                    <a:pt x="2556933" y="1209675"/>
                    <a:pt x="2761191" y="1262062"/>
                    <a:pt x="2965450" y="1314450"/>
                  </a:cubicBezTo>
                </a:path>
              </a:pathLst>
            </a:cu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69" name="Straight Connector 168"/>
            <p:cNvCxnSpPr/>
            <p:nvPr/>
          </p:nvCxnSpPr>
          <p:spPr>
            <a:xfrm>
              <a:off x="3780672" y="1143000"/>
              <a:ext cx="0" cy="3082590"/>
            </a:xfrm>
            <a:prstGeom prst="line">
              <a:avLst/>
            </a:prstGeom>
            <a:ln>
              <a:solidFill>
                <a:schemeClr val="accent1">
                  <a:shade val="95000"/>
                  <a:satMod val="105000"/>
                  <a:alpha val="4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3142967" y="4225594"/>
              <a:ext cx="2508352" cy="1822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µ</a:t>
              </a:r>
              <a:r>
                <a:rPr lang="en-US" sz="1400" dirty="0" smtClean="0"/>
                <a:t> = 9</a:t>
              </a:r>
            </a:p>
            <a:p>
              <a:r>
                <a:rPr lang="el-GR" sz="1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σ</a:t>
              </a:r>
              <a:r>
                <a:rPr lang="en-US" sz="1400" dirty="0" smtClean="0"/>
                <a:t> = </a:t>
              </a:r>
              <a:r>
                <a:rPr lang="en-US" sz="1400" dirty="0" smtClean="0">
                  <a:solidFill>
                    <a:srgbClr val="FF0000"/>
                  </a:solidFill>
                </a:rPr>
                <a:t>2.3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71" name="Freeform 170"/>
            <p:cNvSpPr/>
            <p:nvPr/>
          </p:nvSpPr>
          <p:spPr>
            <a:xfrm>
              <a:off x="5224463" y="3705225"/>
              <a:ext cx="557212" cy="381000"/>
            </a:xfrm>
            <a:custGeom>
              <a:avLst/>
              <a:gdLst>
                <a:gd name="connsiteX0" fmla="*/ 557212 w 557212"/>
                <a:gd name="connsiteY0" fmla="*/ 381000 h 381000"/>
                <a:gd name="connsiteX1" fmla="*/ 547687 w 557212"/>
                <a:gd name="connsiteY1" fmla="*/ 233363 h 381000"/>
                <a:gd name="connsiteX2" fmla="*/ 461962 w 557212"/>
                <a:gd name="connsiteY2" fmla="*/ 209550 h 381000"/>
                <a:gd name="connsiteX3" fmla="*/ 366712 w 557212"/>
                <a:gd name="connsiteY3" fmla="*/ 180975 h 381000"/>
                <a:gd name="connsiteX4" fmla="*/ 233362 w 557212"/>
                <a:gd name="connsiteY4" fmla="*/ 123825 h 381000"/>
                <a:gd name="connsiteX5" fmla="*/ 142875 w 557212"/>
                <a:gd name="connsiteY5" fmla="*/ 80963 h 381000"/>
                <a:gd name="connsiteX6" fmla="*/ 0 w 557212"/>
                <a:gd name="connsiteY6" fmla="*/ 0 h 381000"/>
                <a:gd name="connsiteX7" fmla="*/ 4762 w 557212"/>
                <a:gd name="connsiteY7" fmla="*/ 381000 h 381000"/>
                <a:gd name="connsiteX8" fmla="*/ 557212 w 557212"/>
                <a:gd name="connsiteY8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7212" h="381000">
                  <a:moveTo>
                    <a:pt x="557212" y="381000"/>
                  </a:moveTo>
                  <a:lnTo>
                    <a:pt x="547687" y="233363"/>
                  </a:lnTo>
                  <a:lnTo>
                    <a:pt x="461962" y="209550"/>
                  </a:lnTo>
                  <a:lnTo>
                    <a:pt x="366712" y="180975"/>
                  </a:lnTo>
                  <a:lnTo>
                    <a:pt x="233362" y="123825"/>
                  </a:lnTo>
                  <a:lnTo>
                    <a:pt x="142875" y="80963"/>
                  </a:lnTo>
                  <a:lnTo>
                    <a:pt x="0" y="0"/>
                  </a:lnTo>
                  <a:cubicBezTo>
                    <a:pt x="1587" y="127000"/>
                    <a:pt x="3175" y="254000"/>
                    <a:pt x="4762" y="381000"/>
                  </a:cubicBezTo>
                  <a:lnTo>
                    <a:pt x="557212" y="38100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72" name="Freeform 171"/>
            <p:cNvSpPr/>
            <p:nvPr/>
          </p:nvSpPr>
          <p:spPr>
            <a:xfrm>
              <a:off x="1762125" y="3714750"/>
              <a:ext cx="547688" cy="361950"/>
            </a:xfrm>
            <a:custGeom>
              <a:avLst/>
              <a:gdLst>
                <a:gd name="connsiteX0" fmla="*/ 0 w 547688"/>
                <a:gd name="connsiteY0" fmla="*/ 228600 h 361950"/>
                <a:gd name="connsiteX1" fmla="*/ 138113 w 547688"/>
                <a:gd name="connsiteY1" fmla="*/ 190500 h 361950"/>
                <a:gd name="connsiteX2" fmla="*/ 276225 w 547688"/>
                <a:gd name="connsiteY2" fmla="*/ 138113 h 361950"/>
                <a:gd name="connsiteX3" fmla="*/ 423863 w 547688"/>
                <a:gd name="connsiteY3" fmla="*/ 61913 h 361950"/>
                <a:gd name="connsiteX4" fmla="*/ 547688 w 547688"/>
                <a:gd name="connsiteY4" fmla="*/ 0 h 361950"/>
                <a:gd name="connsiteX5" fmla="*/ 542925 w 547688"/>
                <a:gd name="connsiteY5" fmla="*/ 357188 h 361950"/>
                <a:gd name="connsiteX6" fmla="*/ 0 w 547688"/>
                <a:gd name="connsiteY6" fmla="*/ 361950 h 361950"/>
                <a:gd name="connsiteX7" fmla="*/ 0 w 547688"/>
                <a:gd name="connsiteY7" fmla="*/ 22860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7688" h="361950">
                  <a:moveTo>
                    <a:pt x="0" y="228600"/>
                  </a:moveTo>
                  <a:lnTo>
                    <a:pt x="138113" y="190500"/>
                  </a:lnTo>
                  <a:lnTo>
                    <a:pt x="276225" y="138113"/>
                  </a:lnTo>
                  <a:lnTo>
                    <a:pt x="423863" y="61913"/>
                  </a:lnTo>
                  <a:lnTo>
                    <a:pt x="547688" y="0"/>
                  </a:lnTo>
                  <a:cubicBezTo>
                    <a:pt x="546100" y="119063"/>
                    <a:pt x="544513" y="238125"/>
                    <a:pt x="542925" y="357188"/>
                  </a:cubicBezTo>
                  <a:lnTo>
                    <a:pt x="0" y="36195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173" name="Rectangle 172"/>
          <p:cNvSpPr/>
          <p:nvPr/>
        </p:nvSpPr>
        <p:spPr>
          <a:xfrm>
            <a:off x="172233" y="467958"/>
            <a:ext cx="1831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</a:t>
            </a:r>
            <a:r>
              <a:rPr lang="en-US" b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µ</a:t>
            </a:r>
            <a:r>
              <a:rPr lang="en-US" b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male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µ</a:t>
            </a:r>
            <a:r>
              <a:rPr lang="en-US" b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female </a:t>
            </a:r>
            <a:endParaRPr lang="en-US" baseline="-25000" dirty="0"/>
          </a:p>
        </p:txBody>
      </p:sp>
      <p:sp>
        <p:nvSpPr>
          <p:cNvPr id="174" name="Rectangle 173"/>
          <p:cNvSpPr/>
          <p:nvPr/>
        </p:nvSpPr>
        <p:spPr>
          <a:xfrm>
            <a:off x="4781961" y="467958"/>
            <a:ext cx="1796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</a:t>
            </a:r>
            <a:r>
              <a:rPr lang="en-US" b="1" baseline="-25000" dirty="0" smtClean="0">
                <a:solidFill>
                  <a:srgbClr val="FF0000"/>
                </a:solidFill>
              </a:rPr>
              <a:t>1 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b="1" dirty="0">
                <a:solidFill>
                  <a:srgbClr val="FF0000"/>
                </a:solidFill>
              </a:rPr>
              <a:t>µ</a:t>
            </a:r>
            <a:r>
              <a:rPr lang="en-US" b="1" baseline="-25000" dirty="0">
                <a:solidFill>
                  <a:srgbClr val="FF0000"/>
                </a:solidFill>
              </a:rPr>
              <a:t>male</a:t>
            </a:r>
            <a:r>
              <a:rPr lang="en-US" b="1" dirty="0">
                <a:solidFill>
                  <a:srgbClr val="FF0000"/>
                </a:solidFill>
              </a:rPr>
              <a:t> ≠</a:t>
            </a:r>
            <a:r>
              <a:rPr lang="en-US" b="1" dirty="0" smtClean="0">
                <a:solidFill>
                  <a:srgbClr val="FF0000"/>
                </a:solidFill>
              </a:rPr>
              <a:t> µ</a:t>
            </a:r>
            <a:r>
              <a:rPr lang="en-US" b="1" baseline="-25000" dirty="0" smtClean="0">
                <a:solidFill>
                  <a:srgbClr val="FF0000"/>
                </a:solidFill>
              </a:rPr>
              <a:t>female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7546043" y="304800"/>
            <a:ext cx="43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415832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381000" y="838200"/>
            <a:ext cx="8092528" cy="4419600"/>
            <a:chOff x="1051472" y="838200"/>
            <a:chExt cx="6222723" cy="3228488"/>
          </a:xfrm>
        </p:grpSpPr>
        <p:grpSp>
          <p:nvGrpSpPr>
            <p:cNvPr id="46" name="Group 45"/>
            <p:cNvGrpSpPr/>
            <p:nvPr/>
          </p:nvGrpSpPr>
          <p:grpSpPr>
            <a:xfrm>
              <a:off x="1051472" y="838200"/>
              <a:ext cx="3234081" cy="3228488"/>
              <a:chOff x="1811959" y="2957756"/>
              <a:chExt cx="3234081" cy="3228488"/>
            </a:xfrm>
          </p:grpSpPr>
          <p:sp>
            <p:nvSpPr>
              <p:cNvPr id="47" name="TextBox 7"/>
              <p:cNvSpPr txBox="1"/>
              <p:nvPr/>
            </p:nvSpPr>
            <p:spPr>
              <a:xfrm>
                <a:off x="3897159" y="4178365"/>
                <a:ext cx="573286" cy="292864"/>
              </a:xfrm>
              <a:prstGeom prst="rect">
                <a:avLst/>
              </a:prstGeom>
              <a:solidFill>
                <a:schemeClr val="lt1"/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600" baseline="0" dirty="0">
                    <a:solidFill>
                      <a:srgbClr val="00B0F0"/>
                    </a:solidFill>
                  </a:rPr>
                  <a:t>PRE</a:t>
                </a:r>
                <a:endParaRPr lang="en-US" sz="1600" baseline="30000" dirty="0">
                  <a:solidFill>
                    <a:srgbClr val="00B0F0"/>
                  </a:solidFill>
                </a:endParaRPr>
              </a:p>
              <a:p>
                <a:pPr algn="l"/>
                <a:endParaRPr lang="en-US" sz="16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48" name="TextBox 8"/>
              <p:cNvSpPr txBox="1"/>
              <p:nvPr/>
            </p:nvSpPr>
            <p:spPr>
              <a:xfrm rot="16200000">
                <a:off x="1849537" y="3463976"/>
                <a:ext cx="990807" cy="241788"/>
              </a:xfrm>
              <a:prstGeom prst="rect">
                <a:avLst/>
              </a:prstGeom>
              <a:solidFill>
                <a:schemeClr val="lt1"/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i="1" dirty="0">
                    <a:solidFill>
                      <a:srgbClr val="7030A0"/>
                    </a:solidFill>
                  </a:rPr>
                  <a:t>parameters</a:t>
                </a:r>
              </a:p>
            </p:txBody>
          </p:sp>
          <p:sp>
            <p:nvSpPr>
              <p:cNvPr id="49" name="TextBox 65"/>
              <p:cNvSpPr txBox="1"/>
              <p:nvPr/>
            </p:nvSpPr>
            <p:spPr>
              <a:xfrm>
                <a:off x="2006623" y="5944456"/>
                <a:ext cx="553623" cy="241788"/>
              </a:xfrm>
              <a:prstGeom prst="rect">
                <a:avLst/>
              </a:prstGeom>
              <a:solidFill>
                <a:schemeClr val="lt1"/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i="1" dirty="0">
                    <a:solidFill>
                      <a:srgbClr val="FF0000"/>
                    </a:solidFill>
                  </a:rPr>
                  <a:t>SSE</a:t>
                </a:r>
              </a:p>
            </p:txBody>
          </p:sp>
          <p:sp>
            <p:nvSpPr>
              <p:cNvPr id="50" name="TextBox 66"/>
              <p:cNvSpPr txBox="1"/>
              <p:nvPr/>
            </p:nvSpPr>
            <p:spPr>
              <a:xfrm>
                <a:off x="3263795" y="3873012"/>
                <a:ext cx="698605" cy="241788"/>
              </a:xfrm>
              <a:prstGeom prst="rect">
                <a:avLst/>
              </a:prstGeom>
              <a:solidFill>
                <a:schemeClr val="lt1"/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1600" i="1" dirty="0">
                    <a:solidFill>
                      <a:schemeClr val="tx1"/>
                    </a:solidFill>
                  </a:rPr>
                  <a:t>SSR</a:t>
                </a:r>
                <a:endParaRPr lang="en-US" sz="12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67"/>
              <p:cNvSpPr txBox="1"/>
              <p:nvPr/>
            </p:nvSpPr>
            <p:spPr>
              <a:xfrm>
                <a:off x="4492417" y="2990452"/>
                <a:ext cx="553623" cy="241788"/>
              </a:xfrm>
              <a:prstGeom prst="rect">
                <a:avLst/>
              </a:prstGeom>
              <a:solidFill>
                <a:schemeClr val="lt1"/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i="1" dirty="0">
                    <a:solidFill>
                      <a:srgbClr val="00B0F0"/>
                    </a:solidFill>
                  </a:rPr>
                  <a:t>SST</a:t>
                </a:r>
              </a:p>
            </p:txBody>
          </p:sp>
          <p:sp>
            <p:nvSpPr>
              <p:cNvPr id="52" name="TextBox 68"/>
              <p:cNvSpPr txBox="1"/>
              <p:nvPr/>
            </p:nvSpPr>
            <p:spPr>
              <a:xfrm>
                <a:off x="4048528" y="5545015"/>
                <a:ext cx="828272" cy="322385"/>
              </a:xfrm>
              <a:prstGeom prst="rect">
                <a:avLst/>
              </a:prstGeom>
              <a:solidFill>
                <a:schemeClr val="lt1"/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i="1" dirty="0" smtClean="0">
                    <a:solidFill>
                      <a:srgbClr val="7030A0"/>
                    </a:solidFill>
                  </a:rPr>
                  <a:t>Degrees </a:t>
                </a:r>
              </a:p>
              <a:p>
                <a:pPr algn="ctr"/>
                <a:r>
                  <a:rPr lang="en-US" sz="1100" i="1" dirty="0" smtClean="0">
                    <a:solidFill>
                      <a:srgbClr val="7030A0"/>
                    </a:solidFill>
                  </a:rPr>
                  <a:t>of freedom</a:t>
                </a:r>
                <a:endParaRPr lang="en-US" sz="1100" i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3" name="TextBox 69"/>
              <p:cNvSpPr txBox="1"/>
              <p:nvPr/>
            </p:nvSpPr>
            <p:spPr>
              <a:xfrm>
                <a:off x="3033273" y="5044710"/>
                <a:ext cx="531850" cy="410308"/>
              </a:xfrm>
              <a:prstGeom prst="rect">
                <a:avLst/>
              </a:prstGeom>
              <a:solidFill>
                <a:schemeClr val="lt1"/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b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>
                    <a:solidFill>
                      <a:srgbClr val="7030A0"/>
                    </a:solidFill>
                  </a:rPr>
                  <a:t>F</a:t>
                </a:r>
              </a:p>
            </p:txBody>
          </p:sp>
          <p:sp>
            <p:nvSpPr>
              <p:cNvPr id="54" name="TextBox 70"/>
              <p:cNvSpPr txBox="1"/>
              <p:nvPr/>
            </p:nvSpPr>
            <p:spPr>
              <a:xfrm>
                <a:off x="3024813" y="5396401"/>
                <a:ext cx="426328" cy="286436"/>
              </a:xfrm>
              <a:prstGeom prst="rect">
                <a:avLst/>
              </a:prstGeom>
              <a:solidFill>
                <a:schemeClr val="lt1"/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i="1" dirty="0">
                    <a:solidFill>
                      <a:srgbClr val="7030A0"/>
                    </a:solidFill>
                  </a:rPr>
                  <a:t>p</a:t>
                </a:r>
              </a:p>
            </p:txBody>
          </p:sp>
          <p:sp>
            <p:nvSpPr>
              <p:cNvPr id="55" name="TextBox 71"/>
              <p:cNvSpPr txBox="1"/>
              <p:nvPr/>
            </p:nvSpPr>
            <p:spPr>
              <a:xfrm>
                <a:off x="4218820" y="5105400"/>
                <a:ext cx="662452" cy="289035"/>
              </a:xfrm>
              <a:prstGeom prst="rect">
                <a:avLst/>
              </a:prstGeom>
              <a:solidFill>
                <a:schemeClr val="lt1"/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600" i="1" dirty="0" err="1" smtClean="0">
                    <a:solidFill>
                      <a:srgbClr val="00B0F0"/>
                    </a:solidFill>
                    <a:latin typeface="+mn-lt"/>
                    <a:ea typeface="+mn-ea"/>
                    <a:cs typeface="+mn-cs"/>
                  </a:rPr>
                  <a:t>df</a:t>
                </a:r>
                <a:r>
                  <a:rPr lang="en-US" sz="1600" baseline="-25000" dirty="0" err="1" smtClean="0">
                    <a:solidFill>
                      <a:srgbClr val="00B0F0"/>
                    </a:solidFill>
                    <a:latin typeface="+mn-lt"/>
                    <a:ea typeface="+mn-ea"/>
                    <a:cs typeface="+mn-cs"/>
                  </a:rPr>
                  <a:t>T</a:t>
                </a:r>
                <a:endParaRPr lang="en-US" sz="1600" baseline="-25000" dirty="0" smtClean="0">
                  <a:solidFill>
                    <a:srgbClr val="00B0F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6" name="TextBox 72"/>
              <p:cNvSpPr txBox="1"/>
              <p:nvPr/>
            </p:nvSpPr>
            <p:spPr>
              <a:xfrm>
                <a:off x="3319061" y="5654565"/>
                <a:ext cx="614189" cy="289035"/>
              </a:xfrm>
              <a:prstGeom prst="rect">
                <a:avLst/>
              </a:prstGeom>
              <a:solidFill>
                <a:schemeClr val="lt1"/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600" i="1" dirty="0" err="1" smtClean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rPr>
                  <a:t>df</a:t>
                </a:r>
                <a:r>
                  <a:rPr lang="en-US" sz="1600" baseline="-25000" dirty="0" err="1" smtClean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rPr>
                  <a:t>E</a:t>
                </a:r>
                <a:endParaRPr lang="en-US" sz="160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7" name="TextBox 73"/>
              <p:cNvSpPr txBox="1"/>
              <p:nvPr/>
            </p:nvSpPr>
            <p:spPr>
              <a:xfrm>
                <a:off x="3505200" y="5118173"/>
                <a:ext cx="443676" cy="289035"/>
              </a:xfrm>
              <a:prstGeom prst="rect">
                <a:avLst/>
              </a:prstGeom>
              <a:solidFill>
                <a:schemeClr val="lt1"/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i="1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df</a:t>
                </a:r>
                <a:r>
                  <a:rPr lang="en-US" sz="1600" baseline="-2500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R</a:t>
                </a:r>
                <a:endParaRPr lang="en-US" sz="16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8" name="TextBox 74"/>
              <p:cNvSpPr txBox="1"/>
              <p:nvPr/>
            </p:nvSpPr>
            <p:spPr>
              <a:xfrm>
                <a:off x="1811959" y="3925029"/>
                <a:ext cx="443676" cy="289035"/>
              </a:xfrm>
              <a:prstGeom prst="rect">
                <a:avLst/>
              </a:prstGeom>
              <a:solidFill>
                <a:schemeClr val="lt1"/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baseline="30000" dirty="0" smtClean="0">
                    <a:solidFill>
                      <a:srgbClr val="FF0000"/>
                    </a:solidFill>
                  </a:rPr>
                  <a:t>H</a:t>
                </a:r>
                <a:r>
                  <a:rPr lang="en-US" baseline="-25000" dirty="0" smtClean="0">
                    <a:solidFill>
                      <a:srgbClr val="FF0000"/>
                    </a:solidFill>
                  </a:rPr>
                  <a:t>1</a:t>
                </a:r>
                <a:endParaRPr lang="en-US" sz="1100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TextBox 75"/>
              <p:cNvSpPr txBox="1"/>
              <p:nvPr/>
            </p:nvSpPr>
            <p:spPr>
              <a:xfrm>
                <a:off x="2596270" y="3912052"/>
                <a:ext cx="443675" cy="289035"/>
              </a:xfrm>
              <a:prstGeom prst="rect">
                <a:avLst/>
              </a:prstGeom>
              <a:solidFill>
                <a:schemeClr val="lt1"/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aseline="30000" dirty="0" err="1" smtClean="0">
                    <a:solidFill>
                      <a:schemeClr val="tx1"/>
                    </a:solidFill>
                  </a:rPr>
                  <a:t>ic</a:t>
                </a:r>
                <a:endParaRPr lang="en-US" sz="1100" baseline="30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76"/>
              <p:cNvSpPr txBox="1"/>
              <p:nvPr/>
            </p:nvSpPr>
            <p:spPr>
              <a:xfrm>
                <a:off x="2569484" y="2957756"/>
                <a:ext cx="443675" cy="289035"/>
              </a:xfrm>
              <a:prstGeom prst="rect">
                <a:avLst/>
              </a:prstGeom>
              <a:solidFill>
                <a:schemeClr val="lt1"/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aseline="30000" dirty="0" smtClean="0">
                    <a:solidFill>
                      <a:srgbClr val="00B0F0"/>
                    </a:solidFill>
                  </a:rPr>
                  <a:t>H</a:t>
                </a:r>
                <a:r>
                  <a:rPr lang="en-US" baseline="-25000" dirty="0" smtClean="0">
                    <a:solidFill>
                      <a:srgbClr val="00B0F0"/>
                    </a:solidFill>
                  </a:rPr>
                  <a:t>0</a:t>
                </a:r>
                <a:endParaRPr lang="en-US" sz="1100" baseline="-250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1" name="TextBox 78"/>
              <p:cNvSpPr txBox="1"/>
              <p:nvPr/>
            </p:nvSpPr>
            <p:spPr>
              <a:xfrm>
                <a:off x="2089663" y="4174375"/>
                <a:ext cx="577768" cy="292864"/>
              </a:xfrm>
              <a:prstGeom prst="rect">
                <a:avLst/>
              </a:prstGeom>
              <a:solidFill>
                <a:schemeClr val="lt1"/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1600" dirty="0">
                    <a:solidFill>
                      <a:srgbClr val="FF0000"/>
                    </a:solidFill>
                  </a:rPr>
                  <a:t>PIE</a:t>
                </a:r>
                <a:endParaRPr lang="en-US" sz="1050" dirty="0">
                  <a:solidFill>
                    <a:srgbClr val="FF0000"/>
                  </a:solidFill>
                </a:endParaRPr>
              </a:p>
              <a:p>
                <a:pPr algn="r"/>
                <a:endParaRPr lang="en-US" sz="105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2" name="TextBox 79"/>
              <p:cNvSpPr txBox="1"/>
              <p:nvPr/>
            </p:nvSpPr>
            <p:spPr>
              <a:xfrm>
                <a:off x="2608209" y="4718883"/>
                <a:ext cx="629767" cy="340272"/>
              </a:xfrm>
              <a:prstGeom prst="rect">
                <a:avLst/>
              </a:prstGeom>
              <a:solidFill>
                <a:schemeClr val="lt1"/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b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400" dirty="0">
                    <a:solidFill>
                      <a:srgbClr val="FF0000"/>
                    </a:solidFill>
                  </a:rPr>
                  <a:t>MSE</a:t>
                </a:r>
              </a:p>
            </p:txBody>
          </p:sp>
          <p:sp>
            <p:nvSpPr>
              <p:cNvPr id="63" name="TextBox 80"/>
              <p:cNvSpPr txBox="1"/>
              <p:nvPr/>
            </p:nvSpPr>
            <p:spPr>
              <a:xfrm>
                <a:off x="2057400" y="4718882"/>
                <a:ext cx="618893" cy="340272"/>
              </a:xfrm>
              <a:prstGeom prst="rect">
                <a:avLst/>
              </a:prstGeom>
              <a:solidFill>
                <a:schemeClr val="lt1"/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b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1400" dirty="0">
                    <a:solidFill>
                      <a:schemeClr val="tx1"/>
                    </a:solidFill>
                  </a:rPr>
                  <a:t>MSR</a:t>
                </a: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1337918" y="1080844"/>
              <a:ext cx="2778395" cy="2771112"/>
              <a:chOff x="3182802" y="2043444"/>
              <a:chExt cx="2778395" cy="2771112"/>
            </a:xfrm>
          </p:grpSpPr>
          <p:sp>
            <p:nvSpPr>
              <p:cNvPr id="65" name="shapeSSE"/>
              <p:cNvSpPr/>
              <p:nvPr/>
            </p:nvSpPr>
            <p:spPr>
              <a:xfrm>
                <a:off x="3182802" y="2991763"/>
                <a:ext cx="1829492" cy="182279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66" name="shapeMSR"/>
              <p:cNvSpPr/>
              <p:nvPr/>
            </p:nvSpPr>
            <p:spPr>
              <a:xfrm>
                <a:off x="3384736" y="3875801"/>
                <a:ext cx="740828" cy="7381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67" name="shapeSST"/>
              <p:cNvSpPr/>
              <p:nvPr/>
            </p:nvSpPr>
            <p:spPr>
              <a:xfrm>
                <a:off x="3723885" y="2043444"/>
                <a:ext cx="2237312" cy="2226427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68" name="shapeSSR"/>
              <p:cNvSpPr/>
              <p:nvPr/>
            </p:nvSpPr>
            <p:spPr>
              <a:xfrm>
                <a:off x="3725691" y="2991760"/>
                <a:ext cx="1286603" cy="12784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grpSp>
            <p:nvGrpSpPr>
              <p:cNvPr id="69" name="Group 8"/>
              <p:cNvGrpSpPr/>
              <p:nvPr/>
            </p:nvGrpSpPr>
            <p:grpSpPr>
              <a:xfrm>
                <a:off x="3725073" y="3875801"/>
                <a:ext cx="400491" cy="394070"/>
                <a:chOff x="0" y="0"/>
                <a:chExt cx="397770" cy="397770"/>
              </a:xfrm>
            </p:grpSpPr>
            <p:sp>
              <p:nvSpPr>
                <p:cNvPr id="70" name="shapeMSE"/>
                <p:cNvSpPr/>
                <p:nvPr/>
              </p:nvSpPr>
              <p:spPr>
                <a:xfrm>
                  <a:off x="0" y="0"/>
                  <a:ext cx="397766" cy="397766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US" sz="1100"/>
                </a:p>
              </p:txBody>
            </p:sp>
            <p:sp>
              <p:nvSpPr>
                <p:cNvPr id="71" name="shapeMSE"/>
                <p:cNvSpPr/>
                <p:nvPr/>
              </p:nvSpPr>
              <p:spPr>
                <a:xfrm>
                  <a:off x="4" y="4"/>
                  <a:ext cx="397766" cy="397766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US" sz="1100"/>
                </a:p>
              </p:txBody>
            </p:sp>
          </p:grpSp>
        </p:grpSp>
        <p:sp>
          <p:nvSpPr>
            <p:cNvPr id="72" name="TextBox 68"/>
            <p:cNvSpPr txBox="1"/>
            <p:nvPr/>
          </p:nvSpPr>
          <p:spPr>
            <a:xfrm>
              <a:off x="6445923" y="3473571"/>
              <a:ext cx="828272" cy="322385"/>
            </a:xfrm>
            <a:prstGeom prst="rect">
              <a:avLst/>
            </a:prstGeom>
            <a:solidFill>
              <a:schemeClr val="lt1"/>
            </a:solidFill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i="1" dirty="0" smtClean="0">
                  <a:solidFill>
                    <a:srgbClr val="7030A0"/>
                  </a:solidFill>
                </a:rPr>
                <a:t>Degrees </a:t>
              </a:r>
            </a:p>
            <a:p>
              <a:pPr algn="ctr"/>
              <a:r>
                <a:rPr lang="en-US" sz="1100" i="1" dirty="0" smtClean="0">
                  <a:solidFill>
                    <a:srgbClr val="7030A0"/>
                  </a:solidFill>
                </a:rPr>
                <a:t>of freedom</a:t>
              </a:r>
              <a:endParaRPr lang="en-US" sz="1100" i="1" dirty="0">
                <a:solidFill>
                  <a:srgbClr val="7030A0"/>
                </a:solidFill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4495800" y="1066800"/>
              <a:ext cx="2778395" cy="2771112"/>
              <a:chOff x="3182802" y="2043444"/>
              <a:chExt cx="2778395" cy="2771112"/>
            </a:xfrm>
          </p:grpSpPr>
          <p:sp>
            <p:nvSpPr>
              <p:cNvPr id="74" name="shapeSSE"/>
              <p:cNvSpPr/>
              <p:nvPr/>
            </p:nvSpPr>
            <p:spPr>
              <a:xfrm>
                <a:off x="3182802" y="2991763"/>
                <a:ext cx="1829492" cy="182279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75" name="shapeMSR"/>
              <p:cNvSpPr/>
              <p:nvPr/>
            </p:nvSpPr>
            <p:spPr>
              <a:xfrm>
                <a:off x="3384736" y="3875801"/>
                <a:ext cx="740828" cy="7381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76" name="shapeSST"/>
              <p:cNvSpPr/>
              <p:nvPr/>
            </p:nvSpPr>
            <p:spPr>
              <a:xfrm>
                <a:off x="3723885" y="2043444"/>
                <a:ext cx="2237312" cy="2226427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77" name="shapeSSR"/>
              <p:cNvSpPr/>
              <p:nvPr/>
            </p:nvSpPr>
            <p:spPr>
              <a:xfrm>
                <a:off x="3725691" y="2991760"/>
                <a:ext cx="1286603" cy="12784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grpSp>
            <p:nvGrpSpPr>
              <p:cNvPr id="78" name="Group 66"/>
              <p:cNvGrpSpPr/>
              <p:nvPr/>
            </p:nvGrpSpPr>
            <p:grpSpPr>
              <a:xfrm>
                <a:off x="3725073" y="3875801"/>
                <a:ext cx="400491" cy="394070"/>
                <a:chOff x="0" y="0"/>
                <a:chExt cx="397770" cy="397770"/>
              </a:xfrm>
            </p:grpSpPr>
            <p:sp>
              <p:nvSpPr>
                <p:cNvPr id="79" name="shapeMSE"/>
                <p:cNvSpPr/>
                <p:nvPr/>
              </p:nvSpPr>
              <p:spPr>
                <a:xfrm>
                  <a:off x="0" y="0"/>
                  <a:ext cx="397766" cy="397766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US" sz="1100"/>
                </a:p>
              </p:txBody>
            </p:sp>
            <p:sp>
              <p:nvSpPr>
                <p:cNvPr id="80" name="shapeMSE"/>
                <p:cNvSpPr/>
                <p:nvPr/>
              </p:nvSpPr>
              <p:spPr>
                <a:xfrm>
                  <a:off x="4" y="4"/>
                  <a:ext cx="397766" cy="397766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US" sz="1100"/>
                </a:p>
              </p:txBody>
            </p:sp>
          </p:grpSp>
        </p:grpSp>
        <p:cxnSp>
          <p:nvCxnSpPr>
            <p:cNvPr id="81" name="Straight Arrow Connector 80"/>
            <p:cNvCxnSpPr/>
            <p:nvPr/>
          </p:nvCxnSpPr>
          <p:spPr>
            <a:xfrm flipH="1">
              <a:off x="6362995" y="2386862"/>
              <a:ext cx="256420" cy="247653"/>
            </a:xfrm>
            <a:prstGeom prst="straightConnector1">
              <a:avLst/>
            </a:prstGeom>
            <a:ln>
              <a:solidFill>
                <a:srgbClr val="00B0F0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V="1">
              <a:off x="4656249" y="2367487"/>
              <a:ext cx="325103" cy="286401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3" name="TextBox 8"/>
            <p:cNvSpPr txBox="1"/>
            <p:nvPr/>
          </p:nvSpPr>
          <p:spPr>
            <a:xfrm rot="16200000">
              <a:off x="4355056" y="1365110"/>
              <a:ext cx="990807" cy="241788"/>
            </a:xfrm>
            <a:prstGeom prst="rect">
              <a:avLst/>
            </a:prstGeom>
            <a:solidFill>
              <a:schemeClr val="lt1"/>
            </a:solidFill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i="1" dirty="0">
                  <a:solidFill>
                    <a:srgbClr val="7030A0"/>
                  </a:solidFill>
                </a:rPr>
                <a:t>parameters</a:t>
              </a:r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H="1">
              <a:off x="3201913" y="2366425"/>
              <a:ext cx="304049" cy="144262"/>
            </a:xfrm>
            <a:prstGeom prst="straightConnector1">
              <a:avLst/>
            </a:prstGeom>
            <a:ln>
              <a:solidFill>
                <a:srgbClr val="00B0F0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1463559" y="2347051"/>
              <a:ext cx="404340" cy="163636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6" name="TextBox 29"/>
          <p:cNvSpPr txBox="1"/>
          <p:nvPr/>
        </p:nvSpPr>
        <p:spPr>
          <a:xfrm>
            <a:off x="1999554" y="256688"/>
            <a:ext cx="4538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ANOVA results table</a:t>
            </a:r>
            <a:endParaRPr lang="en-US" sz="2000" dirty="0"/>
          </a:p>
        </p:txBody>
      </p:sp>
      <p:sp>
        <p:nvSpPr>
          <p:cNvPr id="87" name="TextBox 29"/>
          <p:cNvSpPr txBox="1"/>
          <p:nvPr/>
        </p:nvSpPr>
        <p:spPr>
          <a:xfrm>
            <a:off x="1752600" y="5943600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Schematics. Print out and fill in with your own numbers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traight Connector 139"/>
          <p:cNvCxnSpPr/>
          <p:nvPr/>
        </p:nvCxnSpPr>
        <p:spPr>
          <a:xfrm>
            <a:off x="1809899" y="5496470"/>
            <a:ext cx="640645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5015956" y="5449651"/>
            <a:ext cx="777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µ</a:t>
            </a:r>
            <a:r>
              <a:rPr lang="en-US" sz="1400" dirty="0" smtClean="0"/>
              <a:t> = 11</a:t>
            </a:r>
          </a:p>
          <a:p>
            <a:r>
              <a:rPr lang="el-G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σ</a:t>
            </a:r>
            <a:r>
              <a:rPr lang="en-US" sz="1400" dirty="0" smtClean="0"/>
              <a:t> = </a:t>
            </a:r>
            <a:r>
              <a:rPr lang="en-US" sz="1400" dirty="0" smtClean="0">
                <a:solidFill>
                  <a:srgbClr val="FF0000"/>
                </a:solidFill>
              </a:rPr>
              <a:t>2.3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406356" y="5449651"/>
            <a:ext cx="77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M</a:t>
            </a:r>
            <a:r>
              <a:rPr lang="en-US" sz="1400" dirty="0" smtClean="0"/>
              <a:t> = </a:t>
            </a:r>
            <a:r>
              <a:rPr lang="en-US" sz="1400" dirty="0" smtClean="0">
                <a:solidFill>
                  <a:srgbClr val="FF0000"/>
                </a:solidFill>
              </a:rPr>
              <a:t>9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 s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= </a:t>
            </a:r>
            <a:r>
              <a:rPr lang="en-US" sz="1400" dirty="0" smtClean="0">
                <a:solidFill>
                  <a:srgbClr val="FF0000"/>
                </a:solidFill>
              </a:rPr>
              <a:t>2.3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1" name="Freeform 140"/>
          <p:cNvSpPr/>
          <p:nvPr/>
        </p:nvSpPr>
        <p:spPr>
          <a:xfrm>
            <a:off x="2688380" y="3221727"/>
            <a:ext cx="5223176" cy="2227925"/>
          </a:xfrm>
          <a:custGeom>
            <a:avLst/>
            <a:gdLst>
              <a:gd name="connsiteX0" fmla="*/ 0 w 2965450"/>
              <a:gd name="connsiteY0" fmla="*/ 1308100 h 1314450"/>
              <a:gd name="connsiteX1" fmla="*/ 660400 w 2965450"/>
              <a:gd name="connsiteY1" fmla="*/ 993775 h 1314450"/>
              <a:gd name="connsiteX2" fmla="*/ 1492250 w 2965450"/>
              <a:gd name="connsiteY2" fmla="*/ 0 h 1314450"/>
              <a:gd name="connsiteX3" fmla="*/ 2311400 w 2965450"/>
              <a:gd name="connsiteY3" fmla="*/ 990600 h 1314450"/>
              <a:gd name="connsiteX4" fmla="*/ 2965450 w 2965450"/>
              <a:gd name="connsiteY4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5450" h="1314450">
                <a:moveTo>
                  <a:pt x="0" y="1308100"/>
                </a:moveTo>
                <a:cubicBezTo>
                  <a:pt x="205846" y="1259946"/>
                  <a:pt x="411692" y="1211792"/>
                  <a:pt x="660400" y="993775"/>
                </a:cubicBezTo>
                <a:cubicBezTo>
                  <a:pt x="909108" y="775758"/>
                  <a:pt x="1217083" y="529"/>
                  <a:pt x="1492250" y="0"/>
                </a:cubicBezTo>
                <a:cubicBezTo>
                  <a:pt x="1767417" y="-529"/>
                  <a:pt x="2065867" y="771525"/>
                  <a:pt x="2311400" y="990600"/>
                </a:cubicBezTo>
                <a:cubicBezTo>
                  <a:pt x="2556933" y="1209675"/>
                  <a:pt x="2761191" y="1262062"/>
                  <a:pt x="2965450" y="1314450"/>
                </a:cubicBezTo>
              </a:path>
            </a:pathLst>
          </a:cu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3" name="Freeform 142"/>
          <p:cNvSpPr/>
          <p:nvPr/>
        </p:nvSpPr>
        <p:spPr>
          <a:xfrm>
            <a:off x="2078780" y="3221727"/>
            <a:ext cx="5223176" cy="2227925"/>
          </a:xfrm>
          <a:custGeom>
            <a:avLst/>
            <a:gdLst>
              <a:gd name="connsiteX0" fmla="*/ 0 w 2965450"/>
              <a:gd name="connsiteY0" fmla="*/ 1308100 h 1314450"/>
              <a:gd name="connsiteX1" fmla="*/ 660400 w 2965450"/>
              <a:gd name="connsiteY1" fmla="*/ 993775 h 1314450"/>
              <a:gd name="connsiteX2" fmla="*/ 1492250 w 2965450"/>
              <a:gd name="connsiteY2" fmla="*/ 0 h 1314450"/>
              <a:gd name="connsiteX3" fmla="*/ 2311400 w 2965450"/>
              <a:gd name="connsiteY3" fmla="*/ 990600 h 1314450"/>
              <a:gd name="connsiteX4" fmla="*/ 2965450 w 2965450"/>
              <a:gd name="connsiteY4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5450" h="1314450">
                <a:moveTo>
                  <a:pt x="0" y="1308100"/>
                </a:moveTo>
                <a:cubicBezTo>
                  <a:pt x="205846" y="1259946"/>
                  <a:pt x="411692" y="1211792"/>
                  <a:pt x="660400" y="993775"/>
                </a:cubicBezTo>
                <a:cubicBezTo>
                  <a:pt x="909108" y="775758"/>
                  <a:pt x="1217083" y="529"/>
                  <a:pt x="1492250" y="0"/>
                </a:cubicBezTo>
                <a:cubicBezTo>
                  <a:pt x="1767417" y="-529"/>
                  <a:pt x="2065867" y="771525"/>
                  <a:pt x="2311400" y="990600"/>
                </a:cubicBezTo>
                <a:cubicBezTo>
                  <a:pt x="2556933" y="1209675"/>
                  <a:pt x="2761191" y="1262062"/>
                  <a:pt x="2965450" y="1314450"/>
                </a:cubicBezTo>
              </a:path>
            </a:pathLst>
          </a:custGeom>
          <a:ln>
            <a:solidFill>
              <a:srgbClr val="FF0000">
                <a:alpha val="26000"/>
              </a:srgbClr>
            </a:solidFill>
            <a:prstDash val="sys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6" name="Straight Connector 145"/>
          <p:cNvCxnSpPr/>
          <p:nvPr/>
        </p:nvCxnSpPr>
        <p:spPr>
          <a:xfrm>
            <a:off x="5309891" y="2630251"/>
            <a:ext cx="0" cy="2840019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4711156" y="2630251"/>
            <a:ext cx="0" cy="2860638"/>
          </a:xfrm>
          <a:prstGeom prst="line">
            <a:avLst/>
          </a:prstGeom>
          <a:ln>
            <a:solidFill>
              <a:schemeClr val="accent6">
                <a:shade val="95000"/>
                <a:satMod val="105000"/>
                <a:alpha val="48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TextBox 11"/>
              <p:cNvSpPr txBox="1"/>
              <p:nvPr/>
            </p:nvSpPr>
            <p:spPr>
              <a:xfrm>
                <a:off x="295367" y="2362200"/>
                <a:ext cx="4429033" cy="953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𝑡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/>
                          </a:rPr>
                          <m:t> −</m:t>
                        </m:r>
                        <m:r>
                          <a:rPr lang="en-US" sz="24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𝜇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𝑀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9</m:t>
                        </m:r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4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40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11</m:t>
                        </m:r>
                      </m:num>
                      <m:den>
                        <m:f>
                          <m:f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4.9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36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r>
                          <a:rPr lang="en-US" sz="240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11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.71</m:t>
                        </m:r>
                      </m:den>
                    </m:f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67" y="2362200"/>
                <a:ext cx="4429033" cy="953851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Connector 149"/>
          <p:cNvCxnSpPr/>
          <p:nvPr/>
        </p:nvCxnSpPr>
        <p:spPr>
          <a:xfrm flipV="1">
            <a:off x="4711156" y="4723728"/>
            <a:ext cx="594875" cy="672"/>
          </a:xfrm>
          <a:prstGeom prst="line">
            <a:avLst/>
          </a:prstGeom>
          <a:ln w="698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1" name="Rectangle 150"/>
          <p:cNvSpPr>
            <a:spLocks/>
          </p:cNvSpPr>
          <p:nvPr/>
        </p:nvSpPr>
        <p:spPr>
          <a:xfrm>
            <a:off x="4608038" y="3913581"/>
            <a:ext cx="697870" cy="697870"/>
          </a:xfrm>
          <a:prstGeom prst="rect">
            <a:avLst/>
          </a:prstGeom>
          <a:pattFill prst="lgConfetti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</a:t>
            </a:r>
            <a:r>
              <a:rPr lang="en-US" sz="2400" b="1" baseline="30000" dirty="0" smtClean="0">
                <a:solidFill>
                  <a:schemeClr val="tx1"/>
                </a:solidFill>
              </a:rPr>
              <a:t>2</a:t>
            </a:r>
            <a:endParaRPr lang="en-US" b="1" baseline="30000" dirty="0">
              <a:solidFill>
                <a:schemeClr val="tx1"/>
              </a:solidFill>
            </a:endParaRPr>
          </a:p>
        </p:txBody>
      </p:sp>
      <p:grpSp>
        <p:nvGrpSpPr>
          <p:cNvPr id="2" name="Group 71"/>
          <p:cNvGrpSpPr/>
          <p:nvPr/>
        </p:nvGrpSpPr>
        <p:grpSpPr>
          <a:xfrm>
            <a:off x="4689776" y="2401651"/>
            <a:ext cx="644224" cy="369332"/>
            <a:chOff x="4855420" y="2438400"/>
            <a:chExt cx="644224" cy="369332"/>
          </a:xfrm>
        </p:grpSpPr>
        <p:sp>
          <p:nvSpPr>
            <p:cNvPr id="144" name="TextBox 143"/>
            <p:cNvSpPr txBox="1"/>
            <p:nvPr/>
          </p:nvSpPr>
          <p:spPr>
            <a:xfrm>
              <a:off x="4855420" y="2438400"/>
              <a:ext cx="644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  <a:endParaRPr lang="en-US" sz="1400" dirty="0"/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>
              <a:off x="4876800" y="2743200"/>
              <a:ext cx="586199" cy="74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7" name="TextBox 176"/>
          <p:cNvSpPr txBox="1"/>
          <p:nvPr/>
        </p:nvSpPr>
        <p:spPr>
          <a:xfrm>
            <a:off x="4800600" y="3631176"/>
            <a:ext cx="91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2.23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600994" y="4727019"/>
            <a:ext cx="82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d</a:t>
            </a:r>
            <a:r>
              <a:rPr lang="en-US" b="1" dirty="0" smtClean="0"/>
              <a:t> = </a:t>
            </a:r>
            <a:r>
              <a:rPr lang="en-US" b="1" dirty="0"/>
              <a:t>.90</a:t>
            </a:r>
            <a:endParaRPr lang="en-US" sz="1400" dirty="0"/>
          </a:p>
        </p:txBody>
      </p:sp>
      <p:grpSp>
        <p:nvGrpSpPr>
          <p:cNvPr id="3" name="Group 82"/>
          <p:cNvGrpSpPr/>
          <p:nvPr/>
        </p:nvGrpSpPr>
        <p:grpSpPr>
          <a:xfrm>
            <a:off x="4814143" y="2706451"/>
            <a:ext cx="572356" cy="338554"/>
            <a:chOff x="6438044" y="3395246"/>
            <a:chExt cx="572356" cy="338554"/>
          </a:xfrm>
        </p:grpSpPr>
        <p:grpSp>
          <p:nvGrpSpPr>
            <p:cNvPr id="4" name="Group 79"/>
            <p:cNvGrpSpPr/>
            <p:nvPr/>
          </p:nvGrpSpPr>
          <p:grpSpPr>
            <a:xfrm>
              <a:off x="6438044" y="3395246"/>
              <a:ext cx="483212" cy="338554"/>
              <a:chOff x="6804827" y="3429000"/>
              <a:chExt cx="483212" cy="338554"/>
            </a:xfrm>
          </p:grpSpPr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210" name="Rectangle 209"/>
                  <p:cNvSpPr>
                    <a:spLocks/>
                  </p:cNvSpPr>
                  <p:nvPr/>
                </p:nvSpPr>
                <p:spPr>
                  <a:xfrm>
                    <a:off x="6877026" y="3512089"/>
                    <a:ext cx="246888" cy="242210"/>
                  </a:xfrm>
                  <a:prstGeom prst="rect">
                    <a:avLst/>
                  </a:prstGeom>
                  <a:pattFill prst="lgConfetti">
                    <a:fgClr>
                      <a:schemeClr val="accent2">
                        <a:lumMod val="40000"/>
                        <a:lumOff val="60000"/>
                      </a:schemeClr>
                    </a:fgClr>
                    <a:bgClr>
                      <a:schemeClr val="bg1"/>
                    </a:bgClr>
                  </a:patt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baseline="-25000" dirty="0"/>
                  </a:p>
                </p:txBody>
              </p:sp>
            </mc:Choice>
            <mc:Fallback>
              <p:sp>
                <p:nvSpPr>
                  <p:cNvPr id="210" name="Rectangle 2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7026" y="3512089"/>
                    <a:ext cx="246888" cy="242210"/>
                  </a:xfrm>
                  <a:prstGeom prst="rect">
                    <a:avLst/>
                  </a:prstGeom>
                  <a:blipFill rotWithShape="1">
                    <a:blip r:embed="rId4" cstate="print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9" name="TextBox 78"/>
              <p:cNvSpPr txBox="1"/>
              <p:nvPr/>
            </p:nvSpPr>
            <p:spPr>
              <a:xfrm>
                <a:off x="6804827" y="3429000"/>
                <a:ext cx="4832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s</a:t>
                </a:r>
                <a:r>
                  <a:rPr lang="en-US" sz="1600" baseline="-25000" dirty="0" smtClean="0"/>
                  <a:t>M</a:t>
                </a:r>
                <a:endParaRPr lang="en-US" sz="1600" baseline="-25000" dirty="0"/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6527551" y="3395990"/>
              <a:ext cx="4828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2</a:t>
              </a:r>
              <a:endParaRPr lang="en-US" sz="1050" dirty="0"/>
            </a:p>
          </p:txBody>
        </p:sp>
      </p:grpSp>
      <p:sp>
        <p:nvSpPr>
          <p:cNvPr id="84" name="Rectangle 83"/>
          <p:cNvSpPr/>
          <p:nvPr/>
        </p:nvSpPr>
        <p:spPr>
          <a:xfrm>
            <a:off x="5434328" y="2489519"/>
            <a:ext cx="83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-2.80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61830" y="5943600"/>
            <a:ext cx="8048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One-sample t-test indicated that boxers (</a:t>
            </a:r>
            <a:r>
              <a:rPr lang="en-US" i="1" dirty="0" smtClean="0"/>
              <a:t>M </a:t>
            </a:r>
            <a:r>
              <a:rPr lang="en-US" dirty="0" smtClean="0"/>
              <a:t>= 9, </a:t>
            </a:r>
            <a:r>
              <a:rPr lang="en-US" i="1" dirty="0" smtClean="0"/>
              <a:t>s </a:t>
            </a:r>
            <a:r>
              <a:rPr lang="en-US" dirty="0" smtClean="0"/>
              <a:t>= 2.23, </a:t>
            </a:r>
            <a:r>
              <a:rPr lang="en-US" i="1" dirty="0" smtClean="0"/>
              <a:t>n </a:t>
            </a:r>
            <a:r>
              <a:rPr lang="en-US" dirty="0" smtClean="0"/>
              <a:t>= 10) live significantly less than 11 years, </a:t>
            </a:r>
            <a:r>
              <a:rPr lang="en-US" i="1" dirty="0" smtClean="0"/>
              <a:t>t</a:t>
            </a:r>
            <a:r>
              <a:rPr lang="en-US" dirty="0" smtClean="0"/>
              <a:t>(9) = -2.80, </a:t>
            </a:r>
            <a:r>
              <a:rPr lang="en-US" i="1" dirty="0" smtClean="0"/>
              <a:t>p</a:t>
            </a:r>
            <a:r>
              <a:rPr lang="en-US" dirty="0" smtClean="0"/>
              <a:t>&lt;.05, </a:t>
            </a:r>
            <a:r>
              <a:rPr lang="en-US" dirty="0"/>
              <a:t>SEM=0.71, , Cohen’s D =</a:t>
            </a:r>
            <a:r>
              <a:rPr lang="en-US" dirty="0" smtClean="0"/>
              <a:t>0.90. 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4591128" y="5229644"/>
            <a:ext cx="240056" cy="240626"/>
          </a:xfrm>
          <a:prstGeom prst="rect">
            <a:avLst/>
          </a:prstGeom>
          <a:solidFill>
            <a:srgbClr val="FF0000">
              <a:alpha val="73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9</a:t>
            </a:r>
          </a:p>
        </p:txBody>
      </p:sp>
      <p:grpSp>
        <p:nvGrpSpPr>
          <p:cNvPr id="5" name="Group 2"/>
          <p:cNvGrpSpPr/>
          <p:nvPr/>
        </p:nvGrpSpPr>
        <p:grpSpPr>
          <a:xfrm>
            <a:off x="5656686" y="2362200"/>
            <a:ext cx="3423452" cy="2971800"/>
            <a:chOff x="5656686" y="2362200"/>
            <a:chExt cx="3423452" cy="2971800"/>
          </a:xfrm>
        </p:grpSpPr>
        <p:sp>
          <p:nvSpPr>
            <p:cNvPr id="85" name="TextBox 84"/>
            <p:cNvSpPr txBox="1"/>
            <p:nvPr/>
          </p:nvSpPr>
          <p:spPr>
            <a:xfrm>
              <a:off x="7149556" y="3886200"/>
              <a:ext cx="735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-1.83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8063956" y="3886200"/>
              <a:ext cx="735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1.83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6" name="Group 89"/>
            <p:cNvGrpSpPr/>
            <p:nvPr/>
          </p:nvGrpSpPr>
          <p:grpSpPr>
            <a:xfrm>
              <a:off x="5656686" y="2789535"/>
              <a:ext cx="1617265" cy="1156829"/>
              <a:chOff x="2528241" y="5257799"/>
              <a:chExt cx="893361" cy="636697"/>
            </a:xfrm>
          </p:grpSpPr>
          <p:cxnSp>
            <p:nvCxnSpPr>
              <p:cNvPr id="87" name="Straight Connector 86"/>
              <p:cNvCxnSpPr>
                <a:stCxn id="61" idx="7"/>
              </p:cNvCxnSpPr>
              <p:nvPr/>
            </p:nvCxnSpPr>
            <p:spPr>
              <a:xfrm flipH="1" flipV="1">
                <a:off x="2860787" y="5257799"/>
                <a:ext cx="560815" cy="6366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H="1">
                <a:off x="2528241" y="5257800"/>
                <a:ext cx="34549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2" name="TextBox 91"/>
            <p:cNvSpPr txBox="1"/>
            <p:nvPr/>
          </p:nvSpPr>
          <p:spPr>
            <a:xfrm>
              <a:off x="7398463" y="4964668"/>
              <a:ext cx="104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Reject </a:t>
              </a:r>
              <a:r>
                <a:rPr 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H</a:t>
              </a:r>
              <a:r>
                <a:rPr lang="en-US" b="1" baseline="-25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</a:t>
              </a:r>
              <a:endParaRPr lang="en-US" b="1" baseline="-25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7" name="Group 26"/>
            <p:cNvGrpSpPr/>
            <p:nvPr/>
          </p:nvGrpSpPr>
          <p:grpSpPr>
            <a:xfrm>
              <a:off x="6781800" y="2362200"/>
              <a:ext cx="2298338" cy="1905000"/>
              <a:chOff x="6781800" y="2726848"/>
              <a:chExt cx="2298338" cy="1905000"/>
            </a:xfrm>
          </p:grpSpPr>
          <p:grpSp>
            <p:nvGrpSpPr>
              <p:cNvPr id="8" name="Group 1"/>
              <p:cNvGrpSpPr/>
              <p:nvPr/>
            </p:nvGrpSpPr>
            <p:grpSpPr>
              <a:xfrm>
                <a:off x="6920956" y="3371540"/>
                <a:ext cx="2057400" cy="964149"/>
                <a:chOff x="2527063" y="4020476"/>
                <a:chExt cx="6464309" cy="2286446"/>
              </a:xfrm>
            </p:grpSpPr>
            <p:sp>
              <p:nvSpPr>
                <p:cNvPr id="61" name="Freeform 60"/>
                <p:cNvSpPr/>
                <p:nvPr/>
              </p:nvSpPr>
              <p:spPr>
                <a:xfrm>
                  <a:off x="3014663" y="5629275"/>
                  <a:ext cx="1243012" cy="671513"/>
                </a:xfrm>
                <a:custGeom>
                  <a:avLst/>
                  <a:gdLst>
                    <a:gd name="connsiteX0" fmla="*/ 1243012 w 1243012"/>
                    <a:gd name="connsiteY0" fmla="*/ 666750 h 671513"/>
                    <a:gd name="connsiteX1" fmla="*/ 1243012 w 1243012"/>
                    <a:gd name="connsiteY1" fmla="*/ 0 h 671513"/>
                    <a:gd name="connsiteX2" fmla="*/ 1204912 w 1243012"/>
                    <a:gd name="connsiteY2" fmla="*/ 61913 h 671513"/>
                    <a:gd name="connsiteX3" fmla="*/ 1081087 w 1243012"/>
                    <a:gd name="connsiteY3" fmla="*/ 152400 h 671513"/>
                    <a:gd name="connsiteX4" fmla="*/ 914400 w 1243012"/>
                    <a:gd name="connsiteY4" fmla="*/ 252413 h 671513"/>
                    <a:gd name="connsiteX5" fmla="*/ 838200 w 1243012"/>
                    <a:gd name="connsiteY5" fmla="*/ 309563 h 671513"/>
                    <a:gd name="connsiteX6" fmla="*/ 609600 w 1243012"/>
                    <a:gd name="connsiteY6" fmla="*/ 423863 h 671513"/>
                    <a:gd name="connsiteX7" fmla="*/ 495300 w 1243012"/>
                    <a:gd name="connsiteY7" fmla="*/ 471488 h 671513"/>
                    <a:gd name="connsiteX8" fmla="*/ 342900 w 1243012"/>
                    <a:gd name="connsiteY8" fmla="*/ 509588 h 671513"/>
                    <a:gd name="connsiteX9" fmla="*/ 219075 w 1243012"/>
                    <a:gd name="connsiteY9" fmla="*/ 561975 h 671513"/>
                    <a:gd name="connsiteX10" fmla="*/ 100012 w 1243012"/>
                    <a:gd name="connsiteY10" fmla="*/ 590550 h 671513"/>
                    <a:gd name="connsiteX11" fmla="*/ 4762 w 1243012"/>
                    <a:gd name="connsiteY11" fmla="*/ 600075 h 671513"/>
                    <a:gd name="connsiteX12" fmla="*/ 0 w 1243012"/>
                    <a:gd name="connsiteY12" fmla="*/ 671513 h 671513"/>
                    <a:gd name="connsiteX13" fmla="*/ 1243012 w 1243012"/>
                    <a:gd name="connsiteY13" fmla="*/ 666750 h 671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243012" h="671513">
                      <a:moveTo>
                        <a:pt x="1243012" y="666750"/>
                      </a:moveTo>
                      <a:lnTo>
                        <a:pt x="1243012" y="0"/>
                      </a:lnTo>
                      <a:lnTo>
                        <a:pt x="1204912" y="61913"/>
                      </a:lnTo>
                      <a:lnTo>
                        <a:pt x="1081087" y="152400"/>
                      </a:lnTo>
                      <a:lnTo>
                        <a:pt x="914400" y="252413"/>
                      </a:lnTo>
                      <a:lnTo>
                        <a:pt x="838200" y="309563"/>
                      </a:lnTo>
                      <a:lnTo>
                        <a:pt x="609600" y="423863"/>
                      </a:lnTo>
                      <a:lnTo>
                        <a:pt x="495300" y="471488"/>
                      </a:lnTo>
                      <a:lnTo>
                        <a:pt x="342900" y="509588"/>
                      </a:lnTo>
                      <a:lnTo>
                        <a:pt x="219075" y="561975"/>
                      </a:lnTo>
                      <a:lnTo>
                        <a:pt x="100012" y="590550"/>
                      </a:lnTo>
                      <a:lnTo>
                        <a:pt x="4762" y="600075"/>
                      </a:lnTo>
                      <a:lnTo>
                        <a:pt x="0" y="671513"/>
                      </a:lnTo>
                      <a:lnTo>
                        <a:pt x="1243012" y="666750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>
                  <a:off x="6996113" y="5619750"/>
                  <a:ext cx="1233487" cy="676275"/>
                </a:xfrm>
                <a:custGeom>
                  <a:avLst/>
                  <a:gdLst>
                    <a:gd name="connsiteX0" fmla="*/ 0 w 1233487"/>
                    <a:gd name="connsiteY0" fmla="*/ 676275 h 676275"/>
                    <a:gd name="connsiteX1" fmla="*/ 4762 w 1233487"/>
                    <a:gd name="connsiteY1" fmla="*/ 0 h 676275"/>
                    <a:gd name="connsiteX2" fmla="*/ 71437 w 1233487"/>
                    <a:gd name="connsiteY2" fmla="*/ 90488 h 676275"/>
                    <a:gd name="connsiteX3" fmla="*/ 161925 w 1233487"/>
                    <a:gd name="connsiteY3" fmla="*/ 161925 h 676275"/>
                    <a:gd name="connsiteX4" fmla="*/ 252412 w 1233487"/>
                    <a:gd name="connsiteY4" fmla="*/ 228600 h 676275"/>
                    <a:gd name="connsiteX5" fmla="*/ 361950 w 1233487"/>
                    <a:gd name="connsiteY5" fmla="*/ 285750 h 676275"/>
                    <a:gd name="connsiteX6" fmla="*/ 485775 w 1233487"/>
                    <a:gd name="connsiteY6" fmla="*/ 361950 h 676275"/>
                    <a:gd name="connsiteX7" fmla="*/ 585787 w 1233487"/>
                    <a:gd name="connsiteY7" fmla="*/ 419100 h 676275"/>
                    <a:gd name="connsiteX8" fmla="*/ 771525 w 1233487"/>
                    <a:gd name="connsiteY8" fmla="*/ 495300 h 676275"/>
                    <a:gd name="connsiteX9" fmla="*/ 866775 w 1233487"/>
                    <a:gd name="connsiteY9" fmla="*/ 528638 h 676275"/>
                    <a:gd name="connsiteX10" fmla="*/ 1019175 w 1233487"/>
                    <a:gd name="connsiteY10" fmla="*/ 581025 h 676275"/>
                    <a:gd name="connsiteX11" fmla="*/ 1133475 w 1233487"/>
                    <a:gd name="connsiteY11" fmla="*/ 600075 h 676275"/>
                    <a:gd name="connsiteX12" fmla="*/ 1209675 w 1233487"/>
                    <a:gd name="connsiteY12" fmla="*/ 623888 h 676275"/>
                    <a:gd name="connsiteX13" fmla="*/ 1233487 w 1233487"/>
                    <a:gd name="connsiteY13" fmla="*/ 666750 h 676275"/>
                    <a:gd name="connsiteX14" fmla="*/ 0 w 1233487"/>
                    <a:gd name="connsiteY14" fmla="*/ 676275 h 676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33487" h="676275">
                      <a:moveTo>
                        <a:pt x="0" y="676275"/>
                      </a:moveTo>
                      <a:cubicBezTo>
                        <a:pt x="1587" y="450850"/>
                        <a:pt x="3175" y="225425"/>
                        <a:pt x="4762" y="0"/>
                      </a:cubicBezTo>
                      <a:lnTo>
                        <a:pt x="71437" y="90488"/>
                      </a:lnTo>
                      <a:lnTo>
                        <a:pt x="161925" y="161925"/>
                      </a:lnTo>
                      <a:lnTo>
                        <a:pt x="252412" y="228600"/>
                      </a:lnTo>
                      <a:lnTo>
                        <a:pt x="361950" y="285750"/>
                      </a:lnTo>
                      <a:lnTo>
                        <a:pt x="485775" y="361950"/>
                      </a:lnTo>
                      <a:lnTo>
                        <a:pt x="585787" y="419100"/>
                      </a:lnTo>
                      <a:lnTo>
                        <a:pt x="771525" y="495300"/>
                      </a:lnTo>
                      <a:lnTo>
                        <a:pt x="866775" y="528638"/>
                      </a:lnTo>
                      <a:lnTo>
                        <a:pt x="1019175" y="581025"/>
                      </a:lnTo>
                      <a:lnTo>
                        <a:pt x="1133475" y="600075"/>
                      </a:lnTo>
                      <a:lnTo>
                        <a:pt x="1209675" y="623888"/>
                      </a:lnTo>
                      <a:lnTo>
                        <a:pt x="1233487" y="666750"/>
                      </a:lnTo>
                      <a:lnTo>
                        <a:pt x="0" y="676275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2527063" y="6306920"/>
                  <a:ext cx="6464309" cy="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" name="Freeform 63"/>
                <p:cNvSpPr/>
                <p:nvPr/>
              </p:nvSpPr>
              <p:spPr>
                <a:xfrm>
                  <a:off x="3006424" y="4020476"/>
                  <a:ext cx="5223176" cy="2227925"/>
                </a:xfrm>
                <a:custGeom>
                  <a:avLst/>
                  <a:gdLst>
                    <a:gd name="connsiteX0" fmla="*/ 0 w 2965450"/>
                    <a:gd name="connsiteY0" fmla="*/ 1308100 h 1314450"/>
                    <a:gd name="connsiteX1" fmla="*/ 660400 w 2965450"/>
                    <a:gd name="connsiteY1" fmla="*/ 993775 h 1314450"/>
                    <a:gd name="connsiteX2" fmla="*/ 1492250 w 2965450"/>
                    <a:gd name="connsiteY2" fmla="*/ 0 h 1314450"/>
                    <a:gd name="connsiteX3" fmla="*/ 2311400 w 2965450"/>
                    <a:gd name="connsiteY3" fmla="*/ 990600 h 1314450"/>
                    <a:gd name="connsiteX4" fmla="*/ 2965450 w 2965450"/>
                    <a:gd name="connsiteY4" fmla="*/ 1314450 h 131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65450" h="1314450">
                      <a:moveTo>
                        <a:pt x="0" y="1308100"/>
                      </a:moveTo>
                      <a:cubicBezTo>
                        <a:pt x="205846" y="1259946"/>
                        <a:pt x="411692" y="1211792"/>
                        <a:pt x="660400" y="993775"/>
                      </a:cubicBezTo>
                      <a:cubicBezTo>
                        <a:pt x="909108" y="775758"/>
                        <a:pt x="1217083" y="529"/>
                        <a:pt x="1492250" y="0"/>
                      </a:cubicBezTo>
                      <a:cubicBezTo>
                        <a:pt x="1767417" y="-529"/>
                        <a:pt x="2065867" y="771525"/>
                        <a:pt x="2311400" y="990600"/>
                      </a:cubicBezTo>
                      <a:cubicBezTo>
                        <a:pt x="2556933" y="1209675"/>
                        <a:pt x="2761191" y="1262062"/>
                        <a:pt x="2965450" y="1314450"/>
                      </a:cubicBezTo>
                    </a:path>
                  </a:pathLst>
                </a:custGeom>
                <a:ln w="25400">
                  <a:solidFill>
                    <a:schemeClr val="tx1"/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</p:grpSp>
          <p:cxnSp>
            <p:nvCxnSpPr>
              <p:cNvPr id="74" name="Straight Connector 73"/>
              <p:cNvCxnSpPr>
                <a:stCxn id="64" idx="2"/>
              </p:cNvCxnSpPr>
              <p:nvPr/>
            </p:nvCxnSpPr>
            <p:spPr>
              <a:xfrm>
                <a:off x="7910055" y="3371540"/>
                <a:ext cx="0" cy="959554"/>
              </a:xfrm>
              <a:prstGeom prst="line">
                <a:avLst/>
              </a:prstGeom>
              <a:ln>
                <a:solidFill>
                  <a:schemeClr val="tx1">
                    <a:alpha val="4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7682956" y="3087451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11</a:t>
                </a:r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759156" y="4262516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µ</a:t>
                </a:r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781800" y="2726848"/>
                <a:ext cx="22983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Sampling Distribution</a:t>
                </a:r>
                <a:endParaRPr lang="en-US" sz="1600" dirty="0"/>
              </a:p>
            </p:txBody>
          </p:sp>
        </p:grpSp>
        <p:grpSp>
          <p:nvGrpSpPr>
            <p:cNvPr id="9" name="Group 27"/>
            <p:cNvGrpSpPr/>
            <p:nvPr/>
          </p:nvGrpSpPr>
          <p:grpSpPr>
            <a:xfrm>
              <a:off x="7084645" y="4295220"/>
              <a:ext cx="1830755" cy="733980"/>
              <a:chOff x="302845" y="3897868"/>
              <a:chExt cx="1830755" cy="733980"/>
            </a:xfrm>
          </p:grpSpPr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02845" y="4262516"/>
                    <a:ext cx="177593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𝑑𝑓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−1=9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845" y="4262516"/>
                    <a:ext cx="1775935" cy="369332"/>
                  </a:xfrm>
                  <a:prstGeom prst="rect">
                    <a:avLst/>
                  </a:prstGeom>
                  <a:blipFill rotWithShape="1">
                    <a:blip r:embed="rId5" cstate="print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375248" y="3897868"/>
                    <a:ext cx="16059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𝑐𝑟𝑖𝑡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±1.83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49" name="TextBox 1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248" y="3897868"/>
                    <a:ext cx="1605952" cy="369332"/>
                  </a:xfrm>
                  <a:prstGeom prst="rect">
                    <a:avLst/>
                  </a:prstGeom>
                  <a:blipFill rotWithShape="1">
                    <a:blip r:embed="rId6" cstate="print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Rectangle 25"/>
              <p:cNvSpPr/>
              <p:nvPr/>
            </p:nvSpPr>
            <p:spPr>
              <a:xfrm>
                <a:off x="302845" y="3962400"/>
                <a:ext cx="1830755" cy="6313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-3586" y="-72323"/>
            <a:ext cx="4575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</a:t>
            </a:r>
            <a:r>
              <a:rPr lang="en-US" sz="2800" b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Boxers live 11 years</a:t>
            </a:r>
            <a:endParaRPr lang="en-US" sz="2800" b="1" baseline="-25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572000" y="-7620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H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b="1" dirty="0" smtClean="0">
                <a:solidFill>
                  <a:srgbClr val="FF0000"/>
                </a:solidFill>
              </a:rPr>
              <a:t> : No, something else</a:t>
            </a:r>
            <a:endParaRPr lang="en-US" sz="2800" b="1" baseline="-25000" dirty="0">
              <a:solidFill>
                <a:srgbClr val="FF0000"/>
              </a:solidFill>
            </a:endParaRPr>
          </a:p>
        </p:txBody>
      </p:sp>
      <p:grpSp>
        <p:nvGrpSpPr>
          <p:cNvPr id="10" name="Group 65"/>
          <p:cNvGrpSpPr/>
          <p:nvPr/>
        </p:nvGrpSpPr>
        <p:grpSpPr>
          <a:xfrm>
            <a:off x="6400800" y="591853"/>
            <a:ext cx="2691177" cy="1440407"/>
            <a:chOff x="988358" y="1101908"/>
            <a:chExt cx="7467600" cy="5017467"/>
          </a:xfrm>
        </p:grpSpPr>
        <p:cxnSp>
          <p:nvCxnSpPr>
            <p:cNvPr id="67" name="Straight Connector 66"/>
            <p:cNvCxnSpPr/>
            <p:nvPr/>
          </p:nvCxnSpPr>
          <p:spPr>
            <a:xfrm flipV="1">
              <a:off x="988358" y="4077302"/>
              <a:ext cx="7467600" cy="313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Freeform 67"/>
            <p:cNvSpPr/>
            <p:nvPr/>
          </p:nvSpPr>
          <p:spPr>
            <a:xfrm>
              <a:off x="1752600" y="1777183"/>
              <a:ext cx="4030253" cy="2185216"/>
            </a:xfrm>
            <a:custGeom>
              <a:avLst/>
              <a:gdLst>
                <a:gd name="connsiteX0" fmla="*/ 0 w 2965450"/>
                <a:gd name="connsiteY0" fmla="*/ 1308100 h 1314450"/>
                <a:gd name="connsiteX1" fmla="*/ 660400 w 2965450"/>
                <a:gd name="connsiteY1" fmla="*/ 993775 h 1314450"/>
                <a:gd name="connsiteX2" fmla="*/ 1492250 w 2965450"/>
                <a:gd name="connsiteY2" fmla="*/ 0 h 1314450"/>
                <a:gd name="connsiteX3" fmla="*/ 2311400 w 2965450"/>
                <a:gd name="connsiteY3" fmla="*/ 990600 h 1314450"/>
                <a:gd name="connsiteX4" fmla="*/ 2965450 w 2965450"/>
                <a:gd name="connsiteY4" fmla="*/ 1314450 h 13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5450" h="1314450">
                  <a:moveTo>
                    <a:pt x="0" y="1308100"/>
                  </a:moveTo>
                  <a:cubicBezTo>
                    <a:pt x="205846" y="1259946"/>
                    <a:pt x="411692" y="1211792"/>
                    <a:pt x="660400" y="993775"/>
                  </a:cubicBezTo>
                  <a:cubicBezTo>
                    <a:pt x="909108" y="775758"/>
                    <a:pt x="1217083" y="529"/>
                    <a:pt x="1492250" y="0"/>
                  </a:cubicBezTo>
                  <a:cubicBezTo>
                    <a:pt x="1767417" y="-529"/>
                    <a:pt x="2065867" y="771525"/>
                    <a:pt x="2311400" y="990600"/>
                  </a:cubicBezTo>
                  <a:cubicBezTo>
                    <a:pt x="2556933" y="1209675"/>
                    <a:pt x="2761191" y="1262062"/>
                    <a:pt x="2965450" y="1314450"/>
                  </a:cubicBezTo>
                </a:path>
              </a:pathLst>
            </a:cu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3780672" y="1143000"/>
              <a:ext cx="0" cy="3082590"/>
            </a:xfrm>
            <a:prstGeom prst="line">
              <a:avLst/>
            </a:prstGeom>
            <a:ln>
              <a:solidFill>
                <a:schemeClr val="accent1">
                  <a:shade val="95000"/>
                  <a:satMod val="105000"/>
                  <a:alpha val="4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376115" y="4225590"/>
              <a:ext cx="2275204" cy="182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µ</a:t>
              </a:r>
              <a:r>
                <a:rPr lang="en-US" sz="1400" dirty="0" smtClean="0"/>
                <a:t> = 11</a:t>
              </a:r>
            </a:p>
            <a:p>
              <a:r>
                <a:rPr lang="el-GR" sz="1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σ</a:t>
              </a:r>
              <a:r>
                <a:rPr lang="en-US" sz="1400" dirty="0" smtClean="0"/>
                <a:t> = </a:t>
              </a:r>
              <a:r>
                <a:rPr lang="en-US" sz="1400" dirty="0" smtClean="0">
                  <a:solidFill>
                    <a:srgbClr val="FF0000"/>
                  </a:solidFill>
                </a:rPr>
                <a:t>2.3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>
              <a:off x="5224463" y="3705225"/>
              <a:ext cx="557212" cy="381000"/>
            </a:xfrm>
            <a:custGeom>
              <a:avLst/>
              <a:gdLst>
                <a:gd name="connsiteX0" fmla="*/ 557212 w 557212"/>
                <a:gd name="connsiteY0" fmla="*/ 381000 h 381000"/>
                <a:gd name="connsiteX1" fmla="*/ 547687 w 557212"/>
                <a:gd name="connsiteY1" fmla="*/ 233363 h 381000"/>
                <a:gd name="connsiteX2" fmla="*/ 461962 w 557212"/>
                <a:gd name="connsiteY2" fmla="*/ 209550 h 381000"/>
                <a:gd name="connsiteX3" fmla="*/ 366712 w 557212"/>
                <a:gd name="connsiteY3" fmla="*/ 180975 h 381000"/>
                <a:gd name="connsiteX4" fmla="*/ 233362 w 557212"/>
                <a:gd name="connsiteY4" fmla="*/ 123825 h 381000"/>
                <a:gd name="connsiteX5" fmla="*/ 142875 w 557212"/>
                <a:gd name="connsiteY5" fmla="*/ 80963 h 381000"/>
                <a:gd name="connsiteX6" fmla="*/ 0 w 557212"/>
                <a:gd name="connsiteY6" fmla="*/ 0 h 381000"/>
                <a:gd name="connsiteX7" fmla="*/ 4762 w 557212"/>
                <a:gd name="connsiteY7" fmla="*/ 381000 h 381000"/>
                <a:gd name="connsiteX8" fmla="*/ 557212 w 557212"/>
                <a:gd name="connsiteY8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7212" h="381000">
                  <a:moveTo>
                    <a:pt x="557212" y="381000"/>
                  </a:moveTo>
                  <a:lnTo>
                    <a:pt x="547687" y="233363"/>
                  </a:lnTo>
                  <a:lnTo>
                    <a:pt x="461962" y="209550"/>
                  </a:lnTo>
                  <a:lnTo>
                    <a:pt x="366712" y="180975"/>
                  </a:lnTo>
                  <a:lnTo>
                    <a:pt x="233362" y="123825"/>
                  </a:lnTo>
                  <a:lnTo>
                    <a:pt x="142875" y="80963"/>
                  </a:lnTo>
                  <a:lnTo>
                    <a:pt x="0" y="0"/>
                  </a:lnTo>
                  <a:cubicBezTo>
                    <a:pt x="1587" y="127000"/>
                    <a:pt x="3175" y="254000"/>
                    <a:pt x="4762" y="381000"/>
                  </a:cubicBezTo>
                  <a:lnTo>
                    <a:pt x="557212" y="38100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1762125" y="3714750"/>
              <a:ext cx="547688" cy="361950"/>
            </a:xfrm>
            <a:custGeom>
              <a:avLst/>
              <a:gdLst>
                <a:gd name="connsiteX0" fmla="*/ 0 w 547688"/>
                <a:gd name="connsiteY0" fmla="*/ 228600 h 361950"/>
                <a:gd name="connsiteX1" fmla="*/ 138113 w 547688"/>
                <a:gd name="connsiteY1" fmla="*/ 190500 h 361950"/>
                <a:gd name="connsiteX2" fmla="*/ 276225 w 547688"/>
                <a:gd name="connsiteY2" fmla="*/ 138113 h 361950"/>
                <a:gd name="connsiteX3" fmla="*/ 423863 w 547688"/>
                <a:gd name="connsiteY3" fmla="*/ 61913 h 361950"/>
                <a:gd name="connsiteX4" fmla="*/ 547688 w 547688"/>
                <a:gd name="connsiteY4" fmla="*/ 0 h 361950"/>
                <a:gd name="connsiteX5" fmla="*/ 542925 w 547688"/>
                <a:gd name="connsiteY5" fmla="*/ 357188 h 361950"/>
                <a:gd name="connsiteX6" fmla="*/ 0 w 547688"/>
                <a:gd name="connsiteY6" fmla="*/ 361950 h 361950"/>
                <a:gd name="connsiteX7" fmla="*/ 0 w 547688"/>
                <a:gd name="connsiteY7" fmla="*/ 22860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7688" h="361950">
                  <a:moveTo>
                    <a:pt x="0" y="228600"/>
                  </a:moveTo>
                  <a:lnTo>
                    <a:pt x="138113" y="190500"/>
                  </a:lnTo>
                  <a:lnTo>
                    <a:pt x="276225" y="138113"/>
                  </a:lnTo>
                  <a:lnTo>
                    <a:pt x="423863" y="61913"/>
                  </a:lnTo>
                  <a:lnTo>
                    <a:pt x="547688" y="0"/>
                  </a:lnTo>
                  <a:cubicBezTo>
                    <a:pt x="546100" y="119063"/>
                    <a:pt x="544513" y="238125"/>
                    <a:pt x="542925" y="357188"/>
                  </a:cubicBezTo>
                  <a:lnTo>
                    <a:pt x="0" y="36195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3665948" y="1777183"/>
              <a:ext cx="4030253" cy="2185216"/>
            </a:xfrm>
            <a:custGeom>
              <a:avLst/>
              <a:gdLst>
                <a:gd name="connsiteX0" fmla="*/ 0 w 2965450"/>
                <a:gd name="connsiteY0" fmla="*/ 1308100 h 1314450"/>
                <a:gd name="connsiteX1" fmla="*/ 660400 w 2965450"/>
                <a:gd name="connsiteY1" fmla="*/ 993775 h 1314450"/>
                <a:gd name="connsiteX2" fmla="*/ 1492250 w 2965450"/>
                <a:gd name="connsiteY2" fmla="*/ 0 h 1314450"/>
                <a:gd name="connsiteX3" fmla="*/ 2311400 w 2965450"/>
                <a:gd name="connsiteY3" fmla="*/ 990600 h 1314450"/>
                <a:gd name="connsiteX4" fmla="*/ 2965450 w 2965450"/>
                <a:gd name="connsiteY4" fmla="*/ 1314450 h 13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5450" h="1314450">
                  <a:moveTo>
                    <a:pt x="0" y="1308100"/>
                  </a:moveTo>
                  <a:cubicBezTo>
                    <a:pt x="205846" y="1259946"/>
                    <a:pt x="411692" y="1211792"/>
                    <a:pt x="660400" y="993775"/>
                  </a:cubicBezTo>
                  <a:cubicBezTo>
                    <a:pt x="909108" y="775758"/>
                    <a:pt x="1217083" y="529"/>
                    <a:pt x="1492250" y="0"/>
                  </a:cubicBezTo>
                  <a:cubicBezTo>
                    <a:pt x="1767417" y="-529"/>
                    <a:pt x="2065867" y="771525"/>
                    <a:pt x="2311400" y="990600"/>
                  </a:cubicBezTo>
                  <a:cubicBezTo>
                    <a:pt x="2556933" y="1209675"/>
                    <a:pt x="2761191" y="1262062"/>
                    <a:pt x="2965450" y="1314450"/>
                  </a:cubicBezTo>
                </a:path>
              </a:pathLst>
            </a:custGeom>
            <a:ln>
              <a:solidFill>
                <a:srgbClr val="FF0000">
                  <a:alpha val="26000"/>
                </a:srgbClr>
              </a:solidFill>
              <a:prstDash val="sys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3780672" y="1295400"/>
              <a:ext cx="191334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681074" y="1101908"/>
              <a:ext cx="0" cy="3123682"/>
            </a:xfrm>
            <a:prstGeom prst="line">
              <a:avLst/>
            </a:prstGeom>
            <a:ln>
              <a:solidFill>
                <a:srgbClr val="FF0000">
                  <a:alpha val="4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5128039" y="4230470"/>
                  <a:ext cx="2854764" cy="1888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4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</m:acc>
                    </m:oMath>
                  </a14:m>
                  <a:r>
                    <a:rPr lang="en-US" sz="1400" dirty="0" smtClean="0"/>
                    <a:t> = </a:t>
                  </a:r>
                  <a:r>
                    <a:rPr lang="en-US" sz="1400" dirty="0" smtClean="0">
                      <a:solidFill>
                        <a:srgbClr val="FF0000"/>
                      </a:solidFill>
                    </a:rPr>
                    <a:t>9</a:t>
                  </a:r>
                </a:p>
                <a:p>
                  <a:r>
                    <a:rPr lang="en-US" sz="1400" b="1" dirty="0">
                      <a:solidFill>
                        <a:srgbClr val="FF0000"/>
                      </a:solidFill>
                    </a:rPr>
                    <a:t>s</a:t>
                  </a:r>
                  <a:r>
                    <a:rPr lang="en-US" sz="1400" dirty="0" smtClean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sz="1400" dirty="0" smtClean="0"/>
                    <a:t>= </a:t>
                  </a:r>
                  <a:r>
                    <a:rPr lang="en-US" sz="1400" dirty="0" smtClean="0">
                      <a:solidFill>
                        <a:srgbClr val="FF0000"/>
                      </a:solidFill>
                    </a:rPr>
                    <a:t>2.3</a:t>
                  </a:r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8039" y="4230470"/>
                  <a:ext cx="2854764" cy="1888905"/>
                </a:xfrm>
                <a:prstGeom prst="rect">
                  <a:avLst/>
                </a:prstGeom>
                <a:blipFill rotWithShape="1">
                  <a:blip r:embed="rId7" cstate="print"/>
                  <a:stretch>
                    <a:fillRect l="-1786" b="-6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93"/>
          <p:cNvGrpSpPr/>
          <p:nvPr/>
        </p:nvGrpSpPr>
        <p:grpSpPr>
          <a:xfrm>
            <a:off x="800399" y="609600"/>
            <a:ext cx="2019001" cy="1408167"/>
            <a:chOff x="988358" y="1143000"/>
            <a:chExt cx="5602415" cy="4905160"/>
          </a:xfrm>
        </p:grpSpPr>
        <p:cxnSp>
          <p:nvCxnSpPr>
            <p:cNvPr id="95" name="Straight Connector 94"/>
            <p:cNvCxnSpPr/>
            <p:nvPr/>
          </p:nvCxnSpPr>
          <p:spPr>
            <a:xfrm flipV="1">
              <a:off x="988358" y="4076701"/>
              <a:ext cx="5602415" cy="3741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Freeform 95"/>
            <p:cNvSpPr/>
            <p:nvPr/>
          </p:nvSpPr>
          <p:spPr>
            <a:xfrm>
              <a:off x="1752600" y="1777184"/>
              <a:ext cx="4030252" cy="2185216"/>
            </a:xfrm>
            <a:custGeom>
              <a:avLst/>
              <a:gdLst>
                <a:gd name="connsiteX0" fmla="*/ 0 w 2965450"/>
                <a:gd name="connsiteY0" fmla="*/ 1308100 h 1314450"/>
                <a:gd name="connsiteX1" fmla="*/ 660400 w 2965450"/>
                <a:gd name="connsiteY1" fmla="*/ 993775 h 1314450"/>
                <a:gd name="connsiteX2" fmla="*/ 1492250 w 2965450"/>
                <a:gd name="connsiteY2" fmla="*/ 0 h 1314450"/>
                <a:gd name="connsiteX3" fmla="*/ 2311400 w 2965450"/>
                <a:gd name="connsiteY3" fmla="*/ 990600 h 1314450"/>
                <a:gd name="connsiteX4" fmla="*/ 2965450 w 2965450"/>
                <a:gd name="connsiteY4" fmla="*/ 1314450 h 13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5450" h="1314450">
                  <a:moveTo>
                    <a:pt x="0" y="1308100"/>
                  </a:moveTo>
                  <a:cubicBezTo>
                    <a:pt x="205846" y="1259946"/>
                    <a:pt x="411692" y="1211792"/>
                    <a:pt x="660400" y="993775"/>
                  </a:cubicBezTo>
                  <a:cubicBezTo>
                    <a:pt x="909108" y="775758"/>
                    <a:pt x="1217083" y="529"/>
                    <a:pt x="1492250" y="0"/>
                  </a:cubicBezTo>
                  <a:cubicBezTo>
                    <a:pt x="1767417" y="-529"/>
                    <a:pt x="2065867" y="771525"/>
                    <a:pt x="2311400" y="990600"/>
                  </a:cubicBezTo>
                  <a:cubicBezTo>
                    <a:pt x="2556933" y="1209675"/>
                    <a:pt x="2761191" y="1262062"/>
                    <a:pt x="2965450" y="1314450"/>
                  </a:cubicBezTo>
                </a:path>
              </a:pathLst>
            </a:cu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3780672" y="1143000"/>
              <a:ext cx="0" cy="3082590"/>
            </a:xfrm>
            <a:prstGeom prst="line">
              <a:avLst/>
            </a:prstGeom>
            <a:ln>
              <a:solidFill>
                <a:schemeClr val="accent1">
                  <a:shade val="95000"/>
                  <a:satMod val="105000"/>
                  <a:alpha val="4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142967" y="4225594"/>
              <a:ext cx="2508352" cy="1822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µ</a:t>
              </a:r>
              <a:r>
                <a:rPr lang="en-US" sz="1400" dirty="0" smtClean="0"/>
                <a:t> = 11</a:t>
              </a:r>
            </a:p>
            <a:p>
              <a:r>
                <a:rPr lang="el-GR" sz="1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σ</a:t>
              </a:r>
              <a:r>
                <a:rPr lang="en-US" sz="1400" dirty="0" smtClean="0"/>
                <a:t> = </a:t>
              </a:r>
              <a:r>
                <a:rPr lang="en-US" sz="1400" dirty="0" smtClean="0">
                  <a:solidFill>
                    <a:srgbClr val="FF0000"/>
                  </a:solidFill>
                </a:rPr>
                <a:t>2.3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>
              <a:off x="5224463" y="3705225"/>
              <a:ext cx="557212" cy="381000"/>
            </a:xfrm>
            <a:custGeom>
              <a:avLst/>
              <a:gdLst>
                <a:gd name="connsiteX0" fmla="*/ 557212 w 557212"/>
                <a:gd name="connsiteY0" fmla="*/ 381000 h 381000"/>
                <a:gd name="connsiteX1" fmla="*/ 547687 w 557212"/>
                <a:gd name="connsiteY1" fmla="*/ 233363 h 381000"/>
                <a:gd name="connsiteX2" fmla="*/ 461962 w 557212"/>
                <a:gd name="connsiteY2" fmla="*/ 209550 h 381000"/>
                <a:gd name="connsiteX3" fmla="*/ 366712 w 557212"/>
                <a:gd name="connsiteY3" fmla="*/ 180975 h 381000"/>
                <a:gd name="connsiteX4" fmla="*/ 233362 w 557212"/>
                <a:gd name="connsiteY4" fmla="*/ 123825 h 381000"/>
                <a:gd name="connsiteX5" fmla="*/ 142875 w 557212"/>
                <a:gd name="connsiteY5" fmla="*/ 80963 h 381000"/>
                <a:gd name="connsiteX6" fmla="*/ 0 w 557212"/>
                <a:gd name="connsiteY6" fmla="*/ 0 h 381000"/>
                <a:gd name="connsiteX7" fmla="*/ 4762 w 557212"/>
                <a:gd name="connsiteY7" fmla="*/ 381000 h 381000"/>
                <a:gd name="connsiteX8" fmla="*/ 557212 w 557212"/>
                <a:gd name="connsiteY8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7212" h="381000">
                  <a:moveTo>
                    <a:pt x="557212" y="381000"/>
                  </a:moveTo>
                  <a:lnTo>
                    <a:pt x="547687" y="233363"/>
                  </a:lnTo>
                  <a:lnTo>
                    <a:pt x="461962" y="209550"/>
                  </a:lnTo>
                  <a:lnTo>
                    <a:pt x="366712" y="180975"/>
                  </a:lnTo>
                  <a:lnTo>
                    <a:pt x="233362" y="123825"/>
                  </a:lnTo>
                  <a:lnTo>
                    <a:pt x="142875" y="80963"/>
                  </a:lnTo>
                  <a:lnTo>
                    <a:pt x="0" y="0"/>
                  </a:lnTo>
                  <a:cubicBezTo>
                    <a:pt x="1587" y="127000"/>
                    <a:pt x="3175" y="254000"/>
                    <a:pt x="4762" y="381000"/>
                  </a:cubicBezTo>
                  <a:lnTo>
                    <a:pt x="557212" y="38100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00" name="Freeform 99"/>
            <p:cNvSpPr/>
            <p:nvPr/>
          </p:nvSpPr>
          <p:spPr>
            <a:xfrm>
              <a:off x="1762125" y="3714750"/>
              <a:ext cx="547688" cy="361950"/>
            </a:xfrm>
            <a:custGeom>
              <a:avLst/>
              <a:gdLst>
                <a:gd name="connsiteX0" fmla="*/ 0 w 547688"/>
                <a:gd name="connsiteY0" fmla="*/ 228600 h 361950"/>
                <a:gd name="connsiteX1" fmla="*/ 138113 w 547688"/>
                <a:gd name="connsiteY1" fmla="*/ 190500 h 361950"/>
                <a:gd name="connsiteX2" fmla="*/ 276225 w 547688"/>
                <a:gd name="connsiteY2" fmla="*/ 138113 h 361950"/>
                <a:gd name="connsiteX3" fmla="*/ 423863 w 547688"/>
                <a:gd name="connsiteY3" fmla="*/ 61913 h 361950"/>
                <a:gd name="connsiteX4" fmla="*/ 547688 w 547688"/>
                <a:gd name="connsiteY4" fmla="*/ 0 h 361950"/>
                <a:gd name="connsiteX5" fmla="*/ 542925 w 547688"/>
                <a:gd name="connsiteY5" fmla="*/ 357188 h 361950"/>
                <a:gd name="connsiteX6" fmla="*/ 0 w 547688"/>
                <a:gd name="connsiteY6" fmla="*/ 361950 h 361950"/>
                <a:gd name="connsiteX7" fmla="*/ 0 w 547688"/>
                <a:gd name="connsiteY7" fmla="*/ 22860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7688" h="361950">
                  <a:moveTo>
                    <a:pt x="0" y="228600"/>
                  </a:moveTo>
                  <a:lnTo>
                    <a:pt x="138113" y="190500"/>
                  </a:lnTo>
                  <a:lnTo>
                    <a:pt x="276225" y="138113"/>
                  </a:lnTo>
                  <a:lnTo>
                    <a:pt x="423863" y="61913"/>
                  </a:lnTo>
                  <a:lnTo>
                    <a:pt x="547688" y="0"/>
                  </a:lnTo>
                  <a:cubicBezTo>
                    <a:pt x="546100" y="119063"/>
                    <a:pt x="544513" y="238125"/>
                    <a:pt x="542925" y="357188"/>
                  </a:cubicBezTo>
                  <a:lnTo>
                    <a:pt x="0" y="36195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116" name="Rectangle 115"/>
          <p:cNvSpPr/>
          <p:nvPr/>
        </p:nvSpPr>
        <p:spPr>
          <a:xfrm>
            <a:off x="172233" y="467958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</a:t>
            </a:r>
            <a:r>
              <a:rPr lang="en-US" b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µ = 11 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4781961" y="467958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</a:t>
            </a:r>
            <a:r>
              <a:rPr lang="en-US" b="1" baseline="-25000" dirty="0" smtClean="0">
                <a:solidFill>
                  <a:srgbClr val="FF0000"/>
                </a:solidFill>
              </a:rPr>
              <a:t>1 </a:t>
            </a:r>
            <a:r>
              <a:rPr lang="en-US" b="1" dirty="0" smtClean="0">
                <a:solidFill>
                  <a:srgbClr val="FF0000"/>
                </a:solidFill>
              </a:rPr>
              <a:t>: µ ≠ 11 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3" name="Group 117"/>
          <p:cNvGrpSpPr/>
          <p:nvPr/>
        </p:nvGrpSpPr>
        <p:grpSpPr>
          <a:xfrm>
            <a:off x="-3585" y="0"/>
            <a:ext cx="9147586" cy="2011815"/>
            <a:chOff x="-3585" y="0"/>
            <a:chExt cx="9147586" cy="2011815"/>
          </a:xfrm>
        </p:grpSpPr>
        <p:sp>
          <p:nvSpPr>
            <p:cNvPr id="119" name="Rectangle 118"/>
            <p:cNvSpPr/>
            <p:nvPr/>
          </p:nvSpPr>
          <p:spPr>
            <a:xfrm>
              <a:off x="-3585" y="0"/>
              <a:ext cx="9147586" cy="2011815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19" idx="0"/>
              <a:endCxn id="119" idx="2"/>
            </p:cNvCxnSpPr>
            <p:nvPr/>
          </p:nvCxnSpPr>
          <p:spPr>
            <a:xfrm>
              <a:off x="4570208" y="0"/>
              <a:ext cx="0" cy="2011815"/>
            </a:xfrm>
            <a:prstGeom prst="line">
              <a:avLst/>
            </a:prstGeom>
            <a:ln>
              <a:solidFill>
                <a:schemeClr val="bg1">
                  <a:lumMod val="75000"/>
                  <a:alpha val="7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Box 120"/>
          <p:cNvSpPr txBox="1"/>
          <p:nvPr/>
        </p:nvSpPr>
        <p:spPr>
          <a:xfrm>
            <a:off x="7546043" y="304800"/>
            <a:ext cx="43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343639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/>
          <p:cNvSpPr/>
          <p:nvPr/>
        </p:nvSpPr>
        <p:spPr>
          <a:xfrm>
            <a:off x="-3585" y="0"/>
            <a:ext cx="9147586" cy="2011815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/>
          <p:cNvCxnSpPr>
            <a:stCxn id="140" idx="0"/>
            <a:endCxn id="140" idx="2"/>
          </p:cNvCxnSpPr>
          <p:nvPr/>
        </p:nvCxnSpPr>
        <p:spPr>
          <a:xfrm>
            <a:off x="4570208" y="0"/>
            <a:ext cx="0" cy="2011815"/>
          </a:xfrm>
          <a:prstGeom prst="line">
            <a:avLst/>
          </a:prstGeom>
          <a:ln>
            <a:solidFill>
              <a:schemeClr val="bg1">
                <a:lumMod val="75000"/>
                <a:alpha val="7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Isosceles Triangle 180"/>
          <p:cNvSpPr/>
          <p:nvPr/>
        </p:nvSpPr>
        <p:spPr>
          <a:xfrm rot="5400000">
            <a:off x="4110224" y="3822666"/>
            <a:ext cx="373809" cy="549743"/>
          </a:xfrm>
          <a:prstGeom prst="triangle">
            <a:avLst>
              <a:gd name="adj" fmla="val 5053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Connector 181"/>
          <p:cNvCxnSpPr>
            <a:endCxn id="181" idx="3"/>
          </p:cNvCxnSpPr>
          <p:nvPr/>
        </p:nvCxnSpPr>
        <p:spPr>
          <a:xfrm>
            <a:off x="1143000" y="4085323"/>
            <a:ext cx="2879257" cy="14222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  <a:alpha val="58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/>
          <p:cNvGrpSpPr/>
          <p:nvPr/>
        </p:nvGrpSpPr>
        <p:grpSpPr>
          <a:xfrm>
            <a:off x="-19680" y="2819400"/>
            <a:ext cx="1086480" cy="4038600"/>
            <a:chOff x="-19680" y="1887758"/>
            <a:chExt cx="1086480" cy="4038600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743712" y="5431631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43712" y="5108543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743712" y="4785455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43712" y="4462367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743712" y="4139279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43712" y="3816191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743712" y="3493103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43712" y="3170015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743712" y="2846927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43712" y="2523839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743712" y="2200751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5" name="Group 194"/>
            <p:cNvGrpSpPr/>
            <p:nvPr/>
          </p:nvGrpSpPr>
          <p:grpSpPr>
            <a:xfrm>
              <a:off x="-19680" y="2049302"/>
              <a:ext cx="747150" cy="3553968"/>
              <a:chOff x="2209800" y="1219200"/>
              <a:chExt cx="352429" cy="1676400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2213369" y="18288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2213368" y="16764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2213367" y="15216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2209800" y="13692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2209800" y="12192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2221714" y="27432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2221713" y="25908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2221712" y="24360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6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2218145" y="22836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7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2218145" y="21336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8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2213379" y="19812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9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6" name="Straight Connector 195"/>
            <p:cNvCxnSpPr/>
            <p:nvPr/>
          </p:nvCxnSpPr>
          <p:spPr>
            <a:xfrm>
              <a:off x="905256" y="1887758"/>
              <a:ext cx="0" cy="403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>
            <a:off x="6835536" y="3276600"/>
            <a:ext cx="936864" cy="2907792"/>
            <a:chOff x="6840900" y="2062531"/>
            <a:chExt cx="936864" cy="2907792"/>
          </a:xfrm>
        </p:grpSpPr>
        <p:sp>
          <p:nvSpPr>
            <p:cNvPr id="209" name="Rectangle 208"/>
            <p:cNvSpPr/>
            <p:nvPr/>
          </p:nvSpPr>
          <p:spPr>
            <a:xfrm>
              <a:off x="6840900" y="2713755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6840900" y="3359931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7157436" y="3359931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6840900" y="3683019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7157436" y="3677971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6840900" y="4001059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6840900" y="4652283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6840900" y="2062531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7157436" y="2708705"/>
              <a:ext cx="310164" cy="32308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7467600" y="3354883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8062350" y="2837677"/>
            <a:ext cx="762000" cy="4038600"/>
            <a:chOff x="8062350" y="1906035"/>
            <a:chExt cx="762000" cy="4038600"/>
          </a:xfrm>
        </p:grpSpPr>
        <p:cxnSp>
          <p:nvCxnSpPr>
            <p:cNvPr id="220" name="Straight Connector 219"/>
            <p:cNvCxnSpPr/>
            <p:nvPr/>
          </p:nvCxnSpPr>
          <p:spPr>
            <a:xfrm>
              <a:off x="8062350" y="5449908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8062350" y="5126820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8062350" y="4803732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8062350" y="4480644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8062350" y="4157556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8062350" y="3834468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8062350" y="3511380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8062350" y="3188292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8062350" y="2865204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8062350" y="2542116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8062350" y="2219028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8223894" y="1906035"/>
              <a:ext cx="0" cy="403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2" name="Group 231"/>
            <p:cNvGrpSpPr/>
            <p:nvPr/>
          </p:nvGrpSpPr>
          <p:grpSpPr>
            <a:xfrm>
              <a:off x="8077200" y="2057400"/>
              <a:ext cx="747150" cy="3553968"/>
              <a:chOff x="2209800" y="1219200"/>
              <a:chExt cx="352429" cy="1676400"/>
            </a:xfrm>
          </p:grpSpPr>
          <p:sp>
            <p:nvSpPr>
              <p:cNvPr id="233" name="Rectangle 232"/>
              <p:cNvSpPr/>
              <p:nvPr/>
            </p:nvSpPr>
            <p:spPr>
              <a:xfrm>
                <a:off x="2213369" y="18288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2213368" y="16764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2213367" y="15216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2209800" y="13692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2209800" y="12192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2221714" y="27432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2221713" y="25908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2221712" y="24360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6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2218145" y="22836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7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2218145" y="21336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8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2213379" y="19812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9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244" name="Straight Connector 243"/>
          <p:cNvCxnSpPr>
            <a:stCxn id="245" idx="3"/>
          </p:cNvCxnSpPr>
          <p:nvPr/>
        </p:nvCxnSpPr>
        <p:spPr>
          <a:xfrm>
            <a:off x="5124430" y="4734525"/>
            <a:ext cx="2800370" cy="0"/>
          </a:xfrm>
          <a:prstGeom prst="line">
            <a:avLst/>
          </a:prstGeom>
          <a:ln w="25400">
            <a:solidFill>
              <a:srgbClr val="FF0000">
                <a:alpha val="58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Isosceles Triangle 244"/>
          <p:cNvSpPr/>
          <p:nvPr/>
        </p:nvSpPr>
        <p:spPr>
          <a:xfrm rot="16200000">
            <a:off x="4662654" y="4461661"/>
            <a:ext cx="373809" cy="549743"/>
          </a:xfrm>
          <a:prstGeom prst="triangle">
            <a:avLst>
              <a:gd name="adj" fmla="val 5053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6" name="Straight Connector 245"/>
          <p:cNvCxnSpPr/>
          <p:nvPr/>
        </p:nvCxnSpPr>
        <p:spPr>
          <a:xfrm flipV="1">
            <a:off x="4572000" y="4101820"/>
            <a:ext cx="0" cy="626152"/>
          </a:xfrm>
          <a:prstGeom prst="line">
            <a:avLst/>
          </a:prstGeom>
          <a:ln w="698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1301772" y="2991649"/>
            <a:ext cx="930492" cy="2907792"/>
            <a:chOff x="6847272" y="2062531"/>
            <a:chExt cx="930492" cy="2907792"/>
          </a:xfrm>
        </p:grpSpPr>
        <p:sp>
          <p:nvSpPr>
            <p:cNvPr id="98" name="Rectangle 97"/>
            <p:cNvSpPr/>
            <p:nvPr/>
          </p:nvSpPr>
          <p:spPr>
            <a:xfrm>
              <a:off x="7467600" y="2713755"/>
              <a:ext cx="310164" cy="318040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7467600" y="3359931"/>
              <a:ext cx="310164" cy="318040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7157436" y="3359931"/>
              <a:ext cx="310164" cy="318040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467600" y="3683019"/>
              <a:ext cx="310164" cy="318040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157436" y="3677971"/>
              <a:ext cx="310164" cy="318040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467600" y="4001059"/>
              <a:ext cx="310164" cy="318040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467600" y="4652283"/>
              <a:ext cx="310164" cy="318040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467600" y="2062531"/>
              <a:ext cx="310164" cy="318040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157436" y="2708705"/>
              <a:ext cx="310164" cy="323088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847272" y="3359931"/>
              <a:ext cx="310164" cy="318040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4041324" y="1063380"/>
            <a:ext cx="808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</a:t>
            </a:r>
            <a:r>
              <a:rPr lang="en-US" sz="5400" b="1" cap="all" spc="0" baseline="300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2</a:t>
            </a:r>
            <a:endParaRPr lang="en-US" sz="5400" b="1" cap="all" spc="0" baseline="3000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2309585" y="3132392"/>
            <a:ext cx="1652815" cy="951485"/>
            <a:chOff x="838200" y="2742006"/>
            <a:chExt cx="1219200" cy="604840"/>
          </a:xfrm>
        </p:grpSpPr>
        <p:cxnSp>
          <p:nvCxnSpPr>
            <p:cNvPr id="112" name="Straight Arrow Connector 111"/>
            <p:cNvCxnSpPr/>
            <p:nvPr/>
          </p:nvCxnSpPr>
          <p:spPr>
            <a:xfrm flipV="1">
              <a:off x="1828800" y="2742006"/>
              <a:ext cx="0" cy="604840"/>
            </a:xfrm>
            <a:prstGeom prst="straightConnector1">
              <a:avLst/>
            </a:prstGeom>
            <a:ln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838200" y="2742006"/>
              <a:ext cx="1219200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464848" y="3429000"/>
            <a:ext cx="1240752" cy="1298972"/>
            <a:chOff x="797618" y="2742006"/>
            <a:chExt cx="1259782" cy="604840"/>
          </a:xfrm>
        </p:grpSpPr>
        <p:cxnSp>
          <p:nvCxnSpPr>
            <p:cNvPr id="115" name="Straight Arrow Connector 114"/>
            <p:cNvCxnSpPr/>
            <p:nvPr/>
          </p:nvCxnSpPr>
          <p:spPr>
            <a:xfrm flipV="1">
              <a:off x="797618" y="2742006"/>
              <a:ext cx="0" cy="604840"/>
            </a:xfrm>
            <a:prstGeom prst="straightConnector1">
              <a:avLst/>
            </a:prstGeom>
            <a:ln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838200" y="2742006"/>
              <a:ext cx="1219200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-3586" y="-76200"/>
            <a:ext cx="9604786" cy="1939941"/>
            <a:chOff x="-3586" y="-76200"/>
            <a:chExt cx="9604786" cy="1939941"/>
          </a:xfrm>
        </p:grpSpPr>
        <p:sp>
          <p:nvSpPr>
            <p:cNvPr id="111" name="TextBox 110"/>
            <p:cNvSpPr txBox="1"/>
            <p:nvPr/>
          </p:nvSpPr>
          <p:spPr>
            <a:xfrm>
              <a:off x="-3586" y="-72323"/>
              <a:ext cx="45755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H</a:t>
              </a:r>
              <a:r>
                <a:rPr lang="en-US" sz="2800" b="1" baseline="-25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 </a:t>
              </a:r>
              <a:r>
                <a:rPr lang="en-US" sz="28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: Boxers live 11 years</a:t>
              </a:r>
              <a:endParaRPr lang="en-US" sz="2800" b="1" baseline="-25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572000" y="-76200"/>
              <a:ext cx="5029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H</a:t>
              </a:r>
              <a:r>
                <a:rPr lang="en-US" sz="2800" b="1" baseline="-25000" dirty="0" smtClean="0">
                  <a:solidFill>
                    <a:srgbClr val="FF0000"/>
                  </a:solidFill>
                </a:rPr>
                <a:t>1</a:t>
              </a:r>
              <a:r>
                <a:rPr lang="en-US" sz="2800" b="1" dirty="0" smtClean="0">
                  <a:solidFill>
                    <a:srgbClr val="FF0000"/>
                  </a:solidFill>
                </a:rPr>
                <a:t> : No, something else</a:t>
              </a:r>
              <a:endParaRPr lang="en-US" sz="2800" b="1" baseline="-25000" dirty="0">
                <a:solidFill>
                  <a:srgbClr val="FF0000"/>
                </a:solidFill>
              </a:endParaRP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6400800" y="591853"/>
              <a:ext cx="2691177" cy="1267337"/>
              <a:chOff x="988358" y="1101908"/>
              <a:chExt cx="7467600" cy="4414601"/>
            </a:xfrm>
          </p:grpSpPr>
          <p:cxnSp>
            <p:nvCxnSpPr>
              <p:cNvPr id="128" name="Straight Connector 127"/>
              <p:cNvCxnSpPr/>
              <p:nvPr/>
            </p:nvCxnSpPr>
            <p:spPr>
              <a:xfrm flipV="1">
                <a:off x="988358" y="4077302"/>
                <a:ext cx="7467600" cy="313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9" name="Freeform 128"/>
              <p:cNvSpPr/>
              <p:nvPr/>
            </p:nvSpPr>
            <p:spPr>
              <a:xfrm>
                <a:off x="1752600" y="1777183"/>
                <a:ext cx="4030253" cy="2185216"/>
              </a:xfrm>
              <a:custGeom>
                <a:avLst/>
                <a:gdLst>
                  <a:gd name="connsiteX0" fmla="*/ 0 w 2965450"/>
                  <a:gd name="connsiteY0" fmla="*/ 1308100 h 1314450"/>
                  <a:gd name="connsiteX1" fmla="*/ 660400 w 2965450"/>
                  <a:gd name="connsiteY1" fmla="*/ 993775 h 1314450"/>
                  <a:gd name="connsiteX2" fmla="*/ 1492250 w 2965450"/>
                  <a:gd name="connsiteY2" fmla="*/ 0 h 1314450"/>
                  <a:gd name="connsiteX3" fmla="*/ 2311400 w 2965450"/>
                  <a:gd name="connsiteY3" fmla="*/ 990600 h 1314450"/>
                  <a:gd name="connsiteX4" fmla="*/ 2965450 w 2965450"/>
                  <a:gd name="connsiteY4" fmla="*/ 1314450 h 131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5450" h="1314450">
                    <a:moveTo>
                      <a:pt x="0" y="1308100"/>
                    </a:moveTo>
                    <a:cubicBezTo>
                      <a:pt x="205846" y="1259946"/>
                      <a:pt x="411692" y="1211792"/>
                      <a:pt x="660400" y="993775"/>
                    </a:cubicBezTo>
                    <a:cubicBezTo>
                      <a:pt x="909108" y="775758"/>
                      <a:pt x="1217083" y="529"/>
                      <a:pt x="1492250" y="0"/>
                    </a:cubicBezTo>
                    <a:cubicBezTo>
                      <a:pt x="1767417" y="-529"/>
                      <a:pt x="2065867" y="771525"/>
                      <a:pt x="2311400" y="990600"/>
                    </a:cubicBezTo>
                    <a:cubicBezTo>
                      <a:pt x="2556933" y="1209675"/>
                      <a:pt x="2761191" y="1262062"/>
                      <a:pt x="2965450" y="1314450"/>
                    </a:cubicBezTo>
                  </a:path>
                </a:pathLst>
              </a:cu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130" name="Straight Connector 129"/>
              <p:cNvCxnSpPr/>
              <p:nvPr/>
            </p:nvCxnSpPr>
            <p:spPr>
              <a:xfrm>
                <a:off x="3780672" y="1143000"/>
                <a:ext cx="0" cy="3082590"/>
              </a:xfrm>
              <a:prstGeom prst="line">
                <a:avLst/>
              </a:prstGeom>
              <a:ln>
                <a:solidFill>
                  <a:schemeClr val="accent1">
                    <a:shade val="95000"/>
                    <a:satMod val="105000"/>
                    <a:alpha val="4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Box 130"/>
              <p:cNvSpPr txBox="1"/>
              <p:nvPr/>
            </p:nvSpPr>
            <p:spPr>
              <a:xfrm>
                <a:off x="3376116" y="4225591"/>
                <a:ext cx="2275204" cy="1286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µ</a:t>
                </a:r>
                <a:r>
                  <a:rPr lang="en-US" sz="1400" dirty="0" smtClean="0"/>
                  <a:t> = 11</a:t>
                </a:r>
              </a:p>
              <a:p>
                <a:r>
                  <a:rPr lang="el-GR" sz="1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σ</a:t>
                </a:r>
                <a:r>
                  <a:rPr lang="en-US" sz="1400" dirty="0" smtClean="0"/>
                  <a:t> = ?</a:t>
                </a:r>
                <a:endParaRPr lang="en-US" sz="1400" dirty="0"/>
              </a:p>
            </p:txBody>
          </p:sp>
          <p:sp>
            <p:nvSpPr>
              <p:cNvPr id="132" name="Freeform 131"/>
              <p:cNvSpPr/>
              <p:nvPr/>
            </p:nvSpPr>
            <p:spPr>
              <a:xfrm>
                <a:off x="5224463" y="3705225"/>
                <a:ext cx="557212" cy="381000"/>
              </a:xfrm>
              <a:custGeom>
                <a:avLst/>
                <a:gdLst>
                  <a:gd name="connsiteX0" fmla="*/ 557212 w 557212"/>
                  <a:gd name="connsiteY0" fmla="*/ 381000 h 381000"/>
                  <a:gd name="connsiteX1" fmla="*/ 547687 w 557212"/>
                  <a:gd name="connsiteY1" fmla="*/ 233363 h 381000"/>
                  <a:gd name="connsiteX2" fmla="*/ 461962 w 557212"/>
                  <a:gd name="connsiteY2" fmla="*/ 209550 h 381000"/>
                  <a:gd name="connsiteX3" fmla="*/ 366712 w 557212"/>
                  <a:gd name="connsiteY3" fmla="*/ 180975 h 381000"/>
                  <a:gd name="connsiteX4" fmla="*/ 233362 w 557212"/>
                  <a:gd name="connsiteY4" fmla="*/ 123825 h 381000"/>
                  <a:gd name="connsiteX5" fmla="*/ 142875 w 557212"/>
                  <a:gd name="connsiteY5" fmla="*/ 80963 h 381000"/>
                  <a:gd name="connsiteX6" fmla="*/ 0 w 557212"/>
                  <a:gd name="connsiteY6" fmla="*/ 0 h 381000"/>
                  <a:gd name="connsiteX7" fmla="*/ 4762 w 557212"/>
                  <a:gd name="connsiteY7" fmla="*/ 381000 h 381000"/>
                  <a:gd name="connsiteX8" fmla="*/ 557212 w 557212"/>
                  <a:gd name="connsiteY8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7212" h="381000">
                    <a:moveTo>
                      <a:pt x="557212" y="381000"/>
                    </a:moveTo>
                    <a:lnTo>
                      <a:pt x="547687" y="233363"/>
                    </a:lnTo>
                    <a:lnTo>
                      <a:pt x="461962" y="209550"/>
                    </a:lnTo>
                    <a:lnTo>
                      <a:pt x="366712" y="180975"/>
                    </a:lnTo>
                    <a:lnTo>
                      <a:pt x="233362" y="123825"/>
                    </a:lnTo>
                    <a:lnTo>
                      <a:pt x="142875" y="80963"/>
                    </a:lnTo>
                    <a:lnTo>
                      <a:pt x="0" y="0"/>
                    </a:lnTo>
                    <a:cubicBezTo>
                      <a:pt x="1587" y="127000"/>
                      <a:pt x="3175" y="254000"/>
                      <a:pt x="4762" y="381000"/>
                    </a:cubicBezTo>
                    <a:lnTo>
                      <a:pt x="557212" y="38100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33" name="Freeform 132"/>
              <p:cNvSpPr/>
              <p:nvPr/>
            </p:nvSpPr>
            <p:spPr>
              <a:xfrm>
                <a:off x="1762125" y="3714750"/>
                <a:ext cx="547688" cy="361950"/>
              </a:xfrm>
              <a:custGeom>
                <a:avLst/>
                <a:gdLst>
                  <a:gd name="connsiteX0" fmla="*/ 0 w 547688"/>
                  <a:gd name="connsiteY0" fmla="*/ 228600 h 361950"/>
                  <a:gd name="connsiteX1" fmla="*/ 138113 w 547688"/>
                  <a:gd name="connsiteY1" fmla="*/ 190500 h 361950"/>
                  <a:gd name="connsiteX2" fmla="*/ 276225 w 547688"/>
                  <a:gd name="connsiteY2" fmla="*/ 138113 h 361950"/>
                  <a:gd name="connsiteX3" fmla="*/ 423863 w 547688"/>
                  <a:gd name="connsiteY3" fmla="*/ 61913 h 361950"/>
                  <a:gd name="connsiteX4" fmla="*/ 547688 w 547688"/>
                  <a:gd name="connsiteY4" fmla="*/ 0 h 361950"/>
                  <a:gd name="connsiteX5" fmla="*/ 542925 w 547688"/>
                  <a:gd name="connsiteY5" fmla="*/ 357188 h 361950"/>
                  <a:gd name="connsiteX6" fmla="*/ 0 w 547688"/>
                  <a:gd name="connsiteY6" fmla="*/ 361950 h 361950"/>
                  <a:gd name="connsiteX7" fmla="*/ 0 w 547688"/>
                  <a:gd name="connsiteY7" fmla="*/ 228600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7688" h="361950">
                    <a:moveTo>
                      <a:pt x="0" y="228600"/>
                    </a:moveTo>
                    <a:lnTo>
                      <a:pt x="138113" y="190500"/>
                    </a:lnTo>
                    <a:lnTo>
                      <a:pt x="276225" y="138113"/>
                    </a:lnTo>
                    <a:lnTo>
                      <a:pt x="423863" y="61913"/>
                    </a:lnTo>
                    <a:lnTo>
                      <a:pt x="547688" y="0"/>
                    </a:lnTo>
                    <a:cubicBezTo>
                      <a:pt x="546100" y="119063"/>
                      <a:pt x="544513" y="238125"/>
                      <a:pt x="542925" y="357188"/>
                    </a:cubicBezTo>
                    <a:lnTo>
                      <a:pt x="0" y="361950"/>
                    </a:lnTo>
                    <a:lnTo>
                      <a:pt x="0" y="22860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34" name="Freeform 133"/>
              <p:cNvSpPr/>
              <p:nvPr/>
            </p:nvSpPr>
            <p:spPr>
              <a:xfrm>
                <a:off x="3665948" y="1777183"/>
                <a:ext cx="4030253" cy="2185216"/>
              </a:xfrm>
              <a:custGeom>
                <a:avLst/>
                <a:gdLst>
                  <a:gd name="connsiteX0" fmla="*/ 0 w 2965450"/>
                  <a:gd name="connsiteY0" fmla="*/ 1308100 h 1314450"/>
                  <a:gd name="connsiteX1" fmla="*/ 660400 w 2965450"/>
                  <a:gd name="connsiteY1" fmla="*/ 993775 h 1314450"/>
                  <a:gd name="connsiteX2" fmla="*/ 1492250 w 2965450"/>
                  <a:gd name="connsiteY2" fmla="*/ 0 h 1314450"/>
                  <a:gd name="connsiteX3" fmla="*/ 2311400 w 2965450"/>
                  <a:gd name="connsiteY3" fmla="*/ 990600 h 1314450"/>
                  <a:gd name="connsiteX4" fmla="*/ 2965450 w 2965450"/>
                  <a:gd name="connsiteY4" fmla="*/ 1314450 h 131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5450" h="1314450">
                    <a:moveTo>
                      <a:pt x="0" y="1308100"/>
                    </a:moveTo>
                    <a:cubicBezTo>
                      <a:pt x="205846" y="1259946"/>
                      <a:pt x="411692" y="1211792"/>
                      <a:pt x="660400" y="993775"/>
                    </a:cubicBezTo>
                    <a:cubicBezTo>
                      <a:pt x="909108" y="775758"/>
                      <a:pt x="1217083" y="529"/>
                      <a:pt x="1492250" y="0"/>
                    </a:cubicBezTo>
                    <a:cubicBezTo>
                      <a:pt x="1767417" y="-529"/>
                      <a:pt x="2065867" y="771525"/>
                      <a:pt x="2311400" y="990600"/>
                    </a:cubicBezTo>
                    <a:cubicBezTo>
                      <a:pt x="2556933" y="1209675"/>
                      <a:pt x="2761191" y="1262062"/>
                      <a:pt x="2965450" y="1314450"/>
                    </a:cubicBezTo>
                  </a:path>
                </a:pathLst>
              </a:custGeom>
              <a:ln>
                <a:solidFill>
                  <a:srgbClr val="FF0000">
                    <a:alpha val="26000"/>
                  </a:srgbClr>
                </a:solidFill>
                <a:prstDash val="sysDot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135" name="Straight Arrow Connector 134"/>
              <p:cNvCxnSpPr/>
              <p:nvPr/>
            </p:nvCxnSpPr>
            <p:spPr>
              <a:xfrm>
                <a:off x="3780672" y="1295400"/>
                <a:ext cx="1913348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5681074" y="1101908"/>
                <a:ext cx="0" cy="3123682"/>
              </a:xfrm>
              <a:prstGeom prst="line">
                <a:avLst/>
              </a:prstGeom>
              <a:ln>
                <a:solidFill>
                  <a:srgbClr val="FF0000">
                    <a:alpha val="4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4166230" y="1163727"/>
                <a:ext cx="1201866" cy="1286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?</a:t>
                </a:r>
                <a:endParaRPr lang="en-US" sz="1400" dirty="0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5128038" y="4230470"/>
                <a:ext cx="2854764" cy="1286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0000"/>
                    </a:solidFill>
                  </a:rPr>
                  <a:t>µ</a:t>
                </a:r>
                <a:r>
                  <a:rPr lang="en-US" sz="1400" dirty="0" smtClean="0"/>
                  <a:t> = ?</a:t>
                </a:r>
              </a:p>
              <a:p>
                <a:r>
                  <a:rPr lang="el-GR" sz="1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σ</a:t>
                </a:r>
                <a:r>
                  <a:rPr lang="en-US" sz="1400" dirty="0" smtClean="0"/>
                  <a:t> = ?</a:t>
                </a:r>
                <a:endParaRPr lang="en-US" sz="1400" dirty="0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800399" y="609600"/>
              <a:ext cx="2019001" cy="1254141"/>
              <a:chOff x="988358" y="1143000"/>
              <a:chExt cx="5602415" cy="4368631"/>
            </a:xfrm>
          </p:grpSpPr>
          <p:cxnSp>
            <p:nvCxnSpPr>
              <p:cNvPr id="122" name="Straight Connector 121"/>
              <p:cNvCxnSpPr/>
              <p:nvPr/>
            </p:nvCxnSpPr>
            <p:spPr>
              <a:xfrm flipV="1">
                <a:off x="988358" y="4076701"/>
                <a:ext cx="5602415" cy="3741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3" name="Freeform 122"/>
              <p:cNvSpPr/>
              <p:nvPr/>
            </p:nvSpPr>
            <p:spPr>
              <a:xfrm>
                <a:off x="1752600" y="1777184"/>
                <a:ext cx="4030252" cy="2185216"/>
              </a:xfrm>
              <a:custGeom>
                <a:avLst/>
                <a:gdLst>
                  <a:gd name="connsiteX0" fmla="*/ 0 w 2965450"/>
                  <a:gd name="connsiteY0" fmla="*/ 1308100 h 1314450"/>
                  <a:gd name="connsiteX1" fmla="*/ 660400 w 2965450"/>
                  <a:gd name="connsiteY1" fmla="*/ 993775 h 1314450"/>
                  <a:gd name="connsiteX2" fmla="*/ 1492250 w 2965450"/>
                  <a:gd name="connsiteY2" fmla="*/ 0 h 1314450"/>
                  <a:gd name="connsiteX3" fmla="*/ 2311400 w 2965450"/>
                  <a:gd name="connsiteY3" fmla="*/ 990600 h 1314450"/>
                  <a:gd name="connsiteX4" fmla="*/ 2965450 w 2965450"/>
                  <a:gd name="connsiteY4" fmla="*/ 1314450 h 131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5450" h="1314450">
                    <a:moveTo>
                      <a:pt x="0" y="1308100"/>
                    </a:moveTo>
                    <a:cubicBezTo>
                      <a:pt x="205846" y="1259946"/>
                      <a:pt x="411692" y="1211792"/>
                      <a:pt x="660400" y="993775"/>
                    </a:cubicBezTo>
                    <a:cubicBezTo>
                      <a:pt x="909108" y="775758"/>
                      <a:pt x="1217083" y="529"/>
                      <a:pt x="1492250" y="0"/>
                    </a:cubicBezTo>
                    <a:cubicBezTo>
                      <a:pt x="1767417" y="-529"/>
                      <a:pt x="2065867" y="771525"/>
                      <a:pt x="2311400" y="990600"/>
                    </a:cubicBezTo>
                    <a:cubicBezTo>
                      <a:pt x="2556933" y="1209675"/>
                      <a:pt x="2761191" y="1262062"/>
                      <a:pt x="2965450" y="1314450"/>
                    </a:cubicBezTo>
                  </a:path>
                </a:pathLst>
              </a:cu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124" name="Straight Connector 123"/>
              <p:cNvCxnSpPr/>
              <p:nvPr/>
            </p:nvCxnSpPr>
            <p:spPr>
              <a:xfrm>
                <a:off x="3780672" y="1143000"/>
                <a:ext cx="0" cy="3082590"/>
              </a:xfrm>
              <a:prstGeom prst="line">
                <a:avLst/>
              </a:prstGeom>
              <a:ln>
                <a:solidFill>
                  <a:schemeClr val="accent1">
                    <a:shade val="95000"/>
                    <a:satMod val="105000"/>
                    <a:alpha val="4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1"/>
              <p:nvPr/>
            </p:nvSpPr>
            <p:spPr>
              <a:xfrm>
                <a:off x="3142968" y="4225592"/>
                <a:ext cx="2508353" cy="1286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µ</a:t>
                </a:r>
                <a:r>
                  <a:rPr lang="en-US" sz="1400" dirty="0" smtClean="0"/>
                  <a:t> = 11</a:t>
                </a:r>
              </a:p>
              <a:p>
                <a:r>
                  <a:rPr lang="el-GR" sz="1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σ</a:t>
                </a:r>
                <a:r>
                  <a:rPr lang="en-US" sz="1400" dirty="0" smtClean="0"/>
                  <a:t> = ?</a:t>
                </a:r>
                <a:endParaRPr lang="en-US" sz="1400" dirty="0"/>
              </a:p>
            </p:txBody>
          </p:sp>
          <p:sp>
            <p:nvSpPr>
              <p:cNvPr id="126" name="Freeform 125"/>
              <p:cNvSpPr/>
              <p:nvPr/>
            </p:nvSpPr>
            <p:spPr>
              <a:xfrm>
                <a:off x="5224463" y="3705225"/>
                <a:ext cx="557212" cy="381000"/>
              </a:xfrm>
              <a:custGeom>
                <a:avLst/>
                <a:gdLst>
                  <a:gd name="connsiteX0" fmla="*/ 557212 w 557212"/>
                  <a:gd name="connsiteY0" fmla="*/ 381000 h 381000"/>
                  <a:gd name="connsiteX1" fmla="*/ 547687 w 557212"/>
                  <a:gd name="connsiteY1" fmla="*/ 233363 h 381000"/>
                  <a:gd name="connsiteX2" fmla="*/ 461962 w 557212"/>
                  <a:gd name="connsiteY2" fmla="*/ 209550 h 381000"/>
                  <a:gd name="connsiteX3" fmla="*/ 366712 w 557212"/>
                  <a:gd name="connsiteY3" fmla="*/ 180975 h 381000"/>
                  <a:gd name="connsiteX4" fmla="*/ 233362 w 557212"/>
                  <a:gd name="connsiteY4" fmla="*/ 123825 h 381000"/>
                  <a:gd name="connsiteX5" fmla="*/ 142875 w 557212"/>
                  <a:gd name="connsiteY5" fmla="*/ 80963 h 381000"/>
                  <a:gd name="connsiteX6" fmla="*/ 0 w 557212"/>
                  <a:gd name="connsiteY6" fmla="*/ 0 h 381000"/>
                  <a:gd name="connsiteX7" fmla="*/ 4762 w 557212"/>
                  <a:gd name="connsiteY7" fmla="*/ 381000 h 381000"/>
                  <a:gd name="connsiteX8" fmla="*/ 557212 w 557212"/>
                  <a:gd name="connsiteY8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7212" h="381000">
                    <a:moveTo>
                      <a:pt x="557212" y="381000"/>
                    </a:moveTo>
                    <a:lnTo>
                      <a:pt x="547687" y="233363"/>
                    </a:lnTo>
                    <a:lnTo>
                      <a:pt x="461962" y="209550"/>
                    </a:lnTo>
                    <a:lnTo>
                      <a:pt x="366712" y="180975"/>
                    </a:lnTo>
                    <a:lnTo>
                      <a:pt x="233362" y="123825"/>
                    </a:lnTo>
                    <a:lnTo>
                      <a:pt x="142875" y="80963"/>
                    </a:lnTo>
                    <a:lnTo>
                      <a:pt x="0" y="0"/>
                    </a:lnTo>
                    <a:cubicBezTo>
                      <a:pt x="1587" y="127000"/>
                      <a:pt x="3175" y="254000"/>
                      <a:pt x="4762" y="381000"/>
                    </a:cubicBezTo>
                    <a:lnTo>
                      <a:pt x="557212" y="38100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27" name="Freeform 126"/>
              <p:cNvSpPr/>
              <p:nvPr/>
            </p:nvSpPr>
            <p:spPr>
              <a:xfrm>
                <a:off x="1762125" y="3714750"/>
                <a:ext cx="547688" cy="361950"/>
              </a:xfrm>
              <a:custGeom>
                <a:avLst/>
                <a:gdLst>
                  <a:gd name="connsiteX0" fmla="*/ 0 w 547688"/>
                  <a:gd name="connsiteY0" fmla="*/ 228600 h 361950"/>
                  <a:gd name="connsiteX1" fmla="*/ 138113 w 547688"/>
                  <a:gd name="connsiteY1" fmla="*/ 190500 h 361950"/>
                  <a:gd name="connsiteX2" fmla="*/ 276225 w 547688"/>
                  <a:gd name="connsiteY2" fmla="*/ 138113 h 361950"/>
                  <a:gd name="connsiteX3" fmla="*/ 423863 w 547688"/>
                  <a:gd name="connsiteY3" fmla="*/ 61913 h 361950"/>
                  <a:gd name="connsiteX4" fmla="*/ 547688 w 547688"/>
                  <a:gd name="connsiteY4" fmla="*/ 0 h 361950"/>
                  <a:gd name="connsiteX5" fmla="*/ 542925 w 547688"/>
                  <a:gd name="connsiteY5" fmla="*/ 357188 h 361950"/>
                  <a:gd name="connsiteX6" fmla="*/ 0 w 547688"/>
                  <a:gd name="connsiteY6" fmla="*/ 361950 h 361950"/>
                  <a:gd name="connsiteX7" fmla="*/ 0 w 547688"/>
                  <a:gd name="connsiteY7" fmla="*/ 228600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7688" h="361950">
                    <a:moveTo>
                      <a:pt x="0" y="228600"/>
                    </a:moveTo>
                    <a:lnTo>
                      <a:pt x="138113" y="190500"/>
                    </a:lnTo>
                    <a:lnTo>
                      <a:pt x="276225" y="138113"/>
                    </a:lnTo>
                    <a:lnTo>
                      <a:pt x="423863" y="61913"/>
                    </a:lnTo>
                    <a:lnTo>
                      <a:pt x="547688" y="0"/>
                    </a:lnTo>
                    <a:cubicBezTo>
                      <a:pt x="546100" y="119063"/>
                      <a:pt x="544513" y="238125"/>
                      <a:pt x="542925" y="357188"/>
                    </a:cubicBezTo>
                    <a:lnTo>
                      <a:pt x="0" y="361950"/>
                    </a:lnTo>
                    <a:lnTo>
                      <a:pt x="0" y="22860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sp>
          <p:nvSpPr>
            <p:cNvPr id="120" name="Rectangle 119"/>
            <p:cNvSpPr/>
            <p:nvPr/>
          </p:nvSpPr>
          <p:spPr>
            <a:xfrm>
              <a:off x="38347" y="467958"/>
              <a:ext cx="11993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H</a:t>
              </a:r>
              <a:r>
                <a:rPr lang="en-US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 </a:t>
              </a:r>
              <a:r>
                <a:rPr 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: µ = 11 </a:t>
              </a:r>
              <a:endParaRPr lang="en-US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629561" y="467958"/>
              <a:ext cx="12378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H</a:t>
              </a:r>
              <a:r>
                <a:rPr lang="en-US" b="1" baseline="-25000" dirty="0" smtClean="0">
                  <a:solidFill>
                    <a:srgbClr val="FF0000"/>
                  </a:solidFill>
                </a:rPr>
                <a:t>1 </a:t>
              </a:r>
              <a:r>
                <a:rPr lang="en-US" b="1" dirty="0" smtClean="0">
                  <a:solidFill>
                    <a:srgbClr val="FF0000"/>
                  </a:solidFill>
                </a:rPr>
                <a:t>: µ ≠ 11 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5470470" y="2664791"/>
                <a:ext cx="1073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470" y="2664791"/>
                <a:ext cx="1073948" cy="36933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r="-10734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9" name="TextBox 138"/>
              <p:cNvSpPr txBox="1"/>
              <p:nvPr/>
            </p:nvSpPr>
            <p:spPr>
              <a:xfrm>
                <a:off x="2551454" y="2664791"/>
                <a:ext cx="1175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−11)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454" y="2664791"/>
                <a:ext cx="1175706" cy="36933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845407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>
            <a:spLocks/>
          </p:cNvSpPr>
          <p:nvPr/>
        </p:nvSpPr>
        <p:spPr>
          <a:xfrm>
            <a:off x="906384" y="4215666"/>
            <a:ext cx="2651760" cy="2651760"/>
          </a:xfrm>
          <a:prstGeom prst="rect">
            <a:avLst/>
          </a:prstGeom>
          <a:pattFill prst="lgConfetti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SS=86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>
            <a:spLocks/>
          </p:cNvSpPr>
          <p:nvPr/>
        </p:nvSpPr>
        <p:spPr>
          <a:xfrm>
            <a:off x="6019800" y="4667843"/>
            <a:ext cx="2185416" cy="2185416"/>
          </a:xfrm>
          <a:prstGeom prst="rect">
            <a:avLst/>
          </a:prstGeom>
          <a:pattFill prst="lgConfetti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SS = 46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80" name="Rectangle 179"/>
          <p:cNvSpPr>
            <a:spLocks/>
          </p:cNvSpPr>
          <p:nvPr/>
        </p:nvSpPr>
        <p:spPr>
          <a:xfrm rot="10800000">
            <a:off x="5428933" y="2488742"/>
            <a:ext cx="697870" cy="697870"/>
          </a:xfrm>
          <a:prstGeom prst="rect">
            <a:avLst/>
          </a:prstGeom>
          <a:pattFill prst="lgConfetti">
            <a:fgClr>
              <a:srgbClr val="FF0000"/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Isosceles Triangle 180"/>
          <p:cNvSpPr/>
          <p:nvPr/>
        </p:nvSpPr>
        <p:spPr>
          <a:xfrm rot="5400000">
            <a:off x="4110224" y="3822666"/>
            <a:ext cx="373809" cy="549743"/>
          </a:xfrm>
          <a:prstGeom prst="triangle">
            <a:avLst>
              <a:gd name="adj" fmla="val 5053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Connector 181"/>
          <p:cNvCxnSpPr>
            <a:endCxn id="181" idx="3"/>
          </p:cNvCxnSpPr>
          <p:nvPr/>
        </p:nvCxnSpPr>
        <p:spPr>
          <a:xfrm>
            <a:off x="1143000" y="4085323"/>
            <a:ext cx="2879257" cy="14222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  <a:alpha val="58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/>
          <p:cNvGrpSpPr/>
          <p:nvPr/>
        </p:nvGrpSpPr>
        <p:grpSpPr>
          <a:xfrm>
            <a:off x="-19680" y="2819400"/>
            <a:ext cx="1086480" cy="4038600"/>
            <a:chOff x="-19680" y="1887758"/>
            <a:chExt cx="1086480" cy="4038600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743712" y="5431631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43712" y="5108543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743712" y="4785455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43712" y="4462367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743712" y="4139279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43712" y="3816191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743712" y="3493103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43712" y="3170015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743712" y="2846927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43712" y="2523839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743712" y="2200751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5" name="Group 194"/>
            <p:cNvGrpSpPr/>
            <p:nvPr/>
          </p:nvGrpSpPr>
          <p:grpSpPr>
            <a:xfrm>
              <a:off x="-19680" y="2049302"/>
              <a:ext cx="747150" cy="3553968"/>
              <a:chOff x="2209800" y="1219200"/>
              <a:chExt cx="352429" cy="1676400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2213369" y="18288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2213368" y="16764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2213367" y="15216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2209800" y="13692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2209800" y="12192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2221714" y="27432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2221713" y="25908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2221712" y="24360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6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2218145" y="22836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7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2218145" y="21336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8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2213379" y="19812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9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6" name="Straight Connector 195"/>
            <p:cNvCxnSpPr/>
            <p:nvPr/>
          </p:nvCxnSpPr>
          <p:spPr>
            <a:xfrm>
              <a:off x="905256" y="1887758"/>
              <a:ext cx="0" cy="403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9" name="Group 218"/>
          <p:cNvGrpSpPr/>
          <p:nvPr/>
        </p:nvGrpSpPr>
        <p:grpSpPr>
          <a:xfrm>
            <a:off x="8062350" y="2837677"/>
            <a:ext cx="762000" cy="4038600"/>
            <a:chOff x="8062350" y="1906035"/>
            <a:chExt cx="762000" cy="4038600"/>
          </a:xfrm>
        </p:grpSpPr>
        <p:cxnSp>
          <p:nvCxnSpPr>
            <p:cNvPr id="220" name="Straight Connector 219"/>
            <p:cNvCxnSpPr/>
            <p:nvPr/>
          </p:nvCxnSpPr>
          <p:spPr>
            <a:xfrm>
              <a:off x="8062350" y="5449908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8062350" y="5126820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8062350" y="4803732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8062350" y="4480644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8062350" y="4157556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8062350" y="3834468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8062350" y="3511380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8062350" y="3188292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8062350" y="2865204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8062350" y="2542116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8062350" y="2219028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8223894" y="1906035"/>
              <a:ext cx="0" cy="403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2" name="Group 231"/>
            <p:cNvGrpSpPr/>
            <p:nvPr/>
          </p:nvGrpSpPr>
          <p:grpSpPr>
            <a:xfrm>
              <a:off x="8077200" y="2057400"/>
              <a:ext cx="747150" cy="3553968"/>
              <a:chOff x="2209800" y="1219200"/>
              <a:chExt cx="352429" cy="1676400"/>
            </a:xfrm>
          </p:grpSpPr>
          <p:sp>
            <p:nvSpPr>
              <p:cNvPr id="233" name="Rectangle 232"/>
              <p:cNvSpPr/>
              <p:nvPr/>
            </p:nvSpPr>
            <p:spPr>
              <a:xfrm>
                <a:off x="2213369" y="18288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2213368" y="16764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2213367" y="15216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2209800" y="13692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2209800" y="12192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2221714" y="27432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2221713" y="25908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2221712" y="24360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6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2218145" y="22836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7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2218145" y="21336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8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2213379" y="19812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9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47" name="Rectangle 246"/>
          <p:cNvSpPr>
            <a:spLocks/>
          </p:cNvSpPr>
          <p:nvPr/>
        </p:nvSpPr>
        <p:spPr>
          <a:xfrm rot="10800000">
            <a:off x="5428933" y="3390984"/>
            <a:ext cx="246888" cy="242210"/>
          </a:xfrm>
          <a:prstGeom prst="rect">
            <a:avLst/>
          </a:prstGeom>
          <a:pattFill prst="lgConfetti">
            <a:fgClr>
              <a:srgbClr val="FF0000"/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9" name="Rectangle 248"/>
              <p:cNvSpPr/>
              <p:nvPr/>
            </p:nvSpPr>
            <p:spPr>
              <a:xfrm>
                <a:off x="5715000" y="3294616"/>
                <a:ext cx="463524" cy="362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﷮</m:t>
                      </m:r>
                      <m:r>
                        <a:rPr lang="en-US" i="1" baseline="-25000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249" name="Rectangle 2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3294616"/>
                <a:ext cx="463524" cy="362984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b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50" name="Rectangle 249"/>
              <p:cNvSpPr/>
              <p:nvPr/>
            </p:nvSpPr>
            <p:spPr>
              <a:xfrm>
                <a:off x="6178524" y="2653011"/>
                <a:ext cx="4632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0" name="Rectangle 2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524" y="2653011"/>
                <a:ext cx="463268" cy="36933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Rectangle 111"/>
          <p:cNvSpPr/>
          <p:nvPr/>
        </p:nvSpPr>
        <p:spPr>
          <a:xfrm>
            <a:off x="4041324" y="1063380"/>
            <a:ext cx="808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</a:t>
            </a:r>
            <a:r>
              <a:rPr lang="en-US" sz="5400" b="1" cap="all" spc="0" baseline="300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2</a:t>
            </a:r>
            <a:endParaRPr lang="en-US" sz="5400" b="1" cap="all" spc="0" baseline="3000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6835536" y="3276600"/>
            <a:ext cx="936864" cy="2907792"/>
            <a:chOff x="6840900" y="2062531"/>
            <a:chExt cx="936864" cy="2907792"/>
          </a:xfrm>
        </p:grpSpPr>
        <p:sp>
          <p:nvSpPr>
            <p:cNvPr id="98" name="Rectangle 97"/>
            <p:cNvSpPr/>
            <p:nvPr/>
          </p:nvSpPr>
          <p:spPr>
            <a:xfrm>
              <a:off x="6840900" y="2713755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840900" y="3359931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7157436" y="3359931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840900" y="3683019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157436" y="3677971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840900" y="4001059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840900" y="4652283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840900" y="2062531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157436" y="2708705"/>
              <a:ext cx="310164" cy="32308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467600" y="3354883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8" name="Straight Connector 107"/>
          <p:cNvCxnSpPr>
            <a:stCxn id="109" idx="3"/>
          </p:cNvCxnSpPr>
          <p:nvPr/>
        </p:nvCxnSpPr>
        <p:spPr>
          <a:xfrm>
            <a:off x="5124430" y="4734525"/>
            <a:ext cx="2800370" cy="0"/>
          </a:xfrm>
          <a:prstGeom prst="line">
            <a:avLst/>
          </a:prstGeom>
          <a:ln w="25400">
            <a:solidFill>
              <a:srgbClr val="FF0000">
                <a:alpha val="58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Isosceles Triangle 108"/>
          <p:cNvSpPr/>
          <p:nvPr/>
        </p:nvSpPr>
        <p:spPr>
          <a:xfrm rot="16200000">
            <a:off x="4662654" y="4461661"/>
            <a:ext cx="373809" cy="549743"/>
          </a:xfrm>
          <a:prstGeom prst="triangle">
            <a:avLst>
              <a:gd name="adj" fmla="val 5053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/>
          <p:nvPr/>
        </p:nvCxnSpPr>
        <p:spPr>
          <a:xfrm flipV="1">
            <a:off x="4572000" y="4101820"/>
            <a:ext cx="1" cy="626152"/>
          </a:xfrm>
          <a:prstGeom prst="line">
            <a:avLst/>
          </a:prstGeom>
          <a:ln w="698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-3586" y="-76200"/>
            <a:ext cx="9604786" cy="1939941"/>
            <a:chOff x="-3586" y="-76200"/>
            <a:chExt cx="9604786" cy="1939941"/>
          </a:xfrm>
        </p:grpSpPr>
        <p:sp>
          <p:nvSpPr>
            <p:cNvPr id="116" name="TextBox 115"/>
            <p:cNvSpPr txBox="1"/>
            <p:nvPr/>
          </p:nvSpPr>
          <p:spPr>
            <a:xfrm>
              <a:off x="-3586" y="-72323"/>
              <a:ext cx="45755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H</a:t>
              </a:r>
              <a:r>
                <a:rPr lang="en-US" sz="2800" b="1" baseline="-25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 </a:t>
              </a:r>
              <a:r>
                <a:rPr lang="en-US" sz="28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: Boxers live 11 years</a:t>
              </a:r>
              <a:endParaRPr lang="en-US" sz="2800" b="1" baseline="-25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572000" y="-76200"/>
              <a:ext cx="5029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H</a:t>
              </a:r>
              <a:r>
                <a:rPr lang="en-US" sz="2800" b="1" baseline="-25000" dirty="0" smtClean="0">
                  <a:solidFill>
                    <a:srgbClr val="FF0000"/>
                  </a:solidFill>
                </a:rPr>
                <a:t>1</a:t>
              </a:r>
              <a:r>
                <a:rPr lang="en-US" sz="2800" b="1" dirty="0" smtClean="0">
                  <a:solidFill>
                    <a:srgbClr val="FF0000"/>
                  </a:solidFill>
                </a:rPr>
                <a:t> : No, something else</a:t>
              </a:r>
              <a:endParaRPr lang="en-US" sz="2800" b="1" baseline="-25000" dirty="0">
                <a:solidFill>
                  <a:srgbClr val="FF0000"/>
                </a:solidFill>
              </a:endParaRP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6400800" y="591853"/>
              <a:ext cx="2691177" cy="1267337"/>
              <a:chOff x="988358" y="1101908"/>
              <a:chExt cx="7467600" cy="4414601"/>
            </a:xfrm>
          </p:grpSpPr>
          <p:cxnSp>
            <p:nvCxnSpPr>
              <p:cNvPr id="128" name="Straight Connector 127"/>
              <p:cNvCxnSpPr/>
              <p:nvPr/>
            </p:nvCxnSpPr>
            <p:spPr>
              <a:xfrm flipV="1">
                <a:off x="988358" y="4077302"/>
                <a:ext cx="7467600" cy="313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9" name="Freeform 128"/>
              <p:cNvSpPr/>
              <p:nvPr/>
            </p:nvSpPr>
            <p:spPr>
              <a:xfrm>
                <a:off x="1752600" y="1777183"/>
                <a:ext cx="4030253" cy="2185216"/>
              </a:xfrm>
              <a:custGeom>
                <a:avLst/>
                <a:gdLst>
                  <a:gd name="connsiteX0" fmla="*/ 0 w 2965450"/>
                  <a:gd name="connsiteY0" fmla="*/ 1308100 h 1314450"/>
                  <a:gd name="connsiteX1" fmla="*/ 660400 w 2965450"/>
                  <a:gd name="connsiteY1" fmla="*/ 993775 h 1314450"/>
                  <a:gd name="connsiteX2" fmla="*/ 1492250 w 2965450"/>
                  <a:gd name="connsiteY2" fmla="*/ 0 h 1314450"/>
                  <a:gd name="connsiteX3" fmla="*/ 2311400 w 2965450"/>
                  <a:gd name="connsiteY3" fmla="*/ 990600 h 1314450"/>
                  <a:gd name="connsiteX4" fmla="*/ 2965450 w 2965450"/>
                  <a:gd name="connsiteY4" fmla="*/ 1314450 h 131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5450" h="1314450">
                    <a:moveTo>
                      <a:pt x="0" y="1308100"/>
                    </a:moveTo>
                    <a:cubicBezTo>
                      <a:pt x="205846" y="1259946"/>
                      <a:pt x="411692" y="1211792"/>
                      <a:pt x="660400" y="993775"/>
                    </a:cubicBezTo>
                    <a:cubicBezTo>
                      <a:pt x="909108" y="775758"/>
                      <a:pt x="1217083" y="529"/>
                      <a:pt x="1492250" y="0"/>
                    </a:cubicBezTo>
                    <a:cubicBezTo>
                      <a:pt x="1767417" y="-529"/>
                      <a:pt x="2065867" y="771525"/>
                      <a:pt x="2311400" y="990600"/>
                    </a:cubicBezTo>
                    <a:cubicBezTo>
                      <a:pt x="2556933" y="1209675"/>
                      <a:pt x="2761191" y="1262062"/>
                      <a:pt x="2965450" y="1314450"/>
                    </a:cubicBezTo>
                  </a:path>
                </a:pathLst>
              </a:cu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130" name="Straight Connector 129"/>
              <p:cNvCxnSpPr/>
              <p:nvPr/>
            </p:nvCxnSpPr>
            <p:spPr>
              <a:xfrm>
                <a:off x="3780672" y="1143000"/>
                <a:ext cx="0" cy="3082590"/>
              </a:xfrm>
              <a:prstGeom prst="line">
                <a:avLst/>
              </a:prstGeom>
              <a:ln>
                <a:solidFill>
                  <a:schemeClr val="accent1">
                    <a:shade val="95000"/>
                    <a:satMod val="105000"/>
                    <a:alpha val="4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Box 130"/>
              <p:cNvSpPr txBox="1"/>
              <p:nvPr/>
            </p:nvSpPr>
            <p:spPr>
              <a:xfrm>
                <a:off x="3376116" y="4225591"/>
                <a:ext cx="2275204" cy="1286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µ</a:t>
                </a:r>
                <a:r>
                  <a:rPr lang="en-US" sz="1400" dirty="0" smtClean="0"/>
                  <a:t> = 11</a:t>
                </a:r>
              </a:p>
              <a:p>
                <a:r>
                  <a:rPr lang="el-GR" sz="1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σ</a:t>
                </a:r>
                <a:r>
                  <a:rPr lang="en-US" sz="1400" dirty="0" smtClean="0"/>
                  <a:t> = ?</a:t>
                </a:r>
                <a:endParaRPr lang="en-US" sz="1400" dirty="0"/>
              </a:p>
            </p:txBody>
          </p:sp>
          <p:sp>
            <p:nvSpPr>
              <p:cNvPr id="132" name="Freeform 131"/>
              <p:cNvSpPr/>
              <p:nvPr/>
            </p:nvSpPr>
            <p:spPr>
              <a:xfrm>
                <a:off x="5224463" y="3705225"/>
                <a:ext cx="557212" cy="381000"/>
              </a:xfrm>
              <a:custGeom>
                <a:avLst/>
                <a:gdLst>
                  <a:gd name="connsiteX0" fmla="*/ 557212 w 557212"/>
                  <a:gd name="connsiteY0" fmla="*/ 381000 h 381000"/>
                  <a:gd name="connsiteX1" fmla="*/ 547687 w 557212"/>
                  <a:gd name="connsiteY1" fmla="*/ 233363 h 381000"/>
                  <a:gd name="connsiteX2" fmla="*/ 461962 w 557212"/>
                  <a:gd name="connsiteY2" fmla="*/ 209550 h 381000"/>
                  <a:gd name="connsiteX3" fmla="*/ 366712 w 557212"/>
                  <a:gd name="connsiteY3" fmla="*/ 180975 h 381000"/>
                  <a:gd name="connsiteX4" fmla="*/ 233362 w 557212"/>
                  <a:gd name="connsiteY4" fmla="*/ 123825 h 381000"/>
                  <a:gd name="connsiteX5" fmla="*/ 142875 w 557212"/>
                  <a:gd name="connsiteY5" fmla="*/ 80963 h 381000"/>
                  <a:gd name="connsiteX6" fmla="*/ 0 w 557212"/>
                  <a:gd name="connsiteY6" fmla="*/ 0 h 381000"/>
                  <a:gd name="connsiteX7" fmla="*/ 4762 w 557212"/>
                  <a:gd name="connsiteY7" fmla="*/ 381000 h 381000"/>
                  <a:gd name="connsiteX8" fmla="*/ 557212 w 557212"/>
                  <a:gd name="connsiteY8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7212" h="381000">
                    <a:moveTo>
                      <a:pt x="557212" y="381000"/>
                    </a:moveTo>
                    <a:lnTo>
                      <a:pt x="547687" y="233363"/>
                    </a:lnTo>
                    <a:lnTo>
                      <a:pt x="461962" y="209550"/>
                    </a:lnTo>
                    <a:lnTo>
                      <a:pt x="366712" y="180975"/>
                    </a:lnTo>
                    <a:lnTo>
                      <a:pt x="233362" y="123825"/>
                    </a:lnTo>
                    <a:lnTo>
                      <a:pt x="142875" y="80963"/>
                    </a:lnTo>
                    <a:lnTo>
                      <a:pt x="0" y="0"/>
                    </a:lnTo>
                    <a:cubicBezTo>
                      <a:pt x="1587" y="127000"/>
                      <a:pt x="3175" y="254000"/>
                      <a:pt x="4762" y="381000"/>
                    </a:cubicBezTo>
                    <a:lnTo>
                      <a:pt x="557212" y="38100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33" name="Freeform 132"/>
              <p:cNvSpPr/>
              <p:nvPr/>
            </p:nvSpPr>
            <p:spPr>
              <a:xfrm>
                <a:off x="1762125" y="3714750"/>
                <a:ext cx="547688" cy="361950"/>
              </a:xfrm>
              <a:custGeom>
                <a:avLst/>
                <a:gdLst>
                  <a:gd name="connsiteX0" fmla="*/ 0 w 547688"/>
                  <a:gd name="connsiteY0" fmla="*/ 228600 h 361950"/>
                  <a:gd name="connsiteX1" fmla="*/ 138113 w 547688"/>
                  <a:gd name="connsiteY1" fmla="*/ 190500 h 361950"/>
                  <a:gd name="connsiteX2" fmla="*/ 276225 w 547688"/>
                  <a:gd name="connsiteY2" fmla="*/ 138113 h 361950"/>
                  <a:gd name="connsiteX3" fmla="*/ 423863 w 547688"/>
                  <a:gd name="connsiteY3" fmla="*/ 61913 h 361950"/>
                  <a:gd name="connsiteX4" fmla="*/ 547688 w 547688"/>
                  <a:gd name="connsiteY4" fmla="*/ 0 h 361950"/>
                  <a:gd name="connsiteX5" fmla="*/ 542925 w 547688"/>
                  <a:gd name="connsiteY5" fmla="*/ 357188 h 361950"/>
                  <a:gd name="connsiteX6" fmla="*/ 0 w 547688"/>
                  <a:gd name="connsiteY6" fmla="*/ 361950 h 361950"/>
                  <a:gd name="connsiteX7" fmla="*/ 0 w 547688"/>
                  <a:gd name="connsiteY7" fmla="*/ 228600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7688" h="361950">
                    <a:moveTo>
                      <a:pt x="0" y="228600"/>
                    </a:moveTo>
                    <a:lnTo>
                      <a:pt x="138113" y="190500"/>
                    </a:lnTo>
                    <a:lnTo>
                      <a:pt x="276225" y="138113"/>
                    </a:lnTo>
                    <a:lnTo>
                      <a:pt x="423863" y="61913"/>
                    </a:lnTo>
                    <a:lnTo>
                      <a:pt x="547688" y="0"/>
                    </a:lnTo>
                    <a:cubicBezTo>
                      <a:pt x="546100" y="119063"/>
                      <a:pt x="544513" y="238125"/>
                      <a:pt x="542925" y="357188"/>
                    </a:cubicBezTo>
                    <a:lnTo>
                      <a:pt x="0" y="361950"/>
                    </a:lnTo>
                    <a:lnTo>
                      <a:pt x="0" y="22860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34" name="Freeform 133"/>
              <p:cNvSpPr/>
              <p:nvPr/>
            </p:nvSpPr>
            <p:spPr>
              <a:xfrm>
                <a:off x="3665948" y="1777183"/>
                <a:ext cx="4030253" cy="2185216"/>
              </a:xfrm>
              <a:custGeom>
                <a:avLst/>
                <a:gdLst>
                  <a:gd name="connsiteX0" fmla="*/ 0 w 2965450"/>
                  <a:gd name="connsiteY0" fmla="*/ 1308100 h 1314450"/>
                  <a:gd name="connsiteX1" fmla="*/ 660400 w 2965450"/>
                  <a:gd name="connsiteY1" fmla="*/ 993775 h 1314450"/>
                  <a:gd name="connsiteX2" fmla="*/ 1492250 w 2965450"/>
                  <a:gd name="connsiteY2" fmla="*/ 0 h 1314450"/>
                  <a:gd name="connsiteX3" fmla="*/ 2311400 w 2965450"/>
                  <a:gd name="connsiteY3" fmla="*/ 990600 h 1314450"/>
                  <a:gd name="connsiteX4" fmla="*/ 2965450 w 2965450"/>
                  <a:gd name="connsiteY4" fmla="*/ 1314450 h 131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5450" h="1314450">
                    <a:moveTo>
                      <a:pt x="0" y="1308100"/>
                    </a:moveTo>
                    <a:cubicBezTo>
                      <a:pt x="205846" y="1259946"/>
                      <a:pt x="411692" y="1211792"/>
                      <a:pt x="660400" y="993775"/>
                    </a:cubicBezTo>
                    <a:cubicBezTo>
                      <a:pt x="909108" y="775758"/>
                      <a:pt x="1217083" y="529"/>
                      <a:pt x="1492250" y="0"/>
                    </a:cubicBezTo>
                    <a:cubicBezTo>
                      <a:pt x="1767417" y="-529"/>
                      <a:pt x="2065867" y="771525"/>
                      <a:pt x="2311400" y="990600"/>
                    </a:cubicBezTo>
                    <a:cubicBezTo>
                      <a:pt x="2556933" y="1209675"/>
                      <a:pt x="2761191" y="1262062"/>
                      <a:pt x="2965450" y="1314450"/>
                    </a:cubicBezTo>
                  </a:path>
                </a:pathLst>
              </a:custGeom>
              <a:ln>
                <a:solidFill>
                  <a:srgbClr val="FF0000">
                    <a:alpha val="26000"/>
                  </a:srgbClr>
                </a:solidFill>
                <a:prstDash val="sysDot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135" name="Straight Arrow Connector 134"/>
              <p:cNvCxnSpPr/>
              <p:nvPr/>
            </p:nvCxnSpPr>
            <p:spPr>
              <a:xfrm>
                <a:off x="3780672" y="1295400"/>
                <a:ext cx="1913348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5681074" y="1101908"/>
                <a:ext cx="0" cy="3123682"/>
              </a:xfrm>
              <a:prstGeom prst="line">
                <a:avLst/>
              </a:prstGeom>
              <a:ln>
                <a:solidFill>
                  <a:srgbClr val="FF0000">
                    <a:alpha val="4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4166230" y="1163727"/>
                <a:ext cx="1201866" cy="1286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?</a:t>
                </a:r>
                <a:endParaRPr lang="en-US" sz="1400" dirty="0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5128038" y="4230470"/>
                <a:ext cx="2854764" cy="1286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0000"/>
                    </a:solidFill>
                  </a:rPr>
                  <a:t>µ</a:t>
                </a:r>
                <a:r>
                  <a:rPr lang="en-US" sz="1400" dirty="0" smtClean="0"/>
                  <a:t> = ?</a:t>
                </a:r>
              </a:p>
              <a:p>
                <a:r>
                  <a:rPr lang="el-GR" sz="1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σ</a:t>
                </a:r>
                <a:r>
                  <a:rPr lang="en-US" sz="1400" dirty="0" smtClean="0"/>
                  <a:t> = ?</a:t>
                </a:r>
                <a:endParaRPr lang="en-US" sz="1400" dirty="0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800399" y="609600"/>
              <a:ext cx="2019001" cy="1254141"/>
              <a:chOff x="988358" y="1143000"/>
              <a:chExt cx="5602415" cy="4368631"/>
            </a:xfrm>
          </p:grpSpPr>
          <p:cxnSp>
            <p:nvCxnSpPr>
              <p:cNvPr id="122" name="Straight Connector 121"/>
              <p:cNvCxnSpPr/>
              <p:nvPr/>
            </p:nvCxnSpPr>
            <p:spPr>
              <a:xfrm flipV="1">
                <a:off x="988358" y="4076701"/>
                <a:ext cx="5602415" cy="3741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3" name="Freeform 122"/>
              <p:cNvSpPr/>
              <p:nvPr/>
            </p:nvSpPr>
            <p:spPr>
              <a:xfrm>
                <a:off x="1752600" y="1777184"/>
                <a:ext cx="4030252" cy="2185216"/>
              </a:xfrm>
              <a:custGeom>
                <a:avLst/>
                <a:gdLst>
                  <a:gd name="connsiteX0" fmla="*/ 0 w 2965450"/>
                  <a:gd name="connsiteY0" fmla="*/ 1308100 h 1314450"/>
                  <a:gd name="connsiteX1" fmla="*/ 660400 w 2965450"/>
                  <a:gd name="connsiteY1" fmla="*/ 993775 h 1314450"/>
                  <a:gd name="connsiteX2" fmla="*/ 1492250 w 2965450"/>
                  <a:gd name="connsiteY2" fmla="*/ 0 h 1314450"/>
                  <a:gd name="connsiteX3" fmla="*/ 2311400 w 2965450"/>
                  <a:gd name="connsiteY3" fmla="*/ 990600 h 1314450"/>
                  <a:gd name="connsiteX4" fmla="*/ 2965450 w 2965450"/>
                  <a:gd name="connsiteY4" fmla="*/ 1314450 h 131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5450" h="1314450">
                    <a:moveTo>
                      <a:pt x="0" y="1308100"/>
                    </a:moveTo>
                    <a:cubicBezTo>
                      <a:pt x="205846" y="1259946"/>
                      <a:pt x="411692" y="1211792"/>
                      <a:pt x="660400" y="993775"/>
                    </a:cubicBezTo>
                    <a:cubicBezTo>
                      <a:pt x="909108" y="775758"/>
                      <a:pt x="1217083" y="529"/>
                      <a:pt x="1492250" y="0"/>
                    </a:cubicBezTo>
                    <a:cubicBezTo>
                      <a:pt x="1767417" y="-529"/>
                      <a:pt x="2065867" y="771525"/>
                      <a:pt x="2311400" y="990600"/>
                    </a:cubicBezTo>
                    <a:cubicBezTo>
                      <a:pt x="2556933" y="1209675"/>
                      <a:pt x="2761191" y="1262062"/>
                      <a:pt x="2965450" y="1314450"/>
                    </a:cubicBezTo>
                  </a:path>
                </a:pathLst>
              </a:cu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124" name="Straight Connector 123"/>
              <p:cNvCxnSpPr/>
              <p:nvPr/>
            </p:nvCxnSpPr>
            <p:spPr>
              <a:xfrm>
                <a:off x="3780672" y="1143000"/>
                <a:ext cx="0" cy="3082590"/>
              </a:xfrm>
              <a:prstGeom prst="line">
                <a:avLst/>
              </a:prstGeom>
              <a:ln>
                <a:solidFill>
                  <a:schemeClr val="accent1">
                    <a:shade val="95000"/>
                    <a:satMod val="105000"/>
                    <a:alpha val="4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1"/>
              <p:nvPr/>
            </p:nvSpPr>
            <p:spPr>
              <a:xfrm>
                <a:off x="3142968" y="4225592"/>
                <a:ext cx="2508353" cy="1286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µ</a:t>
                </a:r>
                <a:r>
                  <a:rPr lang="en-US" sz="1400" dirty="0" smtClean="0"/>
                  <a:t> = 11</a:t>
                </a:r>
              </a:p>
              <a:p>
                <a:r>
                  <a:rPr lang="el-GR" sz="1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σ</a:t>
                </a:r>
                <a:r>
                  <a:rPr lang="en-US" sz="1400" dirty="0" smtClean="0"/>
                  <a:t> = ?</a:t>
                </a:r>
                <a:endParaRPr lang="en-US" sz="1400" dirty="0"/>
              </a:p>
            </p:txBody>
          </p:sp>
          <p:sp>
            <p:nvSpPr>
              <p:cNvPr id="126" name="Freeform 125"/>
              <p:cNvSpPr/>
              <p:nvPr/>
            </p:nvSpPr>
            <p:spPr>
              <a:xfrm>
                <a:off x="5224463" y="3705225"/>
                <a:ext cx="557212" cy="381000"/>
              </a:xfrm>
              <a:custGeom>
                <a:avLst/>
                <a:gdLst>
                  <a:gd name="connsiteX0" fmla="*/ 557212 w 557212"/>
                  <a:gd name="connsiteY0" fmla="*/ 381000 h 381000"/>
                  <a:gd name="connsiteX1" fmla="*/ 547687 w 557212"/>
                  <a:gd name="connsiteY1" fmla="*/ 233363 h 381000"/>
                  <a:gd name="connsiteX2" fmla="*/ 461962 w 557212"/>
                  <a:gd name="connsiteY2" fmla="*/ 209550 h 381000"/>
                  <a:gd name="connsiteX3" fmla="*/ 366712 w 557212"/>
                  <a:gd name="connsiteY3" fmla="*/ 180975 h 381000"/>
                  <a:gd name="connsiteX4" fmla="*/ 233362 w 557212"/>
                  <a:gd name="connsiteY4" fmla="*/ 123825 h 381000"/>
                  <a:gd name="connsiteX5" fmla="*/ 142875 w 557212"/>
                  <a:gd name="connsiteY5" fmla="*/ 80963 h 381000"/>
                  <a:gd name="connsiteX6" fmla="*/ 0 w 557212"/>
                  <a:gd name="connsiteY6" fmla="*/ 0 h 381000"/>
                  <a:gd name="connsiteX7" fmla="*/ 4762 w 557212"/>
                  <a:gd name="connsiteY7" fmla="*/ 381000 h 381000"/>
                  <a:gd name="connsiteX8" fmla="*/ 557212 w 557212"/>
                  <a:gd name="connsiteY8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7212" h="381000">
                    <a:moveTo>
                      <a:pt x="557212" y="381000"/>
                    </a:moveTo>
                    <a:lnTo>
                      <a:pt x="547687" y="233363"/>
                    </a:lnTo>
                    <a:lnTo>
                      <a:pt x="461962" y="209550"/>
                    </a:lnTo>
                    <a:lnTo>
                      <a:pt x="366712" y="180975"/>
                    </a:lnTo>
                    <a:lnTo>
                      <a:pt x="233362" y="123825"/>
                    </a:lnTo>
                    <a:lnTo>
                      <a:pt x="142875" y="80963"/>
                    </a:lnTo>
                    <a:lnTo>
                      <a:pt x="0" y="0"/>
                    </a:lnTo>
                    <a:cubicBezTo>
                      <a:pt x="1587" y="127000"/>
                      <a:pt x="3175" y="254000"/>
                      <a:pt x="4762" y="381000"/>
                    </a:cubicBezTo>
                    <a:lnTo>
                      <a:pt x="557212" y="38100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27" name="Freeform 126"/>
              <p:cNvSpPr/>
              <p:nvPr/>
            </p:nvSpPr>
            <p:spPr>
              <a:xfrm>
                <a:off x="1762125" y="3714750"/>
                <a:ext cx="547688" cy="361950"/>
              </a:xfrm>
              <a:custGeom>
                <a:avLst/>
                <a:gdLst>
                  <a:gd name="connsiteX0" fmla="*/ 0 w 547688"/>
                  <a:gd name="connsiteY0" fmla="*/ 228600 h 361950"/>
                  <a:gd name="connsiteX1" fmla="*/ 138113 w 547688"/>
                  <a:gd name="connsiteY1" fmla="*/ 190500 h 361950"/>
                  <a:gd name="connsiteX2" fmla="*/ 276225 w 547688"/>
                  <a:gd name="connsiteY2" fmla="*/ 138113 h 361950"/>
                  <a:gd name="connsiteX3" fmla="*/ 423863 w 547688"/>
                  <a:gd name="connsiteY3" fmla="*/ 61913 h 361950"/>
                  <a:gd name="connsiteX4" fmla="*/ 547688 w 547688"/>
                  <a:gd name="connsiteY4" fmla="*/ 0 h 361950"/>
                  <a:gd name="connsiteX5" fmla="*/ 542925 w 547688"/>
                  <a:gd name="connsiteY5" fmla="*/ 357188 h 361950"/>
                  <a:gd name="connsiteX6" fmla="*/ 0 w 547688"/>
                  <a:gd name="connsiteY6" fmla="*/ 361950 h 361950"/>
                  <a:gd name="connsiteX7" fmla="*/ 0 w 547688"/>
                  <a:gd name="connsiteY7" fmla="*/ 228600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7688" h="361950">
                    <a:moveTo>
                      <a:pt x="0" y="228600"/>
                    </a:moveTo>
                    <a:lnTo>
                      <a:pt x="138113" y="190500"/>
                    </a:lnTo>
                    <a:lnTo>
                      <a:pt x="276225" y="138113"/>
                    </a:lnTo>
                    <a:lnTo>
                      <a:pt x="423863" y="61913"/>
                    </a:lnTo>
                    <a:lnTo>
                      <a:pt x="547688" y="0"/>
                    </a:lnTo>
                    <a:cubicBezTo>
                      <a:pt x="546100" y="119063"/>
                      <a:pt x="544513" y="238125"/>
                      <a:pt x="542925" y="357188"/>
                    </a:cubicBezTo>
                    <a:lnTo>
                      <a:pt x="0" y="361950"/>
                    </a:lnTo>
                    <a:lnTo>
                      <a:pt x="0" y="22860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sp>
          <p:nvSpPr>
            <p:cNvPr id="120" name="Rectangle 119"/>
            <p:cNvSpPr/>
            <p:nvPr/>
          </p:nvSpPr>
          <p:spPr>
            <a:xfrm>
              <a:off x="38347" y="467958"/>
              <a:ext cx="11993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H</a:t>
              </a:r>
              <a:r>
                <a:rPr lang="en-US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 </a:t>
              </a:r>
              <a:r>
                <a:rPr 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: µ = 11 </a:t>
              </a:r>
              <a:endParaRPr lang="en-US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629561" y="467958"/>
              <a:ext cx="12378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H</a:t>
              </a:r>
              <a:r>
                <a:rPr lang="en-US" b="1" baseline="-25000" dirty="0" smtClean="0">
                  <a:solidFill>
                    <a:srgbClr val="FF0000"/>
                  </a:solidFill>
                </a:rPr>
                <a:t>1 </a:t>
              </a:r>
              <a:r>
                <a:rPr lang="en-US" b="1" dirty="0" smtClean="0">
                  <a:solidFill>
                    <a:srgbClr val="FF0000"/>
                  </a:solidFill>
                </a:rPr>
                <a:t>: µ ≠ 11 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1301772" y="2991649"/>
            <a:ext cx="930492" cy="2907792"/>
            <a:chOff x="6847272" y="2062531"/>
            <a:chExt cx="930492" cy="2907792"/>
          </a:xfrm>
        </p:grpSpPr>
        <p:sp>
          <p:nvSpPr>
            <p:cNvPr id="140" name="Rectangle 139"/>
            <p:cNvSpPr/>
            <p:nvPr/>
          </p:nvSpPr>
          <p:spPr>
            <a:xfrm>
              <a:off x="7467600" y="2713755"/>
              <a:ext cx="310164" cy="318040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7467600" y="3359931"/>
              <a:ext cx="310164" cy="318040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7157436" y="3359931"/>
              <a:ext cx="310164" cy="318040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7467600" y="3683019"/>
              <a:ext cx="310164" cy="318040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7157436" y="3677971"/>
              <a:ext cx="310164" cy="318040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7467600" y="4001059"/>
              <a:ext cx="310164" cy="318040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7467600" y="4652283"/>
              <a:ext cx="310164" cy="318040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7467600" y="2062531"/>
              <a:ext cx="310164" cy="318040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7157436" y="2708705"/>
              <a:ext cx="310164" cy="323088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6847272" y="3359931"/>
              <a:ext cx="310164" cy="318040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430610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179"/>
          <p:cNvSpPr>
            <a:spLocks/>
          </p:cNvSpPr>
          <p:nvPr/>
        </p:nvSpPr>
        <p:spPr>
          <a:xfrm rot="10800000">
            <a:off x="5428933" y="2488742"/>
            <a:ext cx="697870" cy="697870"/>
          </a:xfrm>
          <a:prstGeom prst="rect">
            <a:avLst/>
          </a:prstGeom>
          <a:pattFill prst="lgConfetti">
            <a:fgClr>
              <a:srgbClr val="FF0000"/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Isosceles Triangle 180"/>
          <p:cNvSpPr/>
          <p:nvPr/>
        </p:nvSpPr>
        <p:spPr>
          <a:xfrm rot="5400000">
            <a:off x="4110224" y="3822666"/>
            <a:ext cx="373809" cy="549743"/>
          </a:xfrm>
          <a:prstGeom prst="triangle">
            <a:avLst>
              <a:gd name="adj" fmla="val 5053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Connector 181"/>
          <p:cNvCxnSpPr>
            <a:endCxn id="181" idx="3"/>
          </p:cNvCxnSpPr>
          <p:nvPr/>
        </p:nvCxnSpPr>
        <p:spPr>
          <a:xfrm>
            <a:off x="1143000" y="4085323"/>
            <a:ext cx="2879257" cy="14222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  <a:alpha val="58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/>
          <p:cNvGrpSpPr/>
          <p:nvPr/>
        </p:nvGrpSpPr>
        <p:grpSpPr>
          <a:xfrm>
            <a:off x="-19680" y="2819400"/>
            <a:ext cx="1086480" cy="4038600"/>
            <a:chOff x="-19680" y="1887758"/>
            <a:chExt cx="1086480" cy="4038600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743712" y="5431631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43712" y="5108543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743712" y="4785455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43712" y="4462367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743712" y="4139279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43712" y="3816191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743712" y="3493103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43712" y="3170015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743712" y="2846927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43712" y="2523839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743712" y="2200751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5" name="Group 194"/>
            <p:cNvGrpSpPr/>
            <p:nvPr/>
          </p:nvGrpSpPr>
          <p:grpSpPr>
            <a:xfrm>
              <a:off x="-19680" y="2049302"/>
              <a:ext cx="747150" cy="3553968"/>
              <a:chOff x="2209800" y="1219200"/>
              <a:chExt cx="352429" cy="1676400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2213369" y="18288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2213368" y="16764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2213367" y="15216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2209800" y="13692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2209800" y="12192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2221714" y="27432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2221713" y="25908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2221712" y="24360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6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2218145" y="22836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7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2218145" y="21336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8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2213379" y="19812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9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6" name="Straight Connector 195"/>
            <p:cNvCxnSpPr/>
            <p:nvPr/>
          </p:nvCxnSpPr>
          <p:spPr>
            <a:xfrm>
              <a:off x="905256" y="1887758"/>
              <a:ext cx="0" cy="403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9" name="Group 218"/>
          <p:cNvGrpSpPr/>
          <p:nvPr/>
        </p:nvGrpSpPr>
        <p:grpSpPr>
          <a:xfrm>
            <a:off x="8062350" y="2837677"/>
            <a:ext cx="762000" cy="4038600"/>
            <a:chOff x="8062350" y="1906035"/>
            <a:chExt cx="762000" cy="4038600"/>
          </a:xfrm>
        </p:grpSpPr>
        <p:cxnSp>
          <p:nvCxnSpPr>
            <p:cNvPr id="220" name="Straight Connector 219"/>
            <p:cNvCxnSpPr/>
            <p:nvPr/>
          </p:nvCxnSpPr>
          <p:spPr>
            <a:xfrm>
              <a:off x="8062350" y="5449908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8062350" y="5126820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8062350" y="4803732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8062350" y="4480644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8062350" y="4157556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8062350" y="3834468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8062350" y="3511380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8062350" y="3188292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8062350" y="2865204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8062350" y="2542116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8062350" y="2219028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8223894" y="1906035"/>
              <a:ext cx="0" cy="403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2" name="Group 231"/>
            <p:cNvGrpSpPr/>
            <p:nvPr/>
          </p:nvGrpSpPr>
          <p:grpSpPr>
            <a:xfrm>
              <a:off x="8077200" y="2057400"/>
              <a:ext cx="747150" cy="3553968"/>
              <a:chOff x="2209800" y="1219200"/>
              <a:chExt cx="352429" cy="1676400"/>
            </a:xfrm>
          </p:grpSpPr>
          <p:sp>
            <p:nvSpPr>
              <p:cNvPr id="233" name="Rectangle 232"/>
              <p:cNvSpPr/>
              <p:nvPr/>
            </p:nvSpPr>
            <p:spPr>
              <a:xfrm>
                <a:off x="2213369" y="18288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2213368" y="16764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2213367" y="15216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2209800" y="13692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2209800" y="12192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2221714" y="27432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2221713" y="25908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2221712" y="24360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6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2218145" y="22836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7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2218145" y="21336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8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2213379" y="19812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9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47" name="Rectangle 246"/>
          <p:cNvSpPr>
            <a:spLocks/>
          </p:cNvSpPr>
          <p:nvPr/>
        </p:nvSpPr>
        <p:spPr>
          <a:xfrm rot="10800000">
            <a:off x="5428933" y="3390984"/>
            <a:ext cx="246888" cy="242210"/>
          </a:xfrm>
          <a:prstGeom prst="rect">
            <a:avLst/>
          </a:prstGeom>
          <a:pattFill prst="lgConfetti">
            <a:fgClr>
              <a:srgbClr val="FF0000"/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9" name="Rectangle 248"/>
              <p:cNvSpPr/>
              <p:nvPr/>
            </p:nvSpPr>
            <p:spPr>
              <a:xfrm>
                <a:off x="5715000" y="3294616"/>
                <a:ext cx="463524" cy="362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﷮</m:t>
                      </m:r>
                      <m:r>
                        <a:rPr lang="en-US" i="1" baseline="-25000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249" name="Rectangle 2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3294616"/>
                <a:ext cx="463524" cy="362984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b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50" name="Rectangle 249"/>
              <p:cNvSpPr/>
              <p:nvPr/>
            </p:nvSpPr>
            <p:spPr>
              <a:xfrm>
                <a:off x="6178524" y="2653011"/>
                <a:ext cx="4632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0" name="Rectangle 2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524" y="2653011"/>
                <a:ext cx="463268" cy="36933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Rectangle 109"/>
          <p:cNvSpPr>
            <a:spLocks/>
          </p:cNvSpPr>
          <p:nvPr/>
        </p:nvSpPr>
        <p:spPr>
          <a:xfrm>
            <a:off x="1201610" y="4155090"/>
            <a:ext cx="2651760" cy="2651760"/>
          </a:xfrm>
          <a:prstGeom prst="rect">
            <a:avLst/>
          </a:prstGeom>
          <a:pattFill prst="lgConfetti">
            <a:fgClr>
              <a:schemeClr val="tx2">
                <a:lumMod val="40000"/>
                <a:lumOff val="60000"/>
              </a:schemeClr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>
            <a:spLocks/>
          </p:cNvSpPr>
          <p:nvPr/>
        </p:nvSpPr>
        <p:spPr>
          <a:xfrm>
            <a:off x="1667954" y="4629436"/>
            <a:ext cx="2185416" cy="2185416"/>
          </a:xfrm>
          <a:prstGeom prst="rect">
            <a:avLst/>
          </a:prstGeom>
          <a:pattFill prst="lgConfetti">
            <a:fgClr>
              <a:srgbClr val="FF0000"/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041324" y="1063380"/>
            <a:ext cx="808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</a:t>
            </a:r>
            <a:r>
              <a:rPr lang="en-US" sz="5400" b="1" cap="all" spc="0" baseline="300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2</a:t>
            </a:r>
            <a:endParaRPr lang="en-US" sz="5400" b="1" cap="all" spc="0" baseline="3000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1609" y="4155090"/>
            <a:ext cx="1677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SST = 86</a:t>
            </a:r>
            <a:endParaRPr lang="en-US" sz="28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255303" y="3022343"/>
            <a:ext cx="124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SSE = 46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667954" y="4641010"/>
            <a:ext cx="1677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SSE = 46</a:t>
            </a:r>
            <a:endParaRPr lang="en-US" sz="2800" b="1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6835536" y="3276600"/>
            <a:ext cx="936864" cy="2907792"/>
            <a:chOff x="6840900" y="2062531"/>
            <a:chExt cx="936864" cy="2907792"/>
          </a:xfrm>
        </p:grpSpPr>
        <p:sp>
          <p:nvSpPr>
            <p:cNvPr id="102" name="Rectangle 101"/>
            <p:cNvSpPr/>
            <p:nvPr/>
          </p:nvSpPr>
          <p:spPr>
            <a:xfrm>
              <a:off x="6840900" y="2713755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840900" y="3359931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157436" y="3359931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840900" y="3683019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157436" y="3677971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840900" y="4001059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840900" y="4652283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840900" y="2062531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7157436" y="2708705"/>
              <a:ext cx="310164" cy="32308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467600" y="3354883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5" name="Straight Connector 114"/>
          <p:cNvCxnSpPr>
            <a:stCxn id="116" idx="3"/>
          </p:cNvCxnSpPr>
          <p:nvPr/>
        </p:nvCxnSpPr>
        <p:spPr>
          <a:xfrm>
            <a:off x="5124430" y="4734525"/>
            <a:ext cx="2800370" cy="0"/>
          </a:xfrm>
          <a:prstGeom prst="line">
            <a:avLst/>
          </a:prstGeom>
          <a:ln w="25400">
            <a:solidFill>
              <a:srgbClr val="FF0000">
                <a:alpha val="58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Isosceles Triangle 115"/>
          <p:cNvSpPr/>
          <p:nvPr/>
        </p:nvSpPr>
        <p:spPr>
          <a:xfrm rot="16200000">
            <a:off x="4662654" y="4461661"/>
            <a:ext cx="373809" cy="549743"/>
          </a:xfrm>
          <a:prstGeom prst="triangle">
            <a:avLst>
              <a:gd name="adj" fmla="val 5053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/>
          <p:nvPr/>
        </p:nvCxnSpPr>
        <p:spPr>
          <a:xfrm flipV="1">
            <a:off x="4571999" y="4101820"/>
            <a:ext cx="1" cy="646013"/>
          </a:xfrm>
          <a:prstGeom prst="line">
            <a:avLst/>
          </a:prstGeom>
          <a:ln w="698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-3586" y="-76200"/>
            <a:ext cx="9604786" cy="1939941"/>
            <a:chOff x="-3586" y="-76200"/>
            <a:chExt cx="9604786" cy="1939941"/>
          </a:xfrm>
        </p:grpSpPr>
        <p:sp>
          <p:nvSpPr>
            <p:cNvPr id="119" name="TextBox 118"/>
            <p:cNvSpPr txBox="1"/>
            <p:nvPr/>
          </p:nvSpPr>
          <p:spPr>
            <a:xfrm>
              <a:off x="-3586" y="-72323"/>
              <a:ext cx="45755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H</a:t>
              </a:r>
              <a:r>
                <a:rPr lang="en-US" sz="2800" b="1" baseline="-25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 </a:t>
              </a:r>
              <a:r>
                <a:rPr lang="en-US" sz="28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: Boxers live 11 years</a:t>
              </a:r>
              <a:endParaRPr lang="en-US" sz="2800" b="1" baseline="-25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572000" y="-76200"/>
              <a:ext cx="5029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H</a:t>
              </a:r>
              <a:r>
                <a:rPr lang="en-US" sz="2800" b="1" baseline="-25000" dirty="0" smtClean="0">
                  <a:solidFill>
                    <a:srgbClr val="FF0000"/>
                  </a:solidFill>
                </a:rPr>
                <a:t>1</a:t>
              </a:r>
              <a:r>
                <a:rPr lang="en-US" sz="2800" b="1" dirty="0" smtClean="0">
                  <a:solidFill>
                    <a:srgbClr val="FF0000"/>
                  </a:solidFill>
                </a:rPr>
                <a:t> : No, something else</a:t>
              </a:r>
              <a:endParaRPr lang="en-US" sz="2800" b="1" baseline="-25000" dirty="0">
                <a:solidFill>
                  <a:srgbClr val="FF0000"/>
                </a:solidFill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6400800" y="591853"/>
              <a:ext cx="2691177" cy="1267337"/>
              <a:chOff x="988358" y="1101908"/>
              <a:chExt cx="7467600" cy="4414601"/>
            </a:xfrm>
          </p:grpSpPr>
          <p:cxnSp>
            <p:nvCxnSpPr>
              <p:cNvPr id="131" name="Straight Connector 130"/>
              <p:cNvCxnSpPr/>
              <p:nvPr/>
            </p:nvCxnSpPr>
            <p:spPr>
              <a:xfrm flipV="1">
                <a:off x="988358" y="4077302"/>
                <a:ext cx="7467600" cy="313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2" name="Freeform 131"/>
              <p:cNvSpPr/>
              <p:nvPr/>
            </p:nvSpPr>
            <p:spPr>
              <a:xfrm>
                <a:off x="1752600" y="1777183"/>
                <a:ext cx="4030253" cy="2185216"/>
              </a:xfrm>
              <a:custGeom>
                <a:avLst/>
                <a:gdLst>
                  <a:gd name="connsiteX0" fmla="*/ 0 w 2965450"/>
                  <a:gd name="connsiteY0" fmla="*/ 1308100 h 1314450"/>
                  <a:gd name="connsiteX1" fmla="*/ 660400 w 2965450"/>
                  <a:gd name="connsiteY1" fmla="*/ 993775 h 1314450"/>
                  <a:gd name="connsiteX2" fmla="*/ 1492250 w 2965450"/>
                  <a:gd name="connsiteY2" fmla="*/ 0 h 1314450"/>
                  <a:gd name="connsiteX3" fmla="*/ 2311400 w 2965450"/>
                  <a:gd name="connsiteY3" fmla="*/ 990600 h 1314450"/>
                  <a:gd name="connsiteX4" fmla="*/ 2965450 w 2965450"/>
                  <a:gd name="connsiteY4" fmla="*/ 1314450 h 131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5450" h="1314450">
                    <a:moveTo>
                      <a:pt x="0" y="1308100"/>
                    </a:moveTo>
                    <a:cubicBezTo>
                      <a:pt x="205846" y="1259946"/>
                      <a:pt x="411692" y="1211792"/>
                      <a:pt x="660400" y="993775"/>
                    </a:cubicBezTo>
                    <a:cubicBezTo>
                      <a:pt x="909108" y="775758"/>
                      <a:pt x="1217083" y="529"/>
                      <a:pt x="1492250" y="0"/>
                    </a:cubicBezTo>
                    <a:cubicBezTo>
                      <a:pt x="1767417" y="-529"/>
                      <a:pt x="2065867" y="771525"/>
                      <a:pt x="2311400" y="990600"/>
                    </a:cubicBezTo>
                    <a:cubicBezTo>
                      <a:pt x="2556933" y="1209675"/>
                      <a:pt x="2761191" y="1262062"/>
                      <a:pt x="2965450" y="1314450"/>
                    </a:cubicBezTo>
                  </a:path>
                </a:pathLst>
              </a:cu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133" name="Straight Connector 132"/>
              <p:cNvCxnSpPr/>
              <p:nvPr/>
            </p:nvCxnSpPr>
            <p:spPr>
              <a:xfrm>
                <a:off x="3780672" y="1143000"/>
                <a:ext cx="0" cy="3082590"/>
              </a:xfrm>
              <a:prstGeom prst="line">
                <a:avLst/>
              </a:prstGeom>
              <a:ln>
                <a:solidFill>
                  <a:schemeClr val="accent1">
                    <a:shade val="95000"/>
                    <a:satMod val="105000"/>
                    <a:alpha val="4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TextBox 133"/>
              <p:cNvSpPr txBox="1"/>
              <p:nvPr/>
            </p:nvSpPr>
            <p:spPr>
              <a:xfrm>
                <a:off x="3376116" y="4225591"/>
                <a:ext cx="2275204" cy="1286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µ</a:t>
                </a:r>
                <a:r>
                  <a:rPr lang="en-US" sz="1400" dirty="0" smtClean="0"/>
                  <a:t> = 11</a:t>
                </a:r>
              </a:p>
              <a:p>
                <a:r>
                  <a:rPr lang="el-GR" sz="1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σ</a:t>
                </a:r>
                <a:r>
                  <a:rPr lang="en-US" sz="1400" dirty="0" smtClean="0"/>
                  <a:t> = ?</a:t>
                </a:r>
                <a:endParaRPr lang="en-US" sz="1400" dirty="0"/>
              </a:p>
            </p:txBody>
          </p:sp>
          <p:sp>
            <p:nvSpPr>
              <p:cNvPr id="135" name="Freeform 134"/>
              <p:cNvSpPr/>
              <p:nvPr/>
            </p:nvSpPr>
            <p:spPr>
              <a:xfrm>
                <a:off x="5224463" y="3705225"/>
                <a:ext cx="557212" cy="381000"/>
              </a:xfrm>
              <a:custGeom>
                <a:avLst/>
                <a:gdLst>
                  <a:gd name="connsiteX0" fmla="*/ 557212 w 557212"/>
                  <a:gd name="connsiteY0" fmla="*/ 381000 h 381000"/>
                  <a:gd name="connsiteX1" fmla="*/ 547687 w 557212"/>
                  <a:gd name="connsiteY1" fmla="*/ 233363 h 381000"/>
                  <a:gd name="connsiteX2" fmla="*/ 461962 w 557212"/>
                  <a:gd name="connsiteY2" fmla="*/ 209550 h 381000"/>
                  <a:gd name="connsiteX3" fmla="*/ 366712 w 557212"/>
                  <a:gd name="connsiteY3" fmla="*/ 180975 h 381000"/>
                  <a:gd name="connsiteX4" fmla="*/ 233362 w 557212"/>
                  <a:gd name="connsiteY4" fmla="*/ 123825 h 381000"/>
                  <a:gd name="connsiteX5" fmla="*/ 142875 w 557212"/>
                  <a:gd name="connsiteY5" fmla="*/ 80963 h 381000"/>
                  <a:gd name="connsiteX6" fmla="*/ 0 w 557212"/>
                  <a:gd name="connsiteY6" fmla="*/ 0 h 381000"/>
                  <a:gd name="connsiteX7" fmla="*/ 4762 w 557212"/>
                  <a:gd name="connsiteY7" fmla="*/ 381000 h 381000"/>
                  <a:gd name="connsiteX8" fmla="*/ 557212 w 557212"/>
                  <a:gd name="connsiteY8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7212" h="381000">
                    <a:moveTo>
                      <a:pt x="557212" y="381000"/>
                    </a:moveTo>
                    <a:lnTo>
                      <a:pt x="547687" y="233363"/>
                    </a:lnTo>
                    <a:lnTo>
                      <a:pt x="461962" y="209550"/>
                    </a:lnTo>
                    <a:lnTo>
                      <a:pt x="366712" y="180975"/>
                    </a:lnTo>
                    <a:lnTo>
                      <a:pt x="233362" y="123825"/>
                    </a:lnTo>
                    <a:lnTo>
                      <a:pt x="142875" y="80963"/>
                    </a:lnTo>
                    <a:lnTo>
                      <a:pt x="0" y="0"/>
                    </a:lnTo>
                    <a:cubicBezTo>
                      <a:pt x="1587" y="127000"/>
                      <a:pt x="3175" y="254000"/>
                      <a:pt x="4762" y="381000"/>
                    </a:cubicBezTo>
                    <a:lnTo>
                      <a:pt x="557212" y="38100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36" name="Freeform 135"/>
              <p:cNvSpPr/>
              <p:nvPr/>
            </p:nvSpPr>
            <p:spPr>
              <a:xfrm>
                <a:off x="1762125" y="3714750"/>
                <a:ext cx="547688" cy="361950"/>
              </a:xfrm>
              <a:custGeom>
                <a:avLst/>
                <a:gdLst>
                  <a:gd name="connsiteX0" fmla="*/ 0 w 547688"/>
                  <a:gd name="connsiteY0" fmla="*/ 228600 h 361950"/>
                  <a:gd name="connsiteX1" fmla="*/ 138113 w 547688"/>
                  <a:gd name="connsiteY1" fmla="*/ 190500 h 361950"/>
                  <a:gd name="connsiteX2" fmla="*/ 276225 w 547688"/>
                  <a:gd name="connsiteY2" fmla="*/ 138113 h 361950"/>
                  <a:gd name="connsiteX3" fmla="*/ 423863 w 547688"/>
                  <a:gd name="connsiteY3" fmla="*/ 61913 h 361950"/>
                  <a:gd name="connsiteX4" fmla="*/ 547688 w 547688"/>
                  <a:gd name="connsiteY4" fmla="*/ 0 h 361950"/>
                  <a:gd name="connsiteX5" fmla="*/ 542925 w 547688"/>
                  <a:gd name="connsiteY5" fmla="*/ 357188 h 361950"/>
                  <a:gd name="connsiteX6" fmla="*/ 0 w 547688"/>
                  <a:gd name="connsiteY6" fmla="*/ 361950 h 361950"/>
                  <a:gd name="connsiteX7" fmla="*/ 0 w 547688"/>
                  <a:gd name="connsiteY7" fmla="*/ 228600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7688" h="361950">
                    <a:moveTo>
                      <a:pt x="0" y="228600"/>
                    </a:moveTo>
                    <a:lnTo>
                      <a:pt x="138113" y="190500"/>
                    </a:lnTo>
                    <a:lnTo>
                      <a:pt x="276225" y="138113"/>
                    </a:lnTo>
                    <a:lnTo>
                      <a:pt x="423863" y="61913"/>
                    </a:lnTo>
                    <a:lnTo>
                      <a:pt x="547688" y="0"/>
                    </a:lnTo>
                    <a:cubicBezTo>
                      <a:pt x="546100" y="119063"/>
                      <a:pt x="544513" y="238125"/>
                      <a:pt x="542925" y="357188"/>
                    </a:cubicBezTo>
                    <a:lnTo>
                      <a:pt x="0" y="361950"/>
                    </a:lnTo>
                    <a:lnTo>
                      <a:pt x="0" y="22860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37" name="Freeform 136"/>
              <p:cNvSpPr/>
              <p:nvPr/>
            </p:nvSpPr>
            <p:spPr>
              <a:xfrm>
                <a:off x="3665948" y="1777183"/>
                <a:ext cx="4030253" cy="2185216"/>
              </a:xfrm>
              <a:custGeom>
                <a:avLst/>
                <a:gdLst>
                  <a:gd name="connsiteX0" fmla="*/ 0 w 2965450"/>
                  <a:gd name="connsiteY0" fmla="*/ 1308100 h 1314450"/>
                  <a:gd name="connsiteX1" fmla="*/ 660400 w 2965450"/>
                  <a:gd name="connsiteY1" fmla="*/ 993775 h 1314450"/>
                  <a:gd name="connsiteX2" fmla="*/ 1492250 w 2965450"/>
                  <a:gd name="connsiteY2" fmla="*/ 0 h 1314450"/>
                  <a:gd name="connsiteX3" fmla="*/ 2311400 w 2965450"/>
                  <a:gd name="connsiteY3" fmla="*/ 990600 h 1314450"/>
                  <a:gd name="connsiteX4" fmla="*/ 2965450 w 2965450"/>
                  <a:gd name="connsiteY4" fmla="*/ 1314450 h 131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5450" h="1314450">
                    <a:moveTo>
                      <a:pt x="0" y="1308100"/>
                    </a:moveTo>
                    <a:cubicBezTo>
                      <a:pt x="205846" y="1259946"/>
                      <a:pt x="411692" y="1211792"/>
                      <a:pt x="660400" y="993775"/>
                    </a:cubicBezTo>
                    <a:cubicBezTo>
                      <a:pt x="909108" y="775758"/>
                      <a:pt x="1217083" y="529"/>
                      <a:pt x="1492250" y="0"/>
                    </a:cubicBezTo>
                    <a:cubicBezTo>
                      <a:pt x="1767417" y="-529"/>
                      <a:pt x="2065867" y="771525"/>
                      <a:pt x="2311400" y="990600"/>
                    </a:cubicBezTo>
                    <a:cubicBezTo>
                      <a:pt x="2556933" y="1209675"/>
                      <a:pt x="2761191" y="1262062"/>
                      <a:pt x="2965450" y="1314450"/>
                    </a:cubicBezTo>
                  </a:path>
                </a:pathLst>
              </a:custGeom>
              <a:ln>
                <a:solidFill>
                  <a:srgbClr val="FF0000">
                    <a:alpha val="26000"/>
                  </a:srgbClr>
                </a:solidFill>
                <a:prstDash val="sysDot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138" name="Straight Arrow Connector 137"/>
              <p:cNvCxnSpPr/>
              <p:nvPr/>
            </p:nvCxnSpPr>
            <p:spPr>
              <a:xfrm>
                <a:off x="3780672" y="1295400"/>
                <a:ext cx="1913348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5681074" y="1101908"/>
                <a:ext cx="0" cy="3123682"/>
              </a:xfrm>
              <a:prstGeom prst="line">
                <a:avLst/>
              </a:prstGeom>
              <a:ln>
                <a:solidFill>
                  <a:srgbClr val="FF0000">
                    <a:alpha val="4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Box 139"/>
              <p:cNvSpPr txBox="1"/>
              <p:nvPr/>
            </p:nvSpPr>
            <p:spPr>
              <a:xfrm>
                <a:off x="4166230" y="1163727"/>
                <a:ext cx="1201866" cy="1286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?</a:t>
                </a:r>
                <a:endParaRPr lang="en-US" sz="1400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5128038" y="4230470"/>
                <a:ext cx="2854764" cy="1286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0000"/>
                    </a:solidFill>
                  </a:rPr>
                  <a:t>µ</a:t>
                </a:r>
                <a:r>
                  <a:rPr lang="en-US" sz="1400" dirty="0" smtClean="0"/>
                  <a:t> = ?</a:t>
                </a:r>
              </a:p>
              <a:p>
                <a:r>
                  <a:rPr lang="el-GR" sz="1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σ</a:t>
                </a:r>
                <a:r>
                  <a:rPr lang="en-US" sz="1400" dirty="0" smtClean="0"/>
                  <a:t> = ?</a:t>
                </a:r>
                <a:endParaRPr lang="en-US" sz="1400" dirty="0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800399" y="609600"/>
              <a:ext cx="2019001" cy="1254141"/>
              <a:chOff x="988358" y="1143000"/>
              <a:chExt cx="5602415" cy="4368631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 flipV="1">
                <a:off x="988358" y="4076701"/>
                <a:ext cx="5602415" cy="3741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6" name="Freeform 125"/>
              <p:cNvSpPr/>
              <p:nvPr/>
            </p:nvSpPr>
            <p:spPr>
              <a:xfrm>
                <a:off x="1752600" y="1777184"/>
                <a:ext cx="4030252" cy="2185216"/>
              </a:xfrm>
              <a:custGeom>
                <a:avLst/>
                <a:gdLst>
                  <a:gd name="connsiteX0" fmla="*/ 0 w 2965450"/>
                  <a:gd name="connsiteY0" fmla="*/ 1308100 h 1314450"/>
                  <a:gd name="connsiteX1" fmla="*/ 660400 w 2965450"/>
                  <a:gd name="connsiteY1" fmla="*/ 993775 h 1314450"/>
                  <a:gd name="connsiteX2" fmla="*/ 1492250 w 2965450"/>
                  <a:gd name="connsiteY2" fmla="*/ 0 h 1314450"/>
                  <a:gd name="connsiteX3" fmla="*/ 2311400 w 2965450"/>
                  <a:gd name="connsiteY3" fmla="*/ 990600 h 1314450"/>
                  <a:gd name="connsiteX4" fmla="*/ 2965450 w 2965450"/>
                  <a:gd name="connsiteY4" fmla="*/ 1314450 h 131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5450" h="1314450">
                    <a:moveTo>
                      <a:pt x="0" y="1308100"/>
                    </a:moveTo>
                    <a:cubicBezTo>
                      <a:pt x="205846" y="1259946"/>
                      <a:pt x="411692" y="1211792"/>
                      <a:pt x="660400" y="993775"/>
                    </a:cubicBezTo>
                    <a:cubicBezTo>
                      <a:pt x="909108" y="775758"/>
                      <a:pt x="1217083" y="529"/>
                      <a:pt x="1492250" y="0"/>
                    </a:cubicBezTo>
                    <a:cubicBezTo>
                      <a:pt x="1767417" y="-529"/>
                      <a:pt x="2065867" y="771525"/>
                      <a:pt x="2311400" y="990600"/>
                    </a:cubicBezTo>
                    <a:cubicBezTo>
                      <a:pt x="2556933" y="1209675"/>
                      <a:pt x="2761191" y="1262062"/>
                      <a:pt x="2965450" y="1314450"/>
                    </a:cubicBezTo>
                  </a:path>
                </a:pathLst>
              </a:cu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127" name="Straight Connector 126"/>
              <p:cNvCxnSpPr/>
              <p:nvPr/>
            </p:nvCxnSpPr>
            <p:spPr>
              <a:xfrm>
                <a:off x="3780672" y="1143000"/>
                <a:ext cx="0" cy="3082590"/>
              </a:xfrm>
              <a:prstGeom prst="line">
                <a:avLst/>
              </a:prstGeom>
              <a:ln>
                <a:solidFill>
                  <a:schemeClr val="accent1">
                    <a:shade val="95000"/>
                    <a:satMod val="105000"/>
                    <a:alpha val="4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127"/>
              <p:cNvSpPr txBox="1"/>
              <p:nvPr/>
            </p:nvSpPr>
            <p:spPr>
              <a:xfrm>
                <a:off x="3142968" y="4225592"/>
                <a:ext cx="2508353" cy="1286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µ</a:t>
                </a:r>
                <a:r>
                  <a:rPr lang="en-US" sz="1400" dirty="0" smtClean="0"/>
                  <a:t> = 11</a:t>
                </a:r>
              </a:p>
              <a:p>
                <a:r>
                  <a:rPr lang="el-GR" sz="1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σ</a:t>
                </a:r>
                <a:r>
                  <a:rPr lang="en-US" sz="1400" dirty="0" smtClean="0"/>
                  <a:t> = ?</a:t>
                </a:r>
                <a:endParaRPr lang="en-US" sz="1400" dirty="0"/>
              </a:p>
            </p:txBody>
          </p:sp>
          <p:sp>
            <p:nvSpPr>
              <p:cNvPr id="129" name="Freeform 128"/>
              <p:cNvSpPr/>
              <p:nvPr/>
            </p:nvSpPr>
            <p:spPr>
              <a:xfrm>
                <a:off x="5224463" y="3705225"/>
                <a:ext cx="557212" cy="381000"/>
              </a:xfrm>
              <a:custGeom>
                <a:avLst/>
                <a:gdLst>
                  <a:gd name="connsiteX0" fmla="*/ 557212 w 557212"/>
                  <a:gd name="connsiteY0" fmla="*/ 381000 h 381000"/>
                  <a:gd name="connsiteX1" fmla="*/ 547687 w 557212"/>
                  <a:gd name="connsiteY1" fmla="*/ 233363 h 381000"/>
                  <a:gd name="connsiteX2" fmla="*/ 461962 w 557212"/>
                  <a:gd name="connsiteY2" fmla="*/ 209550 h 381000"/>
                  <a:gd name="connsiteX3" fmla="*/ 366712 w 557212"/>
                  <a:gd name="connsiteY3" fmla="*/ 180975 h 381000"/>
                  <a:gd name="connsiteX4" fmla="*/ 233362 w 557212"/>
                  <a:gd name="connsiteY4" fmla="*/ 123825 h 381000"/>
                  <a:gd name="connsiteX5" fmla="*/ 142875 w 557212"/>
                  <a:gd name="connsiteY5" fmla="*/ 80963 h 381000"/>
                  <a:gd name="connsiteX6" fmla="*/ 0 w 557212"/>
                  <a:gd name="connsiteY6" fmla="*/ 0 h 381000"/>
                  <a:gd name="connsiteX7" fmla="*/ 4762 w 557212"/>
                  <a:gd name="connsiteY7" fmla="*/ 381000 h 381000"/>
                  <a:gd name="connsiteX8" fmla="*/ 557212 w 557212"/>
                  <a:gd name="connsiteY8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7212" h="381000">
                    <a:moveTo>
                      <a:pt x="557212" y="381000"/>
                    </a:moveTo>
                    <a:lnTo>
                      <a:pt x="547687" y="233363"/>
                    </a:lnTo>
                    <a:lnTo>
                      <a:pt x="461962" y="209550"/>
                    </a:lnTo>
                    <a:lnTo>
                      <a:pt x="366712" y="180975"/>
                    </a:lnTo>
                    <a:lnTo>
                      <a:pt x="233362" y="123825"/>
                    </a:lnTo>
                    <a:lnTo>
                      <a:pt x="142875" y="80963"/>
                    </a:lnTo>
                    <a:lnTo>
                      <a:pt x="0" y="0"/>
                    </a:lnTo>
                    <a:cubicBezTo>
                      <a:pt x="1587" y="127000"/>
                      <a:pt x="3175" y="254000"/>
                      <a:pt x="4762" y="381000"/>
                    </a:cubicBezTo>
                    <a:lnTo>
                      <a:pt x="557212" y="38100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30" name="Freeform 129"/>
              <p:cNvSpPr/>
              <p:nvPr/>
            </p:nvSpPr>
            <p:spPr>
              <a:xfrm>
                <a:off x="1762125" y="3714750"/>
                <a:ext cx="547688" cy="361950"/>
              </a:xfrm>
              <a:custGeom>
                <a:avLst/>
                <a:gdLst>
                  <a:gd name="connsiteX0" fmla="*/ 0 w 547688"/>
                  <a:gd name="connsiteY0" fmla="*/ 228600 h 361950"/>
                  <a:gd name="connsiteX1" fmla="*/ 138113 w 547688"/>
                  <a:gd name="connsiteY1" fmla="*/ 190500 h 361950"/>
                  <a:gd name="connsiteX2" fmla="*/ 276225 w 547688"/>
                  <a:gd name="connsiteY2" fmla="*/ 138113 h 361950"/>
                  <a:gd name="connsiteX3" fmla="*/ 423863 w 547688"/>
                  <a:gd name="connsiteY3" fmla="*/ 61913 h 361950"/>
                  <a:gd name="connsiteX4" fmla="*/ 547688 w 547688"/>
                  <a:gd name="connsiteY4" fmla="*/ 0 h 361950"/>
                  <a:gd name="connsiteX5" fmla="*/ 542925 w 547688"/>
                  <a:gd name="connsiteY5" fmla="*/ 357188 h 361950"/>
                  <a:gd name="connsiteX6" fmla="*/ 0 w 547688"/>
                  <a:gd name="connsiteY6" fmla="*/ 361950 h 361950"/>
                  <a:gd name="connsiteX7" fmla="*/ 0 w 547688"/>
                  <a:gd name="connsiteY7" fmla="*/ 228600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7688" h="361950">
                    <a:moveTo>
                      <a:pt x="0" y="228600"/>
                    </a:moveTo>
                    <a:lnTo>
                      <a:pt x="138113" y="190500"/>
                    </a:lnTo>
                    <a:lnTo>
                      <a:pt x="276225" y="138113"/>
                    </a:lnTo>
                    <a:lnTo>
                      <a:pt x="423863" y="61913"/>
                    </a:lnTo>
                    <a:lnTo>
                      <a:pt x="547688" y="0"/>
                    </a:lnTo>
                    <a:cubicBezTo>
                      <a:pt x="546100" y="119063"/>
                      <a:pt x="544513" y="238125"/>
                      <a:pt x="542925" y="357188"/>
                    </a:cubicBezTo>
                    <a:lnTo>
                      <a:pt x="0" y="361950"/>
                    </a:lnTo>
                    <a:lnTo>
                      <a:pt x="0" y="22860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sp>
          <p:nvSpPr>
            <p:cNvPr id="123" name="Rectangle 122"/>
            <p:cNvSpPr/>
            <p:nvPr/>
          </p:nvSpPr>
          <p:spPr>
            <a:xfrm>
              <a:off x="38347" y="467958"/>
              <a:ext cx="11993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H</a:t>
              </a:r>
              <a:r>
                <a:rPr lang="en-US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 </a:t>
              </a:r>
              <a:r>
                <a:rPr 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: µ = 11 </a:t>
              </a:r>
              <a:endParaRPr lang="en-US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629561" y="467958"/>
              <a:ext cx="12378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H</a:t>
              </a:r>
              <a:r>
                <a:rPr lang="en-US" b="1" baseline="-25000" dirty="0" smtClean="0">
                  <a:solidFill>
                    <a:srgbClr val="FF0000"/>
                  </a:solidFill>
                </a:rPr>
                <a:t>1 </a:t>
              </a:r>
              <a:r>
                <a:rPr lang="en-US" b="1" dirty="0" smtClean="0">
                  <a:solidFill>
                    <a:srgbClr val="FF0000"/>
                  </a:solidFill>
                </a:rPr>
                <a:t>: µ ≠ 11 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3341203" y="5830669"/>
            <a:ext cx="10021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</a:t>
            </a:r>
            <a:r>
              <a:rPr lang="en-US" sz="3600" b="1" cap="all" baseline="300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2 </a:t>
            </a:r>
            <a:r>
              <a:rPr lang="en-US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= </a:t>
            </a:r>
            <a:endParaRPr lang="en-US" sz="3600" dirty="0"/>
          </a:p>
        </p:txBody>
      </p:sp>
      <p:grpSp>
        <p:nvGrpSpPr>
          <p:cNvPr id="7" name="Group 6"/>
          <p:cNvGrpSpPr/>
          <p:nvPr/>
        </p:nvGrpSpPr>
        <p:grpSpPr>
          <a:xfrm>
            <a:off x="3201750" y="5494102"/>
            <a:ext cx="3132652" cy="1323439"/>
            <a:chOff x="3986051" y="5494102"/>
            <a:chExt cx="3275250" cy="1323439"/>
          </a:xfrm>
        </p:grpSpPr>
        <p:sp>
          <p:nvSpPr>
            <p:cNvPr id="100" name="Rectangle 99"/>
            <p:cNvSpPr/>
            <p:nvPr/>
          </p:nvSpPr>
          <p:spPr>
            <a:xfrm>
              <a:off x="3986051" y="5494102"/>
              <a:ext cx="3132652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4000" b="1" cap="all" spc="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            </a:t>
              </a:r>
              <a:r>
                <a:rPr lang="en-US" sz="4000" b="1" cap="all" spc="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reflection blurRad="12700" stA="28000" endPos="45000" dist="1000" dir="5400000" sy="-100000" algn="bl" rotWithShape="0"/>
                  </a:effectLst>
                </a:rPr>
                <a:t>SST</a:t>
              </a:r>
            </a:p>
            <a:p>
              <a:pPr algn="ctr"/>
              <a:r>
                <a:rPr lang="en-US" sz="40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 </a:t>
              </a:r>
              <a:r>
                <a:rPr lang="en-US" sz="40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       </a:t>
              </a:r>
              <a:r>
                <a:rPr lang="en-US" sz="40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reflection blurRad="12700" stA="28000" endPos="45000" dist="1000" dir="5400000" sy="-100000" algn="bl" rotWithShape="0"/>
                  </a:effectLst>
                </a:rPr>
                <a:t>SST</a:t>
              </a:r>
              <a:r>
                <a:rPr lang="en-US" sz="40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 -</a:t>
              </a:r>
              <a:r>
                <a:rPr lang="en-US" sz="4000" b="1" cap="all" spc="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reflection blurRad="12700" stA="28000" endPos="45000" dist="1000" dir="5400000" sy="-100000" algn="bl" rotWithShape="0"/>
                  </a:effectLst>
                </a:rPr>
                <a:t>SSE</a:t>
              </a:r>
              <a:endParaRPr lang="en-US" sz="4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029200" y="6184392"/>
              <a:ext cx="2232101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558560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75"/>
          <p:cNvCxnSpPr/>
          <p:nvPr/>
        </p:nvCxnSpPr>
        <p:spPr>
          <a:xfrm>
            <a:off x="2743200" y="3802889"/>
            <a:ext cx="1600199" cy="7111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  <a:alpha val="58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Do poodles live about 11 years?</a:t>
            </a: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4580150" y="3113995"/>
            <a:ext cx="1" cy="696005"/>
          </a:xfrm>
          <a:prstGeom prst="line">
            <a:avLst/>
          </a:prstGeom>
          <a:ln w="698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990545" y="5518666"/>
            <a:ext cx="73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1.83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42786" y="3745468"/>
            <a:ext cx="47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6" name="TextBox 25"/>
              <p:cNvSpPr txBox="1"/>
              <p:nvPr/>
            </p:nvSpPr>
            <p:spPr>
              <a:xfrm>
                <a:off x="5424599" y="4851628"/>
                <a:ext cx="933589" cy="241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𝑑𝑓</m:t>
                      </m:r>
                      <m:r>
                        <a:rPr lang="en-US" b="0" i="1" smtClean="0">
                          <a:latin typeface="Cambria Math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599" y="4851628"/>
                <a:ext cx="933589" cy="241400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b="-74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>
            <a:spLocks/>
          </p:cNvSpPr>
          <p:nvPr/>
        </p:nvSpPr>
        <p:spPr>
          <a:xfrm>
            <a:off x="3384125" y="2993494"/>
            <a:ext cx="816508" cy="816506"/>
          </a:xfrm>
          <a:prstGeom prst="rect">
            <a:avLst/>
          </a:prstGeom>
          <a:pattFill prst="lgConfetti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</a:t>
            </a:r>
            <a:r>
              <a:rPr lang="en-US" sz="2400" b="1" baseline="30000" dirty="0" smtClean="0">
                <a:solidFill>
                  <a:schemeClr val="tx1"/>
                </a:solidFill>
              </a:rPr>
              <a:t>2</a:t>
            </a:r>
            <a:endParaRPr lang="en-US" b="1" baseline="30000" dirty="0">
              <a:solidFill>
                <a:schemeClr val="tx1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4800596" y="3413893"/>
            <a:ext cx="670140" cy="396107"/>
            <a:chOff x="6438044" y="3395246"/>
            <a:chExt cx="572770" cy="338554"/>
          </a:xfrm>
        </p:grpSpPr>
        <p:grpSp>
          <p:nvGrpSpPr>
            <p:cNvPr id="57" name="Group 56"/>
            <p:cNvGrpSpPr/>
            <p:nvPr/>
          </p:nvGrpSpPr>
          <p:grpSpPr>
            <a:xfrm>
              <a:off x="6438044" y="3395246"/>
              <a:ext cx="483212" cy="338554"/>
              <a:chOff x="6804827" y="3429000"/>
              <a:chExt cx="483212" cy="338554"/>
            </a:xfrm>
          </p:grpSpPr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59" name="Rectangle 58"/>
                  <p:cNvSpPr>
                    <a:spLocks/>
                  </p:cNvSpPr>
                  <p:nvPr/>
                </p:nvSpPr>
                <p:spPr>
                  <a:xfrm>
                    <a:off x="6877026" y="3512089"/>
                    <a:ext cx="246888" cy="242210"/>
                  </a:xfrm>
                  <a:prstGeom prst="rect">
                    <a:avLst/>
                  </a:prstGeom>
                  <a:pattFill prst="lgConfetti">
                    <a:fgClr>
                      <a:schemeClr val="accent2">
                        <a:lumMod val="40000"/>
                        <a:lumOff val="60000"/>
                      </a:schemeClr>
                    </a:fgClr>
                    <a:bgClr>
                      <a:schemeClr val="bg1"/>
                    </a:bgClr>
                  </a:patt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baseline="-25000" dirty="0"/>
                  </a:p>
                </p:txBody>
              </p:sp>
            </mc:Choice>
            <mc:Fallback>
              <p:sp>
                <p:nvSpPr>
                  <p:cNvPr id="210" name="Rectangle 2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7026" y="3512089"/>
                    <a:ext cx="246888" cy="242210"/>
                  </a:xfrm>
                  <a:prstGeom prst="rect">
                    <a:avLst/>
                  </a:prstGeom>
                  <a:blipFill rotWithShape="1">
                    <a:blip r:embed="rId4" cstate="print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TextBox 59"/>
              <p:cNvSpPr txBox="1"/>
              <p:nvPr/>
            </p:nvSpPr>
            <p:spPr>
              <a:xfrm>
                <a:off x="6804827" y="3429000"/>
                <a:ext cx="4832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s</a:t>
                </a:r>
                <a:r>
                  <a:rPr lang="en-US" sz="1600" baseline="-25000" dirty="0" smtClean="0"/>
                  <a:t>M</a:t>
                </a:r>
                <a:endParaRPr lang="en-US" sz="1600" baseline="-25000" dirty="0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6527965" y="3408301"/>
              <a:ext cx="4828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2</a:t>
              </a:r>
              <a:endParaRPr lang="en-US" sz="105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181600" y="2421445"/>
            <a:ext cx="2438400" cy="2779206"/>
            <a:chOff x="5181600" y="2438400"/>
            <a:chExt cx="2438400" cy="2779206"/>
          </a:xfrm>
        </p:grpSpPr>
        <p:sp>
          <p:nvSpPr>
            <p:cNvPr id="20" name="TextBox 19"/>
            <p:cNvSpPr txBox="1"/>
            <p:nvPr/>
          </p:nvSpPr>
          <p:spPr>
            <a:xfrm>
              <a:off x="6324600" y="3212068"/>
              <a:ext cx="7351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</a:rPr>
                <a:t>-1.83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90445" y="359916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µ</a:t>
              </a:r>
              <a:r>
                <a:rPr lang="en-US" baseline="-25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</a:t>
              </a:r>
              <a:endParaRPr lang="en-US" baseline="-25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5410200" y="2438400"/>
              <a:ext cx="957513" cy="2779206"/>
              <a:chOff x="6553199" y="2489707"/>
              <a:chExt cx="957513" cy="2514598"/>
            </a:xfrm>
          </p:grpSpPr>
          <p:sp>
            <p:nvSpPr>
              <p:cNvPr id="45" name="Freeform 44"/>
              <p:cNvSpPr/>
              <p:nvPr/>
            </p:nvSpPr>
            <p:spPr>
              <a:xfrm rot="5400000" flipH="1">
                <a:off x="6453080" y="2843320"/>
                <a:ext cx="485413" cy="285172"/>
              </a:xfrm>
              <a:custGeom>
                <a:avLst/>
                <a:gdLst>
                  <a:gd name="connsiteX0" fmla="*/ 0 w 1233487"/>
                  <a:gd name="connsiteY0" fmla="*/ 676275 h 676275"/>
                  <a:gd name="connsiteX1" fmla="*/ 4762 w 1233487"/>
                  <a:gd name="connsiteY1" fmla="*/ 0 h 676275"/>
                  <a:gd name="connsiteX2" fmla="*/ 71437 w 1233487"/>
                  <a:gd name="connsiteY2" fmla="*/ 90488 h 676275"/>
                  <a:gd name="connsiteX3" fmla="*/ 161925 w 1233487"/>
                  <a:gd name="connsiteY3" fmla="*/ 161925 h 676275"/>
                  <a:gd name="connsiteX4" fmla="*/ 252412 w 1233487"/>
                  <a:gd name="connsiteY4" fmla="*/ 228600 h 676275"/>
                  <a:gd name="connsiteX5" fmla="*/ 361950 w 1233487"/>
                  <a:gd name="connsiteY5" fmla="*/ 285750 h 676275"/>
                  <a:gd name="connsiteX6" fmla="*/ 485775 w 1233487"/>
                  <a:gd name="connsiteY6" fmla="*/ 361950 h 676275"/>
                  <a:gd name="connsiteX7" fmla="*/ 585787 w 1233487"/>
                  <a:gd name="connsiteY7" fmla="*/ 419100 h 676275"/>
                  <a:gd name="connsiteX8" fmla="*/ 771525 w 1233487"/>
                  <a:gd name="connsiteY8" fmla="*/ 495300 h 676275"/>
                  <a:gd name="connsiteX9" fmla="*/ 866775 w 1233487"/>
                  <a:gd name="connsiteY9" fmla="*/ 528638 h 676275"/>
                  <a:gd name="connsiteX10" fmla="*/ 1019175 w 1233487"/>
                  <a:gd name="connsiteY10" fmla="*/ 581025 h 676275"/>
                  <a:gd name="connsiteX11" fmla="*/ 1133475 w 1233487"/>
                  <a:gd name="connsiteY11" fmla="*/ 600075 h 676275"/>
                  <a:gd name="connsiteX12" fmla="*/ 1209675 w 1233487"/>
                  <a:gd name="connsiteY12" fmla="*/ 623888 h 676275"/>
                  <a:gd name="connsiteX13" fmla="*/ 1233487 w 1233487"/>
                  <a:gd name="connsiteY13" fmla="*/ 666750 h 676275"/>
                  <a:gd name="connsiteX14" fmla="*/ 0 w 1233487"/>
                  <a:gd name="connsiteY14" fmla="*/ 676275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33487" h="676275">
                    <a:moveTo>
                      <a:pt x="0" y="676275"/>
                    </a:moveTo>
                    <a:cubicBezTo>
                      <a:pt x="1587" y="450850"/>
                      <a:pt x="3175" y="225425"/>
                      <a:pt x="4762" y="0"/>
                    </a:cubicBezTo>
                    <a:lnTo>
                      <a:pt x="71437" y="90488"/>
                    </a:lnTo>
                    <a:lnTo>
                      <a:pt x="161925" y="161925"/>
                    </a:lnTo>
                    <a:lnTo>
                      <a:pt x="252412" y="228600"/>
                    </a:lnTo>
                    <a:lnTo>
                      <a:pt x="361950" y="285750"/>
                    </a:lnTo>
                    <a:lnTo>
                      <a:pt x="485775" y="361950"/>
                    </a:lnTo>
                    <a:lnTo>
                      <a:pt x="585787" y="419100"/>
                    </a:lnTo>
                    <a:lnTo>
                      <a:pt x="771525" y="495300"/>
                    </a:lnTo>
                    <a:lnTo>
                      <a:pt x="866775" y="528638"/>
                    </a:lnTo>
                    <a:lnTo>
                      <a:pt x="1019175" y="581025"/>
                    </a:lnTo>
                    <a:lnTo>
                      <a:pt x="1133475" y="600075"/>
                    </a:lnTo>
                    <a:lnTo>
                      <a:pt x="1209675" y="623888"/>
                    </a:lnTo>
                    <a:lnTo>
                      <a:pt x="1233487" y="666750"/>
                    </a:lnTo>
                    <a:lnTo>
                      <a:pt x="0" y="676275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 rot="5400000">
                <a:off x="6451670" y="4381157"/>
                <a:ext cx="431661" cy="228599"/>
              </a:xfrm>
              <a:custGeom>
                <a:avLst/>
                <a:gdLst>
                  <a:gd name="connsiteX0" fmla="*/ 0 w 1233487"/>
                  <a:gd name="connsiteY0" fmla="*/ 676275 h 676275"/>
                  <a:gd name="connsiteX1" fmla="*/ 4762 w 1233487"/>
                  <a:gd name="connsiteY1" fmla="*/ 0 h 676275"/>
                  <a:gd name="connsiteX2" fmla="*/ 71437 w 1233487"/>
                  <a:gd name="connsiteY2" fmla="*/ 90488 h 676275"/>
                  <a:gd name="connsiteX3" fmla="*/ 161925 w 1233487"/>
                  <a:gd name="connsiteY3" fmla="*/ 161925 h 676275"/>
                  <a:gd name="connsiteX4" fmla="*/ 252412 w 1233487"/>
                  <a:gd name="connsiteY4" fmla="*/ 228600 h 676275"/>
                  <a:gd name="connsiteX5" fmla="*/ 361950 w 1233487"/>
                  <a:gd name="connsiteY5" fmla="*/ 285750 h 676275"/>
                  <a:gd name="connsiteX6" fmla="*/ 485775 w 1233487"/>
                  <a:gd name="connsiteY6" fmla="*/ 361950 h 676275"/>
                  <a:gd name="connsiteX7" fmla="*/ 585787 w 1233487"/>
                  <a:gd name="connsiteY7" fmla="*/ 419100 h 676275"/>
                  <a:gd name="connsiteX8" fmla="*/ 771525 w 1233487"/>
                  <a:gd name="connsiteY8" fmla="*/ 495300 h 676275"/>
                  <a:gd name="connsiteX9" fmla="*/ 866775 w 1233487"/>
                  <a:gd name="connsiteY9" fmla="*/ 528638 h 676275"/>
                  <a:gd name="connsiteX10" fmla="*/ 1019175 w 1233487"/>
                  <a:gd name="connsiteY10" fmla="*/ 581025 h 676275"/>
                  <a:gd name="connsiteX11" fmla="*/ 1133475 w 1233487"/>
                  <a:gd name="connsiteY11" fmla="*/ 600075 h 676275"/>
                  <a:gd name="connsiteX12" fmla="*/ 1209675 w 1233487"/>
                  <a:gd name="connsiteY12" fmla="*/ 623888 h 676275"/>
                  <a:gd name="connsiteX13" fmla="*/ 1233487 w 1233487"/>
                  <a:gd name="connsiteY13" fmla="*/ 666750 h 676275"/>
                  <a:gd name="connsiteX14" fmla="*/ 0 w 1233487"/>
                  <a:gd name="connsiteY14" fmla="*/ 676275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33487" h="676275">
                    <a:moveTo>
                      <a:pt x="0" y="676275"/>
                    </a:moveTo>
                    <a:cubicBezTo>
                      <a:pt x="1587" y="450850"/>
                      <a:pt x="3175" y="225425"/>
                      <a:pt x="4762" y="0"/>
                    </a:cubicBezTo>
                    <a:lnTo>
                      <a:pt x="71437" y="90488"/>
                    </a:lnTo>
                    <a:lnTo>
                      <a:pt x="161925" y="161925"/>
                    </a:lnTo>
                    <a:lnTo>
                      <a:pt x="252412" y="228600"/>
                    </a:lnTo>
                    <a:lnTo>
                      <a:pt x="361950" y="285750"/>
                    </a:lnTo>
                    <a:lnTo>
                      <a:pt x="485775" y="361950"/>
                    </a:lnTo>
                    <a:lnTo>
                      <a:pt x="585787" y="419100"/>
                    </a:lnTo>
                    <a:lnTo>
                      <a:pt x="771525" y="495300"/>
                    </a:lnTo>
                    <a:lnTo>
                      <a:pt x="866775" y="528638"/>
                    </a:lnTo>
                    <a:lnTo>
                      <a:pt x="1019175" y="581025"/>
                    </a:lnTo>
                    <a:lnTo>
                      <a:pt x="1133475" y="600075"/>
                    </a:lnTo>
                    <a:lnTo>
                      <a:pt x="1209675" y="623888"/>
                    </a:lnTo>
                    <a:lnTo>
                      <a:pt x="1233487" y="666750"/>
                    </a:lnTo>
                    <a:lnTo>
                      <a:pt x="0" y="676275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 rot="5400000" flipV="1">
                <a:off x="5295901" y="3747005"/>
                <a:ext cx="2514598" cy="1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Freeform 36"/>
              <p:cNvSpPr/>
              <p:nvPr/>
            </p:nvSpPr>
            <p:spPr>
              <a:xfrm rot="5400000">
                <a:off x="6102435" y="3249632"/>
                <a:ext cx="1877081" cy="939472"/>
              </a:xfrm>
              <a:custGeom>
                <a:avLst/>
                <a:gdLst>
                  <a:gd name="connsiteX0" fmla="*/ 0 w 2965450"/>
                  <a:gd name="connsiteY0" fmla="*/ 1308100 h 1314450"/>
                  <a:gd name="connsiteX1" fmla="*/ 660400 w 2965450"/>
                  <a:gd name="connsiteY1" fmla="*/ 993775 h 1314450"/>
                  <a:gd name="connsiteX2" fmla="*/ 1492250 w 2965450"/>
                  <a:gd name="connsiteY2" fmla="*/ 0 h 1314450"/>
                  <a:gd name="connsiteX3" fmla="*/ 2311400 w 2965450"/>
                  <a:gd name="connsiteY3" fmla="*/ 990600 h 1314450"/>
                  <a:gd name="connsiteX4" fmla="*/ 2965450 w 2965450"/>
                  <a:gd name="connsiteY4" fmla="*/ 1314450 h 131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5450" h="1314450">
                    <a:moveTo>
                      <a:pt x="0" y="1308100"/>
                    </a:moveTo>
                    <a:cubicBezTo>
                      <a:pt x="205846" y="1259946"/>
                      <a:pt x="411692" y="1211792"/>
                      <a:pt x="660400" y="993775"/>
                    </a:cubicBezTo>
                    <a:cubicBezTo>
                      <a:pt x="909108" y="775758"/>
                      <a:pt x="1217083" y="529"/>
                      <a:pt x="1492250" y="0"/>
                    </a:cubicBezTo>
                    <a:cubicBezTo>
                      <a:pt x="1767417" y="-529"/>
                      <a:pt x="2065867" y="771525"/>
                      <a:pt x="2311400" y="990600"/>
                    </a:cubicBezTo>
                    <a:cubicBezTo>
                      <a:pt x="2556933" y="1209675"/>
                      <a:pt x="2761191" y="1262062"/>
                      <a:pt x="2965450" y="1314450"/>
                    </a:cubicBezTo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cxnSp>
          <p:nvCxnSpPr>
            <p:cNvPr id="50" name="Straight Connector 49"/>
            <p:cNvCxnSpPr/>
            <p:nvPr/>
          </p:nvCxnSpPr>
          <p:spPr>
            <a:xfrm>
              <a:off x="5181600" y="3518916"/>
              <a:ext cx="8382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6019800" y="3518916"/>
              <a:ext cx="0" cy="2910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5188275" y="3246133"/>
              <a:ext cx="2068926" cy="89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202132" y="4421507"/>
              <a:ext cx="2068926" cy="89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6324600" y="4174201"/>
              <a:ext cx="7351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</a:rPr>
                <a:t>1.83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41891" y="2929329"/>
              <a:ext cx="1299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12.4 years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741890" y="4366189"/>
              <a:ext cx="1299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9.6 years</a:t>
              </a:r>
              <a:endParaRPr lang="en-US" dirty="0"/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6858000" y="3269972"/>
              <a:ext cx="0" cy="113796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6795246" y="3656705"/>
              <a:ext cx="824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95%CI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74" name="Isosceles Triangle 73"/>
          <p:cNvSpPr/>
          <p:nvPr/>
        </p:nvSpPr>
        <p:spPr>
          <a:xfrm rot="5400000">
            <a:off x="4345251" y="3714697"/>
            <a:ext cx="186904" cy="190607"/>
          </a:xfrm>
          <a:prstGeom prst="triangle">
            <a:avLst>
              <a:gd name="adj" fmla="val 5053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/>
          <p:cNvSpPr/>
          <p:nvPr/>
        </p:nvSpPr>
        <p:spPr>
          <a:xfrm rot="16200000">
            <a:off x="4620756" y="3006210"/>
            <a:ext cx="186904" cy="201475"/>
          </a:xfrm>
          <a:prstGeom prst="triangle">
            <a:avLst>
              <a:gd name="adj" fmla="val 5053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1656299" y="2518419"/>
            <a:ext cx="1086480" cy="4038600"/>
            <a:chOff x="-19680" y="1887758"/>
            <a:chExt cx="1086480" cy="4038600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743712" y="5431631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743712" y="5108543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743712" y="4785455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743712" y="4462367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743712" y="4139279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743712" y="3816191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743712" y="3493103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743712" y="3170015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743712" y="2846927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43712" y="2523839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743712" y="2200751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-19680" y="2049302"/>
              <a:ext cx="747150" cy="3553968"/>
              <a:chOff x="2209800" y="1219200"/>
              <a:chExt cx="352429" cy="1676400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2213369" y="18288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2213368" y="16764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213367" y="15216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2209800" y="13692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2209800" y="12192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2221714" y="27432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2221713" y="25908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2221712" y="24360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6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2218145" y="22836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7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2218145" y="21336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8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213379" y="19812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9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0" name="Straight Connector 89"/>
            <p:cNvCxnSpPr/>
            <p:nvPr/>
          </p:nvCxnSpPr>
          <p:spPr>
            <a:xfrm>
              <a:off x="905256" y="1887758"/>
              <a:ext cx="0" cy="403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3" name="Straight Connector 102"/>
          <p:cNvCxnSpPr/>
          <p:nvPr/>
        </p:nvCxnSpPr>
        <p:spPr>
          <a:xfrm>
            <a:off x="4613470" y="3810000"/>
            <a:ext cx="1939730" cy="1048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  <a:alpha val="58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826308" y="3118130"/>
            <a:ext cx="583892" cy="0"/>
          </a:xfrm>
          <a:prstGeom prst="line">
            <a:avLst/>
          </a:prstGeom>
          <a:ln w="25400">
            <a:solidFill>
              <a:srgbClr val="C00000">
                <a:alpha val="55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704786" y="2754868"/>
            <a:ext cx="47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13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6490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/>
          <p:cNvGrpSpPr/>
          <p:nvPr/>
        </p:nvGrpSpPr>
        <p:grpSpPr>
          <a:xfrm>
            <a:off x="-3585" y="0"/>
            <a:ext cx="9147586" cy="2011815"/>
            <a:chOff x="-3585" y="0"/>
            <a:chExt cx="9147586" cy="2011815"/>
          </a:xfrm>
        </p:grpSpPr>
        <p:sp>
          <p:nvSpPr>
            <p:cNvPr id="165" name="Rectangle 164"/>
            <p:cNvSpPr/>
            <p:nvPr/>
          </p:nvSpPr>
          <p:spPr>
            <a:xfrm>
              <a:off x="-3585" y="0"/>
              <a:ext cx="9147586" cy="2011815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/>
            <p:cNvCxnSpPr>
              <a:stCxn id="165" idx="0"/>
              <a:endCxn id="165" idx="2"/>
            </p:cNvCxnSpPr>
            <p:nvPr/>
          </p:nvCxnSpPr>
          <p:spPr>
            <a:xfrm>
              <a:off x="4570208" y="0"/>
              <a:ext cx="0" cy="2011815"/>
            </a:xfrm>
            <a:prstGeom prst="line">
              <a:avLst/>
            </a:prstGeom>
            <a:ln>
              <a:solidFill>
                <a:schemeClr val="bg1">
                  <a:lumMod val="75000"/>
                  <a:alpha val="7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Isosceles Triangle 180"/>
          <p:cNvSpPr/>
          <p:nvPr/>
        </p:nvSpPr>
        <p:spPr>
          <a:xfrm rot="5400000">
            <a:off x="4110224" y="4491224"/>
            <a:ext cx="373809" cy="549743"/>
          </a:xfrm>
          <a:prstGeom prst="triangle">
            <a:avLst>
              <a:gd name="adj" fmla="val 5053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Connector 181"/>
          <p:cNvCxnSpPr>
            <a:endCxn id="181" idx="3"/>
          </p:cNvCxnSpPr>
          <p:nvPr/>
        </p:nvCxnSpPr>
        <p:spPr>
          <a:xfrm>
            <a:off x="1143000" y="4753881"/>
            <a:ext cx="2879257" cy="14222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  <a:alpha val="58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/>
          <p:cNvGrpSpPr/>
          <p:nvPr/>
        </p:nvGrpSpPr>
        <p:grpSpPr>
          <a:xfrm>
            <a:off x="-19680" y="2819400"/>
            <a:ext cx="1086480" cy="4038600"/>
            <a:chOff x="-19680" y="1887758"/>
            <a:chExt cx="1086480" cy="4038600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743712" y="5431631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43712" y="5108543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743712" y="4785455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43712" y="4462367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743712" y="4139279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43712" y="3816191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743712" y="3493103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43712" y="3170015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743712" y="2846927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43712" y="2523839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743712" y="2200751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5" name="Group 194"/>
            <p:cNvGrpSpPr/>
            <p:nvPr/>
          </p:nvGrpSpPr>
          <p:grpSpPr>
            <a:xfrm>
              <a:off x="-19680" y="2049302"/>
              <a:ext cx="747150" cy="3553968"/>
              <a:chOff x="2209800" y="1219200"/>
              <a:chExt cx="352429" cy="1676400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2213369" y="18288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2213368" y="16764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2213367" y="15216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2209800" y="13692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2209800" y="12192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2221714" y="27432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2221713" y="25908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2221712" y="24360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6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2218145" y="22836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7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2218145" y="21336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8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2213379" y="19812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9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6" name="Straight Connector 195"/>
            <p:cNvCxnSpPr/>
            <p:nvPr/>
          </p:nvCxnSpPr>
          <p:spPr>
            <a:xfrm>
              <a:off x="905256" y="1887758"/>
              <a:ext cx="0" cy="403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9" name="Group 218"/>
          <p:cNvGrpSpPr/>
          <p:nvPr/>
        </p:nvGrpSpPr>
        <p:grpSpPr>
          <a:xfrm>
            <a:off x="8062350" y="2837677"/>
            <a:ext cx="762000" cy="4038600"/>
            <a:chOff x="8062350" y="1906035"/>
            <a:chExt cx="762000" cy="4038600"/>
          </a:xfrm>
        </p:grpSpPr>
        <p:cxnSp>
          <p:nvCxnSpPr>
            <p:cNvPr id="220" name="Straight Connector 219"/>
            <p:cNvCxnSpPr/>
            <p:nvPr/>
          </p:nvCxnSpPr>
          <p:spPr>
            <a:xfrm>
              <a:off x="8062350" y="5449908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8062350" y="5126820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8062350" y="4803732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8062350" y="4480644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8062350" y="4157556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8062350" y="3834468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8062350" y="3511380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8062350" y="3188292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8062350" y="2865204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8062350" y="2542116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8062350" y="2219028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8223894" y="1906035"/>
              <a:ext cx="0" cy="403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2" name="Group 231"/>
            <p:cNvGrpSpPr/>
            <p:nvPr/>
          </p:nvGrpSpPr>
          <p:grpSpPr>
            <a:xfrm>
              <a:off x="8077200" y="2057400"/>
              <a:ext cx="747150" cy="3553968"/>
              <a:chOff x="2209800" y="1219200"/>
              <a:chExt cx="352429" cy="1676400"/>
            </a:xfrm>
          </p:grpSpPr>
          <p:sp>
            <p:nvSpPr>
              <p:cNvPr id="233" name="Rectangle 232"/>
              <p:cNvSpPr/>
              <p:nvPr/>
            </p:nvSpPr>
            <p:spPr>
              <a:xfrm>
                <a:off x="2213369" y="18288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2213368" y="16764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2213367" y="15216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2209800" y="13692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2209800" y="12192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2221714" y="27432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2221713" y="25908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2221712" y="24360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6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2218145" y="22836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7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2218145" y="21336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8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2213379" y="19812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9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6835536" y="3276600"/>
            <a:ext cx="936864" cy="2907792"/>
            <a:chOff x="6840900" y="2062531"/>
            <a:chExt cx="936864" cy="2907792"/>
          </a:xfrm>
        </p:grpSpPr>
        <p:sp>
          <p:nvSpPr>
            <p:cNvPr id="103" name="Rectangle 102"/>
            <p:cNvSpPr/>
            <p:nvPr/>
          </p:nvSpPr>
          <p:spPr>
            <a:xfrm>
              <a:off x="6840900" y="2713755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840900" y="3359931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157436" y="3359931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840900" y="3683019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157436" y="3677971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840900" y="4001059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840900" y="4652283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840900" y="2062531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157436" y="2708705"/>
              <a:ext cx="310164" cy="32308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467600" y="3354883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Straight Connector 112"/>
          <p:cNvCxnSpPr>
            <a:stCxn id="114" idx="3"/>
          </p:cNvCxnSpPr>
          <p:nvPr/>
        </p:nvCxnSpPr>
        <p:spPr>
          <a:xfrm>
            <a:off x="5124430" y="5214098"/>
            <a:ext cx="2800370" cy="0"/>
          </a:xfrm>
          <a:prstGeom prst="line">
            <a:avLst/>
          </a:prstGeom>
          <a:ln w="25400">
            <a:solidFill>
              <a:srgbClr val="FF0000">
                <a:alpha val="58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Isosceles Triangle 113"/>
          <p:cNvSpPr/>
          <p:nvPr/>
        </p:nvSpPr>
        <p:spPr>
          <a:xfrm rot="16200000">
            <a:off x="4662654" y="4941234"/>
            <a:ext cx="373809" cy="549743"/>
          </a:xfrm>
          <a:prstGeom prst="triangle">
            <a:avLst>
              <a:gd name="adj" fmla="val 5053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/>
          <p:cNvCxnSpPr/>
          <p:nvPr/>
        </p:nvCxnSpPr>
        <p:spPr>
          <a:xfrm flipV="1">
            <a:off x="4619623" y="4792159"/>
            <a:ext cx="1" cy="423946"/>
          </a:xfrm>
          <a:prstGeom prst="line">
            <a:avLst/>
          </a:prstGeom>
          <a:ln w="698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-3586" y="-72323"/>
            <a:ext cx="4575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</a:t>
            </a:r>
            <a:r>
              <a:rPr lang="en-US" sz="2000" b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 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Males Boxers live as long as Females</a:t>
            </a:r>
            <a:endParaRPr lang="en-US" sz="2000" b="1" baseline="-25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572000" y="-7620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H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b="1" dirty="0" smtClean="0">
                <a:solidFill>
                  <a:srgbClr val="FF0000"/>
                </a:solidFill>
              </a:rPr>
              <a:t> : No, they are different</a:t>
            </a:r>
            <a:endParaRPr lang="en-US" sz="2800" b="1" baseline="-25000" dirty="0">
              <a:solidFill>
                <a:srgbClr val="FF0000"/>
              </a:solidFill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6400800" y="591853"/>
            <a:ext cx="2691177" cy="1440407"/>
            <a:chOff x="988358" y="1101908"/>
            <a:chExt cx="7467600" cy="5017467"/>
          </a:xfrm>
        </p:grpSpPr>
        <p:cxnSp>
          <p:nvCxnSpPr>
            <p:cNvPr id="145" name="Straight Connector 144"/>
            <p:cNvCxnSpPr/>
            <p:nvPr/>
          </p:nvCxnSpPr>
          <p:spPr>
            <a:xfrm flipV="1">
              <a:off x="988358" y="4077302"/>
              <a:ext cx="7467600" cy="313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Freeform 145"/>
            <p:cNvSpPr/>
            <p:nvPr/>
          </p:nvSpPr>
          <p:spPr>
            <a:xfrm>
              <a:off x="1752600" y="1777183"/>
              <a:ext cx="4030253" cy="2185216"/>
            </a:xfrm>
            <a:custGeom>
              <a:avLst/>
              <a:gdLst>
                <a:gd name="connsiteX0" fmla="*/ 0 w 2965450"/>
                <a:gd name="connsiteY0" fmla="*/ 1308100 h 1314450"/>
                <a:gd name="connsiteX1" fmla="*/ 660400 w 2965450"/>
                <a:gd name="connsiteY1" fmla="*/ 993775 h 1314450"/>
                <a:gd name="connsiteX2" fmla="*/ 1492250 w 2965450"/>
                <a:gd name="connsiteY2" fmla="*/ 0 h 1314450"/>
                <a:gd name="connsiteX3" fmla="*/ 2311400 w 2965450"/>
                <a:gd name="connsiteY3" fmla="*/ 990600 h 1314450"/>
                <a:gd name="connsiteX4" fmla="*/ 2965450 w 2965450"/>
                <a:gd name="connsiteY4" fmla="*/ 1314450 h 13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5450" h="1314450">
                  <a:moveTo>
                    <a:pt x="0" y="1308100"/>
                  </a:moveTo>
                  <a:cubicBezTo>
                    <a:pt x="205846" y="1259946"/>
                    <a:pt x="411692" y="1211792"/>
                    <a:pt x="660400" y="993775"/>
                  </a:cubicBezTo>
                  <a:cubicBezTo>
                    <a:pt x="909108" y="775758"/>
                    <a:pt x="1217083" y="529"/>
                    <a:pt x="1492250" y="0"/>
                  </a:cubicBezTo>
                  <a:cubicBezTo>
                    <a:pt x="1767417" y="-529"/>
                    <a:pt x="2065867" y="771525"/>
                    <a:pt x="2311400" y="990600"/>
                  </a:cubicBezTo>
                  <a:cubicBezTo>
                    <a:pt x="2556933" y="1209675"/>
                    <a:pt x="2761191" y="1262062"/>
                    <a:pt x="2965450" y="1314450"/>
                  </a:cubicBezTo>
                </a:path>
              </a:pathLst>
            </a:cu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3780672" y="1143000"/>
              <a:ext cx="0" cy="3082590"/>
            </a:xfrm>
            <a:prstGeom prst="line">
              <a:avLst/>
            </a:prstGeom>
            <a:ln>
              <a:solidFill>
                <a:schemeClr val="accent1">
                  <a:shade val="95000"/>
                  <a:satMod val="105000"/>
                  <a:alpha val="4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891347" y="4225590"/>
                  <a:ext cx="2275204" cy="18225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B0F0"/>
                          </a:solidFill>
                          <a:latin typeface="Cambria Math"/>
                        </a:rPr>
                        <m:t>𝑿</m:t>
                      </m:r>
                    </m:oMath>
                  </a14:m>
                  <a:r>
                    <a:rPr lang="en-US" sz="1400" dirty="0" smtClean="0"/>
                    <a:t> = </a:t>
                  </a:r>
                  <a:r>
                    <a:rPr lang="en-US" sz="1400" dirty="0" smtClean="0">
                      <a:solidFill>
                        <a:srgbClr val="00B0F0"/>
                      </a:solidFill>
                    </a:rPr>
                    <a:t>10.4</a:t>
                  </a:r>
                </a:p>
                <a:p>
                  <a:r>
                    <a:rPr lang="en-US" sz="1400" b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rPr>
                    <a:t>s</a:t>
                  </a:r>
                  <a:r>
                    <a:rPr lang="en-US" sz="1400" dirty="0" smtClean="0"/>
                    <a:t>= 1.81</a:t>
                  </a:r>
                  <a:endParaRPr lang="en-US" sz="1400" dirty="0"/>
                </a:p>
              </p:txBody>
            </p:sp>
          </mc:Choice>
          <mc:Fallback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1347" y="4225590"/>
                  <a:ext cx="2275204" cy="1822568"/>
                </a:xfrm>
                <a:prstGeom prst="rect">
                  <a:avLst/>
                </a:prstGeom>
                <a:blipFill rotWithShape="1">
                  <a:blip r:embed="rId3" cstate="print"/>
                  <a:stretch>
                    <a:fillRect l="-2239" t="-1163" b="-104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Freeform 148"/>
            <p:cNvSpPr/>
            <p:nvPr/>
          </p:nvSpPr>
          <p:spPr>
            <a:xfrm>
              <a:off x="5224463" y="3705225"/>
              <a:ext cx="557212" cy="381000"/>
            </a:xfrm>
            <a:custGeom>
              <a:avLst/>
              <a:gdLst>
                <a:gd name="connsiteX0" fmla="*/ 557212 w 557212"/>
                <a:gd name="connsiteY0" fmla="*/ 381000 h 381000"/>
                <a:gd name="connsiteX1" fmla="*/ 547687 w 557212"/>
                <a:gd name="connsiteY1" fmla="*/ 233363 h 381000"/>
                <a:gd name="connsiteX2" fmla="*/ 461962 w 557212"/>
                <a:gd name="connsiteY2" fmla="*/ 209550 h 381000"/>
                <a:gd name="connsiteX3" fmla="*/ 366712 w 557212"/>
                <a:gd name="connsiteY3" fmla="*/ 180975 h 381000"/>
                <a:gd name="connsiteX4" fmla="*/ 233362 w 557212"/>
                <a:gd name="connsiteY4" fmla="*/ 123825 h 381000"/>
                <a:gd name="connsiteX5" fmla="*/ 142875 w 557212"/>
                <a:gd name="connsiteY5" fmla="*/ 80963 h 381000"/>
                <a:gd name="connsiteX6" fmla="*/ 0 w 557212"/>
                <a:gd name="connsiteY6" fmla="*/ 0 h 381000"/>
                <a:gd name="connsiteX7" fmla="*/ 4762 w 557212"/>
                <a:gd name="connsiteY7" fmla="*/ 381000 h 381000"/>
                <a:gd name="connsiteX8" fmla="*/ 557212 w 557212"/>
                <a:gd name="connsiteY8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7212" h="381000">
                  <a:moveTo>
                    <a:pt x="557212" y="381000"/>
                  </a:moveTo>
                  <a:lnTo>
                    <a:pt x="547687" y="233363"/>
                  </a:lnTo>
                  <a:lnTo>
                    <a:pt x="461962" y="209550"/>
                  </a:lnTo>
                  <a:lnTo>
                    <a:pt x="366712" y="180975"/>
                  </a:lnTo>
                  <a:lnTo>
                    <a:pt x="233362" y="123825"/>
                  </a:lnTo>
                  <a:lnTo>
                    <a:pt x="142875" y="80963"/>
                  </a:lnTo>
                  <a:lnTo>
                    <a:pt x="0" y="0"/>
                  </a:lnTo>
                  <a:cubicBezTo>
                    <a:pt x="1587" y="127000"/>
                    <a:pt x="3175" y="254000"/>
                    <a:pt x="4762" y="381000"/>
                  </a:cubicBezTo>
                  <a:lnTo>
                    <a:pt x="557212" y="38100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1762125" y="3714750"/>
              <a:ext cx="547688" cy="361950"/>
            </a:xfrm>
            <a:custGeom>
              <a:avLst/>
              <a:gdLst>
                <a:gd name="connsiteX0" fmla="*/ 0 w 547688"/>
                <a:gd name="connsiteY0" fmla="*/ 228600 h 361950"/>
                <a:gd name="connsiteX1" fmla="*/ 138113 w 547688"/>
                <a:gd name="connsiteY1" fmla="*/ 190500 h 361950"/>
                <a:gd name="connsiteX2" fmla="*/ 276225 w 547688"/>
                <a:gd name="connsiteY2" fmla="*/ 138113 h 361950"/>
                <a:gd name="connsiteX3" fmla="*/ 423863 w 547688"/>
                <a:gd name="connsiteY3" fmla="*/ 61913 h 361950"/>
                <a:gd name="connsiteX4" fmla="*/ 547688 w 547688"/>
                <a:gd name="connsiteY4" fmla="*/ 0 h 361950"/>
                <a:gd name="connsiteX5" fmla="*/ 542925 w 547688"/>
                <a:gd name="connsiteY5" fmla="*/ 357188 h 361950"/>
                <a:gd name="connsiteX6" fmla="*/ 0 w 547688"/>
                <a:gd name="connsiteY6" fmla="*/ 361950 h 361950"/>
                <a:gd name="connsiteX7" fmla="*/ 0 w 547688"/>
                <a:gd name="connsiteY7" fmla="*/ 22860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7688" h="361950">
                  <a:moveTo>
                    <a:pt x="0" y="228600"/>
                  </a:moveTo>
                  <a:lnTo>
                    <a:pt x="138113" y="190500"/>
                  </a:lnTo>
                  <a:lnTo>
                    <a:pt x="276225" y="138113"/>
                  </a:lnTo>
                  <a:lnTo>
                    <a:pt x="423863" y="61913"/>
                  </a:lnTo>
                  <a:lnTo>
                    <a:pt x="547688" y="0"/>
                  </a:lnTo>
                  <a:cubicBezTo>
                    <a:pt x="546100" y="119063"/>
                    <a:pt x="544513" y="238125"/>
                    <a:pt x="542925" y="357188"/>
                  </a:cubicBezTo>
                  <a:lnTo>
                    <a:pt x="0" y="36195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51" name="Freeform 150"/>
            <p:cNvSpPr/>
            <p:nvPr/>
          </p:nvSpPr>
          <p:spPr>
            <a:xfrm>
              <a:off x="3665948" y="1777183"/>
              <a:ext cx="4030253" cy="2185216"/>
            </a:xfrm>
            <a:custGeom>
              <a:avLst/>
              <a:gdLst>
                <a:gd name="connsiteX0" fmla="*/ 0 w 2965450"/>
                <a:gd name="connsiteY0" fmla="*/ 1308100 h 1314450"/>
                <a:gd name="connsiteX1" fmla="*/ 660400 w 2965450"/>
                <a:gd name="connsiteY1" fmla="*/ 993775 h 1314450"/>
                <a:gd name="connsiteX2" fmla="*/ 1492250 w 2965450"/>
                <a:gd name="connsiteY2" fmla="*/ 0 h 1314450"/>
                <a:gd name="connsiteX3" fmla="*/ 2311400 w 2965450"/>
                <a:gd name="connsiteY3" fmla="*/ 990600 h 1314450"/>
                <a:gd name="connsiteX4" fmla="*/ 2965450 w 2965450"/>
                <a:gd name="connsiteY4" fmla="*/ 1314450 h 13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5450" h="1314450">
                  <a:moveTo>
                    <a:pt x="0" y="1308100"/>
                  </a:moveTo>
                  <a:cubicBezTo>
                    <a:pt x="205846" y="1259946"/>
                    <a:pt x="411692" y="1211792"/>
                    <a:pt x="660400" y="993775"/>
                  </a:cubicBezTo>
                  <a:cubicBezTo>
                    <a:pt x="909108" y="775758"/>
                    <a:pt x="1217083" y="529"/>
                    <a:pt x="1492250" y="0"/>
                  </a:cubicBezTo>
                  <a:cubicBezTo>
                    <a:pt x="1767417" y="-529"/>
                    <a:pt x="2065867" y="771525"/>
                    <a:pt x="2311400" y="990600"/>
                  </a:cubicBezTo>
                  <a:cubicBezTo>
                    <a:pt x="2556933" y="1209675"/>
                    <a:pt x="2761191" y="1262062"/>
                    <a:pt x="2965450" y="1314450"/>
                  </a:cubicBezTo>
                </a:path>
              </a:pathLst>
            </a:custGeom>
            <a:ln>
              <a:solidFill>
                <a:srgbClr val="FF0000">
                  <a:alpha val="26000"/>
                </a:srgbClr>
              </a:solidFill>
              <a:prstDash val="sys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52" name="Straight Arrow Connector 151"/>
            <p:cNvCxnSpPr/>
            <p:nvPr/>
          </p:nvCxnSpPr>
          <p:spPr>
            <a:xfrm>
              <a:off x="3780672" y="1295400"/>
              <a:ext cx="191334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5681074" y="1101908"/>
              <a:ext cx="0" cy="3123682"/>
            </a:xfrm>
            <a:prstGeom prst="line">
              <a:avLst/>
            </a:prstGeom>
            <a:ln>
              <a:solidFill>
                <a:srgbClr val="FF0000">
                  <a:alpha val="4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54" name="TextBox 153"/>
                <p:cNvSpPr txBox="1"/>
                <p:nvPr/>
              </p:nvSpPr>
              <p:spPr>
                <a:xfrm>
                  <a:off x="5128039" y="4230470"/>
                  <a:ext cx="2854764" cy="1888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4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</m:acc>
                    </m:oMath>
                  </a14:m>
                  <a:r>
                    <a:rPr lang="en-US" sz="1400" dirty="0" smtClean="0"/>
                    <a:t> = </a:t>
                  </a:r>
                  <a:r>
                    <a:rPr lang="en-US" sz="1400" dirty="0" smtClean="0">
                      <a:solidFill>
                        <a:srgbClr val="FF0000"/>
                      </a:solidFill>
                    </a:rPr>
                    <a:t>9.6</a:t>
                  </a:r>
                </a:p>
                <a:p>
                  <a:r>
                    <a:rPr lang="en-US" sz="1400" b="1" dirty="0">
                      <a:solidFill>
                        <a:srgbClr val="FF0000"/>
                      </a:solidFill>
                    </a:rPr>
                    <a:t>s</a:t>
                  </a:r>
                  <a:r>
                    <a:rPr lang="en-US" sz="1400" dirty="0" smtClean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sz="1400" dirty="0" smtClean="0"/>
                    <a:t>= 1.81</a:t>
                  </a:r>
                  <a:endParaRPr lang="en-US" sz="1400" dirty="0"/>
                </a:p>
              </p:txBody>
            </p:sp>
          </mc:Choice>
          <mc:Fallback>
            <p:sp>
              <p:nvSpPr>
                <p:cNvPr id="154" name="TextBox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8039" y="4230470"/>
                  <a:ext cx="2854764" cy="1888905"/>
                </a:xfrm>
                <a:prstGeom prst="rect">
                  <a:avLst/>
                </a:prstGeom>
                <a:blipFill rotWithShape="1">
                  <a:blip r:embed="rId4" cstate="print"/>
                  <a:stretch>
                    <a:fillRect l="-1786" b="-6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5" name="Group 154"/>
          <p:cNvGrpSpPr/>
          <p:nvPr/>
        </p:nvGrpSpPr>
        <p:grpSpPr>
          <a:xfrm>
            <a:off x="2082733" y="371189"/>
            <a:ext cx="2019001" cy="1408167"/>
            <a:chOff x="988358" y="1143000"/>
            <a:chExt cx="5602415" cy="4905160"/>
          </a:xfrm>
        </p:grpSpPr>
        <p:cxnSp>
          <p:nvCxnSpPr>
            <p:cNvPr id="156" name="Straight Connector 155"/>
            <p:cNvCxnSpPr/>
            <p:nvPr/>
          </p:nvCxnSpPr>
          <p:spPr>
            <a:xfrm flipV="1">
              <a:off x="988358" y="4076701"/>
              <a:ext cx="5602415" cy="3741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Freeform 156"/>
            <p:cNvSpPr/>
            <p:nvPr/>
          </p:nvSpPr>
          <p:spPr>
            <a:xfrm>
              <a:off x="1752600" y="1777184"/>
              <a:ext cx="4030252" cy="2185216"/>
            </a:xfrm>
            <a:custGeom>
              <a:avLst/>
              <a:gdLst>
                <a:gd name="connsiteX0" fmla="*/ 0 w 2965450"/>
                <a:gd name="connsiteY0" fmla="*/ 1308100 h 1314450"/>
                <a:gd name="connsiteX1" fmla="*/ 660400 w 2965450"/>
                <a:gd name="connsiteY1" fmla="*/ 993775 h 1314450"/>
                <a:gd name="connsiteX2" fmla="*/ 1492250 w 2965450"/>
                <a:gd name="connsiteY2" fmla="*/ 0 h 1314450"/>
                <a:gd name="connsiteX3" fmla="*/ 2311400 w 2965450"/>
                <a:gd name="connsiteY3" fmla="*/ 990600 h 1314450"/>
                <a:gd name="connsiteX4" fmla="*/ 2965450 w 2965450"/>
                <a:gd name="connsiteY4" fmla="*/ 1314450 h 13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5450" h="1314450">
                  <a:moveTo>
                    <a:pt x="0" y="1308100"/>
                  </a:moveTo>
                  <a:cubicBezTo>
                    <a:pt x="205846" y="1259946"/>
                    <a:pt x="411692" y="1211792"/>
                    <a:pt x="660400" y="993775"/>
                  </a:cubicBezTo>
                  <a:cubicBezTo>
                    <a:pt x="909108" y="775758"/>
                    <a:pt x="1217083" y="529"/>
                    <a:pt x="1492250" y="0"/>
                  </a:cubicBezTo>
                  <a:cubicBezTo>
                    <a:pt x="1767417" y="-529"/>
                    <a:pt x="2065867" y="771525"/>
                    <a:pt x="2311400" y="990600"/>
                  </a:cubicBezTo>
                  <a:cubicBezTo>
                    <a:pt x="2556933" y="1209675"/>
                    <a:pt x="2761191" y="1262062"/>
                    <a:pt x="2965450" y="1314450"/>
                  </a:cubicBezTo>
                </a:path>
              </a:pathLst>
            </a:cu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58" name="Straight Connector 157"/>
            <p:cNvCxnSpPr/>
            <p:nvPr/>
          </p:nvCxnSpPr>
          <p:spPr>
            <a:xfrm>
              <a:off x="3780672" y="1143000"/>
              <a:ext cx="0" cy="3082590"/>
            </a:xfrm>
            <a:prstGeom prst="line">
              <a:avLst/>
            </a:prstGeom>
            <a:ln>
              <a:solidFill>
                <a:schemeClr val="accent1">
                  <a:shade val="95000"/>
                  <a:satMod val="105000"/>
                  <a:alpha val="4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3142967" y="4225594"/>
              <a:ext cx="2508352" cy="1822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µ</a:t>
              </a:r>
              <a:r>
                <a:rPr lang="en-US" sz="1400" dirty="0" smtClean="0"/>
                <a:t> = 9</a:t>
              </a:r>
            </a:p>
            <a:p>
              <a:r>
                <a:rPr lang="el-GR" sz="1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σ</a:t>
              </a:r>
              <a:r>
                <a:rPr lang="en-US" sz="1400" dirty="0" smtClean="0"/>
                <a:t> = </a:t>
              </a:r>
              <a:r>
                <a:rPr lang="en-US" sz="1400" dirty="0" smtClean="0">
                  <a:solidFill>
                    <a:srgbClr val="FF0000"/>
                  </a:solidFill>
                </a:rPr>
                <a:t>2.3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60" name="Freeform 159"/>
            <p:cNvSpPr/>
            <p:nvPr/>
          </p:nvSpPr>
          <p:spPr>
            <a:xfrm>
              <a:off x="5224463" y="3705225"/>
              <a:ext cx="557212" cy="381000"/>
            </a:xfrm>
            <a:custGeom>
              <a:avLst/>
              <a:gdLst>
                <a:gd name="connsiteX0" fmla="*/ 557212 w 557212"/>
                <a:gd name="connsiteY0" fmla="*/ 381000 h 381000"/>
                <a:gd name="connsiteX1" fmla="*/ 547687 w 557212"/>
                <a:gd name="connsiteY1" fmla="*/ 233363 h 381000"/>
                <a:gd name="connsiteX2" fmla="*/ 461962 w 557212"/>
                <a:gd name="connsiteY2" fmla="*/ 209550 h 381000"/>
                <a:gd name="connsiteX3" fmla="*/ 366712 w 557212"/>
                <a:gd name="connsiteY3" fmla="*/ 180975 h 381000"/>
                <a:gd name="connsiteX4" fmla="*/ 233362 w 557212"/>
                <a:gd name="connsiteY4" fmla="*/ 123825 h 381000"/>
                <a:gd name="connsiteX5" fmla="*/ 142875 w 557212"/>
                <a:gd name="connsiteY5" fmla="*/ 80963 h 381000"/>
                <a:gd name="connsiteX6" fmla="*/ 0 w 557212"/>
                <a:gd name="connsiteY6" fmla="*/ 0 h 381000"/>
                <a:gd name="connsiteX7" fmla="*/ 4762 w 557212"/>
                <a:gd name="connsiteY7" fmla="*/ 381000 h 381000"/>
                <a:gd name="connsiteX8" fmla="*/ 557212 w 557212"/>
                <a:gd name="connsiteY8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7212" h="381000">
                  <a:moveTo>
                    <a:pt x="557212" y="381000"/>
                  </a:moveTo>
                  <a:lnTo>
                    <a:pt x="547687" y="233363"/>
                  </a:lnTo>
                  <a:lnTo>
                    <a:pt x="461962" y="209550"/>
                  </a:lnTo>
                  <a:lnTo>
                    <a:pt x="366712" y="180975"/>
                  </a:lnTo>
                  <a:lnTo>
                    <a:pt x="233362" y="123825"/>
                  </a:lnTo>
                  <a:lnTo>
                    <a:pt x="142875" y="80963"/>
                  </a:lnTo>
                  <a:lnTo>
                    <a:pt x="0" y="0"/>
                  </a:lnTo>
                  <a:cubicBezTo>
                    <a:pt x="1587" y="127000"/>
                    <a:pt x="3175" y="254000"/>
                    <a:pt x="4762" y="381000"/>
                  </a:cubicBezTo>
                  <a:lnTo>
                    <a:pt x="557212" y="38100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61" name="Freeform 160"/>
            <p:cNvSpPr/>
            <p:nvPr/>
          </p:nvSpPr>
          <p:spPr>
            <a:xfrm>
              <a:off x="1762125" y="3714750"/>
              <a:ext cx="547688" cy="361950"/>
            </a:xfrm>
            <a:custGeom>
              <a:avLst/>
              <a:gdLst>
                <a:gd name="connsiteX0" fmla="*/ 0 w 547688"/>
                <a:gd name="connsiteY0" fmla="*/ 228600 h 361950"/>
                <a:gd name="connsiteX1" fmla="*/ 138113 w 547688"/>
                <a:gd name="connsiteY1" fmla="*/ 190500 h 361950"/>
                <a:gd name="connsiteX2" fmla="*/ 276225 w 547688"/>
                <a:gd name="connsiteY2" fmla="*/ 138113 h 361950"/>
                <a:gd name="connsiteX3" fmla="*/ 423863 w 547688"/>
                <a:gd name="connsiteY3" fmla="*/ 61913 h 361950"/>
                <a:gd name="connsiteX4" fmla="*/ 547688 w 547688"/>
                <a:gd name="connsiteY4" fmla="*/ 0 h 361950"/>
                <a:gd name="connsiteX5" fmla="*/ 542925 w 547688"/>
                <a:gd name="connsiteY5" fmla="*/ 357188 h 361950"/>
                <a:gd name="connsiteX6" fmla="*/ 0 w 547688"/>
                <a:gd name="connsiteY6" fmla="*/ 361950 h 361950"/>
                <a:gd name="connsiteX7" fmla="*/ 0 w 547688"/>
                <a:gd name="connsiteY7" fmla="*/ 22860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7688" h="361950">
                  <a:moveTo>
                    <a:pt x="0" y="228600"/>
                  </a:moveTo>
                  <a:lnTo>
                    <a:pt x="138113" y="190500"/>
                  </a:lnTo>
                  <a:lnTo>
                    <a:pt x="276225" y="138113"/>
                  </a:lnTo>
                  <a:lnTo>
                    <a:pt x="423863" y="61913"/>
                  </a:lnTo>
                  <a:lnTo>
                    <a:pt x="547688" y="0"/>
                  </a:lnTo>
                  <a:cubicBezTo>
                    <a:pt x="546100" y="119063"/>
                    <a:pt x="544513" y="238125"/>
                    <a:pt x="542925" y="357188"/>
                  </a:cubicBezTo>
                  <a:lnTo>
                    <a:pt x="0" y="36195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162" name="Rectangle 161"/>
          <p:cNvSpPr/>
          <p:nvPr/>
        </p:nvSpPr>
        <p:spPr>
          <a:xfrm>
            <a:off x="172233" y="467958"/>
            <a:ext cx="1831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</a:t>
            </a:r>
            <a:r>
              <a:rPr lang="en-US" b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µ</a:t>
            </a:r>
            <a:r>
              <a:rPr lang="en-US" b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male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µ</a:t>
            </a:r>
            <a:r>
              <a:rPr lang="en-US" b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female </a:t>
            </a:r>
            <a:endParaRPr lang="en-US" baseline="-25000" dirty="0"/>
          </a:p>
        </p:txBody>
      </p:sp>
      <p:sp>
        <p:nvSpPr>
          <p:cNvPr id="163" name="Rectangle 162"/>
          <p:cNvSpPr/>
          <p:nvPr/>
        </p:nvSpPr>
        <p:spPr>
          <a:xfrm>
            <a:off x="4781961" y="467958"/>
            <a:ext cx="1796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</a:t>
            </a:r>
            <a:r>
              <a:rPr lang="en-US" b="1" baseline="-25000" dirty="0" smtClean="0">
                <a:solidFill>
                  <a:srgbClr val="FF0000"/>
                </a:solidFill>
              </a:rPr>
              <a:t>1 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b="1" dirty="0">
                <a:solidFill>
                  <a:srgbClr val="FF0000"/>
                </a:solidFill>
              </a:rPr>
              <a:t>µ</a:t>
            </a:r>
            <a:r>
              <a:rPr lang="en-US" b="1" baseline="-25000" dirty="0">
                <a:solidFill>
                  <a:srgbClr val="FF0000"/>
                </a:solidFill>
              </a:rPr>
              <a:t>male</a:t>
            </a:r>
            <a:r>
              <a:rPr lang="en-US" b="1" dirty="0">
                <a:solidFill>
                  <a:srgbClr val="FF0000"/>
                </a:solidFill>
              </a:rPr>
              <a:t> ≠</a:t>
            </a:r>
            <a:r>
              <a:rPr lang="en-US" b="1" dirty="0" smtClean="0">
                <a:solidFill>
                  <a:srgbClr val="FF0000"/>
                </a:solidFill>
              </a:rPr>
              <a:t> µ</a:t>
            </a:r>
            <a:r>
              <a:rPr lang="en-US" b="1" baseline="-25000" dirty="0" smtClean="0">
                <a:solidFill>
                  <a:srgbClr val="FF0000"/>
                </a:solidFill>
              </a:rPr>
              <a:t>female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546043" y="304800"/>
            <a:ext cx="43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?</a:t>
            </a:r>
            <a:endParaRPr lang="en-US" sz="1400" dirty="0"/>
          </a:p>
        </p:txBody>
      </p:sp>
      <p:cxnSp>
        <p:nvCxnSpPr>
          <p:cNvPr id="116" name="Straight Connector 115"/>
          <p:cNvCxnSpPr>
            <a:stCxn id="117" idx="3"/>
          </p:cNvCxnSpPr>
          <p:nvPr/>
        </p:nvCxnSpPr>
        <p:spPr>
          <a:xfrm>
            <a:off x="5121743" y="4299698"/>
            <a:ext cx="2800370" cy="0"/>
          </a:xfrm>
          <a:prstGeom prst="line">
            <a:avLst/>
          </a:prstGeom>
          <a:ln w="25400">
            <a:solidFill>
              <a:srgbClr val="FF0000">
                <a:alpha val="58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Isosceles Triangle 116"/>
          <p:cNvSpPr/>
          <p:nvPr/>
        </p:nvSpPr>
        <p:spPr>
          <a:xfrm rot="16200000">
            <a:off x="4659967" y="4026834"/>
            <a:ext cx="373809" cy="549743"/>
          </a:xfrm>
          <a:prstGeom prst="triangle">
            <a:avLst>
              <a:gd name="adj" fmla="val 5053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4560683" y="4301705"/>
            <a:ext cx="1" cy="479220"/>
          </a:xfrm>
          <a:prstGeom prst="line">
            <a:avLst/>
          </a:prstGeom>
          <a:ln w="698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Rectangle 118"/>
          <p:cNvSpPr>
            <a:spLocks/>
          </p:cNvSpPr>
          <p:nvPr/>
        </p:nvSpPr>
        <p:spPr>
          <a:xfrm>
            <a:off x="5920606" y="3386328"/>
            <a:ext cx="883610" cy="886968"/>
          </a:xfrm>
          <a:prstGeom prst="rect">
            <a:avLst/>
          </a:prstGeom>
          <a:pattFill prst="lgConfetti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baseline="300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>
            <a:spLocks/>
          </p:cNvSpPr>
          <p:nvPr/>
        </p:nvSpPr>
        <p:spPr>
          <a:xfrm>
            <a:off x="5680059" y="4055169"/>
            <a:ext cx="226058" cy="200418"/>
          </a:xfrm>
          <a:prstGeom prst="rect">
            <a:avLst/>
          </a:prstGeom>
          <a:pattFill prst="lgConfetti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baseline="300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>
            <a:spLocks/>
          </p:cNvSpPr>
          <p:nvPr/>
        </p:nvSpPr>
        <p:spPr>
          <a:xfrm>
            <a:off x="5433632" y="4056016"/>
            <a:ext cx="226058" cy="200418"/>
          </a:xfrm>
          <a:prstGeom prst="rect">
            <a:avLst/>
          </a:prstGeom>
          <a:pattFill prst="lgConfetti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baseline="30000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>
            <a:spLocks/>
          </p:cNvSpPr>
          <p:nvPr/>
        </p:nvSpPr>
        <p:spPr>
          <a:xfrm>
            <a:off x="5531416" y="4329422"/>
            <a:ext cx="441805" cy="451503"/>
          </a:xfrm>
          <a:prstGeom prst="rect">
            <a:avLst/>
          </a:prstGeom>
          <a:pattFill prst="lgConfetti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baseline="3000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>
            <a:spLocks/>
          </p:cNvSpPr>
          <p:nvPr/>
        </p:nvSpPr>
        <p:spPr>
          <a:xfrm>
            <a:off x="5982367" y="4324031"/>
            <a:ext cx="821849" cy="765167"/>
          </a:xfrm>
          <a:prstGeom prst="rect">
            <a:avLst/>
          </a:prstGeom>
          <a:pattFill prst="lgConfetti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baseline="30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4290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Isosceles Triangle 180"/>
          <p:cNvSpPr/>
          <p:nvPr/>
        </p:nvSpPr>
        <p:spPr>
          <a:xfrm rot="5400000">
            <a:off x="4110224" y="4491224"/>
            <a:ext cx="373809" cy="549743"/>
          </a:xfrm>
          <a:prstGeom prst="triangle">
            <a:avLst>
              <a:gd name="adj" fmla="val 5053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Connector 181"/>
          <p:cNvCxnSpPr>
            <a:endCxn id="181" idx="3"/>
          </p:cNvCxnSpPr>
          <p:nvPr/>
        </p:nvCxnSpPr>
        <p:spPr>
          <a:xfrm>
            <a:off x="1143000" y="4753881"/>
            <a:ext cx="2879257" cy="14222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  <a:alpha val="58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/>
          <p:cNvGrpSpPr/>
          <p:nvPr/>
        </p:nvGrpSpPr>
        <p:grpSpPr>
          <a:xfrm>
            <a:off x="-19680" y="2819400"/>
            <a:ext cx="1086480" cy="4038600"/>
            <a:chOff x="-19680" y="1887758"/>
            <a:chExt cx="1086480" cy="4038600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743712" y="5431631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43712" y="5108543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743712" y="4785455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43712" y="4462367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743712" y="4139279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43712" y="3816191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743712" y="3493103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43712" y="3170015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743712" y="2846927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43712" y="2523839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743712" y="2200751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5" name="Group 194"/>
            <p:cNvGrpSpPr/>
            <p:nvPr/>
          </p:nvGrpSpPr>
          <p:grpSpPr>
            <a:xfrm>
              <a:off x="-19680" y="2049302"/>
              <a:ext cx="747150" cy="3553968"/>
              <a:chOff x="2209800" y="1219200"/>
              <a:chExt cx="352429" cy="1676400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2213369" y="18288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2213368" y="16764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2213367" y="15216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2209800" y="13692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2209800" y="12192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2221714" y="27432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2221713" y="25908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2221712" y="24360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6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2218145" y="22836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7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2218145" y="21336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8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2213379" y="19812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9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6" name="Straight Connector 195"/>
            <p:cNvCxnSpPr/>
            <p:nvPr/>
          </p:nvCxnSpPr>
          <p:spPr>
            <a:xfrm>
              <a:off x="905256" y="1887758"/>
              <a:ext cx="0" cy="403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9" name="Group 218"/>
          <p:cNvGrpSpPr/>
          <p:nvPr/>
        </p:nvGrpSpPr>
        <p:grpSpPr>
          <a:xfrm>
            <a:off x="8062350" y="2837677"/>
            <a:ext cx="762000" cy="4038600"/>
            <a:chOff x="8062350" y="1906035"/>
            <a:chExt cx="762000" cy="4038600"/>
          </a:xfrm>
        </p:grpSpPr>
        <p:cxnSp>
          <p:nvCxnSpPr>
            <p:cNvPr id="220" name="Straight Connector 219"/>
            <p:cNvCxnSpPr/>
            <p:nvPr/>
          </p:nvCxnSpPr>
          <p:spPr>
            <a:xfrm>
              <a:off x="8062350" y="5449908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8062350" y="5126820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8062350" y="4803732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8062350" y="4480644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8062350" y="4157556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8062350" y="3834468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8062350" y="3511380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8062350" y="3188292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8062350" y="2865204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8062350" y="2542116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8062350" y="2219028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8223894" y="1906035"/>
              <a:ext cx="0" cy="403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2" name="Group 231"/>
            <p:cNvGrpSpPr/>
            <p:nvPr/>
          </p:nvGrpSpPr>
          <p:grpSpPr>
            <a:xfrm>
              <a:off x="8077200" y="2057400"/>
              <a:ext cx="747150" cy="3553968"/>
              <a:chOff x="2209800" y="1219200"/>
              <a:chExt cx="352429" cy="1676400"/>
            </a:xfrm>
          </p:grpSpPr>
          <p:sp>
            <p:nvSpPr>
              <p:cNvPr id="233" name="Rectangle 232"/>
              <p:cNvSpPr/>
              <p:nvPr/>
            </p:nvSpPr>
            <p:spPr>
              <a:xfrm>
                <a:off x="2213369" y="18288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2213368" y="16764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2213367" y="15216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2209800" y="13692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2209800" y="12192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2221714" y="27432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2221713" y="25908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2221712" y="24360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6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2218145" y="22836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7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2218145" y="21336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8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2213379" y="19812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9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6835536" y="3276600"/>
            <a:ext cx="936864" cy="2907792"/>
            <a:chOff x="6840900" y="2062531"/>
            <a:chExt cx="936864" cy="2907792"/>
          </a:xfrm>
        </p:grpSpPr>
        <p:sp>
          <p:nvSpPr>
            <p:cNvPr id="103" name="Rectangle 102"/>
            <p:cNvSpPr/>
            <p:nvPr/>
          </p:nvSpPr>
          <p:spPr>
            <a:xfrm>
              <a:off x="6840900" y="2713755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840900" y="3359931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157436" y="3359931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840900" y="3683019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157436" y="3677971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840900" y="4001059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840900" y="4652283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840900" y="2062531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157436" y="2708705"/>
              <a:ext cx="310164" cy="32308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467600" y="3354883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Straight Connector 112"/>
          <p:cNvCxnSpPr>
            <a:stCxn id="114" idx="3"/>
          </p:cNvCxnSpPr>
          <p:nvPr/>
        </p:nvCxnSpPr>
        <p:spPr>
          <a:xfrm>
            <a:off x="5124430" y="5214098"/>
            <a:ext cx="2800370" cy="0"/>
          </a:xfrm>
          <a:prstGeom prst="line">
            <a:avLst/>
          </a:prstGeom>
          <a:ln w="25400">
            <a:solidFill>
              <a:srgbClr val="FF0000">
                <a:alpha val="58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Isosceles Triangle 113"/>
          <p:cNvSpPr/>
          <p:nvPr/>
        </p:nvSpPr>
        <p:spPr>
          <a:xfrm rot="16200000">
            <a:off x="4662654" y="4941234"/>
            <a:ext cx="373809" cy="549743"/>
          </a:xfrm>
          <a:prstGeom prst="triangle">
            <a:avLst>
              <a:gd name="adj" fmla="val 5053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/>
          <p:cNvCxnSpPr/>
          <p:nvPr/>
        </p:nvCxnSpPr>
        <p:spPr>
          <a:xfrm flipV="1">
            <a:off x="4619623" y="4792159"/>
            <a:ext cx="1" cy="423946"/>
          </a:xfrm>
          <a:prstGeom prst="line">
            <a:avLst/>
          </a:prstGeom>
          <a:ln w="698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7" idx="3"/>
          </p:cNvCxnSpPr>
          <p:nvPr/>
        </p:nvCxnSpPr>
        <p:spPr>
          <a:xfrm>
            <a:off x="5121743" y="4299698"/>
            <a:ext cx="2800370" cy="0"/>
          </a:xfrm>
          <a:prstGeom prst="line">
            <a:avLst/>
          </a:prstGeom>
          <a:ln w="25400">
            <a:solidFill>
              <a:srgbClr val="FF0000">
                <a:alpha val="58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Isosceles Triangle 116"/>
          <p:cNvSpPr/>
          <p:nvPr/>
        </p:nvSpPr>
        <p:spPr>
          <a:xfrm rot="16200000">
            <a:off x="4659967" y="4026834"/>
            <a:ext cx="373809" cy="549743"/>
          </a:xfrm>
          <a:prstGeom prst="triangle">
            <a:avLst>
              <a:gd name="adj" fmla="val 5053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4560683" y="4301705"/>
            <a:ext cx="1" cy="479220"/>
          </a:xfrm>
          <a:prstGeom prst="line">
            <a:avLst/>
          </a:prstGeom>
          <a:ln w="698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Rectangle 121"/>
          <p:cNvSpPr>
            <a:spLocks/>
          </p:cNvSpPr>
          <p:nvPr/>
        </p:nvSpPr>
        <p:spPr>
          <a:xfrm>
            <a:off x="5685214" y="5219605"/>
            <a:ext cx="220903" cy="192681"/>
          </a:xfrm>
          <a:prstGeom prst="rect">
            <a:avLst/>
          </a:prstGeom>
          <a:pattFill prst="lgConfetti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baseline="3000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>
            <a:spLocks/>
          </p:cNvSpPr>
          <p:nvPr/>
        </p:nvSpPr>
        <p:spPr>
          <a:xfrm>
            <a:off x="5920607" y="5219605"/>
            <a:ext cx="857732" cy="838857"/>
          </a:xfrm>
          <a:prstGeom prst="rect">
            <a:avLst/>
          </a:prstGeom>
          <a:pattFill prst="lgConfetti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baseline="30000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>
            <a:spLocks/>
          </p:cNvSpPr>
          <p:nvPr/>
        </p:nvSpPr>
        <p:spPr>
          <a:xfrm>
            <a:off x="5532813" y="5006718"/>
            <a:ext cx="220903" cy="192681"/>
          </a:xfrm>
          <a:prstGeom prst="rect">
            <a:avLst/>
          </a:prstGeom>
          <a:pattFill prst="lgConfetti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baseline="30000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>
            <a:spLocks/>
          </p:cNvSpPr>
          <p:nvPr/>
        </p:nvSpPr>
        <p:spPr>
          <a:xfrm>
            <a:off x="5758008" y="4716296"/>
            <a:ext cx="509280" cy="483103"/>
          </a:xfrm>
          <a:prstGeom prst="rect">
            <a:avLst/>
          </a:prstGeom>
          <a:pattFill prst="lgConfetti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baseline="30000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>
            <a:spLocks/>
          </p:cNvSpPr>
          <p:nvPr/>
        </p:nvSpPr>
        <p:spPr>
          <a:xfrm>
            <a:off x="6267288" y="4708782"/>
            <a:ext cx="509280" cy="483103"/>
          </a:xfrm>
          <a:prstGeom prst="rect">
            <a:avLst/>
          </a:prstGeom>
          <a:pattFill prst="lgConfetti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baseline="30000" dirty="0">
              <a:solidFill>
                <a:schemeClr val="tx1"/>
              </a:solidFill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-3585" y="0"/>
            <a:ext cx="9147586" cy="2011815"/>
            <a:chOff x="-3585" y="0"/>
            <a:chExt cx="9147586" cy="2011815"/>
          </a:xfrm>
        </p:grpSpPr>
        <p:sp>
          <p:nvSpPr>
            <p:cNvPr id="128" name="Rectangle 127"/>
            <p:cNvSpPr/>
            <p:nvPr/>
          </p:nvSpPr>
          <p:spPr>
            <a:xfrm>
              <a:off x="-3585" y="0"/>
              <a:ext cx="9147586" cy="2011815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/>
            <p:cNvCxnSpPr>
              <a:stCxn id="128" idx="0"/>
              <a:endCxn id="128" idx="2"/>
            </p:cNvCxnSpPr>
            <p:nvPr/>
          </p:nvCxnSpPr>
          <p:spPr>
            <a:xfrm>
              <a:off x="4570208" y="0"/>
              <a:ext cx="0" cy="2011815"/>
            </a:xfrm>
            <a:prstGeom prst="line">
              <a:avLst/>
            </a:prstGeom>
            <a:ln>
              <a:solidFill>
                <a:schemeClr val="bg1">
                  <a:lumMod val="75000"/>
                  <a:alpha val="7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/>
          <p:cNvSpPr txBox="1"/>
          <p:nvPr/>
        </p:nvSpPr>
        <p:spPr>
          <a:xfrm>
            <a:off x="-3586" y="-72323"/>
            <a:ext cx="4575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</a:t>
            </a:r>
            <a:r>
              <a:rPr lang="en-US" sz="2000" b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 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Males Boxers live as long as Females</a:t>
            </a:r>
            <a:endParaRPr lang="en-US" sz="2000" b="1" baseline="-25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572000" y="-7620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H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b="1" dirty="0" smtClean="0">
                <a:solidFill>
                  <a:srgbClr val="FF0000"/>
                </a:solidFill>
              </a:rPr>
              <a:t> : No, they are different</a:t>
            </a:r>
            <a:endParaRPr lang="en-US" sz="2800" b="1" baseline="-25000" dirty="0">
              <a:solidFill>
                <a:srgbClr val="FF0000"/>
              </a:solidFill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6400800" y="591853"/>
            <a:ext cx="2691177" cy="1440407"/>
            <a:chOff x="988358" y="1101908"/>
            <a:chExt cx="7467600" cy="5017467"/>
          </a:xfrm>
        </p:grpSpPr>
        <p:cxnSp>
          <p:nvCxnSpPr>
            <p:cNvPr id="133" name="Straight Connector 132"/>
            <p:cNvCxnSpPr/>
            <p:nvPr/>
          </p:nvCxnSpPr>
          <p:spPr>
            <a:xfrm flipV="1">
              <a:off x="988358" y="4077302"/>
              <a:ext cx="7467600" cy="313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Freeform 133"/>
            <p:cNvSpPr/>
            <p:nvPr/>
          </p:nvSpPr>
          <p:spPr>
            <a:xfrm>
              <a:off x="1752600" y="1777183"/>
              <a:ext cx="4030253" cy="2185216"/>
            </a:xfrm>
            <a:custGeom>
              <a:avLst/>
              <a:gdLst>
                <a:gd name="connsiteX0" fmla="*/ 0 w 2965450"/>
                <a:gd name="connsiteY0" fmla="*/ 1308100 h 1314450"/>
                <a:gd name="connsiteX1" fmla="*/ 660400 w 2965450"/>
                <a:gd name="connsiteY1" fmla="*/ 993775 h 1314450"/>
                <a:gd name="connsiteX2" fmla="*/ 1492250 w 2965450"/>
                <a:gd name="connsiteY2" fmla="*/ 0 h 1314450"/>
                <a:gd name="connsiteX3" fmla="*/ 2311400 w 2965450"/>
                <a:gd name="connsiteY3" fmla="*/ 990600 h 1314450"/>
                <a:gd name="connsiteX4" fmla="*/ 2965450 w 2965450"/>
                <a:gd name="connsiteY4" fmla="*/ 1314450 h 13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5450" h="1314450">
                  <a:moveTo>
                    <a:pt x="0" y="1308100"/>
                  </a:moveTo>
                  <a:cubicBezTo>
                    <a:pt x="205846" y="1259946"/>
                    <a:pt x="411692" y="1211792"/>
                    <a:pt x="660400" y="993775"/>
                  </a:cubicBezTo>
                  <a:cubicBezTo>
                    <a:pt x="909108" y="775758"/>
                    <a:pt x="1217083" y="529"/>
                    <a:pt x="1492250" y="0"/>
                  </a:cubicBezTo>
                  <a:cubicBezTo>
                    <a:pt x="1767417" y="-529"/>
                    <a:pt x="2065867" y="771525"/>
                    <a:pt x="2311400" y="990600"/>
                  </a:cubicBezTo>
                  <a:cubicBezTo>
                    <a:pt x="2556933" y="1209675"/>
                    <a:pt x="2761191" y="1262062"/>
                    <a:pt x="2965450" y="1314450"/>
                  </a:cubicBezTo>
                </a:path>
              </a:pathLst>
            </a:cu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35" name="Straight Connector 134"/>
            <p:cNvCxnSpPr/>
            <p:nvPr/>
          </p:nvCxnSpPr>
          <p:spPr>
            <a:xfrm>
              <a:off x="3780672" y="1143000"/>
              <a:ext cx="0" cy="3082590"/>
            </a:xfrm>
            <a:prstGeom prst="line">
              <a:avLst/>
            </a:prstGeom>
            <a:ln>
              <a:solidFill>
                <a:schemeClr val="accent1">
                  <a:shade val="95000"/>
                  <a:satMod val="105000"/>
                  <a:alpha val="4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6" name="TextBox 135"/>
                <p:cNvSpPr txBox="1"/>
                <p:nvPr/>
              </p:nvSpPr>
              <p:spPr>
                <a:xfrm>
                  <a:off x="2891347" y="4225590"/>
                  <a:ext cx="2275204" cy="18225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B0F0"/>
                          </a:solidFill>
                          <a:latin typeface="Cambria Math"/>
                        </a:rPr>
                        <m:t>𝑿</m:t>
                      </m:r>
                    </m:oMath>
                  </a14:m>
                  <a:r>
                    <a:rPr lang="en-US" sz="1400" dirty="0" smtClean="0"/>
                    <a:t> = </a:t>
                  </a:r>
                  <a:r>
                    <a:rPr lang="en-US" sz="1400" dirty="0" smtClean="0">
                      <a:solidFill>
                        <a:srgbClr val="00B0F0"/>
                      </a:solidFill>
                    </a:rPr>
                    <a:t>10.4</a:t>
                  </a:r>
                </a:p>
                <a:p>
                  <a:r>
                    <a:rPr lang="en-US" sz="1400" b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rPr>
                    <a:t>s</a:t>
                  </a:r>
                  <a:r>
                    <a:rPr lang="en-US" sz="1400" dirty="0" smtClean="0"/>
                    <a:t>= 1.81</a:t>
                  </a:r>
                  <a:endParaRPr lang="en-US" sz="1400" dirty="0"/>
                </a:p>
              </p:txBody>
            </p:sp>
          </mc:Choice>
          <mc:Fallback>
            <p:sp>
              <p:nvSpPr>
                <p:cNvPr id="136" name="TextBox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1347" y="4225590"/>
                  <a:ext cx="2275204" cy="1822568"/>
                </a:xfrm>
                <a:prstGeom prst="rect">
                  <a:avLst/>
                </a:prstGeom>
                <a:blipFill rotWithShape="1">
                  <a:blip r:embed="rId3" cstate="print"/>
                  <a:stretch>
                    <a:fillRect l="-2239" t="-1163" b="-104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Freeform 136"/>
            <p:cNvSpPr/>
            <p:nvPr/>
          </p:nvSpPr>
          <p:spPr>
            <a:xfrm>
              <a:off x="5224463" y="3705225"/>
              <a:ext cx="557212" cy="381000"/>
            </a:xfrm>
            <a:custGeom>
              <a:avLst/>
              <a:gdLst>
                <a:gd name="connsiteX0" fmla="*/ 557212 w 557212"/>
                <a:gd name="connsiteY0" fmla="*/ 381000 h 381000"/>
                <a:gd name="connsiteX1" fmla="*/ 547687 w 557212"/>
                <a:gd name="connsiteY1" fmla="*/ 233363 h 381000"/>
                <a:gd name="connsiteX2" fmla="*/ 461962 w 557212"/>
                <a:gd name="connsiteY2" fmla="*/ 209550 h 381000"/>
                <a:gd name="connsiteX3" fmla="*/ 366712 w 557212"/>
                <a:gd name="connsiteY3" fmla="*/ 180975 h 381000"/>
                <a:gd name="connsiteX4" fmla="*/ 233362 w 557212"/>
                <a:gd name="connsiteY4" fmla="*/ 123825 h 381000"/>
                <a:gd name="connsiteX5" fmla="*/ 142875 w 557212"/>
                <a:gd name="connsiteY5" fmla="*/ 80963 h 381000"/>
                <a:gd name="connsiteX6" fmla="*/ 0 w 557212"/>
                <a:gd name="connsiteY6" fmla="*/ 0 h 381000"/>
                <a:gd name="connsiteX7" fmla="*/ 4762 w 557212"/>
                <a:gd name="connsiteY7" fmla="*/ 381000 h 381000"/>
                <a:gd name="connsiteX8" fmla="*/ 557212 w 557212"/>
                <a:gd name="connsiteY8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7212" h="381000">
                  <a:moveTo>
                    <a:pt x="557212" y="381000"/>
                  </a:moveTo>
                  <a:lnTo>
                    <a:pt x="547687" y="233363"/>
                  </a:lnTo>
                  <a:lnTo>
                    <a:pt x="461962" y="209550"/>
                  </a:lnTo>
                  <a:lnTo>
                    <a:pt x="366712" y="180975"/>
                  </a:lnTo>
                  <a:lnTo>
                    <a:pt x="233362" y="123825"/>
                  </a:lnTo>
                  <a:lnTo>
                    <a:pt x="142875" y="80963"/>
                  </a:lnTo>
                  <a:lnTo>
                    <a:pt x="0" y="0"/>
                  </a:lnTo>
                  <a:cubicBezTo>
                    <a:pt x="1587" y="127000"/>
                    <a:pt x="3175" y="254000"/>
                    <a:pt x="4762" y="381000"/>
                  </a:cubicBezTo>
                  <a:lnTo>
                    <a:pt x="557212" y="38100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1762125" y="3714750"/>
              <a:ext cx="547688" cy="361950"/>
            </a:xfrm>
            <a:custGeom>
              <a:avLst/>
              <a:gdLst>
                <a:gd name="connsiteX0" fmla="*/ 0 w 547688"/>
                <a:gd name="connsiteY0" fmla="*/ 228600 h 361950"/>
                <a:gd name="connsiteX1" fmla="*/ 138113 w 547688"/>
                <a:gd name="connsiteY1" fmla="*/ 190500 h 361950"/>
                <a:gd name="connsiteX2" fmla="*/ 276225 w 547688"/>
                <a:gd name="connsiteY2" fmla="*/ 138113 h 361950"/>
                <a:gd name="connsiteX3" fmla="*/ 423863 w 547688"/>
                <a:gd name="connsiteY3" fmla="*/ 61913 h 361950"/>
                <a:gd name="connsiteX4" fmla="*/ 547688 w 547688"/>
                <a:gd name="connsiteY4" fmla="*/ 0 h 361950"/>
                <a:gd name="connsiteX5" fmla="*/ 542925 w 547688"/>
                <a:gd name="connsiteY5" fmla="*/ 357188 h 361950"/>
                <a:gd name="connsiteX6" fmla="*/ 0 w 547688"/>
                <a:gd name="connsiteY6" fmla="*/ 361950 h 361950"/>
                <a:gd name="connsiteX7" fmla="*/ 0 w 547688"/>
                <a:gd name="connsiteY7" fmla="*/ 22860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7688" h="361950">
                  <a:moveTo>
                    <a:pt x="0" y="228600"/>
                  </a:moveTo>
                  <a:lnTo>
                    <a:pt x="138113" y="190500"/>
                  </a:lnTo>
                  <a:lnTo>
                    <a:pt x="276225" y="138113"/>
                  </a:lnTo>
                  <a:lnTo>
                    <a:pt x="423863" y="61913"/>
                  </a:lnTo>
                  <a:lnTo>
                    <a:pt x="547688" y="0"/>
                  </a:lnTo>
                  <a:cubicBezTo>
                    <a:pt x="546100" y="119063"/>
                    <a:pt x="544513" y="238125"/>
                    <a:pt x="542925" y="357188"/>
                  </a:cubicBezTo>
                  <a:lnTo>
                    <a:pt x="0" y="36195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3665948" y="1777183"/>
              <a:ext cx="4030253" cy="2185216"/>
            </a:xfrm>
            <a:custGeom>
              <a:avLst/>
              <a:gdLst>
                <a:gd name="connsiteX0" fmla="*/ 0 w 2965450"/>
                <a:gd name="connsiteY0" fmla="*/ 1308100 h 1314450"/>
                <a:gd name="connsiteX1" fmla="*/ 660400 w 2965450"/>
                <a:gd name="connsiteY1" fmla="*/ 993775 h 1314450"/>
                <a:gd name="connsiteX2" fmla="*/ 1492250 w 2965450"/>
                <a:gd name="connsiteY2" fmla="*/ 0 h 1314450"/>
                <a:gd name="connsiteX3" fmla="*/ 2311400 w 2965450"/>
                <a:gd name="connsiteY3" fmla="*/ 990600 h 1314450"/>
                <a:gd name="connsiteX4" fmla="*/ 2965450 w 2965450"/>
                <a:gd name="connsiteY4" fmla="*/ 1314450 h 13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5450" h="1314450">
                  <a:moveTo>
                    <a:pt x="0" y="1308100"/>
                  </a:moveTo>
                  <a:cubicBezTo>
                    <a:pt x="205846" y="1259946"/>
                    <a:pt x="411692" y="1211792"/>
                    <a:pt x="660400" y="993775"/>
                  </a:cubicBezTo>
                  <a:cubicBezTo>
                    <a:pt x="909108" y="775758"/>
                    <a:pt x="1217083" y="529"/>
                    <a:pt x="1492250" y="0"/>
                  </a:cubicBezTo>
                  <a:cubicBezTo>
                    <a:pt x="1767417" y="-529"/>
                    <a:pt x="2065867" y="771525"/>
                    <a:pt x="2311400" y="990600"/>
                  </a:cubicBezTo>
                  <a:cubicBezTo>
                    <a:pt x="2556933" y="1209675"/>
                    <a:pt x="2761191" y="1262062"/>
                    <a:pt x="2965450" y="1314450"/>
                  </a:cubicBezTo>
                </a:path>
              </a:pathLst>
            </a:custGeom>
            <a:ln>
              <a:solidFill>
                <a:srgbClr val="FF0000">
                  <a:alpha val="26000"/>
                </a:srgbClr>
              </a:solidFill>
              <a:prstDash val="sys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40" name="Straight Arrow Connector 139"/>
            <p:cNvCxnSpPr/>
            <p:nvPr/>
          </p:nvCxnSpPr>
          <p:spPr>
            <a:xfrm>
              <a:off x="3780672" y="1295400"/>
              <a:ext cx="191334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5681074" y="1101908"/>
              <a:ext cx="0" cy="3123682"/>
            </a:xfrm>
            <a:prstGeom prst="line">
              <a:avLst/>
            </a:prstGeom>
            <a:ln>
              <a:solidFill>
                <a:srgbClr val="FF0000">
                  <a:alpha val="4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73" name="TextBox 172"/>
                <p:cNvSpPr txBox="1"/>
                <p:nvPr/>
              </p:nvSpPr>
              <p:spPr>
                <a:xfrm>
                  <a:off x="5128039" y="4230470"/>
                  <a:ext cx="2854764" cy="1888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4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</m:acc>
                    </m:oMath>
                  </a14:m>
                  <a:r>
                    <a:rPr lang="en-US" sz="1400" dirty="0" smtClean="0"/>
                    <a:t> = </a:t>
                  </a:r>
                  <a:r>
                    <a:rPr lang="en-US" sz="1400" dirty="0" smtClean="0">
                      <a:solidFill>
                        <a:srgbClr val="FF0000"/>
                      </a:solidFill>
                    </a:rPr>
                    <a:t>9.6</a:t>
                  </a:r>
                </a:p>
                <a:p>
                  <a:r>
                    <a:rPr lang="en-US" sz="1400" b="1" dirty="0">
                      <a:solidFill>
                        <a:srgbClr val="FF0000"/>
                      </a:solidFill>
                    </a:rPr>
                    <a:t>s</a:t>
                  </a:r>
                  <a:r>
                    <a:rPr lang="en-US" sz="1400" dirty="0" smtClean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sz="1400" dirty="0" smtClean="0"/>
                    <a:t>= 1.81</a:t>
                  </a:r>
                  <a:endParaRPr lang="en-US" sz="1400" dirty="0"/>
                </a:p>
              </p:txBody>
            </p:sp>
          </mc:Choice>
          <mc:Fallback>
            <p:sp>
              <p:nvSpPr>
                <p:cNvPr id="173" name="TextBox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8039" y="4230470"/>
                  <a:ext cx="2854764" cy="1888905"/>
                </a:xfrm>
                <a:prstGeom prst="rect">
                  <a:avLst/>
                </a:prstGeom>
                <a:blipFill rotWithShape="1">
                  <a:blip r:embed="rId4" cstate="print"/>
                  <a:stretch>
                    <a:fillRect l="-1786" b="-6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5" name="Group 174"/>
          <p:cNvGrpSpPr/>
          <p:nvPr/>
        </p:nvGrpSpPr>
        <p:grpSpPr>
          <a:xfrm>
            <a:off x="2082733" y="371189"/>
            <a:ext cx="2019001" cy="1408167"/>
            <a:chOff x="988358" y="1143000"/>
            <a:chExt cx="5602415" cy="4905160"/>
          </a:xfrm>
        </p:grpSpPr>
        <p:cxnSp>
          <p:nvCxnSpPr>
            <p:cNvPr id="176" name="Straight Connector 175"/>
            <p:cNvCxnSpPr/>
            <p:nvPr/>
          </p:nvCxnSpPr>
          <p:spPr>
            <a:xfrm flipV="1">
              <a:off x="988358" y="4076701"/>
              <a:ext cx="5602415" cy="3741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7" name="Freeform 176"/>
            <p:cNvSpPr/>
            <p:nvPr/>
          </p:nvSpPr>
          <p:spPr>
            <a:xfrm>
              <a:off x="1752600" y="1777184"/>
              <a:ext cx="4030252" cy="2185216"/>
            </a:xfrm>
            <a:custGeom>
              <a:avLst/>
              <a:gdLst>
                <a:gd name="connsiteX0" fmla="*/ 0 w 2965450"/>
                <a:gd name="connsiteY0" fmla="*/ 1308100 h 1314450"/>
                <a:gd name="connsiteX1" fmla="*/ 660400 w 2965450"/>
                <a:gd name="connsiteY1" fmla="*/ 993775 h 1314450"/>
                <a:gd name="connsiteX2" fmla="*/ 1492250 w 2965450"/>
                <a:gd name="connsiteY2" fmla="*/ 0 h 1314450"/>
                <a:gd name="connsiteX3" fmla="*/ 2311400 w 2965450"/>
                <a:gd name="connsiteY3" fmla="*/ 990600 h 1314450"/>
                <a:gd name="connsiteX4" fmla="*/ 2965450 w 2965450"/>
                <a:gd name="connsiteY4" fmla="*/ 1314450 h 13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5450" h="1314450">
                  <a:moveTo>
                    <a:pt x="0" y="1308100"/>
                  </a:moveTo>
                  <a:cubicBezTo>
                    <a:pt x="205846" y="1259946"/>
                    <a:pt x="411692" y="1211792"/>
                    <a:pt x="660400" y="993775"/>
                  </a:cubicBezTo>
                  <a:cubicBezTo>
                    <a:pt x="909108" y="775758"/>
                    <a:pt x="1217083" y="529"/>
                    <a:pt x="1492250" y="0"/>
                  </a:cubicBezTo>
                  <a:cubicBezTo>
                    <a:pt x="1767417" y="-529"/>
                    <a:pt x="2065867" y="771525"/>
                    <a:pt x="2311400" y="990600"/>
                  </a:cubicBezTo>
                  <a:cubicBezTo>
                    <a:pt x="2556933" y="1209675"/>
                    <a:pt x="2761191" y="1262062"/>
                    <a:pt x="2965450" y="1314450"/>
                  </a:cubicBezTo>
                </a:path>
              </a:pathLst>
            </a:cu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79" name="Straight Connector 178"/>
            <p:cNvCxnSpPr/>
            <p:nvPr/>
          </p:nvCxnSpPr>
          <p:spPr>
            <a:xfrm>
              <a:off x="3780672" y="1143000"/>
              <a:ext cx="0" cy="3082590"/>
            </a:xfrm>
            <a:prstGeom prst="line">
              <a:avLst/>
            </a:prstGeom>
            <a:ln>
              <a:solidFill>
                <a:schemeClr val="accent1">
                  <a:shade val="95000"/>
                  <a:satMod val="105000"/>
                  <a:alpha val="4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3142967" y="4225594"/>
              <a:ext cx="2508352" cy="1822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µ</a:t>
              </a:r>
              <a:r>
                <a:rPr lang="en-US" sz="1400" dirty="0" smtClean="0"/>
                <a:t> = 9</a:t>
              </a:r>
            </a:p>
            <a:p>
              <a:r>
                <a:rPr lang="el-GR" sz="1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σ</a:t>
              </a:r>
              <a:r>
                <a:rPr lang="en-US" sz="1400" dirty="0" smtClean="0"/>
                <a:t> = </a:t>
              </a:r>
              <a:r>
                <a:rPr lang="en-US" sz="1400" dirty="0" smtClean="0">
                  <a:solidFill>
                    <a:srgbClr val="FF0000"/>
                  </a:solidFill>
                </a:rPr>
                <a:t>2.3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08" name="Freeform 207"/>
            <p:cNvSpPr/>
            <p:nvPr/>
          </p:nvSpPr>
          <p:spPr>
            <a:xfrm>
              <a:off x="5224463" y="3705225"/>
              <a:ext cx="557212" cy="381000"/>
            </a:xfrm>
            <a:custGeom>
              <a:avLst/>
              <a:gdLst>
                <a:gd name="connsiteX0" fmla="*/ 557212 w 557212"/>
                <a:gd name="connsiteY0" fmla="*/ 381000 h 381000"/>
                <a:gd name="connsiteX1" fmla="*/ 547687 w 557212"/>
                <a:gd name="connsiteY1" fmla="*/ 233363 h 381000"/>
                <a:gd name="connsiteX2" fmla="*/ 461962 w 557212"/>
                <a:gd name="connsiteY2" fmla="*/ 209550 h 381000"/>
                <a:gd name="connsiteX3" fmla="*/ 366712 w 557212"/>
                <a:gd name="connsiteY3" fmla="*/ 180975 h 381000"/>
                <a:gd name="connsiteX4" fmla="*/ 233362 w 557212"/>
                <a:gd name="connsiteY4" fmla="*/ 123825 h 381000"/>
                <a:gd name="connsiteX5" fmla="*/ 142875 w 557212"/>
                <a:gd name="connsiteY5" fmla="*/ 80963 h 381000"/>
                <a:gd name="connsiteX6" fmla="*/ 0 w 557212"/>
                <a:gd name="connsiteY6" fmla="*/ 0 h 381000"/>
                <a:gd name="connsiteX7" fmla="*/ 4762 w 557212"/>
                <a:gd name="connsiteY7" fmla="*/ 381000 h 381000"/>
                <a:gd name="connsiteX8" fmla="*/ 557212 w 557212"/>
                <a:gd name="connsiteY8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7212" h="381000">
                  <a:moveTo>
                    <a:pt x="557212" y="381000"/>
                  </a:moveTo>
                  <a:lnTo>
                    <a:pt x="547687" y="233363"/>
                  </a:lnTo>
                  <a:lnTo>
                    <a:pt x="461962" y="209550"/>
                  </a:lnTo>
                  <a:lnTo>
                    <a:pt x="366712" y="180975"/>
                  </a:lnTo>
                  <a:lnTo>
                    <a:pt x="233362" y="123825"/>
                  </a:lnTo>
                  <a:lnTo>
                    <a:pt x="142875" y="80963"/>
                  </a:lnTo>
                  <a:lnTo>
                    <a:pt x="0" y="0"/>
                  </a:lnTo>
                  <a:cubicBezTo>
                    <a:pt x="1587" y="127000"/>
                    <a:pt x="3175" y="254000"/>
                    <a:pt x="4762" y="381000"/>
                  </a:cubicBezTo>
                  <a:lnTo>
                    <a:pt x="557212" y="38100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09" name="Freeform 208"/>
            <p:cNvSpPr/>
            <p:nvPr/>
          </p:nvSpPr>
          <p:spPr>
            <a:xfrm>
              <a:off x="1762125" y="3714750"/>
              <a:ext cx="547688" cy="361950"/>
            </a:xfrm>
            <a:custGeom>
              <a:avLst/>
              <a:gdLst>
                <a:gd name="connsiteX0" fmla="*/ 0 w 547688"/>
                <a:gd name="connsiteY0" fmla="*/ 228600 h 361950"/>
                <a:gd name="connsiteX1" fmla="*/ 138113 w 547688"/>
                <a:gd name="connsiteY1" fmla="*/ 190500 h 361950"/>
                <a:gd name="connsiteX2" fmla="*/ 276225 w 547688"/>
                <a:gd name="connsiteY2" fmla="*/ 138113 h 361950"/>
                <a:gd name="connsiteX3" fmla="*/ 423863 w 547688"/>
                <a:gd name="connsiteY3" fmla="*/ 61913 h 361950"/>
                <a:gd name="connsiteX4" fmla="*/ 547688 w 547688"/>
                <a:gd name="connsiteY4" fmla="*/ 0 h 361950"/>
                <a:gd name="connsiteX5" fmla="*/ 542925 w 547688"/>
                <a:gd name="connsiteY5" fmla="*/ 357188 h 361950"/>
                <a:gd name="connsiteX6" fmla="*/ 0 w 547688"/>
                <a:gd name="connsiteY6" fmla="*/ 361950 h 361950"/>
                <a:gd name="connsiteX7" fmla="*/ 0 w 547688"/>
                <a:gd name="connsiteY7" fmla="*/ 22860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7688" h="361950">
                  <a:moveTo>
                    <a:pt x="0" y="228600"/>
                  </a:moveTo>
                  <a:lnTo>
                    <a:pt x="138113" y="190500"/>
                  </a:lnTo>
                  <a:lnTo>
                    <a:pt x="276225" y="138113"/>
                  </a:lnTo>
                  <a:lnTo>
                    <a:pt x="423863" y="61913"/>
                  </a:lnTo>
                  <a:lnTo>
                    <a:pt x="547688" y="0"/>
                  </a:lnTo>
                  <a:cubicBezTo>
                    <a:pt x="546100" y="119063"/>
                    <a:pt x="544513" y="238125"/>
                    <a:pt x="542925" y="357188"/>
                  </a:cubicBezTo>
                  <a:lnTo>
                    <a:pt x="0" y="36195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210" name="Rectangle 209"/>
          <p:cNvSpPr/>
          <p:nvPr/>
        </p:nvSpPr>
        <p:spPr>
          <a:xfrm>
            <a:off x="172233" y="467958"/>
            <a:ext cx="1831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</a:t>
            </a:r>
            <a:r>
              <a:rPr lang="en-US" b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µ</a:t>
            </a:r>
            <a:r>
              <a:rPr lang="en-US" b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male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µ</a:t>
            </a:r>
            <a:r>
              <a:rPr lang="en-US" b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female </a:t>
            </a:r>
            <a:endParaRPr lang="en-US" baseline="-25000" dirty="0"/>
          </a:p>
        </p:txBody>
      </p:sp>
      <p:sp>
        <p:nvSpPr>
          <p:cNvPr id="211" name="Rectangle 210"/>
          <p:cNvSpPr/>
          <p:nvPr/>
        </p:nvSpPr>
        <p:spPr>
          <a:xfrm>
            <a:off x="4781961" y="467958"/>
            <a:ext cx="1796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</a:t>
            </a:r>
            <a:r>
              <a:rPr lang="en-US" b="1" baseline="-25000" dirty="0" smtClean="0">
                <a:solidFill>
                  <a:srgbClr val="FF0000"/>
                </a:solidFill>
              </a:rPr>
              <a:t>1 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b="1" dirty="0">
                <a:solidFill>
                  <a:srgbClr val="FF0000"/>
                </a:solidFill>
              </a:rPr>
              <a:t>µ</a:t>
            </a:r>
            <a:r>
              <a:rPr lang="en-US" b="1" baseline="-25000" dirty="0">
                <a:solidFill>
                  <a:srgbClr val="FF0000"/>
                </a:solidFill>
              </a:rPr>
              <a:t>male</a:t>
            </a:r>
            <a:r>
              <a:rPr lang="en-US" b="1" dirty="0">
                <a:solidFill>
                  <a:srgbClr val="FF0000"/>
                </a:solidFill>
              </a:rPr>
              <a:t> ≠</a:t>
            </a:r>
            <a:r>
              <a:rPr lang="en-US" b="1" dirty="0" smtClean="0">
                <a:solidFill>
                  <a:srgbClr val="FF0000"/>
                </a:solidFill>
              </a:rPr>
              <a:t> µ</a:t>
            </a:r>
            <a:r>
              <a:rPr lang="en-US" b="1" baseline="-25000" dirty="0" smtClean="0">
                <a:solidFill>
                  <a:srgbClr val="FF0000"/>
                </a:solidFill>
              </a:rPr>
              <a:t>female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7546043" y="304800"/>
            <a:ext cx="43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905009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Isosceles Triangle 180"/>
          <p:cNvSpPr/>
          <p:nvPr/>
        </p:nvSpPr>
        <p:spPr>
          <a:xfrm rot="5400000">
            <a:off x="4110224" y="4491224"/>
            <a:ext cx="373809" cy="549743"/>
          </a:xfrm>
          <a:prstGeom prst="triangle">
            <a:avLst>
              <a:gd name="adj" fmla="val 5053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Connector 181"/>
          <p:cNvCxnSpPr>
            <a:endCxn id="181" idx="3"/>
          </p:cNvCxnSpPr>
          <p:nvPr/>
        </p:nvCxnSpPr>
        <p:spPr>
          <a:xfrm>
            <a:off x="1143000" y="4753881"/>
            <a:ext cx="2879257" cy="14222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  <a:alpha val="58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/>
          <p:cNvGrpSpPr/>
          <p:nvPr/>
        </p:nvGrpSpPr>
        <p:grpSpPr>
          <a:xfrm>
            <a:off x="-19680" y="2819400"/>
            <a:ext cx="1086480" cy="4038600"/>
            <a:chOff x="-19680" y="1887758"/>
            <a:chExt cx="1086480" cy="4038600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743712" y="5431631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43712" y="5108543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743712" y="4785455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43712" y="4462367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743712" y="4139279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43712" y="3816191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743712" y="3493103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43712" y="3170015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743712" y="2846927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43712" y="2523839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743712" y="2200751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5" name="Group 194"/>
            <p:cNvGrpSpPr/>
            <p:nvPr/>
          </p:nvGrpSpPr>
          <p:grpSpPr>
            <a:xfrm>
              <a:off x="-19680" y="2049302"/>
              <a:ext cx="747150" cy="3553968"/>
              <a:chOff x="2209800" y="1219200"/>
              <a:chExt cx="352429" cy="1676400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2213369" y="18288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2213368" y="16764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2213367" y="15216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2209800" y="13692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2209800" y="12192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2221714" y="27432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2221713" y="25908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2221712" y="24360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6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2218145" y="22836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7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2218145" y="21336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8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2213379" y="19812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9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6" name="Straight Connector 195"/>
            <p:cNvCxnSpPr/>
            <p:nvPr/>
          </p:nvCxnSpPr>
          <p:spPr>
            <a:xfrm>
              <a:off x="905256" y="1887758"/>
              <a:ext cx="0" cy="403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9" name="Group 218"/>
          <p:cNvGrpSpPr/>
          <p:nvPr/>
        </p:nvGrpSpPr>
        <p:grpSpPr>
          <a:xfrm>
            <a:off x="8062350" y="2837677"/>
            <a:ext cx="762000" cy="4038600"/>
            <a:chOff x="8062350" y="1906035"/>
            <a:chExt cx="762000" cy="4038600"/>
          </a:xfrm>
        </p:grpSpPr>
        <p:cxnSp>
          <p:nvCxnSpPr>
            <p:cNvPr id="220" name="Straight Connector 219"/>
            <p:cNvCxnSpPr/>
            <p:nvPr/>
          </p:nvCxnSpPr>
          <p:spPr>
            <a:xfrm>
              <a:off x="8062350" y="5449908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8062350" y="5126820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8062350" y="4803732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8062350" y="4480644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8062350" y="4157556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8062350" y="3834468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8062350" y="3511380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8062350" y="3188292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8062350" y="2865204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8062350" y="2542116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8062350" y="2219028"/>
              <a:ext cx="323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8223894" y="1906035"/>
              <a:ext cx="0" cy="403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2" name="Group 231"/>
            <p:cNvGrpSpPr/>
            <p:nvPr/>
          </p:nvGrpSpPr>
          <p:grpSpPr>
            <a:xfrm>
              <a:off x="8077200" y="2057400"/>
              <a:ext cx="747150" cy="3553968"/>
              <a:chOff x="2209800" y="1219200"/>
              <a:chExt cx="352429" cy="1676400"/>
            </a:xfrm>
          </p:grpSpPr>
          <p:sp>
            <p:nvSpPr>
              <p:cNvPr id="233" name="Rectangle 232"/>
              <p:cNvSpPr/>
              <p:nvPr/>
            </p:nvSpPr>
            <p:spPr>
              <a:xfrm>
                <a:off x="2213369" y="18288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2213368" y="16764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2213367" y="15216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2209800" y="13692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2209800" y="12192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2221714" y="27432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2221713" y="25908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2221712" y="24360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6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2218145" y="2283619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7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2218145" y="21336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8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2213379" y="1981200"/>
                <a:ext cx="340515" cy="1524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9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6835536" y="3276600"/>
            <a:ext cx="936864" cy="2907792"/>
            <a:chOff x="6840900" y="2062531"/>
            <a:chExt cx="936864" cy="2907792"/>
          </a:xfrm>
        </p:grpSpPr>
        <p:sp>
          <p:nvSpPr>
            <p:cNvPr id="103" name="Rectangle 102"/>
            <p:cNvSpPr/>
            <p:nvPr/>
          </p:nvSpPr>
          <p:spPr>
            <a:xfrm>
              <a:off x="6840900" y="2713755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840900" y="3359931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157436" y="3359931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840900" y="3683019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157436" y="3677971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840900" y="4001059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840900" y="4652283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840900" y="2062531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157436" y="2708705"/>
              <a:ext cx="310164" cy="32308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467600" y="3354883"/>
              <a:ext cx="310164" cy="31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Straight Connector 112"/>
          <p:cNvCxnSpPr>
            <a:stCxn id="114" idx="3"/>
          </p:cNvCxnSpPr>
          <p:nvPr/>
        </p:nvCxnSpPr>
        <p:spPr>
          <a:xfrm>
            <a:off x="5124430" y="5214098"/>
            <a:ext cx="2800370" cy="0"/>
          </a:xfrm>
          <a:prstGeom prst="line">
            <a:avLst/>
          </a:prstGeom>
          <a:ln w="25400">
            <a:solidFill>
              <a:srgbClr val="FF0000">
                <a:alpha val="58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Isosceles Triangle 113"/>
          <p:cNvSpPr/>
          <p:nvPr/>
        </p:nvSpPr>
        <p:spPr>
          <a:xfrm rot="16200000">
            <a:off x="4662654" y="4941234"/>
            <a:ext cx="373809" cy="549743"/>
          </a:xfrm>
          <a:prstGeom prst="triangle">
            <a:avLst>
              <a:gd name="adj" fmla="val 5053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/>
          <p:cNvCxnSpPr/>
          <p:nvPr/>
        </p:nvCxnSpPr>
        <p:spPr>
          <a:xfrm flipV="1">
            <a:off x="4619623" y="4792159"/>
            <a:ext cx="1" cy="423946"/>
          </a:xfrm>
          <a:prstGeom prst="line">
            <a:avLst/>
          </a:prstGeom>
          <a:ln w="698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7" idx="3"/>
          </p:cNvCxnSpPr>
          <p:nvPr/>
        </p:nvCxnSpPr>
        <p:spPr>
          <a:xfrm>
            <a:off x="5121743" y="4299698"/>
            <a:ext cx="2800370" cy="0"/>
          </a:xfrm>
          <a:prstGeom prst="line">
            <a:avLst/>
          </a:prstGeom>
          <a:ln w="25400">
            <a:solidFill>
              <a:srgbClr val="FF0000">
                <a:alpha val="58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Isosceles Triangle 116"/>
          <p:cNvSpPr/>
          <p:nvPr/>
        </p:nvSpPr>
        <p:spPr>
          <a:xfrm rot="16200000">
            <a:off x="4659967" y="4026834"/>
            <a:ext cx="373809" cy="549743"/>
          </a:xfrm>
          <a:prstGeom prst="triangle">
            <a:avLst>
              <a:gd name="adj" fmla="val 5053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4560683" y="4301705"/>
            <a:ext cx="1" cy="479220"/>
          </a:xfrm>
          <a:prstGeom prst="line">
            <a:avLst/>
          </a:prstGeom>
          <a:ln w="698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Rectangle 118"/>
          <p:cNvSpPr>
            <a:spLocks/>
          </p:cNvSpPr>
          <p:nvPr/>
        </p:nvSpPr>
        <p:spPr>
          <a:xfrm>
            <a:off x="1290082" y="3443547"/>
            <a:ext cx="1289304" cy="1292352"/>
          </a:xfrm>
          <a:prstGeom prst="rect">
            <a:avLst/>
          </a:prstGeom>
          <a:pattFill prst="lgConfetti">
            <a:fgClr>
              <a:schemeClr val="tx2">
                <a:lumMod val="40000"/>
                <a:lumOff val="60000"/>
              </a:schemeClr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300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>
            <a:spLocks/>
          </p:cNvSpPr>
          <p:nvPr/>
        </p:nvSpPr>
        <p:spPr>
          <a:xfrm>
            <a:off x="2602654" y="4139107"/>
            <a:ext cx="597746" cy="588865"/>
          </a:xfrm>
          <a:prstGeom prst="rect">
            <a:avLst/>
          </a:prstGeom>
          <a:pattFill prst="lgConfetti">
            <a:fgClr>
              <a:schemeClr val="tx2">
                <a:lumMod val="40000"/>
                <a:lumOff val="60000"/>
              </a:schemeClr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300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>
            <a:spLocks/>
          </p:cNvSpPr>
          <p:nvPr/>
        </p:nvSpPr>
        <p:spPr>
          <a:xfrm>
            <a:off x="3238333" y="4147650"/>
            <a:ext cx="593257" cy="574380"/>
          </a:xfrm>
          <a:prstGeom prst="rect">
            <a:avLst/>
          </a:prstGeom>
          <a:pattFill prst="lgConfetti">
            <a:fgClr>
              <a:schemeClr val="tx2">
                <a:lumMod val="40000"/>
                <a:lumOff val="60000"/>
              </a:schemeClr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30000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>
            <a:spLocks/>
          </p:cNvSpPr>
          <p:nvPr/>
        </p:nvSpPr>
        <p:spPr>
          <a:xfrm>
            <a:off x="3238333" y="4800443"/>
            <a:ext cx="278436" cy="278379"/>
          </a:xfrm>
          <a:prstGeom prst="rect">
            <a:avLst/>
          </a:prstGeom>
          <a:pattFill prst="lgConfetti">
            <a:fgClr>
              <a:schemeClr val="tx2">
                <a:lumMod val="40000"/>
                <a:lumOff val="60000"/>
              </a:schemeClr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30000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>
            <a:spLocks/>
          </p:cNvSpPr>
          <p:nvPr/>
        </p:nvSpPr>
        <p:spPr>
          <a:xfrm>
            <a:off x="2602654" y="4783497"/>
            <a:ext cx="597746" cy="590651"/>
          </a:xfrm>
          <a:prstGeom prst="rect">
            <a:avLst/>
          </a:prstGeom>
          <a:pattFill prst="lgConfetti">
            <a:fgClr>
              <a:schemeClr val="tx2">
                <a:lumMod val="40000"/>
                <a:lumOff val="60000"/>
              </a:schemeClr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30000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>
            <a:spLocks/>
          </p:cNvSpPr>
          <p:nvPr/>
        </p:nvSpPr>
        <p:spPr>
          <a:xfrm>
            <a:off x="1293324" y="4778740"/>
            <a:ext cx="1289304" cy="1292352"/>
          </a:xfrm>
          <a:prstGeom prst="rect">
            <a:avLst/>
          </a:prstGeom>
          <a:pattFill prst="lgConfetti">
            <a:fgClr>
              <a:schemeClr val="tx2">
                <a:lumMod val="40000"/>
                <a:lumOff val="60000"/>
              </a:schemeClr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300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>
            <a:spLocks/>
          </p:cNvSpPr>
          <p:nvPr/>
        </p:nvSpPr>
        <p:spPr>
          <a:xfrm>
            <a:off x="3553154" y="4792159"/>
            <a:ext cx="278436" cy="278379"/>
          </a:xfrm>
          <a:prstGeom prst="rect">
            <a:avLst/>
          </a:prstGeom>
          <a:pattFill prst="lgConfetti">
            <a:fgClr>
              <a:schemeClr val="tx2">
                <a:lumMod val="40000"/>
                <a:lumOff val="60000"/>
              </a:schemeClr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30000" dirty="0">
              <a:solidFill>
                <a:schemeClr val="tx1"/>
              </a:solidFill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-3585" y="0"/>
            <a:ext cx="9147586" cy="2011815"/>
            <a:chOff x="-3585" y="0"/>
            <a:chExt cx="9147586" cy="2011815"/>
          </a:xfrm>
        </p:grpSpPr>
        <p:sp>
          <p:nvSpPr>
            <p:cNvPr id="133" name="Rectangle 132"/>
            <p:cNvSpPr/>
            <p:nvPr/>
          </p:nvSpPr>
          <p:spPr>
            <a:xfrm>
              <a:off x="-3585" y="0"/>
              <a:ext cx="9147586" cy="2011815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Connector 133"/>
            <p:cNvCxnSpPr>
              <a:stCxn id="133" idx="0"/>
              <a:endCxn id="133" idx="2"/>
            </p:cNvCxnSpPr>
            <p:nvPr/>
          </p:nvCxnSpPr>
          <p:spPr>
            <a:xfrm>
              <a:off x="4570208" y="0"/>
              <a:ext cx="0" cy="2011815"/>
            </a:xfrm>
            <a:prstGeom prst="line">
              <a:avLst/>
            </a:prstGeom>
            <a:ln>
              <a:solidFill>
                <a:schemeClr val="bg1">
                  <a:lumMod val="75000"/>
                  <a:alpha val="7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TextBox 134"/>
          <p:cNvSpPr txBox="1"/>
          <p:nvPr/>
        </p:nvSpPr>
        <p:spPr>
          <a:xfrm>
            <a:off x="-3586" y="-72323"/>
            <a:ext cx="4575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</a:t>
            </a:r>
            <a:r>
              <a:rPr lang="en-US" sz="2000" b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 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Males Boxers live as long as Females</a:t>
            </a:r>
            <a:endParaRPr lang="en-US" sz="2000" b="1" baseline="-25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572000" y="-7620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H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b="1" dirty="0" smtClean="0">
                <a:solidFill>
                  <a:srgbClr val="FF0000"/>
                </a:solidFill>
              </a:rPr>
              <a:t> : No, they are different</a:t>
            </a:r>
            <a:endParaRPr lang="en-US" sz="2800" b="1" baseline="-25000" dirty="0">
              <a:solidFill>
                <a:srgbClr val="FF0000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6400800" y="591853"/>
            <a:ext cx="2691177" cy="1440407"/>
            <a:chOff x="988358" y="1101908"/>
            <a:chExt cx="7467600" cy="5017467"/>
          </a:xfrm>
        </p:grpSpPr>
        <p:cxnSp>
          <p:nvCxnSpPr>
            <p:cNvPr id="138" name="Straight Connector 137"/>
            <p:cNvCxnSpPr/>
            <p:nvPr/>
          </p:nvCxnSpPr>
          <p:spPr>
            <a:xfrm flipV="1">
              <a:off x="988358" y="4077302"/>
              <a:ext cx="7467600" cy="313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Freeform 138"/>
            <p:cNvSpPr/>
            <p:nvPr/>
          </p:nvSpPr>
          <p:spPr>
            <a:xfrm>
              <a:off x="1752600" y="1777183"/>
              <a:ext cx="4030253" cy="2185216"/>
            </a:xfrm>
            <a:custGeom>
              <a:avLst/>
              <a:gdLst>
                <a:gd name="connsiteX0" fmla="*/ 0 w 2965450"/>
                <a:gd name="connsiteY0" fmla="*/ 1308100 h 1314450"/>
                <a:gd name="connsiteX1" fmla="*/ 660400 w 2965450"/>
                <a:gd name="connsiteY1" fmla="*/ 993775 h 1314450"/>
                <a:gd name="connsiteX2" fmla="*/ 1492250 w 2965450"/>
                <a:gd name="connsiteY2" fmla="*/ 0 h 1314450"/>
                <a:gd name="connsiteX3" fmla="*/ 2311400 w 2965450"/>
                <a:gd name="connsiteY3" fmla="*/ 990600 h 1314450"/>
                <a:gd name="connsiteX4" fmla="*/ 2965450 w 2965450"/>
                <a:gd name="connsiteY4" fmla="*/ 1314450 h 13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5450" h="1314450">
                  <a:moveTo>
                    <a:pt x="0" y="1308100"/>
                  </a:moveTo>
                  <a:cubicBezTo>
                    <a:pt x="205846" y="1259946"/>
                    <a:pt x="411692" y="1211792"/>
                    <a:pt x="660400" y="993775"/>
                  </a:cubicBezTo>
                  <a:cubicBezTo>
                    <a:pt x="909108" y="775758"/>
                    <a:pt x="1217083" y="529"/>
                    <a:pt x="1492250" y="0"/>
                  </a:cubicBezTo>
                  <a:cubicBezTo>
                    <a:pt x="1767417" y="-529"/>
                    <a:pt x="2065867" y="771525"/>
                    <a:pt x="2311400" y="990600"/>
                  </a:cubicBezTo>
                  <a:cubicBezTo>
                    <a:pt x="2556933" y="1209675"/>
                    <a:pt x="2761191" y="1262062"/>
                    <a:pt x="2965450" y="1314450"/>
                  </a:cubicBezTo>
                </a:path>
              </a:pathLst>
            </a:cu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40" name="Straight Connector 139"/>
            <p:cNvCxnSpPr/>
            <p:nvPr/>
          </p:nvCxnSpPr>
          <p:spPr>
            <a:xfrm>
              <a:off x="3780672" y="1143000"/>
              <a:ext cx="0" cy="3082590"/>
            </a:xfrm>
            <a:prstGeom prst="line">
              <a:avLst/>
            </a:prstGeom>
            <a:ln>
              <a:solidFill>
                <a:schemeClr val="accent1">
                  <a:shade val="95000"/>
                  <a:satMod val="105000"/>
                  <a:alpha val="4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2891347" y="4225590"/>
                  <a:ext cx="2275204" cy="18225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B0F0"/>
                          </a:solidFill>
                          <a:latin typeface="Cambria Math"/>
                        </a:rPr>
                        <m:t>𝑿</m:t>
                      </m:r>
                    </m:oMath>
                  </a14:m>
                  <a:r>
                    <a:rPr lang="en-US" sz="1400" dirty="0" smtClean="0"/>
                    <a:t> = </a:t>
                  </a:r>
                  <a:r>
                    <a:rPr lang="en-US" sz="1400" dirty="0" smtClean="0">
                      <a:solidFill>
                        <a:srgbClr val="00B0F0"/>
                      </a:solidFill>
                    </a:rPr>
                    <a:t>10.4</a:t>
                  </a:r>
                </a:p>
                <a:p>
                  <a:r>
                    <a:rPr lang="en-US" sz="1400" b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rPr>
                    <a:t>s</a:t>
                  </a:r>
                  <a:r>
                    <a:rPr lang="en-US" sz="1400" dirty="0" smtClean="0"/>
                    <a:t>= 1.81</a:t>
                  </a:r>
                  <a:endParaRPr lang="en-US" sz="1400" dirty="0"/>
                </a:p>
              </p:txBody>
            </p:sp>
          </mc:Choice>
          <mc:Fallback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1347" y="4225590"/>
                  <a:ext cx="2275204" cy="1822568"/>
                </a:xfrm>
                <a:prstGeom prst="rect">
                  <a:avLst/>
                </a:prstGeom>
                <a:blipFill rotWithShape="1">
                  <a:blip r:embed="rId3" cstate="print"/>
                  <a:stretch>
                    <a:fillRect l="-2239" t="-1163" b="-104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3" name="Freeform 172"/>
            <p:cNvSpPr/>
            <p:nvPr/>
          </p:nvSpPr>
          <p:spPr>
            <a:xfrm>
              <a:off x="5224463" y="3705225"/>
              <a:ext cx="557212" cy="381000"/>
            </a:xfrm>
            <a:custGeom>
              <a:avLst/>
              <a:gdLst>
                <a:gd name="connsiteX0" fmla="*/ 557212 w 557212"/>
                <a:gd name="connsiteY0" fmla="*/ 381000 h 381000"/>
                <a:gd name="connsiteX1" fmla="*/ 547687 w 557212"/>
                <a:gd name="connsiteY1" fmla="*/ 233363 h 381000"/>
                <a:gd name="connsiteX2" fmla="*/ 461962 w 557212"/>
                <a:gd name="connsiteY2" fmla="*/ 209550 h 381000"/>
                <a:gd name="connsiteX3" fmla="*/ 366712 w 557212"/>
                <a:gd name="connsiteY3" fmla="*/ 180975 h 381000"/>
                <a:gd name="connsiteX4" fmla="*/ 233362 w 557212"/>
                <a:gd name="connsiteY4" fmla="*/ 123825 h 381000"/>
                <a:gd name="connsiteX5" fmla="*/ 142875 w 557212"/>
                <a:gd name="connsiteY5" fmla="*/ 80963 h 381000"/>
                <a:gd name="connsiteX6" fmla="*/ 0 w 557212"/>
                <a:gd name="connsiteY6" fmla="*/ 0 h 381000"/>
                <a:gd name="connsiteX7" fmla="*/ 4762 w 557212"/>
                <a:gd name="connsiteY7" fmla="*/ 381000 h 381000"/>
                <a:gd name="connsiteX8" fmla="*/ 557212 w 557212"/>
                <a:gd name="connsiteY8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7212" h="381000">
                  <a:moveTo>
                    <a:pt x="557212" y="381000"/>
                  </a:moveTo>
                  <a:lnTo>
                    <a:pt x="547687" y="233363"/>
                  </a:lnTo>
                  <a:lnTo>
                    <a:pt x="461962" y="209550"/>
                  </a:lnTo>
                  <a:lnTo>
                    <a:pt x="366712" y="180975"/>
                  </a:lnTo>
                  <a:lnTo>
                    <a:pt x="233362" y="123825"/>
                  </a:lnTo>
                  <a:lnTo>
                    <a:pt x="142875" y="80963"/>
                  </a:lnTo>
                  <a:lnTo>
                    <a:pt x="0" y="0"/>
                  </a:lnTo>
                  <a:cubicBezTo>
                    <a:pt x="1587" y="127000"/>
                    <a:pt x="3175" y="254000"/>
                    <a:pt x="4762" y="381000"/>
                  </a:cubicBezTo>
                  <a:lnTo>
                    <a:pt x="557212" y="38100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75" name="Freeform 174"/>
            <p:cNvSpPr/>
            <p:nvPr/>
          </p:nvSpPr>
          <p:spPr>
            <a:xfrm>
              <a:off x="1762125" y="3714750"/>
              <a:ext cx="547688" cy="361950"/>
            </a:xfrm>
            <a:custGeom>
              <a:avLst/>
              <a:gdLst>
                <a:gd name="connsiteX0" fmla="*/ 0 w 547688"/>
                <a:gd name="connsiteY0" fmla="*/ 228600 h 361950"/>
                <a:gd name="connsiteX1" fmla="*/ 138113 w 547688"/>
                <a:gd name="connsiteY1" fmla="*/ 190500 h 361950"/>
                <a:gd name="connsiteX2" fmla="*/ 276225 w 547688"/>
                <a:gd name="connsiteY2" fmla="*/ 138113 h 361950"/>
                <a:gd name="connsiteX3" fmla="*/ 423863 w 547688"/>
                <a:gd name="connsiteY3" fmla="*/ 61913 h 361950"/>
                <a:gd name="connsiteX4" fmla="*/ 547688 w 547688"/>
                <a:gd name="connsiteY4" fmla="*/ 0 h 361950"/>
                <a:gd name="connsiteX5" fmla="*/ 542925 w 547688"/>
                <a:gd name="connsiteY5" fmla="*/ 357188 h 361950"/>
                <a:gd name="connsiteX6" fmla="*/ 0 w 547688"/>
                <a:gd name="connsiteY6" fmla="*/ 361950 h 361950"/>
                <a:gd name="connsiteX7" fmla="*/ 0 w 547688"/>
                <a:gd name="connsiteY7" fmla="*/ 22860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7688" h="361950">
                  <a:moveTo>
                    <a:pt x="0" y="228600"/>
                  </a:moveTo>
                  <a:lnTo>
                    <a:pt x="138113" y="190500"/>
                  </a:lnTo>
                  <a:lnTo>
                    <a:pt x="276225" y="138113"/>
                  </a:lnTo>
                  <a:lnTo>
                    <a:pt x="423863" y="61913"/>
                  </a:lnTo>
                  <a:lnTo>
                    <a:pt x="547688" y="0"/>
                  </a:lnTo>
                  <a:cubicBezTo>
                    <a:pt x="546100" y="119063"/>
                    <a:pt x="544513" y="238125"/>
                    <a:pt x="542925" y="357188"/>
                  </a:cubicBezTo>
                  <a:lnTo>
                    <a:pt x="0" y="36195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76" name="Freeform 175"/>
            <p:cNvSpPr/>
            <p:nvPr/>
          </p:nvSpPr>
          <p:spPr>
            <a:xfrm>
              <a:off x="3665948" y="1777183"/>
              <a:ext cx="4030253" cy="2185216"/>
            </a:xfrm>
            <a:custGeom>
              <a:avLst/>
              <a:gdLst>
                <a:gd name="connsiteX0" fmla="*/ 0 w 2965450"/>
                <a:gd name="connsiteY0" fmla="*/ 1308100 h 1314450"/>
                <a:gd name="connsiteX1" fmla="*/ 660400 w 2965450"/>
                <a:gd name="connsiteY1" fmla="*/ 993775 h 1314450"/>
                <a:gd name="connsiteX2" fmla="*/ 1492250 w 2965450"/>
                <a:gd name="connsiteY2" fmla="*/ 0 h 1314450"/>
                <a:gd name="connsiteX3" fmla="*/ 2311400 w 2965450"/>
                <a:gd name="connsiteY3" fmla="*/ 990600 h 1314450"/>
                <a:gd name="connsiteX4" fmla="*/ 2965450 w 2965450"/>
                <a:gd name="connsiteY4" fmla="*/ 1314450 h 13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5450" h="1314450">
                  <a:moveTo>
                    <a:pt x="0" y="1308100"/>
                  </a:moveTo>
                  <a:cubicBezTo>
                    <a:pt x="205846" y="1259946"/>
                    <a:pt x="411692" y="1211792"/>
                    <a:pt x="660400" y="993775"/>
                  </a:cubicBezTo>
                  <a:cubicBezTo>
                    <a:pt x="909108" y="775758"/>
                    <a:pt x="1217083" y="529"/>
                    <a:pt x="1492250" y="0"/>
                  </a:cubicBezTo>
                  <a:cubicBezTo>
                    <a:pt x="1767417" y="-529"/>
                    <a:pt x="2065867" y="771525"/>
                    <a:pt x="2311400" y="990600"/>
                  </a:cubicBezTo>
                  <a:cubicBezTo>
                    <a:pt x="2556933" y="1209675"/>
                    <a:pt x="2761191" y="1262062"/>
                    <a:pt x="2965450" y="1314450"/>
                  </a:cubicBezTo>
                </a:path>
              </a:pathLst>
            </a:custGeom>
            <a:ln>
              <a:solidFill>
                <a:srgbClr val="FF0000">
                  <a:alpha val="26000"/>
                </a:srgbClr>
              </a:solidFill>
              <a:prstDash val="sys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77" name="Straight Arrow Connector 176"/>
            <p:cNvCxnSpPr/>
            <p:nvPr/>
          </p:nvCxnSpPr>
          <p:spPr>
            <a:xfrm>
              <a:off x="3780672" y="1295400"/>
              <a:ext cx="191334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681074" y="1101908"/>
              <a:ext cx="0" cy="3123682"/>
            </a:xfrm>
            <a:prstGeom prst="line">
              <a:avLst/>
            </a:prstGeom>
            <a:ln>
              <a:solidFill>
                <a:srgbClr val="FF0000">
                  <a:alpha val="4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80" name="TextBox 179"/>
                <p:cNvSpPr txBox="1"/>
                <p:nvPr/>
              </p:nvSpPr>
              <p:spPr>
                <a:xfrm>
                  <a:off x="5128039" y="4230470"/>
                  <a:ext cx="2854764" cy="1888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4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</m:acc>
                    </m:oMath>
                  </a14:m>
                  <a:r>
                    <a:rPr lang="en-US" sz="1400" dirty="0" smtClean="0"/>
                    <a:t> = </a:t>
                  </a:r>
                  <a:r>
                    <a:rPr lang="en-US" sz="1400" dirty="0" smtClean="0">
                      <a:solidFill>
                        <a:srgbClr val="FF0000"/>
                      </a:solidFill>
                    </a:rPr>
                    <a:t>9.6</a:t>
                  </a:r>
                </a:p>
                <a:p>
                  <a:r>
                    <a:rPr lang="en-US" sz="1400" b="1" dirty="0">
                      <a:solidFill>
                        <a:srgbClr val="FF0000"/>
                      </a:solidFill>
                    </a:rPr>
                    <a:t>s</a:t>
                  </a:r>
                  <a:r>
                    <a:rPr lang="en-US" sz="1400" dirty="0" smtClean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sz="1400" dirty="0" smtClean="0"/>
                    <a:t>= 1.81</a:t>
                  </a:r>
                  <a:endParaRPr lang="en-US" sz="1400" dirty="0"/>
                </a:p>
              </p:txBody>
            </p:sp>
          </mc:Choice>
          <mc:Fallback>
            <p:sp>
              <p:nvSpPr>
                <p:cNvPr id="180" name="TextBox 1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8039" y="4230470"/>
                  <a:ext cx="2854764" cy="1888905"/>
                </a:xfrm>
                <a:prstGeom prst="rect">
                  <a:avLst/>
                </a:prstGeom>
                <a:blipFill rotWithShape="1">
                  <a:blip r:embed="rId4" cstate="print"/>
                  <a:stretch>
                    <a:fillRect l="-1786" b="-6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8" name="Group 207"/>
          <p:cNvGrpSpPr/>
          <p:nvPr/>
        </p:nvGrpSpPr>
        <p:grpSpPr>
          <a:xfrm>
            <a:off x="2082733" y="371189"/>
            <a:ext cx="2019001" cy="1408167"/>
            <a:chOff x="988358" y="1143000"/>
            <a:chExt cx="5602415" cy="4905160"/>
          </a:xfrm>
        </p:grpSpPr>
        <p:cxnSp>
          <p:nvCxnSpPr>
            <p:cNvPr id="209" name="Straight Connector 208"/>
            <p:cNvCxnSpPr/>
            <p:nvPr/>
          </p:nvCxnSpPr>
          <p:spPr>
            <a:xfrm flipV="1">
              <a:off x="988358" y="4076701"/>
              <a:ext cx="5602415" cy="3741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0" name="Freeform 209"/>
            <p:cNvSpPr/>
            <p:nvPr/>
          </p:nvSpPr>
          <p:spPr>
            <a:xfrm>
              <a:off x="1752600" y="1777184"/>
              <a:ext cx="4030252" cy="2185216"/>
            </a:xfrm>
            <a:custGeom>
              <a:avLst/>
              <a:gdLst>
                <a:gd name="connsiteX0" fmla="*/ 0 w 2965450"/>
                <a:gd name="connsiteY0" fmla="*/ 1308100 h 1314450"/>
                <a:gd name="connsiteX1" fmla="*/ 660400 w 2965450"/>
                <a:gd name="connsiteY1" fmla="*/ 993775 h 1314450"/>
                <a:gd name="connsiteX2" fmla="*/ 1492250 w 2965450"/>
                <a:gd name="connsiteY2" fmla="*/ 0 h 1314450"/>
                <a:gd name="connsiteX3" fmla="*/ 2311400 w 2965450"/>
                <a:gd name="connsiteY3" fmla="*/ 990600 h 1314450"/>
                <a:gd name="connsiteX4" fmla="*/ 2965450 w 2965450"/>
                <a:gd name="connsiteY4" fmla="*/ 1314450 h 13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5450" h="1314450">
                  <a:moveTo>
                    <a:pt x="0" y="1308100"/>
                  </a:moveTo>
                  <a:cubicBezTo>
                    <a:pt x="205846" y="1259946"/>
                    <a:pt x="411692" y="1211792"/>
                    <a:pt x="660400" y="993775"/>
                  </a:cubicBezTo>
                  <a:cubicBezTo>
                    <a:pt x="909108" y="775758"/>
                    <a:pt x="1217083" y="529"/>
                    <a:pt x="1492250" y="0"/>
                  </a:cubicBezTo>
                  <a:cubicBezTo>
                    <a:pt x="1767417" y="-529"/>
                    <a:pt x="2065867" y="771525"/>
                    <a:pt x="2311400" y="990600"/>
                  </a:cubicBezTo>
                  <a:cubicBezTo>
                    <a:pt x="2556933" y="1209675"/>
                    <a:pt x="2761191" y="1262062"/>
                    <a:pt x="2965450" y="1314450"/>
                  </a:cubicBezTo>
                </a:path>
              </a:pathLst>
            </a:cu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211" name="Straight Connector 210"/>
            <p:cNvCxnSpPr/>
            <p:nvPr/>
          </p:nvCxnSpPr>
          <p:spPr>
            <a:xfrm>
              <a:off x="3780672" y="1143000"/>
              <a:ext cx="0" cy="3082590"/>
            </a:xfrm>
            <a:prstGeom prst="line">
              <a:avLst/>
            </a:prstGeom>
            <a:ln>
              <a:solidFill>
                <a:schemeClr val="accent1">
                  <a:shade val="95000"/>
                  <a:satMod val="105000"/>
                  <a:alpha val="4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TextBox 211"/>
            <p:cNvSpPr txBox="1"/>
            <p:nvPr/>
          </p:nvSpPr>
          <p:spPr>
            <a:xfrm>
              <a:off x="3142967" y="4225594"/>
              <a:ext cx="2508352" cy="1822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µ</a:t>
              </a:r>
              <a:r>
                <a:rPr lang="en-US" sz="1400" dirty="0" smtClean="0"/>
                <a:t> = 9</a:t>
              </a:r>
            </a:p>
            <a:p>
              <a:r>
                <a:rPr lang="el-GR" sz="1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σ</a:t>
              </a:r>
              <a:r>
                <a:rPr lang="en-US" sz="1400" dirty="0" smtClean="0"/>
                <a:t> = </a:t>
              </a:r>
              <a:r>
                <a:rPr lang="en-US" sz="1400" dirty="0" smtClean="0">
                  <a:solidFill>
                    <a:srgbClr val="FF0000"/>
                  </a:solidFill>
                </a:rPr>
                <a:t>2.3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13" name="Freeform 212"/>
            <p:cNvSpPr/>
            <p:nvPr/>
          </p:nvSpPr>
          <p:spPr>
            <a:xfrm>
              <a:off x="5224463" y="3705225"/>
              <a:ext cx="557212" cy="381000"/>
            </a:xfrm>
            <a:custGeom>
              <a:avLst/>
              <a:gdLst>
                <a:gd name="connsiteX0" fmla="*/ 557212 w 557212"/>
                <a:gd name="connsiteY0" fmla="*/ 381000 h 381000"/>
                <a:gd name="connsiteX1" fmla="*/ 547687 w 557212"/>
                <a:gd name="connsiteY1" fmla="*/ 233363 h 381000"/>
                <a:gd name="connsiteX2" fmla="*/ 461962 w 557212"/>
                <a:gd name="connsiteY2" fmla="*/ 209550 h 381000"/>
                <a:gd name="connsiteX3" fmla="*/ 366712 w 557212"/>
                <a:gd name="connsiteY3" fmla="*/ 180975 h 381000"/>
                <a:gd name="connsiteX4" fmla="*/ 233362 w 557212"/>
                <a:gd name="connsiteY4" fmla="*/ 123825 h 381000"/>
                <a:gd name="connsiteX5" fmla="*/ 142875 w 557212"/>
                <a:gd name="connsiteY5" fmla="*/ 80963 h 381000"/>
                <a:gd name="connsiteX6" fmla="*/ 0 w 557212"/>
                <a:gd name="connsiteY6" fmla="*/ 0 h 381000"/>
                <a:gd name="connsiteX7" fmla="*/ 4762 w 557212"/>
                <a:gd name="connsiteY7" fmla="*/ 381000 h 381000"/>
                <a:gd name="connsiteX8" fmla="*/ 557212 w 557212"/>
                <a:gd name="connsiteY8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7212" h="381000">
                  <a:moveTo>
                    <a:pt x="557212" y="381000"/>
                  </a:moveTo>
                  <a:lnTo>
                    <a:pt x="547687" y="233363"/>
                  </a:lnTo>
                  <a:lnTo>
                    <a:pt x="461962" y="209550"/>
                  </a:lnTo>
                  <a:lnTo>
                    <a:pt x="366712" y="180975"/>
                  </a:lnTo>
                  <a:lnTo>
                    <a:pt x="233362" y="123825"/>
                  </a:lnTo>
                  <a:lnTo>
                    <a:pt x="142875" y="80963"/>
                  </a:lnTo>
                  <a:lnTo>
                    <a:pt x="0" y="0"/>
                  </a:lnTo>
                  <a:cubicBezTo>
                    <a:pt x="1587" y="127000"/>
                    <a:pt x="3175" y="254000"/>
                    <a:pt x="4762" y="381000"/>
                  </a:cubicBezTo>
                  <a:lnTo>
                    <a:pt x="557212" y="38100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14" name="Freeform 213"/>
            <p:cNvSpPr/>
            <p:nvPr/>
          </p:nvSpPr>
          <p:spPr>
            <a:xfrm>
              <a:off x="1762125" y="3714750"/>
              <a:ext cx="547688" cy="361950"/>
            </a:xfrm>
            <a:custGeom>
              <a:avLst/>
              <a:gdLst>
                <a:gd name="connsiteX0" fmla="*/ 0 w 547688"/>
                <a:gd name="connsiteY0" fmla="*/ 228600 h 361950"/>
                <a:gd name="connsiteX1" fmla="*/ 138113 w 547688"/>
                <a:gd name="connsiteY1" fmla="*/ 190500 h 361950"/>
                <a:gd name="connsiteX2" fmla="*/ 276225 w 547688"/>
                <a:gd name="connsiteY2" fmla="*/ 138113 h 361950"/>
                <a:gd name="connsiteX3" fmla="*/ 423863 w 547688"/>
                <a:gd name="connsiteY3" fmla="*/ 61913 h 361950"/>
                <a:gd name="connsiteX4" fmla="*/ 547688 w 547688"/>
                <a:gd name="connsiteY4" fmla="*/ 0 h 361950"/>
                <a:gd name="connsiteX5" fmla="*/ 542925 w 547688"/>
                <a:gd name="connsiteY5" fmla="*/ 357188 h 361950"/>
                <a:gd name="connsiteX6" fmla="*/ 0 w 547688"/>
                <a:gd name="connsiteY6" fmla="*/ 361950 h 361950"/>
                <a:gd name="connsiteX7" fmla="*/ 0 w 547688"/>
                <a:gd name="connsiteY7" fmla="*/ 22860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7688" h="361950">
                  <a:moveTo>
                    <a:pt x="0" y="228600"/>
                  </a:moveTo>
                  <a:lnTo>
                    <a:pt x="138113" y="190500"/>
                  </a:lnTo>
                  <a:lnTo>
                    <a:pt x="276225" y="138113"/>
                  </a:lnTo>
                  <a:lnTo>
                    <a:pt x="423863" y="61913"/>
                  </a:lnTo>
                  <a:lnTo>
                    <a:pt x="547688" y="0"/>
                  </a:lnTo>
                  <a:cubicBezTo>
                    <a:pt x="546100" y="119063"/>
                    <a:pt x="544513" y="238125"/>
                    <a:pt x="542925" y="357188"/>
                  </a:cubicBezTo>
                  <a:lnTo>
                    <a:pt x="0" y="36195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215" name="Rectangle 214"/>
          <p:cNvSpPr/>
          <p:nvPr/>
        </p:nvSpPr>
        <p:spPr>
          <a:xfrm>
            <a:off x="172233" y="467958"/>
            <a:ext cx="1831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</a:t>
            </a:r>
            <a:r>
              <a:rPr lang="en-US" b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µ</a:t>
            </a:r>
            <a:r>
              <a:rPr lang="en-US" b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male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µ</a:t>
            </a:r>
            <a:r>
              <a:rPr lang="en-US" b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female </a:t>
            </a:r>
            <a:endParaRPr lang="en-US" baseline="-25000" dirty="0"/>
          </a:p>
        </p:txBody>
      </p:sp>
      <p:sp>
        <p:nvSpPr>
          <p:cNvPr id="216" name="Rectangle 215"/>
          <p:cNvSpPr/>
          <p:nvPr/>
        </p:nvSpPr>
        <p:spPr>
          <a:xfrm>
            <a:off x="4781961" y="467958"/>
            <a:ext cx="1796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</a:t>
            </a:r>
            <a:r>
              <a:rPr lang="en-US" b="1" baseline="-25000" dirty="0" smtClean="0">
                <a:solidFill>
                  <a:srgbClr val="FF0000"/>
                </a:solidFill>
              </a:rPr>
              <a:t>1 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b="1" dirty="0">
                <a:solidFill>
                  <a:srgbClr val="FF0000"/>
                </a:solidFill>
              </a:rPr>
              <a:t>µ</a:t>
            </a:r>
            <a:r>
              <a:rPr lang="en-US" b="1" baseline="-25000" dirty="0">
                <a:solidFill>
                  <a:srgbClr val="FF0000"/>
                </a:solidFill>
              </a:rPr>
              <a:t>male</a:t>
            </a:r>
            <a:r>
              <a:rPr lang="en-US" b="1" dirty="0">
                <a:solidFill>
                  <a:srgbClr val="FF0000"/>
                </a:solidFill>
              </a:rPr>
              <a:t> ≠</a:t>
            </a:r>
            <a:r>
              <a:rPr lang="en-US" b="1" dirty="0" smtClean="0">
                <a:solidFill>
                  <a:srgbClr val="FF0000"/>
                </a:solidFill>
              </a:rPr>
              <a:t> µ</a:t>
            </a:r>
            <a:r>
              <a:rPr lang="en-US" b="1" baseline="-25000" dirty="0" smtClean="0">
                <a:solidFill>
                  <a:srgbClr val="FF0000"/>
                </a:solidFill>
              </a:rPr>
              <a:t>female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7546043" y="304800"/>
            <a:ext cx="43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740103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lumMod val="60000"/>
            <a:lumOff val="40000"/>
            <a:alpha val="7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6108</TotalTime>
  <Words>1035</Words>
  <Application>Microsoft Office PowerPoint</Application>
  <PresentationFormat>On-screen Show (4:3)</PresentationFormat>
  <Paragraphs>466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R-Square as Proportion of Variance Explained</vt:lpstr>
      <vt:lpstr>Slide 2</vt:lpstr>
      <vt:lpstr>Slide 3</vt:lpstr>
      <vt:lpstr>Slide 4</vt:lpstr>
      <vt:lpstr>Slide 5</vt:lpstr>
      <vt:lpstr>Do poodles live about 11 years?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Comparison with T-tests</dc:title>
  <dc:creator>Home</dc:creator>
  <cp:lastModifiedBy>kovalav</cp:lastModifiedBy>
  <cp:revision>113</cp:revision>
  <dcterms:created xsi:type="dcterms:W3CDTF">2006-08-16T00:00:00Z</dcterms:created>
  <dcterms:modified xsi:type="dcterms:W3CDTF">2014-01-08T18:43:46Z</dcterms:modified>
</cp:coreProperties>
</file>