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17" r:id="rId3"/>
    <p:sldId id="257" r:id="rId4"/>
    <p:sldId id="269" r:id="rId5"/>
    <p:sldId id="268" r:id="rId6"/>
    <p:sldId id="272" r:id="rId7"/>
    <p:sldId id="266" r:id="rId8"/>
    <p:sldId id="267" r:id="rId9"/>
    <p:sldId id="270" r:id="rId10"/>
    <p:sldId id="271" r:id="rId11"/>
    <p:sldId id="273" r:id="rId12"/>
    <p:sldId id="274" r:id="rId13"/>
    <p:sldId id="318" r:id="rId14"/>
    <p:sldId id="275" r:id="rId15"/>
    <p:sldId id="276" r:id="rId16"/>
    <p:sldId id="277" r:id="rId17"/>
    <p:sldId id="278" r:id="rId18"/>
    <p:sldId id="282" r:id="rId19"/>
    <p:sldId id="279" r:id="rId20"/>
    <p:sldId id="322" r:id="rId21"/>
    <p:sldId id="281" r:id="rId22"/>
    <p:sldId id="283" r:id="rId23"/>
    <p:sldId id="319" r:id="rId24"/>
    <p:sldId id="285" r:id="rId25"/>
    <p:sldId id="286" r:id="rId26"/>
    <p:sldId id="287" r:id="rId27"/>
    <p:sldId id="288" r:id="rId28"/>
    <p:sldId id="289" r:id="rId29"/>
    <p:sldId id="320" r:id="rId30"/>
    <p:sldId id="295" r:id="rId31"/>
    <p:sldId id="291" r:id="rId32"/>
    <p:sldId id="292" r:id="rId33"/>
    <p:sldId id="293" r:id="rId34"/>
    <p:sldId id="294" r:id="rId35"/>
    <p:sldId id="296" r:id="rId36"/>
    <p:sldId id="297" r:id="rId37"/>
    <p:sldId id="313" r:id="rId38"/>
    <p:sldId id="315" r:id="rId39"/>
    <p:sldId id="314" r:id="rId40"/>
    <p:sldId id="304" r:id="rId41"/>
    <p:sldId id="310" r:id="rId42"/>
    <p:sldId id="321" r:id="rId43"/>
    <p:sldId id="305" r:id="rId44"/>
    <p:sldId id="306" r:id="rId45"/>
    <p:sldId id="307" r:id="rId46"/>
    <p:sldId id="259" r:id="rId47"/>
    <p:sldId id="298" r:id="rId48"/>
    <p:sldId id="299" r:id="rId49"/>
    <p:sldId id="311" r:id="rId50"/>
    <p:sldId id="300" r:id="rId51"/>
    <p:sldId id="301" r:id="rId52"/>
    <p:sldId id="302" r:id="rId53"/>
    <p:sldId id="30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9" autoAdjust="0"/>
    <p:restoredTop sz="89854" autoAdjust="0"/>
  </p:normalViewPr>
  <p:slideViewPr>
    <p:cSldViewPr>
      <p:cViewPr varScale="1">
        <p:scale>
          <a:sx n="95" d="100"/>
          <a:sy n="95" d="100"/>
        </p:scale>
        <p:origin x="-108"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8B308-4244-4B10-88C6-D30BB69B0F2B}" type="datetimeFigureOut">
              <a:rPr lang="en-US" smtClean="0"/>
              <a:pPr/>
              <a:t>11/13/2012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85AED-2A07-4CC2-8878-25850880D972}" type="slidenum">
              <a:rPr lang="en-US" smtClean="0"/>
              <a:pPr/>
              <a:t>‹#›</a:t>
            </a:fld>
            <a:endParaRPr lang="en-US"/>
          </a:p>
        </p:txBody>
      </p:sp>
    </p:spTree>
    <p:extLst>
      <p:ext uri="{BB962C8B-B14F-4D97-AF65-F5344CB8AC3E}">
        <p14:creationId xmlns:p14="http://schemas.microsoft.com/office/powerpoint/2010/main" val="220537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description of the infant weight</a:t>
            </a:r>
            <a:r>
              <a:rPr lang="en-US" baseline="0" dirty="0" smtClean="0"/>
              <a:t> of normal rats, that is those who were not exposed to alcohol prenatally. We learned how to determine the likelihood of observing the scores in the particular ranger.</a:t>
            </a:r>
          </a:p>
        </p:txBody>
      </p:sp>
      <p:sp>
        <p:nvSpPr>
          <p:cNvPr id="4" name="Slide Number Placeholder 3"/>
          <p:cNvSpPr>
            <a:spLocks noGrp="1"/>
          </p:cNvSpPr>
          <p:nvPr>
            <p:ph type="sldNum" sz="quarter" idx="10"/>
          </p:nvPr>
        </p:nvSpPr>
        <p:spPr/>
        <p:txBody>
          <a:bodyPr/>
          <a:lstStyle/>
          <a:p>
            <a:fld id="{67B85AED-2A07-4CC2-8878-25850880D972}" type="slidenum">
              <a:rPr lang="en-US" smtClean="0"/>
              <a:pPr/>
              <a:t>3</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mean of 20, of the sample mean of the same size, would be a different story.</a:t>
            </a:r>
          </a:p>
          <a:p>
            <a:endParaRPr lang="en-US" baseline="0" dirty="0" smtClean="0"/>
          </a:p>
          <a:p>
            <a:r>
              <a:rPr lang="en-US" baseline="0" dirty="0" smtClean="0"/>
              <a:t>It deviates from the true population mean by 2, twice as much as  we would expect by chance, due to natural sampling variability.</a:t>
            </a:r>
          </a:p>
          <a:p>
            <a:endParaRPr lang="en-US" baseline="0" dirty="0" smtClean="0"/>
          </a:p>
          <a:p>
            <a:r>
              <a:rPr lang="en-US" baseline="0" dirty="0" smtClean="0"/>
              <a:t>Roughly speaking, if the difference between the expected mean (mu) and the observed mean (M) is greater than twice the error expected by chance, we consider such sample mean abnormal, extreme, falling out from the general pattern of this distribution.</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12</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need to switch gears and talk about design.</a:t>
            </a:r>
          </a:p>
          <a:p>
            <a:r>
              <a:rPr lang="en-US" dirty="0" smtClean="0"/>
              <a:t>This</a:t>
            </a:r>
            <a:r>
              <a:rPr lang="en-US" baseline="0" dirty="0" smtClean="0"/>
              <a:t> distribution is the distribution of scores in the population of untreated mice ( no prenatal alcohol).</a:t>
            </a:r>
          </a:p>
          <a:p>
            <a:endParaRPr lang="en-US" baseline="0" dirty="0" smtClean="0"/>
          </a:p>
          <a:p>
            <a:r>
              <a:rPr lang="en-US" baseline="0" dirty="0" smtClean="0"/>
              <a:t>We can also imagine that the is also a population of mice exposed to alcohol prenatally.  It’s a hypothetical population, it doesn’t really occur naturally. It is composed of all the mice who would be given alcohol. </a:t>
            </a:r>
          </a:p>
          <a:p>
            <a:endParaRPr lang="en-US" baseline="0" dirty="0" smtClean="0"/>
          </a:p>
          <a:p>
            <a:r>
              <a:rPr lang="en-US" baseline="0" dirty="0" smtClean="0"/>
              <a:t>Unlike UNTREATED, we don’t know this population. That is, we don’t know its mean, we assume that it would have the same standard deviation, hence the shape would differ only by the location of the mean. But we don’t know this location.</a:t>
            </a:r>
          </a:p>
          <a:p>
            <a:endParaRPr lang="en-US" baseline="0" dirty="0" smtClean="0"/>
          </a:p>
          <a:p>
            <a:r>
              <a:rPr lang="en-US" baseline="0" dirty="0" smtClean="0"/>
              <a:t>IT could be quite different from the UNTREATED  mean, or it could be quite similar. All depend on the effect size, the degree to which prenatal alcohol affect the mice. The larger the effect, the more different the means of these populations would be. What would happen if there is no effect? The distributions’ means would be the same!</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14</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15</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16</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17</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18</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a:t>
            </a:r>
            <a:r>
              <a:rPr lang="en-US" baseline="0" dirty="0" smtClean="0"/>
              <a:t> the distributions are the same. Of course, on average. </a:t>
            </a:r>
          </a:p>
          <a:p>
            <a:endParaRPr lang="en-US" baseline="0" dirty="0" smtClean="0"/>
          </a:p>
          <a:p>
            <a:r>
              <a:rPr lang="en-US" baseline="0" dirty="0" smtClean="0"/>
              <a:t>So, if treatment had no effect, we would not be able to distinguish whether a sample  came from population of TREATED mice,  or from population of UNTREATED mice.</a:t>
            </a:r>
          </a:p>
          <a:p>
            <a:endParaRPr lang="en-US" baseline="0" dirty="0" smtClean="0"/>
          </a:p>
          <a:p>
            <a:r>
              <a:rPr lang="en-US" baseline="0" dirty="0" smtClean="0"/>
              <a:t>To say that the distributions of the two populations are the same, is to make a specific statement, to describe reality in some way. </a:t>
            </a:r>
          </a:p>
          <a:p>
            <a:endParaRPr lang="en-US" baseline="0" dirty="0" smtClean="0"/>
          </a:p>
          <a:p>
            <a:r>
              <a:rPr lang="en-US" baseline="0" dirty="0" smtClean="0"/>
              <a:t>Mu UNTREATED = mu TREATED. This is a statement of NO EFFECT.</a:t>
            </a:r>
          </a:p>
          <a:p>
            <a:endParaRPr lang="en-US" baseline="0" dirty="0" smtClean="0"/>
          </a:p>
        </p:txBody>
      </p:sp>
      <p:sp>
        <p:nvSpPr>
          <p:cNvPr id="4" name="Slide Number Placeholder 3"/>
          <p:cNvSpPr>
            <a:spLocks noGrp="1"/>
          </p:cNvSpPr>
          <p:nvPr>
            <p:ph type="sldNum" sz="quarter" idx="10"/>
          </p:nvPr>
        </p:nvSpPr>
        <p:spPr/>
        <p:txBody>
          <a:bodyPr/>
          <a:lstStyle/>
          <a:p>
            <a:fld id="{67B85AED-2A07-4CC2-8878-25850880D972}" type="slidenum">
              <a:rPr lang="en-US" smtClean="0"/>
              <a:pPr/>
              <a:t>19</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a:t>
            </a:r>
            <a:r>
              <a:rPr lang="en-US" baseline="0" dirty="0" smtClean="0"/>
              <a:t> the distributions are the same. Of course, on average. </a:t>
            </a:r>
          </a:p>
          <a:p>
            <a:endParaRPr lang="en-US" baseline="0" dirty="0" smtClean="0"/>
          </a:p>
          <a:p>
            <a:r>
              <a:rPr lang="en-US" baseline="0" dirty="0" smtClean="0"/>
              <a:t>So, if treatment had no effect, we would not be able to distinguish whether a sample  came from population of TREATED mice,  or from population of UNTREATED mice.</a:t>
            </a:r>
          </a:p>
          <a:p>
            <a:endParaRPr lang="en-US" baseline="0" dirty="0" smtClean="0"/>
          </a:p>
          <a:p>
            <a:r>
              <a:rPr lang="en-US" baseline="0" dirty="0" smtClean="0"/>
              <a:t>To say that the distributions of the two populations are the same, is to make a specific statement, to describe reality in some way. </a:t>
            </a:r>
          </a:p>
          <a:p>
            <a:endParaRPr lang="en-US" baseline="0" dirty="0" smtClean="0"/>
          </a:p>
          <a:p>
            <a:r>
              <a:rPr lang="en-US" baseline="0" dirty="0" smtClean="0"/>
              <a:t>Mu UNTREATED = mu TREATED. This is a statement of NO EFFECT.</a:t>
            </a:r>
          </a:p>
          <a:p>
            <a:endParaRPr lang="en-US" baseline="0" dirty="0" smtClean="0"/>
          </a:p>
        </p:txBody>
      </p:sp>
      <p:sp>
        <p:nvSpPr>
          <p:cNvPr id="4" name="Slide Number Placeholder 3"/>
          <p:cNvSpPr>
            <a:spLocks noGrp="1"/>
          </p:cNvSpPr>
          <p:nvPr>
            <p:ph type="sldNum" sz="quarter" idx="10"/>
          </p:nvPr>
        </p:nvSpPr>
        <p:spPr/>
        <p:txBody>
          <a:bodyPr/>
          <a:lstStyle/>
          <a:p>
            <a:fld id="{67B85AED-2A07-4CC2-8878-25850880D972}" type="slidenum">
              <a:rPr lang="en-US" smtClean="0"/>
              <a:pPr/>
              <a:t>20</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what we are trying to make statements about.</a:t>
            </a:r>
          </a:p>
        </p:txBody>
      </p:sp>
      <p:sp>
        <p:nvSpPr>
          <p:cNvPr id="4" name="Slide Number Placeholder 3"/>
          <p:cNvSpPr>
            <a:spLocks noGrp="1"/>
          </p:cNvSpPr>
          <p:nvPr>
            <p:ph type="sldNum" sz="quarter" idx="10"/>
          </p:nvPr>
        </p:nvSpPr>
        <p:spPr/>
        <p:txBody>
          <a:bodyPr/>
          <a:lstStyle/>
          <a:p>
            <a:fld id="{67B85AED-2A07-4CC2-8878-25850880D972}" type="slidenum">
              <a:rPr lang="en-US" smtClean="0"/>
              <a:pPr/>
              <a:t>21</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how we actually do it</a:t>
            </a:r>
          </a:p>
          <a:p>
            <a:endParaRPr lang="en-US" baseline="0" dirty="0" smtClean="0"/>
          </a:p>
          <a:p>
            <a:r>
              <a:rPr lang="en-US" baseline="0" dirty="0" smtClean="0"/>
              <a:t>We are familiar with the properties of UNTREATED population. We don’t need to take samples from it and guess what the population parameters are based on those sample.</a:t>
            </a:r>
          </a:p>
          <a:p>
            <a:endParaRPr lang="en-US" baseline="0" dirty="0" smtClean="0"/>
          </a:p>
          <a:p>
            <a:r>
              <a:rPr lang="en-US" baseline="0" dirty="0" smtClean="0"/>
              <a:t>But since it’s impossible and impractical to apply the treatment to the entire population, we have to study the properties of the TREATED population via sample, infer from samples. Hence, inferential statistics.</a:t>
            </a:r>
          </a:p>
          <a:p>
            <a:endParaRPr lang="en-US" baseline="0" dirty="0" smtClean="0"/>
          </a:p>
        </p:txBody>
      </p:sp>
      <p:sp>
        <p:nvSpPr>
          <p:cNvPr id="4" name="Slide Number Placeholder 3"/>
          <p:cNvSpPr>
            <a:spLocks noGrp="1"/>
          </p:cNvSpPr>
          <p:nvPr>
            <p:ph type="sldNum" sz="quarter" idx="10"/>
          </p:nvPr>
        </p:nvSpPr>
        <p:spPr/>
        <p:txBody>
          <a:bodyPr/>
          <a:lstStyle/>
          <a:p>
            <a:fld id="{67B85AED-2A07-4CC2-8878-25850880D972}" type="slidenum">
              <a:rPr lang="en-US" smtClean="0"/>
              <a:pPr/>
              <a:t>22</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if we can assume the normality of the distribution ( which we normally can), the middle 95% of the scores would fall between the z-score of -1.96 and +1.96. For the middle 99%, such </a:t>
            </a:r>
            <a:r>
              <a:rPr lang="en-US" baseline="0" smtClean="0"/>
              <a:t>values would be 2.58</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4</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go back to this example. We don’t know what kind of effect the prenatal exposure to alcohol has on infant’s mice weight. </a:t>
            </a:r>
          </a:p>
          <a:p>
            <a:endParaRPr lang="en-US" baseline="0" dirty="0" smtClean="0"/>
          </a:p>
          <a:p>
            <a:r>
              <a:rPr lang="en-US" baseline="0" dirty="0" smtClean="0"/>
              <a:t>Let’s make the following statement : the mean of the TREATED is the same as the mean of UNTREATED.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Since we are interested in making and evaluating statements about populations, we have to express them in terms of population parameters. </a:t>
            </a:r>
          </a:p>
          <a:p>
            <a:r>
              <a:rPr lang="en-US" baseline="0" dirty="0" smtClean="0"/>
              <a:t>How would we express it mathematically, in terms of population’s parameters? Mu1 = Mu2.</a:t>
            </a:r>
          </a:p>
          <a:p>
            <a:endParaRPr lang="en-US" baseline="0" dirty="0" smtClean="0"/>
          </a:p>
          <a:p>
            <a:r>
              <a:rPr lang="en-US" baseline="0" dirty="0" smtClean="0"/>
              <a:t>In other words, there is no effect. This is a statement, this is a hypothesis. Since this is a statement of NO effect, we’ll call this hypothesis NULL.</a:t>
            </a:r>
          </a:p>
          <a:p>
            <a:endParaRPr lang="en-US" baseline="0" dirty="0" smtClean="0"/>
          </a:p>
          <a:p>
            <a:r>
              <a:rPr lang="en-US" baseline="0" dirty="0" smtClean="0"/>
              <a:t>But how would we evaluated the “trueness” of this statement? How would we scientifically show that this describes the reality accurately?</a:t>
            </a:r>
          </a:p>
          <a:p>
            <a:endParaRPr lang="en-US" baseline="0" dirty="0" smtClean="0"/>
          </a:p>
          <a:p>
            <a:r>
              <a:rPr lang="en-US" baseline="0" dirty="0" smtClean="0"/>
              <a:t>Since “truth” – so sorry to break this to you -  is relative, the assessment of “trueness” makes sense in the comparison to some other statement. In other words, our first statement, the NULL hypothesis, could be judged to be more accurate representation of reality than some other statement, or less accurate.</a:t>
            </a:r>
          </a:p>
          <a:p>
            <a:endParaRPr lang="en-US" baseline="0" dirty="0" smtClean="0"/>
          </a:p>
          <a:p>
            <a:r>
              <a:rPr lang="en-US" baseline="0" dirty="0" smtClean="0"/>
              <a:t>What should we compare it to? And how?  How – hypothesis testing.</a:t>
            </a:r>
          </a:p>
        </p:txBody>
      </p:sp>
      <p:sp>
        <p:nvSpPr>
          <p:cNvPr id="4" name="Slide Number Placeholder 3"/>
          <p:cNvSpPr>
            <a:spLocks noGrp="1"/>
          </p:cNvSpPr>
          <p:nvPr>
            <p:ph type="sldNum" sz="quarter" idx="10"/>
          </p:nvPr>
        </p:nvSpPr>
        <p:spPr/>
        <p:txBody>
          <a:bodyPr/>
          <a:lstStyle/>
          <a:p>
            <a:fld id="{67B85AED-2A07-4CC2-8878-25850880D972}" type="slidenum">
              <a:rPr lang="en-US" smtClean="0"/>
              <a:pPr/>
              <a:t>24</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we have to compare it to “something else”, some alternative statement, let’s call that </a:t>
            </a:r>
            <a:r>
              <a:rPr lang="en-US" baseline="0" dirty="0" err="1" smtClean="0"/>
              <a:t>hypthesis</a:t>
            </a:r>
            <a:r>
              <a:rPr lang="en-US" baseline="0" dirty="0" smtClean="0"/>
              <a:t> an ALTERNATIVE HYPOTHESIS. </a:t>
            </a:r>
          </a:p>
          <a:p>
            <a:endParaRPr lang="en-US" baseline="0" dirty="0" smtClean="0"/>
          </a:p>
          <a:p>
            <a:r>
              <a:rPr lang="en-US" baseline="0" dirty="0" smtClean="0"/>
              <a:t>Alt. Hypothesis is always the exact opposite of the NULL. </a:t>
            </a:r>
          </a:p>
          <a:p>
            <a:r>
              <a:rPr lang="en-US" baseline="0" dirty="0" smtClean="0"/>
              <a:t>So if in the statement of no effect we asserted that “The mean of TREATED population is the same as the mean of UNTREATED population” , what would be the opposite of that?</a:t>
            </a:r>
          </a:p>
          <a:p>
            <a:endParaRPr lang="en-US" baseline="0" dirty="0" smtClean="0"/>
          </a:p>
          <a:p>
            <a:r>
              <a:rPr lang="en-US" baseline="0" dirty="0" smtClean="0"/>
              <a:t>Alt. Hypothesis : The mean of TREATED is NOT the same as the mean of UNTREATED. The treatment DOES HAVE some effect. We might not know how big of an effect, but still.</a:t>
            </a:r>
          </a:p>
          <a:p>
            <a:endParaRPr lang="en-US" baseline="0" dirty="0" smtClean="0"/>
          </a:p>
          <a:p>
            <a:r>
              <a:rPr lang="en-US" baseline="0" dirty="0" err="1" smtClean="0"/>
              <a:t>Mathermatically</a:t>
            </a:r>
            <a:r>
              <a:rPr lang="en-US" baseline="0" dirty="0" smtClean="0"/>
              <a:t>, in terms of population parameters : Mu1 ^= mu2 </a:t>
            </a:r>
          </a:p>
        </p:txBody>
      </p:sp>
      <p:sp>
        <p:nvSpPr>
          <p:cNvPr id="4" name="Slide Number Placeholder 3"/>
          <p:cNvSpPr>
            <a:spLocks noGrp="1"/>
          </p:cNvSpPr>
          <p:nvPr>
            <p:ph type="sldNum" sz="quarter" idx="10"/>
          </p:nvPr>
        </p:nvSpPr>
        <p:spPr/>
        <p:txBody>
          <a:bodyPr/>
          <a:lstStyle/>
          <a:p>
            <a:fld id="{67B85AED-2A07-4CC2-8878-25850880D972}" type="slidenum">
              <a:rPr lang="en-US" smtClean="0"/>
              <a:pPr/>
              <a:t>25</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we will evaluate the statements</a:t>
            </a:r>
            <a:r>
              <a:rPr lang="en-US" baseline="0" dirty="0" smtClean="0"/>
              <a:t> about reality.</a:t>
            </a:r>
          </a:p>
          <a:p>
            <a:r>
              <a:rPr lang="en-US" baseline="0" dirty="0" smtClean="0"/>
              <a:t>We will form contradicting statements about reality and then evaluate which statement has better evidence.</a:t>
            </a:r>
          </a:p>
          <a:p>
            <a:endParaRPr lang="en-US" baseline="0" dirty="0" smtClean="0"/>
          </a:p>
          <a:p>
            <a:r>
              <a:rPr lang="en-US" baseline="0" dirty="0" smtClean="0"/>
              <a:t>Are these hypotheses equally likely? ( what’s the chance you’ll see a dinosaur on campus? 50/50? )</a:t>
            </a:r>
          </a:p>
          <a:p>
            <a:endParaRPr lang="en-US" baseline="0" dirty="0" smtClean="0"/>
          </a:p>
          <a:p>
            <a:r>
              <a:rPr lang="en-US" baseline="0" dirty="0" smtClean="0"/>
              <a:t>When two people have opposing opinions about something, who has the “burden of proof”</a:t>
            </a:r>
          </a:p>
          <a:p>
            <a:r>
              <a:rPr lang="en-US" baseline="0" dirty="0" smtClean="0"/>
              <a:t>The one whose statement is less likely,  that goes against the existing knowledge of the world, the “status quo”, whose statement implies the existence of something. </a:t>
            </a:r>
          </a:p>
          <a:p>
            <a:endParaRPr lang="en-US" baseline="0" dirty="0" smtClean="0"/>
          </a:p>
          <a:p>
            <a:r>
              <a:rPr lang="en-US" baseline="0" dirty="0" smtClean="0"/>
              <a:t>It’s easier to prove something wrong, than to prove something true.</a:t>
            </a:r>
          </a:p>
          <a:p>
            <a:r>
              <a:rPr lang="en-US" baseline="0" dirty="0" smtClean="0"/>
              <a:t>Find the exception and you disproved the rule.</a:t>
            </a:r>
          </a:p>
          <a:p>
            <a:endParaRPr lang="en-US" baseline="0" dirty="0" smtClean="0"/>
          </a:p>
          <a:p>
            <a:r>
              <a:rPr lang="en-US" baseline="0" dirty="0" smtClean="0"/>
              <a:t>Example: Three-legged dog. </a:t>
            </a:r>
          </a:p>
        </p:txBody>
      </p:sp>
      <p:sp>
        <p:nvSpPr>
          <p:cNvPr id="4" name="Slide Number Placeholder 3"/>
          <p:cNvSpPr>
            <a:spLocks noGrp="1"/>
          </p:cNvSpPr>
          <p:nvPr>
            <p:ph type="sldNum" sz="quarter" idx="10"/>
          </p:nvPr>
        </p:nvSpPr>
        <p:spPr/>
        <p:txBody>
          <a:bodyPr/>
          <a:lstStyle/>
          <a:p>
            <a:fld id="{67B85AED-2A07-4CC2-8878-25850880D972}" type="slidenum">
              <a:rPr lang="en-US" smtClean="0"/>
              <a:pPr/>
              <a:t>26</a:t>
            </a:fld>
            <a:endParaRPr lang="en-US"/>
          </a:p>
        </p:txBody>
      </p:sp>
    </p:spTree>
    <p:extLst>
      <p:ext uri="{BB962C8B-B14F-4D97-AF65-F5344CB8AC3E}">
        <p14:creationId xmlns:p14="http://schemas.microsoft.com/office/powerpoint/2010/main" val="2652218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Hypotheses will always be expressed in terms of population parameters.</a:t>
            </a:r>
          </a:p>
          <a:p>
            <a:endParaRPr lang="en-US" baseline="0" dirty="0" smtClean="0"/>
          </a:p>
          <a:p>
            <a:r>
              <a:rPr lang="en-US" baseline="0" dirty="0" smtClean="0"/>
              <a:t>Since they claim the opposite, one of them is bound to be “truer” , to represent reality better.</a:t>
            </a:r>
          </a:p>
          <a:p>
            <a:endParaRPr lang="en-US" baseline="0" dirty="0" smtClean="0"/>
          </a:p>
          <a:p>
            <a:r>
              <a:rPr lang="en-US" baseline="0" dirty="0" smtClean="0"/>
              <a:t>When we don’t know how the TREATMENT is going to effect the population (whether prenatal alcohol DECREASES or INCREASES infant weight) we reflect this in our competing statements about reality (hypothesis).</a:t>
            </a:r>
          </a:p>
          <a:p>
            <a:endParaRPr lang="en-US" baseline="0" dirty="0" smtClean="0"/>
          </a:p>
          <a:p>
            <a:r>
              <a:rPr lang="en-US" baseline="0" dirty="0" smtClean="0"/>
              <a:t>When we don’t specify the direction of the effect, such pair of hypotheses is called NON-DIRECTIONAL.</a:t>
            </a:r>
          </a:p>
          <a:p>
            <a:r>
              <a:rPr lang="en-US" baseline="0" dirty="0" smtClean="0"/>
              <a:t>This fill form the basis for TWO-TAILED test (first exposure)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7B85AED-2A07-4CC2-8878-25850880D972}" type="slidenum">
              <a:rPr lang="en-US" smtClean="0"/>
              <a:pPr/>
              <a:t>27</a:t>
            </a:fld>
            <a:endParaRPr lang="en-US"/>
          </a:p>
        </p:txBody>
      </p:sp>
    </p:spTree>
    <p:extLst>
      <p:ext uri="{BB962C8B-B14F-4D97-AF65-F5344CB8AC3E}">
        <p14:creationId xmlns:p14="http://schemas.microsoft.com/office/powerpoint/2010/main" val="2652218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the other hand, when we would like to evaluate the effect of a particular direction (prenatal alcohol decreased the birth weight), we also reflect this in our hypotheses.</a:t>
            </a:r>
          </a:p>
          <a:p>
            <a:endParaRPr lang="en-US" baseline="0" dirty="0" smtClean="0"/>
          </a:p>
          <a:p>
            <a:r>
              <a:rPr lang="en-US" baseline="0" dirty="0" smtClean="0"/>
              <a:t>Such pair of hypotheses is call DIRECTIONAL.</a:t>
            </a:r>
          </a:p>
          <a:p>
            <a:endParaRPr lang="en-US" baseline="0" dirty="0" smtClean="0"/>
          </a:p>
          <a:p>
            <a:r>
              <a:rPr lang="en-US" baseline="0" dirty="0" smtClean="0"/>
              <a:t>This pair forms the basis for ONE-TAIL  test. </a:t>
            </a:r>
          </a:p>
          <a:p>
            <a:endParaRPr lang="en-US" baseline="0" dirty="0" smtClean="0"/>
          </a:p>
          <a:p>
            <a:r>
              <a:rPr lang="en-US" baseline="0" dirty="0" smtClean="0"/>
              <a:t>By adopting DIRECTIONAL hypotheses we say that we don’t care if alcohol may actually increase the birth weight. We just want to see if it DECREASE IT.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7B85AED-2A07-4CC2-8878-25850880D972}" type="slidenum">
              <a:rPr lang="en-US" smtClean="0"/>
              <a:pPr/>
              <a:t>28</a:t>
            </a:fld>
            <a:endParaRPr lang="en-US"/>
          </a:p>
        </p:txBody>
      </p:sp>
    </p:spTree>
    <p:extLst>
      <p:ext uri="{BB962C8B-B14F-4D97-AF65-F5344CB8AC3E}">
        <p14:creationId xmlns:p14="http://schemas.microsoft.com/office/powerpoint/2010/main" val="265221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we observe</a:t>
            </a:r>
            <a:r>
              <a:rPr lang="en-US" baseline="0" dirty="0" smtClean="0"/>
              <a:t> the following sample of 16 mice that were TREATED.</a:t>
            </a:r>
          </a:p>
          <a:p>
            <a:r>
              <a:rPr lang="en-US" baseline="0" dirty="0" smtClean="0"/>
              <a:t>The sample mean is 15.</a:t>
            </a:r>
          </a:p>
          <a:p>
            <a:endParaRPr lang="en-US" baseline="0" dirty="0" smtClean="0"/>
          </a:p>
          <a:p>
            <a:r>
              <a:rPr lang="en-US" baseline="0" dirty="0" smtClean="0"/>
              <a:t>Remember, this sample mean is but an ELEMENT in the hypothetical distribution of sample means</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30</a:t>
            </a:fld>
            <a:endParaRPr lang="en-US"/>
          </a:p>
        </p:txBody>
      </p:sp>
    </p:spTree>
    <p:extLst>
      <p:ext uri="{BB962C8B-B14F-4D97-AF65-F5344CB8AC3E}">
        <p14:creationId xmlns:p14="http://schemas.microsoft.com/office/powerpoint/2010/main" val="230680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say we observe</a:t>
            </a:r>
            <a:r>
              <a:rPr lang="en-US" baseline="0" dirty="0" smtClean="0"/>
              <a:t> the following sample of 16 mice that were TREATED.</a:t>
            </a:r>
          </a:p>
          <a:p>
            <a:r>
              <a:rPr lang="en-US" baseline="0" dirty="0" smtClean="0"/>
              <a:t>The sample mean is 15.</a:t>
            </a:r>
          </a:p>
          <a:p>
            <a:endParaRPr lang="en-US" baseline="0" dirty="0" smtClean="0"/>
          </a:p>
          <a:p>
            <a:r>
              <a:rPr lang="en-US" baseline="0" dirty="0" smtClean="0"/>
              <a:t>Remember, this sample mean is but an ELEMENT in the hypothetical distribution of sample means.</a:t>
            </a:r>
          </a:p>
          <a:p>
            <a:endParaRPr lang="en-US" baseline="0" dirty="0" smtClean="0"/>
          </a:p>
          <a:p>
            <a:r>
              <a:rPr lang="en-US" baseline="0" dirty="0" smtClean="0"/>
              <a:t>We THINK that this sample mean estimates the POPULATION mean of TREATED mice.</a:t>
            </a:r>
          </a:p>
          <a:p>
            <a:endParaRPr lang="en-US" baseline="0" dirty="0" smtClean="0"/>
          </a:p>
          <a:p>
            <a:r>
              <a:rPr lang="en-US" baseline="0" dirty="0" smtClean="0"/>
              <a:t>But it can be ANY element in the DSM.</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31</a:t>
            </a:fld>
            <a:endParaRPr lang="en-US"/>
          </a:p>
        </p:txBody>
      </p:sp>
    </p:spTree>
    <p:extLst>
      <p:ext uri="{BB962C8B-B14F-4D97-AF65-F5344CB8AC3E}">
        <p14:creationId xmlns:p14="http://schemas.microsoft.com/office/powerpoint/2010/main" val="230680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could be this element, and we would be wrong about the</a:t>
            </a:r>
            <a:r>
              <a:rPr lang="en-US" baseline="0" dirty="0" smtClean="0"/>
              <a:t> true population mean of TREATED mice.</a:t>
            </a:r>
          </a:p>
          <a:p>
            <a:r>
              <a:rPr lang="en-US" baseline="0" dirty="0" smtClean="0"/>
              <a:t>It also can be this: next slide.</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32</a:t>
            </a:fld>
            <a:endParaRPr lang="en-US"/>
          </a:p>
        </p:txBody>
      </p:sp>
    </p:spTree>
    <p:extLst>
      <p:ext uri="{BB962C8B-B14F-4D97-AF65-F5344CB8AC3E}">
        <p14:creationId xmlns:p14="http://schemas.microsoft.com/office/powerpoint/2010/main" val="230680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could be this element, and we would be wrong about the</a:t>
            </a:r>
            <a:r>
              <a:rPr lang="en-US" baseline="0" dirty="0" smtClean="0"/>
              <a:t> true population mean of TREATED mice.</a:t>
            </a:r>
          </a:p>
          <a:p>
            <a:r>
              <a:rPr lang="en-US" baseline="0" dirty="0" smtClean="0"/>
              <a:t>It also can be this: next slide.</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33</a:t>
            </a:fld>
            <a:endParaRPr lang="en-US"/>
          </a:p>
        </p:txBody>
      </p:sp>
    </p:spTree>
    <p:extLst>
      <p:ext uri="{BB962C8B-B14F-4D97-AF65-F5344CB8AC3E}">
        <p14:creationId xmlns:p14="http://schemas.microsoft.com/office/powerpoint/2010/main" val="230680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The null Hypothesis States that M – (mu) = 0. We don’t if that’s true or not, but we can evaluate the probability.</a:t>
            </a:r>
          </a:p>
          <a:p>
            <a:endParaRPr lang="en-US" baseline="0" dirty="0" smtClean="0"/>
          </a:p>
          <a:p>
            <a:r>
              <a:rPr lang="en-US" baseline="0" dirty="0" smtClean="0"/>
              <a:t>Is it possible that there is no treatment effect, and we observed (15) due to freak accident? Yes. How likely is that?</a:t>
            </a:r>
          </a:p>
          <a:p>
            <a:endParaRPr lang="en-US" baseline="0" dirty="0" smtClean="0"/>
          </a:p>
          <a:p>
            <a:r>
              <a:rPr lang="en-US" baseline="0" dirty="0" smtClean="0"/>
              <a:t>If the likelihood is small enough, we REJECT THE NULL.</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34</a:t>
            </a:fld>
            <a:endParaRPr lang="en-US"/>
          </a:p>
        </p:txBody>
      </p:sp>
    </p:spTree>
    <p:extLst>
      <p:ext uri="{BB962C8B-B14F-4D97-AF65-F5344CB8AC3E}">
        <p14:creationId xmlns:p14="http://schemas.microsoft.com/office/powerpoint/2010/main" val="23068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if we can assume the normality of the distribution ( which we normally can), the middle 95% of the scores would fall between the z-score of -1.96 and +1.96. For the middle 99%, such values would be 2.58</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5</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35</a:t>
            </a:fld>
            <a:endParaRPr lang="en-US"/>
          </a:p>
        </p:txBody>
      </p:sp>
    </p:spTree>
    <p:extLst>
      <p:ext uri="{BB962C8B-B14F-4D97-AF65-F5344CB8AC3E}">
        <p14:creationId xmlns:p14="http://schemas.microsoft.com/office/powerpoint/2010/main" val="230680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this ration is going to be more than</a:t>
            </a:r>
            <a:r>
              <a:rPr lang="en-US" baseline="0" dirty="0" smtClean="0"/>
              <a:t> permitted by alpha level, we would REJECT THE NULL.</a:t>
            </a:r>
          </a:p>
          <a:p>
            <a:endParaRPr lang="en-US" baseline="0" dirty="0" smtClean="0"/>
          </a:p>
          <a:p>
            <a:r>
              <a:rPr lang="en-US" baseline="0" dirty="0" smtClean="0"/>
              <a:t>Tell you that the obtained mean is so different from the UNTREATED population mean, that it is very unlikely that it was produced by natural variability of samples.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36</a:t>
            </a:fld>
            <a:endParaRPr lang="en-US"/>
          </a:p>
        </p:txBody>
      </p:sp>
    </p:spTree>
    <p:extLst>
      <p:ext uri="{BB962C8B-B14F-4D97-AF65-F5344CB8AC3E}">
        <p14:creationId xmlns:p14="http://schemas.microsoft.com/office/powerpoint/2010/main" val="3203861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this ration is going to be more than</a:t>
            </a:r>
            <a:r>
              <a:rPr lang="en-US" baseline="0" dirty="0" smtClean="0"/>
              <a:t> permitted by alpha level, we would REJECT THE NULL.</a:t>
            </a:r>
          </a:p>
          <a:p>
            <a:endParaRPr lang="en-US" baseline="0" dirty="0" smtClean="0"/>
          </a:p>
          <a:p>
            <a:r>
              <a:rPr lang="en-US" baseline="0" dirty="0" smtClean="0"/>
              <a:t>Tell you that the obtained mean is so different from the UNTREATED population mean, that it is very unlikely that it was produced by natural variability of samples.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37</a:t>
            </a:fld>
            <a:endParaRPr lang="en-US"/>
          </a:p>
        </p:txBody>
      </p:sp>
    </p:spTree>
    <p:extLst>
      <p:ext uri="{BB962C8B-B14F-4D97-AF65-F5344CB8AC3E}">
        <p14:creationId xmlns:p14="http://schemas.microsoft.com/office/powerpoint/2010/main" val="3203861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this ration is going to be more than</a:t>
            </a:r>
            <a:r>
              <a:rPr lang="en-US" baseline="0" dirty="0" smtClean="0"/>
              <a:t> permitted by alpha level, we would REJECT THE NULL.</a:t>
            </a:r>
          </a:p>
          <a:p>
            <a:endParaRPr lang="en-US" baseline="0" dirty="0" smtClean="0"/>
          </a:p>
          <a:p>
            <a:r>
              <a:rPr lang="en-US" baseline="0" dirty="0" smtClean="0"/>
              <a:t>Tell you that the obtained mean is so different from the UNTREATED population mean, that it is very unlikely that it was produced by natural variability of samples.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38</a:t>
            </a:fld>
            <a:endParaRPr lang="en-US"/>
          </a:p>
        </p:txBody>
      </p:sp>
    </p:spTree>
    <p:extLst>
      <p:ext uri="{BB962C8B-B14F-4D97-AF65-F5344CB8AC3E}">
        <p14:creationId xmlns:p14="http://schemas.microsoft.com/office/powerpoint/2010/main" val="3203861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this ration is going to be more than</a:t>
            </a:r>
            <a:r>
              <a:rPr lang="en-US" baseline="0" dirty="0" smtClean="0"/>
              <a:t> permitted by alpha level, we would REJECT THE NULL.</a:t>
            </a:r>
          </a:p>
          <a:p>
            <a:endParaRPr lang="en-US" baseline="0" dirty="0" smtClean="0"/>
          </a:p>
          <a:p>
            <a:r>
              <a:rPr lang="en-US" baseline="0" dirty="0" smtClean="0"/>
              <a:t>Tell you that the obtained mean is so different from the UNTREATED population mean, that it is very unlikely that it was produced by natural variability of samples.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39</a:t>
            </a:fld>
            <a:endParaRPr lang="en-US"/>
          </a:p>
        </p:txBody>
      </p:sp>
    </p:spTree>
    <p:extLst>
      <p:ext uri="{BB962C8B-B14F-4D97-AF65-F5344CB8AC3E}">
        <p14:creationId xmlns:p14="http://schemas.microsoft.com/office/powerpoint/2010/main" val="32038612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40</a:t>
            </a:fld>
            <a:endParaRPr lang="en-US"/>
          </a:p>
        </p:txBody>
      </p:sp>
    </p:spTree>
    <p:extLst>
      <p:ext uri="{BB962C8B-B14F-4D97-AF65-F5344CB8AC3E}">
        <p14:creationId xmlns:p14="http://schemas.microsoft.com/office/powerpoint/2010/main" val="230680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 I – believing</a:t>
            </a:r>
            <a:r>
              <a:rPr lang="en-US" baseline="0" dirty="0" smtClean="0"/>
              <a:t> the boy, who cries “wolf!” when no wolf is present</a:t>
            </a:r>
          </a:p>
          <a:p>
            <a:endParaRPr lang="en-US" baseline="0" dirty="0" smtClean="0"/>
          </a:p>
          <a:p>
            <a:r>
              <a:rPr lang="en-US" baseline="0" dirty="0" smtClean="0"/>
              <a:t>Type II – Not believing the boy, who cries “wolf!” when if fact wolf is present</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46</a:t>
            </a:fld>
            <a:endParaRPr lang="en-US"/>
          </a:p>
        </p:txBody>
      </p:sp>
    </p:spTree>
    <p:extLst>
      <p:ext uri="{BB962C8B-B14F-4D97-AF65-F5344CB8AC3E}">
        <p14:creationId xmlns:p14="http://schemas.microsoft.com/office/powerpoint/2010/main" val="55057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never have access to the entirety of the population. But we still describe the distribution in terms of mean and </a:t>
            </a:r>
            <a:r>
              <a:rPr lang="en-US" baseline="0" dirty="0" err="1" smtClean="0"/>
              <a:t>st.dev</a:t>
            </a:r>
            <a:r>
              <a:rPr lang="en-US" baseline="0" dirty="0" smtClean="0"/>
              <a:t>. Remember, if the distribution is NORMAL then shape is fully determined by these two parameters.</a:t>
            </a:r>
          </a:p>
          <a:p>
            <a:endParaRPr lang="en-US" baseline="0" dirty="0" smtClean="0"/>
          </a:p>
          <a:p>
            <a:r>
              <a:rPr lang="en-US" baseline="0" dirty="0" smtClean="0"/>
              <a:t>This means that if we take a sample of normal rats, its mean would be 18, with the average error of 4. That is, if we keep taking the samples from this population, our sample means would differ from 18 by 4 on average. </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6</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7</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sample won’t be all over the place. Most of them would have the means close to 18.</a:t>
            </a:r>
          </a:p>
          <a:p>
            <a:r>
              <a:rPr lang="en-US" baseline="0" dirty="0" smtClean="0"/>
              <a:t>Extending the principle we used for evaluating the likelihood of observing particular scores,</a:t>
            </a:r>
          </a:p>
          <a:p>
            <a:endParaRPr lang="en-US" baseline="0" dirty="0" smtClean="0"/>
          </a:p>
          <a:p>
            <a:r>
              <a:rPr lang="en-US" baseline="0" dirty="0" smtClean="0"/>
              <a:t>we learned how to put a number of on the likelihood of observing a SAMPLE of a particular range.</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8</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Where would 95% of all sample means would fall?</a:t>
            </a:r>
          </a:p>
          <a:p>
            <a:endParaRPr lang="en-US" baseline="0" dirty="0" smtClean="0"/>
          </a:p>
          <a:p>
            <a:r>
              <a:rPr lang="en-US" baseline="0" dirty="0" smtClean="0"/>
              <a:t>Remember what we know about sampling distributions.  If we put all possible sample means in a distribution, this </a:t>
            </a:r>
            <a:r>
              <a:rPr lang="en-US" baseline="0" dirty="0" err="1" smtClean="0"/>
              <a:t>ditribution</a:t>
            </a:r>
            <a:r>
              <a:rPr lang="en-US" baseline="0" dirty="0" smtClean="0"/>
              <a:t> would have the mean of (mu) and standard deviation of ( sigma/</a:t>
            </a:r>
            <a:r>
              <a:rPr lang="en-US" baseline="0" dirty="0" err="1" smtClean="0"/>
              <a:t>sqrt</a:t>
            </a:r>
            <a:r>
              <a:rPr lang="en-US" baseline="0" dirty="0" smtClean="0"/>
              <a:t>(n)) ( we know this by CLT)</a:t>
            </a:r>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9</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Depending on the sample size, there will be different standard error (average discrepancy between the sample mean and population mean) for each of the sampling distributions. Remember, there will be a distribution of sampling means for every sample size.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10</a:t>
            </a:fld>
            <a:endParaRPr lang="en-US"/>
          </a:p>
        </p:txBody>
      </p:sp>
    </p:spTree>
    <p:extLst>
      <p:ext uri="{BB962C8B-B14F-4D97-AF65-F5344CB8AC3E}">
        <p14:creationId xmlns:p14="http://schemas.microsoft.com/office/powerpoint/2010/main" val="26243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sample the we observed might have a mean of 19. or 20. or 17. With every sample, the mean will be different. On average the discrepancy between the sample mean and the population mean would be (sigma M).</a:t>
            </a:r>
          </a:p>
          <a:p>
            <a:endParaRPr lang="en-US" baseline="0" dirty="0" smtClean="0"/>
          </a:p>
          <a:p>
            <a:r>
              <a:rPr lang="en-US" baseline="0" dirty="0" smtClean="0"/>
              <a:t>Standard Error – expected difference between M and (mu).</a:t>
            </a:r>
          </a:p>
          <a:p>
            <a:endParaRPr lang="en-US" baseline="0" dirty="0" smtClean="0"/>
          </a:p>
          <a:p>
            <a:r>
              <a:rPr lang="en-US" baseline="0" dirty="0" smtClean="0"/>
              <a:t>Standard Error – the difference between any given M and the true population mean that we expect due to chance, due to natural variability.</a:t>
            </a:r>
          </a:p>
          <a:p>
            <a:endParaRPr lang="en-US" baseline="0" dirty="0" smtClean="0"/>
          </a:p>
          <a:p>
            <a:r>
              <a:rPr lang="en-US" baseline="0" dirty="0" smtClean="0"/>
              <a:t>In other words, for the sample of a size 16, the SEM = 4/4 =1.  So, if we observe a sample of 19, this is quite normal for this distribution. It’s distance from the population mean is (18-19) is 1, just what we expect due to SAMPLING VARIABILITY.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7B85AED-2A07-4CC2-8878-25850880D972}" type="slidenum">
              <a:rPr lang="en-US" smtClean="0"/>
              <a:pPr/>
              <a:t>11</a:t>
            </a:fld>
            <a:endParaRPr lang="en-US"/>
          </a:p>
        </p:txBody>
      </p:sp>
    </p:spTree>
    <p:extLst>
      <p:ext uri="{BB962C8B-B14F-4D97-AF65-F5344CB8AC3E}">
        <p14:creationId xmlns:p14="http://schemas.microsoft.com/office/powerpoint/2010/main" val="262432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a:t>
            </a:r>
            <a:endParaRPr lang="en-US" dirty="0"/>
          </a:p>
        </p:txBody>
      </p:sp>
      <p:sp>
        <p:nvSpPr>
          <p:cNvPr id="3" name="Subtitle 2"/>
          <p:cNvSpPr>
            <a:spLocks noGrp="1"/>
          </p:cNvSpPr>
          <p:nvPr>
            <p:ph type="subTitle" idx="1"/>
          </p:nvPr>
        </p:nvSpPr>
        <p:spPr/>
        <p:txBody>
          <a:bodyPr/>
          <a:lstStyle/>
          <a:p>
            <a:endParaRPr lang="en-US"/>
          </a:p>
        </p:txBody>
      </p:sp>
      <p:sp>
        <p:nvSpPr>
          <p:cNvPr id="4" name="Content Placeholder 2"/>
          <p:cNvSpPr>
            <a:spLocks noGrp="1"/>
          </p:cNvSpPr>
          <p:nvPr/>
        </p:nvSpPr>
        <p:spPr>
          <a:xfrm>
            <a:off x="1961029" y="3160059"/>
            <a:ext cx="5221941" cy="537882"/>
          </a:xfrm>
          <a:prstGeom prst="rect">
            <a:avLst/>
          </a:prstGeom>
        </p:spPr>
        <p:txBody>
          <a:bodyPr vert="horz" wrap="square" lIns="54864" tIns="9144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solidFill>
                  <a:srgbClr val="00B050"/>
                </a:solidFill>
              </a:rPr>
              <a:t>How many </a:t>
            </a:r>
            <a:r>
              <a:rPr lang="en-US" sz="2000" dirty="0" err="1">
                <a:solidFill>
                  <a:srgbClr val="00B050"/>
                </a:solidFill>
              </a:rPr>
              <a:t>datapoints</a:t>
            </a:r>
            <a:r>
              <a:rPr lang="en-US" sz="2000" dirty="0">
                <a:solidFill>
                  <a:srgbClr val="00B050"/>
                </a:solidFill>
              </a:rPr>
              <a:t> would you like to buy? </a:t>
            </a:r>
          </a:p>
        </p:txBody>
      </p:sp>
    </p:spTree>
    <p:extLst>
      <p:ext uri="{BB962C8B-B14F-4D97-AF65-F5344CB8AC3E}">
        <p14:creationId xmlns:p14="http://schemas.microsoft.com/office/powerpoint/2010/main" val="65277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23" name="TextBox 22"/>
          <p:cNvSpPr txBox="1"/>
          <p:nvPr/>
        </p:nvSpPr>
        <p:spPr>
          <a:xfrm>
            <a:off x="4953000" y="4095315"/>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24" name="TextBox 23"/>
          <p:cNvSpPr txBox="1"/>
          <p:nvPr/>
        </p:nvSpPr>
        <p:spPr>
          <a:xfrm>
            <a:off x="1905000" y="4088329"/>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1457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6" name="Rectangle 15"/>
          <p:cNvSpPr/>
          <p:nvPr/>
        </p:nvSpPr>
        <p:spPr>
          <a:xfrm>
            <a:off x="4459574"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7" name="Rectangle 16"/>
          <p:cNvSpPr/>
          <p:nvPr/>
        </p:nvSpPr>
        <p:spPr>
          <a:xfrm>
            <a:off x="4029441"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8" name="Rectangle 17"/>
          <p:cNvSpPr/>
          <p:nvPr/>
        </p:nvSpPr>
        <p:spPr>
          <a:xfrm>
            <a:off x="317309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0" name="Rectangle 19"/>
          <p:cNvSpPr/>
          <p:nvPr/>
        </p:nvSpPr>
        <p:spPr>
          <a:xfrm>
            <a:off x="360235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1" name="Rectangle 20"/>
          <p:cNvSpPr/>
          <p:nvPr/>
        </p:nvSpPr>
        <p:spPr>
          <a:xfrm>
            <a:off x="274383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2" name="Rectangle 21"/>
          <p:cNvSpPr/>
          <p:nvPr/>
        </p:nvSpPr>
        <p:spPr>
          <a:xfrm>
            <a:off x="274859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5" name="Rectangle 24"/>
          <p:cNvSpPr/>
          <p:nvPr/>
        </p:nvSpPr>
        <p:spPr>
          <a:xfrm>
            <a:off x="360711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6" name="Rectangle 25"/>
          <p:cNvSpPr/>
          <p:nvPr/>
        </p:nvSpPr>
        <p:spPr>
          <a:xfrm>
            <a:off x="403637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7" name="Rectangle 26"/>
          <p:cNvSpPr/>
          <p:nvPr/>
        </p:nvSpPr>
        <p:spPr>
          <a:xfrm>
            <a:off x="317785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8" name="Rectangle 27"/>
          <p:cNvSpPr/>
          <p:nvPr/>
        </p:nvSpPr>
        <p:spPr>
          <a:xfrm>
            <a:off x="3177857" y="5487171"/>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9" name="Rectangle 28"/>
          <p:cNvSpPr/>
          <p:nvPr/>
        </p:nvSpPr>
        <p:spPr>
          <a:xfrm>
            <a:off x="3607117" y="5487171"/>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0" name="Rectangle 29"/>
          <p:cNvSpPr/>
          <p:nvPr/>
        </p:nvSpPr>
        <p:spPr>
          <a:xfrm>
            <a:off x="4888834"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1" name="Rectangle 30"/>
          <p:cNvSpPr/>
          <p:nvPr/>
        </p:nvSpPr>
        <p:spPr>
          <a:xfrm>
            <a:off x="4459574"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2" name="Rectangle 31"/>
          <p:cNvSpPr/>
          <p:nvPr/>
        </p:nvSpPr>
        <p:spPr>
          <a:xfrm>
            <a:off x="4031615" y="5487171"/>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3" name="Rectangle 32"/>
          <p:cNvSpPr/>
          <p:nvPr/>
        </p:nvSpPr>
        <p:spPr>
          <a:xfrm>
            <a:off x="3607117" y="5246545"/>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4" name="Freeform 33"/>
          <p:cNvSpPr/>
          <p:nvPr/>
        </p:nvSpPr>
        <p:spPr>
          <a:xfrm>
            <a:off x="2209800" y="5105400"/>
            <a:ext cx="3162300" cy="1027449"/>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5" name="TextBox 34"/>
          <p:cNvSpPr txBox="1"/>
          <p:nvPr/>
        </p:nvSpPr>
        <p:spPr>
          <a:xfrm>
            <a:off x="3657600" y="617220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a:t>
            </a:r>
          </a:p>
          <a:p>
            <a:r>
              <a:rPr lang="el-GR" b="1" dirty="0" smtClean="0"/>
              <a:t>σ</a:t>
            </a:r>
            <a:r>
              <a:rPr lang="en-US" b="1" baseline="-25000" dirty="0"/>
              <a:t>M</a:t>
            </a:r>
            <a:endParaRPr lang="en-US" baseline="-25000" dirty="0"/>
          </a:p>
        </p:txBody>
      </p:sp>
      <p:cxnSp>
        <p:nvCxnSpPr>
          <p:cNvPr id="7" name="Straight Connector 6"/>
          <p:cNvCxnSpPr/>
          <p:nvPr/>
        </p:nvCxnSpPr>
        <p:spPr>
          <a:xfrm>
            <a:off x="2209800" y="6209049"/>
            <a:ext cx="316230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34" idx="2"/>
          </p:cNvCxnSpPr>
          <p:nvPr/>
        </p:nvCxnSpPr>
        <p:spPr>
          <a:xfrm flipH="1">
            <a:off x="3790950" y="5105400"/>
            <a:ext cx="10157" cy="1219200"/>
          </a:xfrm>
          <a:prstGeom prst="line">
            <a:avLst/>
          </a:prstGeom>
          <a:ln w="9525">
            <a:solidFill>
              <a:schemeClr val="dk1">
                <a:shade val="95000"/>
                <a:satMod val="105000"/>
              </a:schemeClr>
            </a:solidFill>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3788411" y="5193268"/>
            <a:ext cx="563515" cy="375464"/>
            <a:chOff x="3793164" y="2469744"/>
            <a:chExt cx="702636" cy="375464"/>
          </a:xfrm>
        </p:grpSpPr>
        <p:cxnSp>
          <p:nvCxnSpPr>
            <p:cNvPr id="39" name="Straight Arrow Connector 38"/>
            <p:cNvCxnSpPr/>
            <p:nvPr/>
          </p:nvCxnSpPr>
          <p:spPr>
            <a:xfrm>
              <a:off x="3793164" y="2845208"/>
              <a:ext cx="702636" cy="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sp>
          <p:nvSpPr>
            <p:cNvPr id="40" name="Rectangle 39"/>
            <p:cNvSpPr/>
            <p:nvPr/>
          </p:nvSpPr>
          <p:spPr>
            <a:xfrm>
              <a:off x="3836103" y="2469744"/>
              <a:ext cx="554054" cy="369332"/>
            </a:xfrm>
            <a:prstGeom prst="rect">
              <a:avLst/>
            </a:prstGeom>
          </p:spPr>
          <p:txBody>
            <a:bodyPr wrap="none">
              <a:spAutoFit/>
            </a:bodyPr>
            <a:lstStyle/>
            <a:p>
              <a:r>
                <a:rPr lang="el-GR" b="1" dirty="0" smtClean="0"/>
                <a:t>σ</a:t>
              </a:r>
              <a:r>
                <a:rPr lang="en-US" b="1" baseline="-25000" dirty="0"/>
                <a:t>M</a:t>
              </a:r>
              <a:endParaRPr lang="en-US" baseline="-25000" dirty="0"/>
            </a:p>
          </p:txBody>
        </p:sp>
      </p:grpSp>
      <p:sp>
        <p:nvSpPr>
          <p:cNvPr id="41" name="Cloud 40"/>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3424916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23" name="TextBox 22"/>
          <p:cNvSpPr txBox="1"/>
          <p:nvPr/>
        </p:nvSpPr>
        <p:spPr>
          <a:xfrm>
            <a:off x="4953000" y="4095315"/>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24" name="TextBox 23"/>
          <p:cNvSpPr txBox="1"/>
          <p:nvPr/>
        </p:nvSpPr>
        <p:spPr>
          <a:xfrm>
            <a:off x="1905000" y="4088329"/>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1457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6" name="Rectangle 15"/>
          <p:cNvSpPr/>
          <p:nvPr/>
        </p:nvSpPr>
        <p:spPr>
          <a:xfrm>
            <a:off x="4459574"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7" name="Rectangle 16"/>
          <p:cNvSpPr/>
          <p:nvPr/>
        </p:nvSpPr>
        <p:spPr>
          <a:xfrm>
            <a:off x="4029441" y="5968423"/>
            <a:ext cx="429260" cy="240626"/>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19</a:t>
            </a:r>
          </a:p>
        </p:txBody>
      </p:sp>
      <p:sp>
        <p:nvSpPr>
          <p:cNvPr id="18" name="Rectangle 17"/>
          <p:cNvSpPr/>
          <p:nvPr/>
        </p:nvSpPr>
        <p:spPr>
          <a:xfrm>
            <a:off x="317309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0" name="Rectangle 19"/>
          <p:cNvSpPr/>
          <p:nvPr/>
        </p:nvSpPr>
        <p:spPr>
          <a:xfrm>
            <a:off x="360235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1" name="Rectangle 20"/>
          <p:cNvSpPr/>
          <p:nvPr/>
        </p:nvSpPr>
        <p:spPr>
          <a:xfrm>
            <a:off x="274383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2" name="Rectangle 21"/>
          <p:cNvSpPr/>
          <p:nvPr/>
        </p:nvSpPr>
        <p:spPr>
          <a:xfrm>
            <a:off x="274859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5" name="Rectangle 24"/>
          <p:cNvSpPr/>
          <p:nvPr/>
        </p:nvSpPr>
        <p:spPr>
          <a:xfrm>
            <a:off x="360711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6" name="Rectangle 25"/>
          <p:cNvSpPr/>
          <p:nvPr/>
        </p:nvSpPr>
        <p:spPr>
          <a:xfrm>
            <a:off x="403637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7" name="Rectangle 26"/>
          <p:cNvSpPr/>
          <p:nvPr/>
        </p:nvSpPr>
        <p:spPr>
          <a:xfrm>
            <a:off x="317785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8" name="Rectangle 27"/>
          <p:cNvSpPr/>
          <p:nvPr/>
        </p:nvSpPr>
        <p:spPr>
          <a:xfrm>
            <a:off x="3177857" y="5487171"/>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9" name="Rectangle 28"/>
          <p:cNvSpPr/>
          <p:nvPr/>
        </p:nvSpPr>
        <p:spPr>
          <a:xfrm>
            <a:off x="3607117" y="5487171"/>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0" name="Rectangle 29"/>
          <p:cNvSpPr/>
          <p:nvPr/>
        </p:nvSpPr>
        <p:spPr>
          <a:xfrm>
            <a:off x="4888834"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1" name="Rectangle 30"/>
          <p:cNvSpPr/>
          <p:nvPr/>
        </p:nvSpPr>
        <p:spPr>
          <a:xfrm>
            <a:off x="4459574"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2" name="Rectangle 31"/>
          <p:cNvSpPr/>
          <p:nvPr/>
        </p:nvSpPr>
        <p:spPr>
          <a:xfrm>
            <a:off x="4031615" y="5487171"/>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3" name="Rectangle 32"/>
          <p:cNvSpPr/>
          <p:nvPr/>
        </p:nvSpPr>
        <p:spPr>
          <a:xfrm>
            <a:off x="3607117" y="5246545"/>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4" name="Freeform 33"/>
          <p:cNvSpPr/>
          <p:nvPr/>
        </p:nvSpPr>
        <p:spPr>
          <a:xfrm>
            <a:off x="2209800" y="5105400"/>
            <a:ext cx="3162300" cy="1027449"/>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5" name="TextBox 34"/>
          <p:cNvSpPr txBox="1"/>
          <p:nvPr/>
        </p:nvSpPr>
        <p:spPr>
          <a:xfrm>
            <a:off x="3657600" y="617220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a:t>
            </a:r>
          </a:p>
          <a:p>
            <a:r>
              <a:rPr lang="el-GR" b="1" dirty="0" smtClean="0"/>
              <a:t>σ</a:t>
            </a:r>
            <a:r>
              <a:rPr lang="en-US" b="1" baseline="-25000" dirty="0"/>
              <a:t>M</a:t>
            </a:r>
            <a:endParaRPr lang="en-US" baseline="-25000" dirty="0"/>
          </a:p>
        </p:txBody>
      </p:sp>
      <p:cxnSp>
        <p:nvCxnSpPr>
          <p:cNvPr id="7" name="Straight Connector 6"/>
          <p:cNvCxnSpPr/>
          <p:nvPr/>
        </p:nvCxnSpPr>
        <p:spPr>
          <a:xfrm>
            <a:off x="2209800" y="6209049"/>
            <a:ext cx="316230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34" idx="2"/>
          </p:cNvCxnSpPr>
          <p:nvPr/>
        </p:nvCxnSpPr>
        <p:spPr>
          <a:xfrm flipH="1">
            <a:off x="3790950" y="5105400"/>
            <a:ext cx="10157" cy="1219200"/>
          </a:xfrm>
          <a:prstGeom prst="line">
            <a:avLst/>
          </a:prstGeom>
          <a:ln w="9525">
            <a:solidFill>
              <a:schemeClr val="dk1">
                <a:shade val="95000"/>
                <a:satMod val="105000"/>
              </a:schemeClr>
            </a:solidFill>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3788411" y="5193268"/>
            <a:ext cx="563515" cy="375464"/>
            <a:chOff x="3793164" y="2469744"/>
            <a:chExt cx="702636" cy="375464"/>
          </a:xfrm>
        </p:grpSpPr>
        <p:cxnSp>
          <p:nvCxnSpPr>
            <p:cNvPr id="39" name="Straight Arrow Connector 38"/>
            <p:cNvCxnSpPr/>
            <p:nvPr/>
          </p:nvCxnSpPr>
          <p:spPr>
            <a:xfrm>
              <a:off x="3793164" y="2845208"/>
              <a:ext cx="702636" cy="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sp>
          <p:nvSpPr>
            <p:cNvPr id="40" name="Rectangle 39"/>
            <p:cNvSpPr/>
            <p:nvPr/>
          </p:nvSpPr>
          <p:spPr>
            <a:xfrm>
              <a:off x="3836103" y="2469744"/>
              <a:ext cx="554054" cy="369332"/>
            </a:xfrm>
            <a:prstGeom prst="rect">
              <a:avLst/>
            </a:prstGeom>
          </p:spPr>
          <p:txBody>
            <a:bodyPr wrap="none">
              <a:spAutoFit/>
            </a:bodyPr>
            <a:lstStyle/>
            <a:p>
              <a:r>
                <a:rPr lang="el-GR" b="1" dirty="0" smtClean="0"/>
                <a:t>σ</a:t>
              </a:r>
              <a:r>
                <a:rPr lang="en-US" b="1" baseline="-25000" dirty="0"/>
                <a:t>M</a:t>
              </a:r>
              <a:endParaRPr lang="en-US" baseline="-25000" dirty="0"/>
            </a:p>
          </p:txBody>
        </p:sp>
      </p:grpSp>
      <p:sp>
        <p:nvSpPr>
          <p:cNvPr id="41" name="Cloud 40"/>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133230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23" name="TextBox 22"/>
          <p:cNvSpPr txBox="1"/>
          <p:nvPr/>
        </p:nvSpPr>
        <p:spPr>
          <a:xfrm>
            <a:off x="4953000" y="4095315"/>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24" name="TextBox 23"/>
          <p:cNvSpPr txBox="1"/>
          <p:nvPr/>
        </p:nvSpPr>
        <p:spPr>
          <a:xfrm>
            <a:off x="1905000" y="4088329"/>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1457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16" name="Rectangle 15"/>
          <p:cNvSpPr/>
          <p:nvPr/>
        </p:nvSpPr>
        <p:spPr>
          <a:xfrm>
            <a:off x="4459574" y="5968423"/>
            <a:ext cx="429260" cy="240626"/>
          </a:xfrm>
          <a:prstGeom prst="rect">
            <a:avLst/>
          </a:prstGeom>
          <a:solidFill>
            <a:schemeClr val="tx2">
              <a:lumMod val="40000"/>
              <a:lumOff val="6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20</a:t>
            </a:r>
          </a:p>
        </p:txBody>
      </p:sp>
      <p:sp>
        <p:nvSpPr>
          <p:cNvPr id="18" name="Rectangle 17"/>
          <p:cNvSpPr/>
          <p:nvPr/>
        </p:nvSpPr>
        <p:spPr>
          <a:xfrm>
            <a:off x="317309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0" name="Rectangle 19"/>
          <p:cNvSpPr/>
          <p:nvPr/>
        </p:nvSpPr>
        <p:spPr>
          <a:xfrm>
            <a:off x="360235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1" name="Rectangle 20"/>
          <p:cNvSpPr/>
          <p:nvPr/>
        </p:nvSpPr>
        <p:spPr>
          <a:xfrm>
            <a:off x="2743835"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2" name="Rectangle 21"/>
          <p:cNvSpPr/>
          <p:nvPr/>
        </p:nvSpPr>
        <p:spPr>
          <a:xfrm>
            <a:off x="274859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5" name="Rectangle 24"/>
          <p:cNvSpPr/>
          <p:nvPr/>
        </p:nvSpPr>
        <p:spPr>
          <a:xfrm>
            <a:off x="360711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6" name="Rectangle 25"/>
          <p:cNvSpPr/>
          <p:nvPr/>
        </p:nvSpPr>
        <p:spPr>
          <a:xfrm>
            <a:off x="403637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7" name="Rectangle 26"/>
          <p:cNvSpPr/>
          <p:nvPr/>
        </p:nvSpPr>
        <p:spPr>
          <a:xfrm>
            <a:off x="3177857"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8" name="Rectangle 27"/>
          <p:cNvSpPr/>
          <p:nvPr/>
        </p:nvSpPr>
        <p:spPr>
          <a:xfrm>
            <a:off x="3177857" y="5487171"/>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9" name="Rectangle 28"/>
          <p:cNvSpPr/>
          <p:nvPr/>
        </p:nvSpPr>
        <p:spPr>
          <a:xfrm>
            <a:off x="3607117" y="5487171"/>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0" name="Rectangle 29"/>
          <p:cNvSpPr/>
          <p:nvPr/>
        </p:nvSpPr>
        <p:spPr>
          <a:xfrm>
            <a:off x="4888834" y="5968423"/>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1" name="Rectangle 30"/>
          <p:cNvSpPr/>
          <p:nvPr/>
        </p:nvSpPr>
        <p:spPr>
          <a:xfrm>
            <a:off x="4459574" y="5727797"/>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2" name="Rectangle 31"/>
          <p:cNvSpPr/>
          <p:nvPr/>
        </p:nvSpPr>
        <p:spPr>
          <a:xfrm>
            <a:off x="4031615" y="5487171"/>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3" name="Rectangle 32"/>
          <p:cNvSpPr/>
          <p:nvPr/>
        </p:nvSpPr>
        <p:spPr>
          <a:xfrm>
            <a:off x="3607117" y="5246545"/>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4" name="Freeform 33"/>
          <p:cNvSpPr/>
          <p:nvPr/>
        </p:nvSpPr>
        <p:spPr>
          <a:xfrm>
            <a:off x="2209800" y="5105400"/>
            <a:ext cx="3162300" cy="1027449"/>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5" name="TextBox 34"/>
          <p:cNvSpPr txBox="1"/>
          <p:nvPr/>
        </p:nvSpPr>
        <p:spPr>
          <a:xfrm>
            <a:off x="3657600" y="617220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a:t>
            </a:r>
          </a:p>
          <a:p>
            <a:r>
              <a:rPr lang="el-GR" b="1" dirty="0" smtClean="0"/>
              <a:t>σ</a:t>
            </a:r>
            <a:r>
              <a:rPr lang="en-US" b="1" baseline="-25000" dirty="0"/>
              <a:t>M</a:t>
            </a:r>
            <a:endParaRPr lang="en-US" baseline="-25000" dirty="0"/>
          </a:p>
        </p:txBody>
      </p:sp>
      <p:cxnSp>
        <p:nvCxnSpPr>
          <p:cNvPr id="7" name="Straight Connector 6"/>
          <p:cNvCxnSpPr/>
          <p:nvPr/>
        </p:nvCxnSpPr>
        <p:spPr>
          <a:xfrm>
            <a:off x="2209800" y="6209049"/>
            <a:ext cx="316230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34" idx="2"/>
          </p:cNvCxnSpPr>
          <p:nvPr/>
        </p:nvCxnSpPr>
        <p:spPr>
          <a:xfrm flipH="1">
            <a:off x="3790950" y="5105400"/>
            <a:ext cx="10157" cy="1219200"/>
          </a:xfrm>
          <a:prstGeom prst="line">
            <a:avLst/>
          </a:prstGeom>
          <a:ln w="9525">
            <a:solidFill>
              <a:schemeClr val="dk1">
                <a:shade val="95000"/>
                <a:satMod val="105000"/>
              </a:schemeClr>
            </a:solidFill>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3788411" y="5193268"/>
            <a:ext cx="563515" cy="375464"/>
            <a:chOff x="3793164" y="2469744"/>
            <a:chExt cx="702636" cy="375464"/>
          </a:xfrm>
        </p:grpSpPr>
        <p:cxnSp>
          <p:nvCxnSpPr>
            <p:cNvPr id="39" name="Straight Arrow Connector 38"/>
            <p:cNvCxnSpPr/>
            <p:nvPr/>
          </p:nvCxnSpPr>
          <p:spPr>
            <a:xfrm>
              <a:off x="3793164" y="2845208"/>
              <a:ext cx="702636" cy="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sp>
          <p:nvSpPr>
            <p:cNvPr id="40" name="Rectangle 39"/>
            <p:cNvSpPr/>
            <p:nvPr/>
          </p:nvSpPr>
          <p:spPr>
            <a:xfrm>
              <a:off x="3836103" y="2469744"/>
              <a:ext cx="554054" cy="369332"/>
            </a:xfrm>
            <a:prstGeom prst="rect">
              <a:avLst/>
            </a:prstGeom>
          </p:spPr>
          <p:txBody>
            <a:bodyPr wrap="none">
              <a:spAutoFit/>
            </a:bodyPr>
            <a:lstStyle/>
            <a:p>
              <a:r>
                <a:rPr lang="el-GR" b="1" dirty="0" smtClean="0"/>
                <a:t>σ</a:t>
              </a:r>
              <a:r>
                <a:rPr lang="en-US" b="1" baseline="-25000" dirty="0"/>
                <a:t>M</a:t>
              </a:r>
              <a:endParaRPr lang="en-US" baseline="-25000" dirty="0"/>
            </a:p>
          </p:txBody>
        </p:sp>
      </p:grpSp>
      <p:sp>
        <p:nvSpPr>
          <p:cNvPr id="41" name="Rectangle 40"/>
          <p:cNvSpPr/>
          <p:nvPr/>
        </p:nvSpPr>
        <p:spPr>
          <a:xfrm>
            <a:off x="4030314" y="5967172"/>
            <a:ext cx="429260" cy="240626"/>
          </a:xfrm>
          <a:prstGeom prst="rect">
            <a:avLst/>
          </a:prstGeom>
          <a:solidFill>
            <a:schemeClr val="tx2">
              <a:lumMod val="40000"/>
              <a:lumOff val="60000"/>
              <a:alpha val="40000"/>
            </a:schemeClr>
          </a:solidFill>
          <a:ln w="6350">
            <a:solidFill>
              <a:schemeClr val="tx1">
                <a:alpha val="32000"/>
              </a:schemeClr>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2144293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Think </a:t>
            </a:r>
            <a:r>
              <a:rPr lang="en-US" dirty="0" smtClean="0">
                <a:latin typeface="Arial Black" pitchFamily="34" charset="0"/>
                <a:cs typeface="Consolas" pitchFamily="49" charset="0"/>
              </a:rPr>
              <a:t>design</a:t>
            </a:r>
            <a:endParaRPr lang="en-US" dirty="0">
              <a:latin typeface="Arial Black" pitchFamily="34" charset="0"/>
              <a:cs typeface="Consolas" pitchFamily="49" charset="0"/>
            </a:endParaRPr>
          </a:p>
        </p:txBody>
      </p:sp>
      <p:sp>
        <p:nvSpPr>
          <p:cNvPr id="3" name="Subtitle 2"/>
          <p:cNvSpPr>
            <a:spLocks noGrp="1"/>
          </p:cNvSpPr>
          <p:nvPr>
            <p:ph type="subTitle" idx="1"/>
          </p:nvPr>
        </p:nvSpPr>
        <p:spPr>
          <a:xfrm>
            <a:off x="0" y="3886200"/>
            <a:ext cx="9144000" cy="1752600"/>
          </a:xfrm>
        </p:spPr>
        <p:txBody>
          <a:bodyPr/>
          <a:lstStyle/>
          <a:p>
            <a:r>
              <a:rPr lang="en-US" dirty="0"/>
              <a:t>h</a:t>
            </a:r>
            <a:r>
              <a:rPr lang="en-US" dirty="0" smtClean="0"/>
              <a:t>ow to make statements about reality</a:t>
            </a:r>
            <a:endParaRPr lang="en-US" dirty="0"/>
          </a:p>
        </p:txBody>
      </p:sp>
    </p:spTree>
    <p:extLst>
      <p:ext uri="{BB962C8B-B14F-4D97-AF65-F5344CB8AC3E}">
        <p14:creationId xmlns:p14="http://schemas.microsoft.com/office/powerpoint/2010/main" val="65277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4</a:t>
            </a:r>
            <a:endParaRPr lang="en-US" dirty="0"/>
          </a:p>
        </p:txBody>
      </p:sp>
    </p:spTree>
    <p:extLst>
      <p:ext uri="{BB962C8B-B14F-4D97-AF65-F5344CB8AC3E}">
        <p14:creationId xmlns:p14="http://schemas.microsoft.com/office/powerpoint/2010/main" val="1909595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8" name="Group 7"/>
          <p:cNvGrpSpPr/>
          <p:nvPr/>
        </p:nvGrpSpPr>
        <p:grpSpPr>
          <a:xfrm>
            <a:off x="3780672" y="909935"/>
            <a:ext cx="825254" cy="461665"/>
            <a:chOff x="3780672" y="909935"/>
            <a:chExt cx="1913348" cy="461665"/>
          </a:xfrm>
        </p:grpSpPr>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grpSp>
      <p:grpSp>
        <p:nvGrpSpPr>
          <p:cNvPr id="2" name="Group 1"/>
          <p:cNvGrpSpPr/>
          <p:nvPr/>
        </p:nvGrpSpPr>
        <p:grpSpPr>
          <a:xfrm>
            <a:off x="2590800" y="1101908"/>
            <a:ext cx="4030252" cy="3774892"/>
            <a:chOff x="3665948" y="1101908"/>
            <a:chExt cx="4030252" cy="3774892"/>
          </a:xfrm>
        </p:grpSpPr>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4</a:t>
              </a:r>
              <a:endParaRPr lang="en-US" dirty="0"/>
            </a:p>
          </p:txBody>
        </p:sp>
      </p:grpSp>
    </p:spTree>
    <p:extLst>
      <p:ext uri="{BB962C8B-B14F-4D97-AF65-F5344CB8AC3E}">
        <p14:creationId xmlns:p14="http://schemas.microsoft.com/office/powerpoint/2010/main" val="3475676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8" name="Group 7"/>
          <p:cNvGrpSpPr/>
          <p:nvPr/>
        </p:nvGrpSpPr>
        <p:grpSpPr>
          <a:xfrm flipH="1">
            <a:off x="2929526" y="909935"/>
            <a:ext cx="851146" cy="461665"/>
            <a:chOff x="3780672" y="909935"/>
            <a:chExt cx="1913348" cy="461665"/>
          </a:xfrm>
        </p:grpSpPr>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grpSp>
      <p:grpSp>
        <p:nvGrpSpPr>
          <p:cNvPr id="2" name="Group 1"/>
          <p:cNvGrpSpPr/>
          <p:nvPr/>
        </p:nvGrpSpPr>
        <p:grpSpPr>
          <a:xfrm>
            <a:off x="914400" y="1101908"/>
            <a:ext cx="4030252" cy="3774892"/>
            <a:chOff x="3665948" y="1101908"/>
            <a:chExt cx="4030252" cy="3774892"/>
          </a:xfrm>
        </p:grpSpPr>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4</a:t>
              </a:r>
              <a:endParaRPr lang="en-US" dirty="0"/>
            </a:p>
          </p:txBody>
        </p:sp>
      </p:grpSp>
    </p:spTree>
    <p:extLst>
      <p:ext uri="{BB962C8B-B14F-4D97-AF65-F5344CB8AC3E}">
        <p14:creationId xmlns:p14="http://schemas.microsoft.com/office/powerpoint/2010/main" val="2014028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8" name="Group 7"/>
          <p:cNvGrpSpPr/>
          <p:nvPr/>
        </p:nvGrpSpPr>
        <p:grpSpPr>
          <a:xfrm flipH="1">
            <a:off x="3549114" y="909935"/>
            <a:ext cx="231557" cy="461665"/>
            <a:chOff x="3780672" y="909935"/>
            <a:chExt cx="1913348" cy="461665"/>
          </a:xfrm>
        </p:grpSpPr>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301203" y="909935"/>
              <a:ext cx="841909" cy="461665"/>
            </a:xfrm>
            <a:prstGeom prst="rect">
              <a:avLst/>
            </a:prstGeom>
            <a:noFill/>
          </p:spPr>
          <p:txBody>
            <a:bodyPr wrap="square" rtlCol="0">
              <a:spAutoFit/>
            </a:bodyPr>
            <a:lstStyle/>
            <a:p>
              <a:pPr algn="ctr"/>
              <a:r>
                <a:rPr lang="en-US" sz="2400" b="1" dirty="0" smtClean="0"/>
                <a:t>?</a:t>
              </a:r>
              <a:endParaRPr lang="en-US" dirty="0"/>
            </a:p>
          </p:txBody>
        </p:sp>
      </p:grpSp>
      <p:grpSp>
        <p:nvGrpSpPr>
          <p:cNvPr id="2" name="Group 1"/>
          <p:cNvGrpSpPr/>
          <p:nvPr/>
        </p:nvGrpSpPr>
        <p:grpSpPr>
          <a:xfrm>
            <a:off x="1532348" y="1101908"/>
            <a:ext cx="4030252" cy="3774892"/>
            <a:chOff x="3665948" y="1101908"/>
            <a:chExt cx="4030252" cy="3774892"/>
          </a:xfrm>
        </p:grpSpPr>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4</a:t>
              </a:r>
              <a:endParaRPr lang="en-US" dirty="0"/>
            </a:p>
          </p:txBody>
        </p:sp>
      </p:grpSp>
    </p:spTree>
    <p:extLst>
      <p:ext uri="{BB962C8B-B14F-4D97-AF65-F5344CB8AC3E}">
        <p14:creationId xmlns:p14="http://schemas.microsoft.com/office/powerpoint/2010/main" val="3363999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1752600"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3780672" y="11430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2" name="Group 1"/>
          <p:cNvGrpSpPr/>
          <p:nvPr/>
        </p:nvGrpSpPr>
        <p:grpSpPr>
          <a:xfrm>
            <a:off x="1760948" y="1101908"/>
            <a:ext cx="4030252" cy="3774892"/>
            <a:chOff x="3665948" y="1101908"/>
            <a:chExt cx="4030252" cy="3774892"/>
          </a:xfrm>
        </p:grpSpPr>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361897" y="4230469"/>
              <a:ext cx="841909" cy="646331"/>
            </a:xfrm>
            <a:prstGeom prst="rect">
              <a:avLst/>
            </a:prstGeom>
            <a:noFill/>
          </p:spPr>
          <p:txBody>
            <a:bodyPr wrap="square" rtlCol="0">
              <a:spAutoFit/>
            </a:bodyPr>
            <a:lstStyle/>
            <a:p>
              <a:r>
                <a:rPr lang="en-US" b="1" dirty="0" smtClean="0">
                  <a:solidFill>
                    <a:srgbClr val="FF0000"/>
                  </a:solidFill>
                </a:rPr>
                <a:t>µ</a:t>
              </a:r>
              <a:r>
                <a:rPr lang="en-US" dirty="0" smtClean="0"/>
                <a:t> = ?</a:t>
              </a:r>
            </a:p>
            <a:p>
              <a:r>
                <a:rPr lang="el-GR" b="1" dirty="0" smtClean="0">
                  <a:solidFill>
                    <a:schemeClr val="tx2">
                      <a:lumMod val="60000"/>
                      <a:lumOff val="40000"/>
                    </a:schemeClr>
                  </a:solidFill>
                </a:rPr>
                <a:t>σ</a:t>
              </a:r>
              <a:r>
                <a:rPr lang="en-US" dirty="0" smtClean="0"/>
                <a:t> = 4</a:t>
              </a:r>
              <a:endParaRPr lang="en-US" dirty="0"/>
            </a:p>
          </p:txBody>
        </p:sp>
      </p:grpSp>
    </p:spTree>
    <p:extLst>
      <p:ext uri="{BB962C8B-B14F-4D97-AF65-F5344CB8AC3E}">
        <p14:creationId xmlns:p14="http://schemas.microsoft.com/office/powerpoint/2010/main" val="3766986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5759622" y="24500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8" name="Group 7"/>
          <p:cNvGrpSpPr/>
          <p:nvPr/>
        </p:nvGrpSpPr>
        <p:grpSpPr>
          <a:xfrm flipH="1">
            <a:off x="5638085" y="533400"/>
            <a:ext cx="231557" cy="461665"/>
            <a:chOff x="3780672" y="909935"/>
            <a:chExt cx="1913348" cy="461665"/>
          </a:xfrm>
        </p:grpSpPr>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301206" y="909935"/>
              <a:ext cx="841906" cy="461665"/>
            </a:xfrm>
            <a:prstGeom prst="rect">
              <a:avLst/>
            </a:prstGeom>
            <a:noFill/>
          </p:spPr>
          <p:txBody>
            <a:bodyPr wrap="square" rtlCol="0">
              <a:spAutoFit/>
            </a:bodyPr>
            <a:lstStyle/>
            <a:p>
              <a:pPr algn="ctr"/>
              <a:r>
                <a:rPr lang="en-US" sz="2400" b="1" dirty="0"/>
                <a:t>0</a:t>
              </a:r>
              <a:endParaRPr lang="en-US" dirty="0"/>
            </a:p>
          </p:txBody>
        </p:sp>
      </p:grpSp>
      <p:grpSp>
        <p:nvGrpSpPr>
          <p:cNvPr id="2" name="Group 1"/>
          <p:cNvGrpSpPr/>
          <p:nvPr/>
        </p:nvGrpSpPr>
        <p:grpSpPr>
          <a:xfrm>
            <a:off x="3744390" y="1025708"/>
            <a:ext cx="4030252" cy="3123682"/>
            <a:chOff x="3665948" y="1101908"/>
            <a:chExt cx="4030252" cy="3123682"/>
          </a:xfrm>
        </p:grpSpPr>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7380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Recall what we know so far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2773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457200"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48200" y="4149390"/>
            <a:ext cx="2363667" cy="646331"/>
          </a:xfrm>
          <a:prstGeom prst="rect">
            <a:avLst/>
          </a:prstGeom>
          <a:noFill/>
        </p:spPr>
        <p:txBody>
          <a:bodyPr wrap="square" rtlCol="0">
            <a:spAutoFit/>
          </a:bodyPr>
          <a:lstStyle/>
          <a:p>
            <a:r>
              <a:rPr lang="en-US" b="1" dirty="0" smtClean="0">
                <a:solidFill>
                  <a:schemeClr val="tx2">
                    <a:lumMod val="60000"/>
                    <a:lumOff val="40000"/>
                  </a:schemeClr>
                </a:solidFill>
              </a:rPr>
              <a:t>Distribution of values</a:t>
            </a:r>
          </a:p>
          <a:p>
            <a:pPr algn="ctr"/>
            <a:r>
              <a:rPr lang="en-US" b="1" dirty="0">
                <a:solidFill>
                  <a:schemeClr val="tx2">
                    <a:lumMod val="60000"/>
                    <a:lumOff val="40000"/>
                  </a:schemeClr>
                </a:solidFill>
              </a:rPr>
              <a:t>µ</a:t>
            </a:r>
            <a:r>
              <a:rPr lang="en-US" dirty="0"/>
              <a:t> </a:t>
            </a:r>
            <a:r>
              <a:rPr lang="en-US" dirty="0" smtClean="0"/>
              <a:t>,</a:t>
            </a:r>
            <a:r>
              <a:rPr lang="el-GR" b="1" dirty="0" smtClean="0">
                <a:solidFill>
                  <a:schemeClr val="tx2">
                    <a:lumMod val="60000"/>
                    <a:lumOff val="40000"/>
                  </a:schemeClr>
                </a:solidFill>
              </a:rPr>
              <a:t>σ</a:t>
            </a:r>
            <a:endParaRPr lang="en-US" dirty="0" smtClean="0"/>
          </a:p>
        </p:txBody>
      </p:sp>
      <p:grpSp>
        <p:nvGrpSpPr>
          <p:cNvPr id="62" name="Group 61"/>
          <p:cNvGrpSpPr/>
          <p:nvPr/>
        </p:nvGrpSpPr>
        <p:grpSpPr>
          <a:xfrm>
            <a:off x="5759622" y="24500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6">
              <a:lumMod val="7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6">
              <a:lumMod val="7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cxnSp>
        <p:nvCxnSpPr>
          <p:cNvPr id="47" name="Straight Connector 46"/>
          <p:cNvCxnSpPr/>
          <p:nvPr/>
        </p:nvCxnSpPr>
        <p:spPr>
          <a:xfrm>
            <a:off x="5759516" y="10257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sp>
        <p:nvSpPr>
          <p:cNvPr id="19" name="Freeform 18"/>
          <p:cNvSpPr/>
          <p:nvPr/>
        </p:nvSpPr>
        <p:spPr>
          <a:xfrm>
            <a:off x="3742148"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034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5759622" y="24500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8" name="Group 7"/>
          <p:cNvGrpSpPr/>
          <p:nvPr/>
        </p:nvGrpSpPr>
        <p:grpSpPr>
          <a:xfrm flipH="1">
            <a:off x="5638085" y="533400"/>
            <a:ext cx="231557" cy="461665"/>
            <a:chOff x="3780672" y="909935"/>
            <a:chExt cx="1913348" cy="461665"/>
          </a:xfrm>
        </p:grpSpPr>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301206" y="909935"/>
              <a:ext cx="841906" cy="461665"/>
            </a:xfrm>
            <a:prstGeom prst="rect">
              <a:avLst/>
            </a:prstGeom>
            <a:noFill/>
          </p:spPr>
          <p:txBody>
            <a:bodyPr wrap="square" rtlCol="0">
              <a:spAutoFit/>
            </a:bodyPr>
            <a:lstStyle/>
            <a:p>
              <a:pPr algn="ctr"/>
              <a:r>
                <a:rPr lang="en-US" sz="2400" b="1" dirty="0"/>
                <a:t>0</a:t>
              </a:r>
              <a:endParaRPr lang="en-US" dirty="0"/>
            </a:p>
          </p:txBody>
        </p:sp>
      </p:grpSp>
      <p:grpSp>
        <p:nvGrpSpPr>
          <p:cNvPr id="2" name="Group 1"/>
          <p:cNvGrpSpPr/>
          <p:nvPr/>
        </p:nvGrpSpPr>
        <p:grpSpPr>
          <a:xfrm>
            <a:off x="3744390" y="1025708"/>
            <a:ext cx="4030252" cy="3123682"/>
            <a:chOff x="3665948" y="1101908"/>
            <a:chExt cx="4030252" cy="3123682"/>
          </a:xfrm>
        </p:grpSpPr>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sp>
        <p:nvSpPr>
          <p:cNvPr id="51" name="Down Arrow 50"/>
          <p:cNvSpPr/>
          <p:nvPr/>
        </p:nvSpPr>
        <p:spPr>
          <a:xfrm>
            <a:off x="1075257" y="1896650"/>
            <a:ext cx="543079" cy="3048000"/>
          </a:xfrm>
          <a:prstGeom prst="downArrow">
            <a:avLst>
              <a:gd name="adj1" fmla="val 23274"/>
              <a:gd name="adj2" fmla="val 767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41857" y="2887250"/>
            <a:ext cx="1583285"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ALCOHOL</a:t>
            </a:r>
            <a:endParaRPr lang="en-US" b="1" dirty="0"/>
          </a:p>
        </p:txBody>
      </p:sp>
    </p:spTree>
    <p:extLst>
      <p:ext uri="{BB962C8B-B14F-4D97-AF65-F5344CB8AC3E}">
        <p14:creationId xmlns:p14="http://schemas.microsoft.com/office/powerpoint/2010/main" val="2776548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own Arrow 11"/>
          <p:cNvSpPr/>
          <p:nvPr/>
        </p:nvSpPr>
        <p:spPr>
          <a:xfrm>
            <a:off x="7924800" y="1905000"/>
            <a:ext cx="543079" cy="3048000"/>
          </a:xfrm>
          <a:prstGeom prst="downArrow">
            <a:avLst>
              <a:gd name="adj1" fmla="val 23274"/>
              <a:gd name="adj2" fmla="val 7672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5759622" y="24500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8" name="Group 7"/>
          <p:cNvGrpSpPr/>
          <p:nvPr/>
        </p:nvGrpSpPr>
        <p:grpSpPr>
          <a:xfrm flipH="1">
            <a:off x="5638085" y="533400"/>
            <a:ext cx="231557" cy="461665"/>
            <a:chOff x="3780672" y="909935"/>
            <a:chExt cx="1913348" cy="461665"/>
          </a:xfrm>
        </p:grpSpPr>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301206" y="909935"/>
              <a:ext cx="841906" cy="461665"/>
            </a:xfrm>
            <a:prstGeom prst="rect">
              <a:avLst/>
            </a:prstGeom>
            <a:noFill/>
          </p:spPr>
          <p:txBody>
            <a:bodyPr wrap="square" rtlCol="0">
              <a:spAutoFit/>
            </a:bodyPr>
            <a:lstStyle/>
            <a:p>
              <a:pPr algn="ctr"/>
              <a:r>
                <a:rPr lang="en-US" sz="2400" b="1" dirty="0"/>
                <a:t>0</a:t>
              </a:r>
              <a:endParaRPr lang="en-US" dirty="0"/>
            </a:p>
          </p:txBody>
        </p:sp>
      </p:grpSp>
      <p:grpSp>
        <p:nvGrpSpPr>
          <p:cNvPr id="2" name="Group 1"/>
          <p:cNvGrpSpPr/>
          <p:nvPr/>
        </p:nvGrpSpPr>
        <p:grpSpPr>
          <a:xfrm>
            <a:off x="3744390" y="1025708"/>
            <a:ext cx="4030252" cy="3123682"/>
            <a:chOff x="3665948" y="1101908"/>
            <a:chExt cx="4030252" cy="3123682"/>
          </a:xfrm>
        </p:grpSpPr>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7280910" y="110767"/>
            <a:ext cx="1752600" cy="171694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279130" y="854937"/>
            <a:ext cx="228600" cy="228600"/>
          </a:xfrm>
          <a:prstGeom prst="rect">
            <a:avLst/>
          </a:prstGeom>
          <a:noFill/>
          <a:ln>
            <a:solidFill>
              <a:schemeClr val="tx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Rectangle 20"/>
          <p:cNvSpPr/>
          <p:nvPr/>
        </p:nvSpPr>
        <p:spPr>
          <a:xfrm>
            <a:off x="8507730" y="854937"/>
            <a:ext cx="228600" cy="228600"/>
          </a:xfrm>
          <a:prstGeom prst="rect">
            <a:avLst/>
          </a:prstGeom>
          <a:noFill/>
          <a:ln>
            <a:solidFill>
              <a:schemeClr val="tx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ectangle 21"/>
          <p:cNvSpPr/>
          <p:nvPr/>
        </p:nvSpPr>
        <p:spPr>
          <a:xfrm>
            <a:off x="8736330" y="854937"/>
            <a:ext cx="228600" cy="228600"/>
          </a:xfrm>
          <a:prstGeom prst="rect">
            <a:avLst/>
          </a:prstGeom>
          <a:noFill/>
          <a:ln>
            <a:solidFill>
              <a:schemeClr val="tx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ectangle 22"/>
          <p:cNvSpPr/>
          <p:nvPr/>
        </p:nvSpPr>
        <p:spPr>
          <a:xfrm>
            <a:off x="7809885" y="854937"/>
            <a:ext cx="228600" cy="228600"/>
          </a:xfrm>
          <a:prstGeom prst="rect">
            <a:avLst/>
          </a:prstGeom>
          <a:noFill/>
          <a:ln>
            <a:solidFill>
              <a:schemeClr val="tx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8279130" y="618619"/>
            <a:ext cx="228600" cy="228600"/>
          </a:xfrm>
          <a:prstGeom prst="rect">
            <a:avLst/>
          </a:prstGeom>
          <a:noFill/>
          <a:ln>
            <a:solidFill>
              <a:schemeClr val="tx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p:cNvSpPr/>
          <p:nvPr/>
        </p:nvSpPr>
        <p:spPr>
          <a:xfrm>
            <a:off x="8507730" y="618619"/>
            <a:ext cx="228600" cy="228600"/>
          </a:xfrm>
          <a:prstGeom prst="rect">
            <a:avLst/>
          </a:prstGeom>
          <a:noFill/>
          <a:ln>
            <a:solidFill>
              <a:schemeClr val="tx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8042910" y="854937"/>
            <a:ext cx="228600" cy="228600"/>
          </a:xfrm>
          <a:prstGeom prst="rect">
            <a:avLst/>
          </a:prstGeom>
          <a:noFill/>
          <a:ln>
            <a:solidFill>
              <a:schemeClr val="tx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7486035" y="854937"/>
            <a:ext cx="228600" cy="228600"/>
          </a:xfrm>
          <a:prstGeom prst="rect">
            <a:avLst/>
          </a:prstGeom>
          <a:noFill/>
          <a:ln>
            <a:solidFill>
              <a:schemeClr val="tx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9" name="Group 8"/>
          <p:cNvGrpSpPr/>
          <p:nvPr/>
        </p:nvGrpSpPr>
        <p:grpSpPr>
          <a:xfrm>
            <a:off x="7280910" y="4953000"/>
            <a:ext cx="1752600" cy="1716940"/>
            <a:chOff x="7322820" y="4953000"/>
            <a:chExt cx="1752600" cy="1716940"/>
          </a:xfrm>
        </p:grpSpPr>
        <p:sp>
          <p:nvSpPr>
            <p:cNvPr id="34" name="Oval 33"/>
            <p:cNvSpPr/>
            <p:nvPr/>
          </p:nvSpPr>
          <p:spPr>
            <a:xfrm>
              <a:off x="7322820" y="4953000"/>
              <a:ext cx="1752600" cy="17169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2104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Rectangle 35"/>
            <p:cNvSpPr/>
            <p:nvPr/>
          </p:nvSpPr>
          <p:spPr>
            <a:xfrm>
              <a:off x="854964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Rectangle 37"/>
            <p:cNvSpPr/>
            <p:nvPr/>
          </p:nvSpPr>
          <p:spPr>
            <a:xfrm>
              <a:off x="877824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Rectangle 38"/>
            <p:cNvSpPr/>
            <p:nvPr/>
          </p:nvSpPr>
          <p:spPr>
            <a:xfrm>
              <a:off x="7851795" y="5693311"/>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Rectangle 39"/>
            <p:cNvSpPr/>
            <p:nvPr/>
          </p:nvSpPr>
          <p:spPr>
            <a:xfrm>
              <a:off x="8321040" y="5456993"/>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Rectangle 40"/>
            <p:cNvSpPr/>
            <p:nvPr/>
          </p:nvSpPr>
          <p:spPr>
            <a:xfrm>
              <a:off x="8549640" y="5460852"/>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Rectangle 44"/>
            <p:cNvSpPr/>
            <p:nvPr/>
          </p:nvSpPr>
          <p:spPr>
            <a:xfrm>
              <a:off x="808482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Rectangle 48"/>
            <p:cNvSpPr/>
            <p:nvPr/>
          </p:nvSpPr>
          <p:spPr>
            <a:xfrm>
              <a:off x="7527945"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50" name="Rectangle 49"/>
          <p:cNvSpPr/>
          <p:nvPr/>
        </p:nvSpPr>
        <p:spPr>
          <a:xfrm>
            <a:off x="7391400" y="2895600"/>
            <a:ext cx="1583285"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TREATMENT</a:t>
            </a:r>
            <a:endParaRPr lang="en-US" b="1" dirty="0"/>
          </a:p>
        </p:txBody>
      </p:sp>
      <p:sp>
        <p:nvSpPr>
          <p:cNvPr id="13" name="Right Arrow 12"/>
          <p:cNvSpPr/>
          <p:nvPr/>
        </p:nvSpPr>
        <p:spPr>
          <a:xfrm>
            <a:off x="2743200" y="383928"/>
            <a:ext cx="4464705"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flipH="1">
            <a:off x="2743200" y="6250731"/>
            <a:ext cx="4537710" cy="25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352800" y="57090"/>
            <a:ext cx="2665537" cy="400110"/>
          </a:xfrm>
          <a:prstGeom prst="rect">
            <a:avLst/>
          </a:prstGeom>
          <a:noFill/>
        </p:spPr>
        <p:txBody>
          <a:bodyPr wrap="square" rtlCol="0">
            <a:spAutoFit/>
          </a:bodyPr>
          <a:lstStyle/>
          <a:p>
            <a:pPr algn="ctr"/>
            <a:r>
              <a:rPr lang="en-US" sz="2000" dirty="0" smtClean="0"/>
              <a:t>sampling</a:t>
            </a:r>
            <a:endParaRPr lang="en-US" sz="2000" dirty="0"/>
          </a:p>
        </p:txBody>
      </p:sp>
      <p:sp>
        <p:nvSpPr>
          <p:cNvPr id="54" name="TextBox 53"/>
          <p:cNvSpPr txBox="1"/>
          <p:nvPr/>
        </p:nvSpPr>
        <p:spPr>
          <a:xfrm>
            <a:off x="3411298" y="5921911"/>
            <a:ext cx="2665537" cy="400110"/>
          </a:xfrm>
          <a:prstGeom prst="rect">
            <a:avLst/>
          </a:prstGeom>
          <a:noFill/>
        </p:spPr>
        <p:txBody>
          <a:bodyPr wrap="square" rtlCol="0">
            <a:spAutoFit/>
          </a:bodyPr>
          <a:lstStyle/>
          <a:p>
            <a:pPr algn="ctr"/>
            <a:r>
              <a:rPr lang="en-US" sz="2000" dirty="0" smtClean="0"/>
              <a:t>inference</a:t>
            </a:r>
            <a:endParaRPr lang="en-US" sz="2000" dirty="0"/>
          </a:p>
        </p:txBody>
      </p:sp>
    </p:spTree>
    <p:extLst>
      <p:ext uri="{BB962C8B-B14F-4D97-AF65-F5344CB8AC3E}">
        <p14:creationId xmlns:p14="http://schemas.microsoft.com/office/powerpoint/2010/main" val="35363112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Formulating Hypotheses</a:t>
            </a:r>
            <a:endParaRPr lang="en-US" dirty="0"/>
          </a:p>
        </p:txBody>
      </p:sp>
      <p:sp>
        <p:nvSpPr>
          <p:cNvPr id="3" name="Subtitle 2"/>
          <p:cNvSpPr>
            <a:spLocks noGrp="1"/>
          </p:cNvSpPr>
          <p:nvPr>
            <p:ph type="subTitle" idx="1"/>
          </p:nvPr>
        </p:nvSpPr>
        <p:spPr/>
        <p:txBody>
          <a:bodyPr/>
          <a:lstStyle/>
          <a:p>
            <a:r>
              <a:rPr lang="en-US" dirty="0">
                <a:latin typeface="Consolas" pitchFamily="49" charset="0"/>
                <a:cs typeface="Consolas" pitchFamily="49" charset="0"/>
              </a:rPr>
              <a:t>m</a:t>
            </a:r>
            <a:r>
              <a:rPr lang="en-US" dirty="0" smtClean="0">
                <a:latin typeface="Consolas" pitchFamily="49" charset="0"/>
                <a:cs typeface="Consolas" pitchFamily="49" charset="0"/>
              </a:rPr>
              <a:t>aking statements</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652773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5759622" y="24500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8" name="Group 7"/>
          <p:cNvGrpSpPr/>
          <p:nvPr/>
        </p:nvGrpSpPr>
        <p:grpSpPr>
          <a:xfrm flipH="1">
            <a:off x="5638085" y="533400"/>
            <a:ext cx="231557" cy="461665"/>
            <a:chOff x="3780672" y="909935"/>
            <a:chExt cx="1913348" cy="461665"/>
          </a:xfrm>
        </p:grpSpPr>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301206" y="909935"/>
              <a:ext cx="841906" cy="461665"/>
            </a:xfrm>
            <a:prstGeom prst="rect">
              <a:avLst/>
            </a:prstGeom>
            <a:noFill/>
          </p:spPr>
          <p:txBody>
            <a:bodyPr wrap="square" rtlCol="0">
              <a:spAutoFit/>
            </a:bodyPr>
            <a:lstStyle/>
            <a:p>
              <a:pPr algn="ctr"/>
              <a:r>
                <a:rPr lang="en-US" sz="2400" b="1" dirty="0"/>
                <a:t>0</a:t>
              </a:r>
              <a:endParaRPr lang="en-US" dirty="0"/>
            </a:p>
          </p:txBody>
        </p:sp>
      </p:grpSp>
      <p:grpSp>
        <p:nvGrpSpPr>
          <p:cNvPr id="2" name="Group 1"/>
          <p:cNvGrpSpPr/>
          <p:nvPr/>
        </p:nvGrpSpPr>
        <p:grpSpPr>
          <a:xfrm>
            <a:off x="3744390" y="1025708"/>
            <a:ext cx="4030252" cy="3123682"/>
            <a:chOff x="3665948" y="1101908"/>
            <a:chExt cx="4030252" cy="3123682"/>
          </a:xfrm>
        </p:grpSpPr>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0574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4" name="Freeform 3"/>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5759622" y="24500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3" name="Freeform 2"/>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43" name="Cloud 42"/>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8" name="Group 7"/>
          <p:cNvGrpSpPr/>
          <p:nvPr/>
        </p:nvGrpSpPr>
        <p:grpSpPr>
          <a:xfrm flipH="1">
            <a:off x="4800600" y="914400"/>
            <a:ext cx="963514" cy="461665"/>
            <a:chOff x="3780672" y="909935"/>
            <a:chExt cx="1913348" cy="461665"/>
          </a:xfrm>
        </p:grpSpPr>
        <p:cxnSp>
          <p:nvCxnSpPr>
            <p:cNvPr id="10" name="Straight Arrow Connector 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4301206" y="909935"/>
              <a:ext cx="841906" cy="461665"/>
            </a:xfrm>
            <a:prstGeom prst="rect">
              <a:avLst/>
            </a:prstGeom>
            <a:noFill/>
          </p:spPr>
          <p:txBody>
            <a:bodyPr wrap="square" rtlCol="0">
              <a:spAutoFit/>
            </a:bodyPr>
            <a:lstStyle/>
            <a:p>
              <a:pPr algn="ctr"/>
              <a:r>
                <a:rPr lang="en-US" sz="2400" b="1" dirty="0" smtClean="0"/>
                <a:t>?</a:t>
              </a:r>
              <a:endParaRPr lang="en-US" dirty="0"/>
            </a:p>
          </p:txBody>
        </p:sp>
      </p:grpSp>
      <p:grpSp>
        <p:nvGrpSpPr>
          <p:cNvPr id="2" name="Group 1"/>
          <p:cNvGrpSpPr/>
          <p:nvPr/>
        </p:nvGrpSpPr>
        <p:grpSpPr>
          <a:xfrm>
            <a:off x="2819400" y="1025708"/>
            <a:ext cx="4030252" cy="3123682"/>
            <a:chOff x="3665948" y="1101908"/>
            <a:chExt cx="4030252" cy="3123682"/>
          </a:xfrm>
        </p:grpSpPr>
        <p:sp>
          <p:nvSpPr>
            <p:cNvPr id="46" name="Freeform 4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7" name="Straight Connector 4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4109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 Pair</a:t>
            </a:r>
            <a:endParaRPr lang="en-US" dirty="0"/>
          </a:p>
        </p:txBody>
      </p:sp>
      <p:sp>
        <p:nvSpPr>
          <p:cNvPr id="3" name="Content Placeholder 2"/>
          <p:cNvSpPr>
            <a:spLocks noGrp="1"/>
          </p:cNvSpPr>
          <p:nvPr>
            <p:ph idx="1"/>
          </p:nvPr>
        </p:nvSpPr>
        <p:spPr/>
        <p:txBody>
          <a:bodyPr/>
          <a:lstStyle/>
          <a:p>
            <a:pPr marL="0" indent="0">
              <a:buNone/>
            </a:pPr>
            <a:r>
              <a:rPr lang="en-US" dirty="0" smtClean="0"/>
              <a:t>H</a:t>
            </a:r>
            <a:r>
              <a:rPr lang="en-US" baseline="-25000" dirty="0" smtClean="0"/>
              <a:t>0  </a:t>
            </a:r>
            <a:r>
              <a:rPr lang="en-US" dirty="0" smtClean="0"/>
              <a:t>- Null Hypothesis                            (no effect)</a:t>
            </a:r>
            <a:endParaRPr lang="en-US" baseline="-25000" dirty="0" smtClean="0"/>
          </a:p>
          <a:p>
            <a:pPr marL="0" indent="0">
              <a:buNone/>
            </a:pPr>
            <a:r>
              <a:rPr lang="en-US" dirty="0" smtClean="0"/>
              <a:t>H</a:t>
            </a:r>
            <a:r>
              <a:rPr lang="en-US" baseline="-25000" dirty="0" smtClean="0"/>
              <a:t>A </a:t>
            </a:r>
            <a:r>
              <a:rPr lang="en-US" dirty="0" smtClean="0"/>
              <a:t>– Alternative Hypothesis              (some effect)</a:t>
            </a:r>
            <a:endParaRPr lang="en-US" baseline="-25000" dirty="0"/>
          </a:p>
          <a:p>
            <a:pPr marL="0" indent="0">
              <a:buNone/>
            </a:pPr>
            <a:endParaRPr lang="en-US" baseline="-25000" dirty="0"/>
          </a:p>
        </p:txBody>
      </p:sp>
      <p:sp>
        <p:nvSpPr>
          <p:cNvPr id="4" name="Left Brace 3"/>
          <p:cNvSpPr/>
          <p:nvPr/>
        </p:nvSpPr>
        <p:spPr>
          <a:xfrm>
            <a:off x="304800" y="14478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8808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 Pair</a:t>
            </a:r>
            <a:endParaRPr lang="en-US" dirty="0"/>
          </a:p>
        </p:txBody>
      </p:sp>
      <p:sp>
        <p:nvSpPr>
          <p:cNvPr id="3" name="Content Placeholder 2"/>
          <p:cNvSpPr>
            <a:spLocks noGrp="1"/>
          </p:cNvSpPr>
          <p:nvPr>
            <p:ph idx="1"/>
          </p:nvPr>
        </p:nvSpPr>
        <p:spPr/>
        <p:txBody>
          <a:bodyPr/>
          <a:lstStyle/>
          <a:p>
            <a:pPr marL="0" indent="0">
              <a:buNone/>
            </a:pPr>
            <a:r>
              <a:rPr lang="en-US" dirty="0" smtClean="0"/>
              <a:t>H</a:t>
            </a:r>
            <a:r>
              <a:rPr lang="en-US" baseline="-25000" dirty="0" smtClean="0"/>
              <a:t>0  </a:t>
            </a:r>
            <a:r>
              <a:rPr lang="en-US" dirty="0" smtClean="0"/>
              <a:t>- Null Hypothesis                            (no effect)</a:t>
            </a:r>
            <a:endParaRPr lang="en-US" baseline="-25000" dirty="0" smtClean="0"/>
          </a:p>
          <a:p>
            <a:pPr marL="0" indent="0">
              <a:buNone/>
            </a:pPr>
            <a:r>
              <a:rPr lang="en-US" dirty="0" smtClean="0"/>
              <a:t>H</a:t>
            </a:r>
            <a:r>
              <a:rPr lang="en-US" baseline="-25000" dirty="0" smtClean="0"/>
              <a:t>A </a:t>
            </a:r>
            <a:r>
              <a:rPr lang="en-US" dirty="0" smtClean="0"/>
              <a:t>– Alternative Hypothesis              (some effect)</a:t>
            </a:r>
            <a:endParaRPr lang="en-US" baseline="-25000" dirty="0"/>
          </a:p>
          <a:p>
            <a:pPr marL="0" indent="0">
              <a:buNone/>
            </a:pPr>
            <a:endParaRPr lang="en-US" baseline="-25000" dirty="0" smtClean="0"/>
          </a:p>
          <a:p>
            <a:pPr marL="0" indent="0">
              <a:buNone/>
            </a:pPr>
            <a:endParaRPr lang="en-US" baseline="-25000" dirty="0" smtClean="0"/>
          </a:p>
          <a:p>
            <a:pPr marL="0" indent="0">
              <a:buNone/>
            </a:pPr>
            <a:endParaRPr lang="en-US" baseline="-25000" dirty="0"/>
          </a:p>
        </p:txBody>
      </p:sp>
      <p:sp>
        <p:nvSpPr>
          <p:cNvPr id="4" name="Left Brace 3"/>
          <p:cNvSpPr/>
          <p:nvPr/>
        </p:nvSpPr>
        <p:spPr>
          <a:xfrm>
            <a:off x="304800" y="14478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TextBox 5"/>
          <p:cNvSpPr txBox="1"/>
          <p:nvPr/>
        </p:nvSpPr>
        <p:spPr>
          <a:xfrm>
            <a:off x="304800" y="5105400"/>
            <a:ext cx="2362200" cy="461665"/>
          </a:xfrm>
          <a:prstGeom prst="rect">
            <a:avLst/>
          </a:prstGeom>
          <a:noFill/>
        </p:spPr>
        <p:txBody>
          <a:bodyPr wrap="square" rtlCol="0">
            <a:spAutoFit/>
          </a:bodyPr>
          <a:lstStyle/>
          <a:p>
            <a:pPr algn="ctr"/>
            <a:r>
              <a:rPr lang="en-US" sz="2400" dirty="0" smtClean="0"/>
              <a:t>Non-Directional</a:t>
            </a:r>
            <a:endParaRPr lang="en-US" sz="2400" dirty="0"/>
          </a:p>
        </p:txBody>
      </p:sp>
      <p:sp>
        <p:nvSpPr>
          <p:cNvPr id="7" name="Freeform 6"/>
          <p:cNvSpPr/>
          <p:nvPr/>
        </p:nvSpPr>
        <p:spPr>
          <a:xfrm flipH="1">
            <a:off x="4926578" y="5415436"/>
            <a:ext cx="914400" cy="648302"/>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8" name="Freeform 7"/>
          <p:cNvSpPr/>
          <p:nvPr/>
        </p:nvSpPr>
        <p:spPr>
          <a:xfrm>
            <a:off x="8059042" y="5415435"/>
            <a:ext cx="897788" cy="651709"/>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69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cxnSp>
        <p:nvCxnSpPr>
          <p:cNvPr id="9" name="Straight Connector 8"/>
          <p:cNvCxnSpPr/>
          <p:nvPr/>
        </p:nvCxnSpPr>
        <p:spPr>
          <a:xfrm>
            <a:off x="4622141" y="6081750"/>
            <a:ext cx="4446867" cy="0"/>
          </a:xfrm>
          <a:prstGeom prst="line">
            <a:avLst/>
          </a:prstGeom>
          <a:ln/>
        </p:spPr>
        <p:style>
          <a:lnRef idx="2">
            <a:schemeClr val="dk1"/>
          </a:lnRef>
          <a:fillRef idx="0">
            <a:schemeClr val="dk1"/>
          </a:fillRef>
          <a:effectRef idx="1">
            <a:schemeClr val="dk1"/>
          </a:effectRef>
          <a:fontRef idx="minor">
            <a:schemeClr val="tx1"/>
          </a:fontRef>
        </p:style>
      </p:cxnSp>
      <p:grpSp>
        <p:nvGrpSpPr>
          <p:cNvPr id="10" name="Group 9"/>
          <p:cNvGrpSpPr/>
          <p:nvPr/>
        </p:nvGrpSpPr>
        <p:grpSpPr>
          <a:xfrm>
            <a:off x="4926578" y="3739035"/>
            <a:ext cx="4030252" cy="2625390"/>
            <a:chOff x="1828800" y="2937210"/>
            <a:chExt cx="3820583" cy="2625390"/>
          </a:xfrm>
        </p:grpSpPr>
        <p:sp>
          <p:nvSpPr>
            <p:cNvPr id="11" name="Freeform 10"/>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2" name="Straight Connector 11"/>
            <p:cNvCxnSpPr>
              <a:stCxn id="11"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675469" y="6212025"/>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14" name="Group 13"/>
          <p:cNvGrpSpPr/>
          <p:nvPr/>
        </p:nvGrpSpPr>
        <p:grpSpPr>
          <a:xfrm>
            <a:off x="6950158" y="4512703"/>
            <a:ext cx="772313" cy="369332"/>
            <a:chOff x="3793164" y="2526268"/>
            <a:chExt cx="702636" cy="369332"/>
          </a:xfrm>
        </p:grpSpPr>
        <p:cxnSp>
          <p:nvCxnSpPr>
            <p:cNvPr id="15" name="Straight Arrow Connector 14"/>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17" name="TextBox 16"/>
          <p:cNvSpPr txBox="1"/>
          <p:nvPr/>
        </p:nvSpPr>
        <p:spPr>
          <a:xfrm>
            <a:off x="7730091" y="6081750"/>
            <a:ext cx="838200" cy="307777"/>
          </a:xfrm>
          <a:prstGeom prst="rect">
            <a:avLst/>
          </a:prstGeom>
          <a:noFill/>
        </p:spPr>
        <p:txBody>
          <a:bodyPr wrap="square" rtlCol="0">
            <a:spAutoFit/>
          </a:bodyPr>
          <a:lstStyle/>
          <a:p>
            <a:r>
              <a:rPr lang="en-US" sz="1400" b="1" dirty="0" smtClean="0">
                <a:solidFill>
                  <a:schemeClr val="bg1">
                    <a:lumMod val="65000"/>
                  </a:schemeClr>
                </a:solidFill>
              </a:rPr>
              <a:t>  1.96</a:t>
            </a:r>
            <a:endParaRPr lang="en-US" sz="1400" b="1" dirty="0">
              <a:solidFill>
                <a:schemeClr val="bg1">
                  <a:lumMod val="65000"/>
                </a:schemeClr>
              </a:solidFill>
            </a:endParaRPr>
          </a:p>
        </p:txBody>
      </p:sp>
      <p:sp>
        <p:nvSpPr>
          <p:cNvPr id="18" name="TextBox 17"/>
          <p:cNvSpPr txBox="1"/>
          <p:nvPr/>
        </p:nvSpPr>
        <p:spPr>
          <a:xfrm>
            <a:off x="5467598" y="6074764"/>
            <a:ext cx="838200" cy="307777"/>
          </a:xfrm>
          <a:prstGeom prst="rect">
            <a:avLst/>
          </a:prstGeom>
          <a:noFill/>
        </p:spPr>
        <p:txBody>
          <a:bodyPr wrap="square" rtlCol="0">
            <a:spAutoFit/>
          </a:bodyPr>
          <a:lstStyle/>
          <a:p>
            <a:r>
              <a:rPr lang="en-US" sz="1400" b="1" dirty="0" smtClean="0">
                <a:solidFill>
                  <a:schemeClr val="bg1">
                    <a:lumMod val="65000"/>
                  </a:schemeClr>
                </a:solidFill>
              </a:rPr>
              <a:t> -1.96</a:t>
            </a:r>
            <a:endParaRPr lang="en-US" sz="1400" b="1" dirty="0">
              <a:solidFill>
                <a:schemeClr val="bg1">
                  <a:lumMod val="65000"/>
                </a:schemeClr>
              </a:solidFill>
            </a:endParaRPr>
          </a:p>
        </p:txBody>
      </p:sp>
      <p:grpSp>
        <p:nvGrpSpPr>
          <p:cNvPr id="23" name="Group 22"/>
          <p:cNvGrpSpPr/>
          <p:nvPr/>
        </p:nvGrpSpPr>
        <p:grpSpPr>
          <a:xfrm>
            <a:off x="304800" y="3429000"/>
            <a:ext cx="2667000" cy="1600200"/>
            <a:chOff x="304800" y="3429000"/>
            <a:chExt cx="2667000" cy="1600200"/>
          </a:xfrm>
        </p:grpSpPr>
        <p:sp>
          <p:nvSpPr>
            <p:cNvPr id="24" name="Left Brace 23"/>
            <p:cNvSpPr/>
            <p:nvPr/>
          </p:nvSpPr>
          <p:spPr>
            <a:xfrm>
              <a:off x="304800" y="34290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5" name="TextBox 24"/>
            <p:cNvSpPr txBox="1"/>
            <p:nvPr/>
          </p:nvSpPr>
          <p:spPr>
            <a:xfrm>
              <a:off x="476250" y="3459540"/>
              <a:ext cx="2495550" cy="1569660"/>
            </a:xfrm>
            <a:prstGeom prst="rect">
              <a:avLst/>
            </a:prstGeom>
            <a:noFill/>
          </p:spPr>
          <p:txBody>
            <a:bodyPr wrap="square" rtlCol="0" anchor="t">
              <a:spAutoFit/>
            </a:bodyPr>
            <a:lstStyle/>
            <a:p>
              <a:r>
                <a:rPr lang="en-US" sz="3200" dirty="0"/>
                <a:t>H</a:t>
              </a:r>
              <a:r>
                <a:rPr lang="en-US" sz="3200" baseline="-25000" dirty="0"/>
                <a:t>0  </a:t>
              </a:r>
              <a:r>
                <a:rPr lang="en-US" sz="3200" dirty="0"/>
                <a:t>: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a:solidFill>
                    <a:srgbClr val="FF0000"/>
                  </a:solidFill>
                </a:rPr>
                <a:t>µ</a:t>
              </a:r>
              <a:r>
                <a:rPr lang="en-US" sz="3200" baseline="-25000" dirty="0">
                  <a:solidFill>
                    <a:srgbClr val="FF0000"/>
                  </a:solidFill>
                </a:rPr>
                <a:t>2</a:t>
              </a:r>
              <a:r>
                <a:rPr lang="en-US" sz="3200" dirty="0"/>
                <a:t> </a:t>
              </a:r>
              <a:endParaRPr lang="en-US" sz="3200" baseline="-25000" dirty="0"/>
            </a:p>
            <a:p>
              <a:r>
                <a:rPr lang="en-US" sz="3200" dirty="0"/>
                <a:t>H</a:t>
              </a:r>
              <a:r>
                <a:rPr lang="en-US" sz="3200" baseline="-25000" dirty="0"/>
                <a:t>A</a:t>
              </a:r>
              <a:r>
                <a:rPr lang="en-US" sz="3200" dirty="0"/>
                <a:t> :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smtClean="0">
                  <a:solidFill>
                    <a:srgbClr val="FF0000"/>
                  </a:solidFill>
                </a:rPr>
                <a:t>µ</a:t>
              </a:r>
              <a:r>
                <a:rPr lang="en-US" sz="3200" baseline="-25000" dirty="0" smtClean="0">
                  <a:solidFill>
                    <a:srgbClr val="FF0000"/>
                  </a:solidFill>
                </a:rPr>
                <a:t>2</a:t>
              </a:r>
              <a:endParaRPr lang="en-US" sz="3200" baseline="-25000" dirty="0"/>
            </a:p>
            <a:p>
              <a:endParaRPr lang="en-US" sz="3200" dirty="0"/>
            </a:p>
          </p:txBody>
        </p:sp>
      </p:grpSp>
    </p:spTree>
    <p:extLst>
      <p:ext uri="{BB962C8B-B14F-4D97-AF65-F5344CB8AC3E}">
        <p14:creationId xmlns:p14="http://schemas.microsoft.com/office/powerpoint/2010/main" val="318828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Hypotheses Pair</a:t>
            </a:r>
            <a:endParaRPr lang="en-US" dirty="0"/>
          </a:p>
        </p:txBody>
      </p:sp>
      <p:sp>
        <p:nvSpPr>
          <p:cNvPr id="3" name="Content Placeholder 2"/>
          <p:cNvSpPr>
            <a:spLocks noGrp="1"/>
          </p:cNvSpPr>
          <p:nvPr>
            <p:ph idx="1"/>
          </p:nvPr>
        </p:nvSpPr>
        <p:spPr>
          <a:xfrm>
            <a:off x="457200" y="1600201"/>
            <a:ext cx="8229600" cy="1447800"/>
          </a:xfrm>
        </p:spPr>
        <p:txBody>
          <a:bodyPr/>
          <a:lstStyle/>
          <a:p>
            <a:pPr marL="0" indent="0">
              <a:buNone/>
            </a:pPr>
            <a:r>
              <a:rPr lang="en-US" dirty="0" smtClean="0"/>
              <a:t>H</a:t>
            </a:r>
            <a:r>
              <a:rPr lang="en-US" baseline="-25000" dirty="0" smtClean="0"/>
              <a:t>0  </a:t>
            </a:r>
            <a:r>
              <a:rPr lang="en-US" dirty="0" smtClean="0"/>
              <a:t>- Null Hypothesis                            (no effect)</a:t>
            </a:r>
            <a:endParaRPr lang="en-US" baseline="-25000" dirty="0" smtClean="0"/>
          </a:p>
          <a:p>
            <a:pPr marL="0" indent="0">
              <a:buNone/>
            </a:pPr>
            <a:r>
              <a:rPr lang="en-US" dirty="0" smtClean="0"/>
              <a:t>H</a:t>
            </a:r>
            <a:r>
              <a:rPr lang="en-US" baseline="-25000" dirty="0" smtClean="0"/>
              <a:t>A </a:t>
            </a:r>
            <a:r>
              <a:rPr lang="en-US" dirty="0" smtClean="0"/>
              <a:t>– Alternative Hypothesis              (some effect)</a:t>
            </a:r>
            <a:endParaRPr lang="en-US" baseline="-25000" dirty="0"/>
          </a:p>
          <a:p>
            <a:pPr marL="0" indent="0">
              <a:buNone/>
            </a:pPr>
            <a:endParaRPr lang="en-US" baseline="-25000" dirty="0" smtClean="0"/>
          </a:p>
          <a:p>
            <a:pPr marL="0" indent="0">
              <a:buNone/>
            </a:pPr>
            <a:endParaRPr lang="en-US" baseline="-25000" dirty="0" smtClean="0"/>
          </a:p>
          <a:p>
            <a:pPr marL="0" indent="0">
              <a:buNone/>
            </a:pPr>
            <a:endParaRPr lang="en-US" baseline="-25000" dirty="0"/>
          </a:p>
        </p:txBody>
      </p:sp>
      <p:sp>
        <p:nvSpPr>
          <p:cNvPr id="4" name="Left Brace 3"/>
          <p:cNvSpPr/>
          <p:nvPr/>
        </p:nvSpPr>
        <p:spPr>
          <a:xfrm>
            <a:off x="304800" y="14478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 name="TextBox 5"/>
          <p:cNvSpPr txBox="1"/>
          <p:nvPr/>
        </p:nvSpPr>
        <p:spPr>
          <a:xfrm>
            <a:off x="304800" y="5105400"/>
            <a:ext cx="2362200" cy="461665"/>
          </a:xfrm>
          <a:prstGeom prst="rect">
            <a:avLst/>
          </a:prstGeom>
          <a:noFill/>
        </p:spPr>
        <p:txBody>
          <a:bodyPr wrap="square" rtlCol="0">
            <a:spAutoFit/>
          </a:bodyPr>
          <a:lstStyle/>
          <a:p>
            <a:pPr algn="ctr"/>
            <a:r>
              <a:rPr lang="en-US" sz="2400" dirty="0" smtClean="0">
                <a:solidFill>
                  <a:schemeClr val="bg1">
                    <a:lumMod val="75000"/>
                  </a:schemeClr>
                </a:solidFill>
              </a:rPr>
              <a:t>Non-Directional</a:t>
            </a:r>
            <a:endParaRPr lang="en-US" sz="2400" dirty="0">
              <a:solidFill>
                <a:schemeClr val="bg1">
                  <a:lumMod val="75000"/>
                </a:schemeClr>
              </a:solidFill>
            </a:endParaRPr>
          </a:p>
        </p:txBody>
      </p:sp>
      <p:cxnSp>
        <p:nvCxnSpPr>
          <p:cNvPr id="9" name="Straight Connector 8"/>
          <p:cNvCxnSpPr/>
          <p:nvPr/>
        </p:nvCxnSpPr>
        <p:spPr>
          <a:xfrm>
            <a:off x="4622141" y="6081750"/>
            <a:ext cx="4446867" cy="0"/>
          </a:xfrm>
          <a:prstGeom prst="line">
            <a:avLst/>
          </a:prstGeom>
          <a:ln/>
        </p:spPr>
        <p:style>
          <a:lnRef idx="2">
            <a:schemeClr val="dk1"/>
          </a:lnRef>
          <a:fillRef idx="0">
            <a:schemeClr val="dk1"/>
          </a:fillRef>
          <a:effectRef idx="1">
            <a:schemeClr val="dk1"/>
          </a:effectRef>
          <a:fontRef idx="minor">
            <a:schemeClr val="tx1"/>
          </a:fontRef>
        </p:style>
      </p:cxnSp>
      <p:grpSp>
        <p:nvGrpSpPr>
          <p:cNvPr id="10" name="Group 9"/>
          <p:cNvGrpSpPr/>
          <p:nvPr/>
        </p:nvGrpSpPr>
        <p:grpSpPr>
          <a:xfrm>
            <a:off x="4926578" y="3739035"/>
            <a:ext cx="4030252" cy="2625390"/>
            <a:chOff x="1828800" y="2937210"/>
            <a:chExt cx="3820583" cy="2625390"/>
          </a:xfrm>
        </p:grpSpPr>
        <p:sp>
          <p:nvSpPr>
            <p:cNvPr id="11" name="Freeform 10"/>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2" name="Straight Connector 11"/>
            <p:cNvCxnSpPr>
              <a:stCxn id="11"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675469" y="6212025"/>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14" name="Group 13"/>
          <p:cNvGrpSpPr/>
          <p:nvPr/>
        </p:nvGrpSpPr>
        <p:grpSpPr>
          <a:xfrm>
            <a:off x="6950158" y="4512703"/>
            <a:ext cx="772313" cy="369332"/>
            <a:chOff x="3793164" y="2526268"/>
            <a:chExt cx="702636" cy="369332"/>
          </a:xfrm>
        </p:grpSpPr>
        <p:cxnSp>
          <p:nvCxnSpPr>
            <p:cNvPr id="15" name="Straight Arrow Connector 14"/>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18" name="TextBox 17"/>
          <p:cNvSpPr txBox="1"/>
          <p:nvPr/>
        </p:nvSpPr>
        <p:spPr>
          <a:xfrm>
            <a:off x="5715000" y="6074764"/>
            <a:ext cx="838200" cy="307777"/>
          </a:xfrm>
          <a:prstGeom prst="rect">
            <a:avLst/>
          </a:prstGeom>
          <a:noFill/>
        </p:spPr>
        <p:txBody>
          <a:bodyPr wrap="square" rtlCol="0">
            <a:spAutoFit/>
          </a:bodyPr>
          <a:lstStyle/>
          <a:p>
            <a:r>
              <a:rPr lang="en-US" sz="1400" b="1" dirty="0" smtClean="0">
                <a:solidFill>
                  <a:schemeClr val="bg1">
                    <a:lumMod val="65000"/>
                  </a:schemeClr>
                </a:solidFill>
              </a:rPr>
              <a:t> -1.65</a:t>
            </a:r>
            <a:endParaRPr lang="en-US" sz="1400" b="1" dirty="0">
              <a:solidFill>
                <a:schemeClr val="bg1">
                  <a:lumMod val="65000"/>
                </a:schemeClr>
              </a:solidFill>
            </a:endParaRPr>
          </a:p>
        </p:txBody>
      </p:sp>
      <p:grpSp>
        <p:nvGrpSpPr>
          <p:cNvPr id="20" name="Group 19"/>
          <p:cNvGrpSpPr/>
          <p:nvPr/>
        </p:nvGrpSpPr>
        <p:grpSpPr>
          <a:xfrm>
            <a:off x="304800" y="3429000"/>
            <a:ext cx="2667000" cy="1600200"/>
            <a:chOff x="304800" y="3429000"/>
            <a:chExt cx="2667000" cy="1600200"/>
          </a:xfrm>
        </p:grpSpPr>
        <p:sp>
          <p:nvSpPr>
            <p:cNvPr id="5" name="Left Brace 4"/>
            <p:cNvSpPr/>
            <p:nvPr/>
          </p:nvSpPr>
          <p:spPr>
            <a:xfrm>
              <a:off x="304800" y="3429000"/>
              <a:ext cx="228600" cy="1447800"/>
            </a:xfrm>
            <a:prstGeom prst="leftBrac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solidFill>
                  <a:schemeClr val="bg1">
                    <a:lumMod val="75000"/>
                  </a:schemeClr>
                </a:solidFill>
              </a:endParaRPr>
            </a:p>
          </p:txBody>
        </p:sp>
        <p:sp>
          <p:nvSpPr>
            <p:cNvPr id="19" name="TextBox 18"/>
            <p:cNvSpPr txBox="1"/>
            <p:nvPr/>
          </p:nvSpPr>
          <p:spPr>
            <a:xfrm>
              <a:off x="476250" y="3459540"/>
              <a:ext cx="2495550" cy="1569660"/>
            </a:xfrm>
            <a:prstGeom prst="rect">
              <a:avLst/>
            </a:prstGeom>
            <a:noFill/>
          </p:spPr>
          <p:txBody>
            <a:bodyPr wrap="square" rtlCol="0" anchor="t">
              <a:spAutoFit/>
            </a:bodyPr>
            <a:lstStyle/>
            <a:p>
              <a:r>
                <a:rPr lang="en-US" sz="3200" dirty="0">
                  <a:solidFill>
                    <a:schemeClr val="bg1">
                      <a:lumMod val="75000"/>
                    </a:schemeClr>
                  </a:solidFill>
                </a:rPr>
                <a:t>H</a:t>
              </a:r>
              <a:r>
                <a:rPr lang="en-US" sz="3200" baseline="-25000" dirty="0">
                  <a:solidFill>
                    <a:schemeClr val="bg1">
                      <a:lumMod val="75000"/>
                    </a:schemeClr>
                  </a:solidFill>
                </a:rPr>
                <a:t>0  </a:t>
              </a:r>
              <a:r>
                <a:rPr lang="en-US" sz="3200" dirty="0">
                  <a:solidFill>
                    <a:schemeClr val="bg1">
                      <a:lumMod val="75000"/>
                    </a:schemeClr>
                  </a:solidFill>
                </a:rPr>
                <a:t>: </a:t>
              </a:r>
              <a:r>
                <a:rPr lang="en-US" sz="3200" b="1" dirty="0">
                  <a:solidFill>
                    <a:schemeClr val="accent1">
                      <a:lumMod val="40000"/>
                      <a:lumOff val="60000"/>
                    </a:schemeClr>
                  </a:solidFill>
                </a:rPr>
                <a:t>µ</a:t>
              </a:r>
              <a:r>
                <a:rPr lang="en-US" sz="3200" baseline="-25000" dirty="0">
                  <a:solidFill>
                    <a:schemeClr val="accent1">
                      <a:lumMod val="40000"/>
                      <a:lumOff val="60000"/>
                    </a:schemeClr>
                  </a:solidFill>
                </a:rPr>
                <a:t>1</a:t>
              </a:r>
              <a:r>
                <a:rPr lang="en-US" sz="3200" dirty="0">
                  <a:solidFill>
                    <a:schemeClr val="bg1">
                      <a:lumMod val="75000"/>
                    </a:schemeClr>
                  </a:solidFill>
                </a:rPr>
                <a:t> = </a:t>
              </a:r>
              <a:r>
                <a:rPr lang="en-US" sz="3200" dirty="0">
                  <a:solidFill>
                    <a:schemeClr val="accent2">
                      <a:lumMod val="40000"/>
                      <a:lumOff val="60000"/>
                    </a:schemeClr>
                  </a:solidFill>
                </a:rPr>
                <a:t>µ</a:t>
              </a:r>
              <a:r>
                <a:rPr lang="en-US" sz="3200" baseline="-25000" dirty="0">
                  <a:solidFill>
                    <a:schemeClr val="accent2">
                      <a:lumMod val="40000"/>
                      <a:lumOff val="60000"/>
                    </a:schemeClr>
                  </a:solidFill>
                </a:rPr>
                <a:t>2</a:t>
              </a:r>
              <a:r>
                <a:rPr lang="en-US" sz="3200" dirty="0">
                  <a:solidFill>
                    <a:schemeClr val="bg1">
                      <a:lumMod val="75000"/>
                    </a:schemeClr>
                  </a:solidFill>
                </a:rPr>
                <a:t> </a:t>
              </a:r>
              <a:endParaRPr lang="en-US" sz="3200" baseline="-25000" dirty="0">
                <a:solidFill>
                  <a:schemeClr val="bg1">
                    <a:lumMod val="75000"/>
                  </a:schemeClr>
                </a:solidFill>
              </a:endParaRPr>
            </a:p>
            <a:p>
              <a:r>
                <a:rPr lang="en-US" sz="3200" dirty="0">
                  <a:solidFill>
                    <a:schemeClr val="bg1">
                      <a:lumMod val="75000"/>
                    </a:schemeClr>
                  </a:solidFill>
                </a:rPr>
                <a:t>H</a:t>
              </a:r>
              <a:r>
                <a:rPr lang="en-US" sz="3200" baseline="-25000" dirty="0">
                  <a:solidFill>
                    <a:schemeClr val="bg1">
                      <a:lumMod val="75000"/>
                    </a:schemeClr>
                  </a:solidFill>
                </a:rPr>
                <a:t>A</a:t>
              </a:r>
              <a:r>
                <a:rPr lang="en-US" sz="3200" dirty="0">
                  <a:solidFill>
                    <a:schemeClr val="bg1">
                      <a:lumMod val="75000"/>
                    </a:schemeClr>
                  </a:solidFill>
                </a:rPr>
                <a:t> : </a:t>
              </a:r>
              <a:r>
                <a:rPr lang="en-US" sz="3200" b="1" dirty="0">
                  <a:solidFill>
                    <a:schemeClr val="accent1">
                      <a:lumMod val="40000"/>
                      <a:lumOff val="60000"/>
                    </a:schemeClr>
                  </a:solidFill>
                </a:rPr>
                <a:t>µ</a:t>
              </a:r>
              <a:r>
                <a:rPr lang="en-US" sz="3200" baseline="-25000" dirty="0">
                  <a:solidFill>
                    <a:schemeClr val="accent1">
                      <a:lumMod val="40000"/>
                      <a:lumOff val="60000"/>
                    </a:schemeClr>
                  </a:solidFill>
                </a:rPr>
                <a:t>1</a:t>
              </a:r>
              <a:r>
                <a:rPr lang="en-US" sz="3200" dirty="0">
                  <a:solidFill>
                    <a:schemeClr val="bg1">
                      <a:lumMod val="75000"/>
                    </a:schemeClr>
                  </a:solidFill>
                </a:rPr>
                <a:t> ≠ </a:t>
              </a:r>
              <a:r>
                <a:rPr lang="en-US" sz="3200" dirty="0" smtClean="0">
                  <a:solidFill>
                    <a:schemeClr val="accent2">
                      <a:lumMod val="40000"/>
                      <a:lumOff val="60000"/>
                    </a:schemeClr>
                  </a:solidFill>
                </a:rPr>
                <a:t>µ</a:t>
              </a:r>
              <a:r>
                <a:rPr lang="en-US" sz="3200" baseline="-25000" dirty="0" smtClean="0">
                  <a:solidFill>
                    <a:schemeClr val="accent2">
                      <a:lumMod val="40000"/>
                      <a:lumOff val="60000"/>
                    </a:schemeClr>
                  </a:solidFill>
                </a:rPr>
                <a:t>2</a:t>
              </a:r>
              <a:endParaRPr lang="en-US" sz="3200" baseline="-25000" dirty="0">
                <a:solidFill>
                  <a:schemeClr val="accent2">
                    <a:lumMod val="40000"/>
                    <a:lumOff val="60000"/>
                  </a:schemeClr>
                </a:solidFill>
              </a:endParaRPr>
            </a:p>
            <a:p>
              <a:endParaRPr lang="en-US" sz="3200" dirty="0">
                <a:solidFill>
                  <a:schemeClr val="bg1">
                    <a:lumMod val="75000"/>
                  </a:schemeClr>
                </a:solidFill>
              </a:endParaRPr>
            </a:p>
          </p:txBody>
        </p:sp>
      </p:grpSp>
      <p:grpSp>
        <p:nvGrpSpPr>
          <p:cNvPr id="21" name="Group 20"/>
          <p:cNvGrpSpPr/>
          <p:nvPr/>
        </p:nvGrpSpPr>
        <p:grpSpPr>
          <a:xfrm>
            <a:off x="2895600" y="3429000"/>
            <a:ext cx="2667000" cy="1600200"/>
            <a:chOff x="304800" y="3429000"/>
            <a:chExt cx="2667000" cy="1600200"/>
          </a:xfrm>
        </p:grpSpPr>
        <p:sp>
          <p:nvSpPr>
            <p:cNvPr id="22" name="Left Brace 21"/>
            <p:cNvSpPr/>
            <p:nvPr/>
          </p:nvSpPr>
          <p:spPr>
            <a:xfrm>
              <a:off x="304800" y="34290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3" name="TextBox 22"/>
            <p:cNvSpPr txBox="1"/>
            <p:nvPr/>
          </p:nvSpPr>
          <p:spPr>
            <a:xfrm>
              <a:off x="476250" y="3459540"/>
              <a:ext cx="2495550" cy="1569660"/>
            </a:xfrm>
            <a:prstGeom prst="rect">
              <a:avLst/>
            </a:prstGeom>
            <a:noFill/>
          </p:spPr>
          <p:txBody>
            <a:bodyPr wrap="square" rtlCol="0" anchor="t">
              <a:spAutoFit/>
            </a:bodyPr>
            <a:lstStyle/>
            <a:p>
              <a:r>
                <a:rPr lang="en-US" sz="3200" dirty="0"/>
                <a:t>H</a:t>
              </a:r>
              <a:r>
                <a:rPr lang="en-US" sz="3200" baseline="-25000" dirty="0"/>
                <a:t>0  </a:t>
              </a:r>
              <a:r>
                <a:rPr lang="en-US" sz="3200" dirty="0"/>
                <a:t>: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a:t>
              </a:r>
              <a:r>
                <a:rPr lang="en-US" sz="3200" dirty="0" smtClean="0"/>
                <a:t>≤ </a:t>
              </a:r>
              <a:r>
                <a:rPr lang="en-US" sz="3200" dirty="0">
                  <a:solidFill>
                    <a:srgbClr val="FF0000"/>
                  </a:solidFill>
                </a:rPr>
                <a:t>µ</a:t>
              </a:r>
              <a:r>
                <a:rPr lang="en-US" sz="3200" baseline="-25000" dirty="0">
                  <a:solidFill>
                    <a:srgbClr val="FF0000"/>
                  </a:solidFill>
                </a:rPr>
                <a:t>2</a:t>
              </a:r>
              <a:r>
                <a:rPr lang="en-US" sz="3200" dirty="0"/>
                <a:t> </a:t>
              </a:r>
              <a:endParaRPr lang="en-US" sz="3200" baseline="-25000" dirty="0"/>
            </a:p>
            <a:p>
              <a:r>
                <a:rPr lang="en-US" sz="3200" dirty="0"/>
                <a:t>H</a:t>
              </a:r>
              <a:r>
                <a:rPr lang="en-US" sz="3200" baseline="-25000" dirty="0"/>
                <a:t>A</a:t>
              </a:r>
              <a:r>
                <a:rPr lang="en-US" sz="3200" dirty="0"/>
                <a:t> :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a:t>
              </a:r>
              <a:r>
                <a:rPr lang="en-US" sz="3200" dirty="0" smtClean="0"/>
                <a:t>&gt; </a:t>
              </a:r>
              <a:r>
                <a:rPr lang="en-US" sz="3200" dirty="0" smtClean="0">
                  <a:solidFill>
                    <a:srgbClr val="FF0000"/>
                  </a:solidFill>
                </a:rPr>
                <a:t>µ</a:t>
              </a:r>
              <a:r>
                <a:rPr lang="en-US" sz="3200" baseline="-25000" dirty="0" smtClean="0">
                  <a:solidFill>
                    <a:srgbClr val="FF0000"/>
                  </a:solidFill>
                </a:rPr>
                <a:t>2</a:t>
              </a:r>
              <a:endParaRPr lang="en-US" sz="3200" baseline="-25000" dirty="0"/>
            </a:p>
            <a:p>
              <a:endParaRPr lang="en-US" sz="3200" dirty="0"/>
            </a:p>
          </p:txBody>
        </p:sp>
      </p:grpSp>
      <p:sp>
        <p:nvSpPr>
          <p:cNvPr id="24" name="TextBox 23"/>
          <p:cNvSpPr txBox="1"/>
          <p:nvPr/>
        </p:nvSpPr>
        <p:spPr>
          <a:xfrm>
            <a:off x="2895600" y="5105400"/>
            <a:ext cx="2362200" cy="461665"/>
          </a:xfrm>
          <a:prstGeom prst="rect">
            <a:avLst/>
          </a:prstGeom>
          <a:noFill/>
        </p:spPr>
        <p:txBody>
          <a:bodyPr wrap="square" rtlCol="0">
            <a:spAutoFit/>
          </a:bodyPr>
          <a:lstStyle/>
          <a:p>
            <a:pPr algn="ctr"/>
            <a:r>
              <a:rPr lang="en-US" sz="2400" dirty="0" smtClean="0"/>
              <a:t>Directional</a:t>
            </a:r>
            <a:endParaRPr lang="en-US" sz="2400" dirty="0"/>
          </a:p>
        </p:txBody>
      </p:sp>
      <p:sp>
        <p:nvSpPr>
          <p:cNvPr id="25" name="Freeform 24"/>
          <p:cNvSpPr/>
          <p:nvPr/>
        </p:nvSpPr>
        <p:spPr>
          <a:xfrm>
            <a:off x="4927600" y="5080000"/>
            <a:ext cx="1130300" cy="1016000"/>
          </a:xfrm>
          <a:custGeom>
            <a:avLst/>
            <a:gdLst>
              <a:gd name="connsiteX0" fmla="*/ 1130300 w 1130300"/>
              <a:gd name="connsiteY0" fmla="*/ 1009650 h 1016000"/>
              <a:gd name="connsiteX1" fmla="*/ 1123950 w 1130300"/>
              <a:gd name="connsiteY1" fmla="*/ 0 h 1016000"/>
              <a:gd name="connsiteX2" fmla="*/ 1054100 w 1130300"/>
              <a:gd name="connsiteY2" fmla="*/ 127000 h 1016000"/>
              <a:gd name="connsiteX3" fmla="*/ 996950 w 1130300"/>
              <a:gd name="connsiteY3" fmla="*/ 215900 h 1016000"/>
              <a:gd name="connsiteX4" fmla="*/ 908050 w 1130300"/>
              <a:gd name="connsiteY4" fmla="*/ 311150 h 1016000"/>
              <a:gd name="connsiteX5" fmla="*/ 800100 w 1130300"/>
              <a:gd name="connsiteY5" fmla="*/ 412750 h 1016000"/>
              <a:gd name="connsiteX6" fmla="*/ 692150 w 1130300"/>
              <a:gd name="connsiteY6" fmla="*/ 501650 h 1016000"/>
              <a:gd name="connsiteX7" fmla="*/ 469900 w 1130300"/>
              <a:gd name="connsiteY7" fmla="*/ 685800 h 1016000"/>
              <a:gd name="connsiteX8" fmla="*/ 342900 w 1130300"/>
              <a:gd name="connsiteY8" fmla="*/ 730250 h 1016000"/>
              <a:gd name="connsiteX9" fmla="*/ 222250 w 1130300"/>
              <a:gd name="connsiteY9" fmla="*/ 774700 h 1016000"/>
              <a:gd name="connsiteX10" fmla="*/ 38100 w 1130300"/>
              <a:gd name="connsiteY10" fmla="*/ 831850 h 1016000"/>
              <a:gd name="connsiteX11" fmla="*/ 0 w 1130300"/>
              <a:gd name="connsiteY11" fmla="*/ 844550 h 1016000"/>
              <a:gd name="connsiteX12" fmla="*/ 0 w 1130300"/>
              <a:gd name="connsiteY12" fmla="*/ 1016000 h 1016000"/>
              <a:gd name="connsiteX13" fmla="*/ 1130300 w 1130300"/>
              <a:gd name="connsiteY13" fmla="*/ 1009650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0300" h="1016000">
                <a:moveTo>
                  <a:pt x="1130300" y="1009650"/>
                </a:moveTo>
                <a:cubicBezTo>
                  <a:pt x="1128183" y="673100"/>
                  <a:pt x="1126067" y="336550"/>
                  <a:pt x="1123950" y="0"/>
                </a:cubicBezTo>
                <a:lnTo>
                  <a:pt x="1054100" y="127000"/>
                </a:lnTo>
                <a:lnTo>
                  <a:pt x="996950" y="215900"/>
                </a:lnTo>
                <a:lnTo>
                  <a:pt x="908050" y="311150"/>
                </a:lnTo>
                <a:lnTo>
                  <a:pt x="800100" y="412750"/>
                </a:lnTo>
                <a:lnTo>
                  <a:pt x="692150" y="501650"/>
                </a:lnTo>
                <a:lnTo>
                  <a:pt x="469900" y="685800"/>
                </a:lnTo>
                <a:lnTo>
                  <a:pt x="342900" y="730250"/>
                </a:lnTo>
                <a:lnTo>
                  <a:pt x="222250" y="774700"/>
                </a:lnTo>
                <a:lnTo>
                  <a:pt x="38100" y="831850"/>
                </a:lnTo>
                <a:lnTo>
                  <a:pt x="0" y="844550"/>
                </a:lnTo>
                <a:lnTo>
                  <a:pt x="0" y="1016000"/>
                </a:lnTo>
                <a:lnTo>
                  <a:pt x="1130300" y="1009650"/>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Tree>
    <p:extLst>
      <p:ext uri="{BB962C8B-B14F-4D97-AF65-F5344CB8AC3E}">
        <p14:creationId xmlns:p14="http://schemas.microsoft.com/office/powerpoint/2010/main" val="31372160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Hypotheses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277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64" name="Cloud 63"/>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3276491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lstStyle/>
          <a:p>
            <a:r>
              <a:rPr lang="en-US" dirty="0" smtClean="0"/>
              <a:t>Testing the Hypotheses</a:t>
            </a:r>
            <a:endParaRPr lang="en-US" dirty="0"/>
          </a:p>
        </p:txBody>
      </p:sp>
      <p:cxnSp>
        <p:nvCxnSpPr>
          <p:cNvPr id="4" name="Straight Connector 3"/>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5" name="Freeform 4"/>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 name="Straight Connector 5"/>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759622" y="2450068"/>
            <a:ext cx="772313" cy="369332"/>
            <a:chOff x="3793164" y="2526268"/>
            <a:chExt cx="702636" cy="369332"/>
          </a:xfrm>
        </p:grpSpPr>
        <p:cxnSp>
          <p:nvCxnSpPr>
            <p:cNvPr id="8" name="Straight Arrow Connector 7"/>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10" name="Freeform 9"/>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19" name="Cloud 18"/>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20" name="Rectangle 19"/>
          <p:cNvSpPr/>
          <p:nvPr/>
        </p:nvSpPr>
        <p:spPr>
          <a:xfrm>
            <a:off x="4365878" y="3758216"/>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Rectangle 20"/>
          <p:cNvSpPr/>
          <p:nvPr/>
        </p:nvSpPr>
        <p:spPr>
          <a:xfrm>
            <a:off x="4594478" y="3758216"/>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sp>
        <p:nvSpPr>
          <p:cNvPr id="23" name="Rectangle 22"/>
          <p:cNvSpPr/>
          <p:nvPr/>
        </p:nvSpPr>
        <p:spPr>
          <a:xfrm>
            <a:off x="4137278" y="3758216"/>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Rectangle 23"/>
          <p:cNvSpPr/>
          <p:nvPr/>
        </p:nvSpPr>
        <p:spPr>
          <a:xfrm>
            <a:off x="3908678" y="3757473"/>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5430047" y="3754896"/>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p:cNvSpPr/>
          <p:nvPr/>
        </p:nvSpPr>
        <p:spPr>
          <a:xfrm>
            <a:off x="3276600" y="3750708"/>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p:cNvSpPr/>
          <p:nvPr/>
        </p:nvSpPr>
        <p:spPr>
          <a:xfrm>
            <a:off x="4122486" y="3531172"/>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4478" y="352425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4358460" y="352425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4351086" y="3302572"/>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4594478" y="329565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3505200" y="3750708"/>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Rectangle 32"/>
          <p:cNvSpPr/>
          <p:nvPr/>
        </p:nvSpPr>
        <p:spPr>
          <a:xfrm>
            <a:off x="5008014" y="3759772"/>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ectangle 33"/>
          <p:cNvSpPr/>
          <p:nvPr/>
        </p:nvSpPr>
        <p:spPr>
          <a:xfrm>
            <a:off x="4351086" y="3073972"/>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Rectangle 34"/>
          <p:cNvSpPr/>
          <p:nvPr/>
        </p:nvSpPr>
        <p:spPr>
          <a:xfrm>
            <a:off x="5005000" y="3514725"/>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Rectangle 35"/>
          <p:cNvSpPr/>
          <p:nvPr/>
        </p:nvSpPr>
        <p:spPr>
          <a:xfrm>
            <a:off x="3893886" y="3531172"/>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41" name="Group 40"/>
          <p:cNvGrpSpPr/>
          <p:nvPr/>
        </p:nvGrpSpPr>
        <p:grpSpPr>
          <a:xfrm>
            <a:off x="4276548" y="3008875"/>
            <a:ext cx="429260" cy="1001150"/>
            <a:chOff x="4828540" y="5177063"/>
            <a:chExt cx="429260" cy="1001150"/>
          </a:xfrm>
        </p:grpSpPr>
        <p:sp>
          <p:nvSpPr>
            <p:cNvPr id="42" name="Rectangle 41"/>
            <p:cNvSpPr/>
            <p:nvPr/>
          </p:nvSpPr>
          <p:spPr>
            <a:xfrm>
              <a:off x="4828540" y="5937587"/>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15</a:t>
              </a:r>
            </a:p>
          </p:txBody>
        </p:sp>
        <p:cxnSp>
          <p:nvCxnSpPr>
            <p:cNvPr id="43" name="Straight Connector 42"/>
            <p:cNvCxnSpPr/>
            <p:nvPr/>
          </p:nvCxnSpPr>
          <p:spPr>
            <a:xfrm flipV="1">
              <a:off x="5051444" y="5177063"/>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44" name="Group 43"/>
          <p:cNvGrpSpPr/>
          <p:nvPr/>
        </p:nvGrpSpPr>
        <p:grpSpPr>
          <a:xfrm>
            <a:off x="2476052" y="991118"/>
            <a:ext cx="4030252" cy="3123682"/>
            <a:chOff x="3665948" y="1101908"/>
            <a:chExt cx="4030252" cy="3123682"/>
          </a:xfrm>
        </p:grpSpPr>
        <p:sp>
          <p:nvSpPr>
            <p:cNvPr id="45" name="Freeform 44"/>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46" name="Straight Connector 45"/>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flipH="1">
            <a:off x="4491177" y="738832"/>
            <a:ext cx="1282981" cy="461665"/>
            <a:chOff x="3780672" y="909935"/>
            <a:chExt cx="1913348" cy="461665"/>
          </a:xfrm>
        </p:grpSpPr>
        <p:cxnSp>
          <p:nvCxnSpPr>
            <p:cNvPr id="48" name="Straight Arrow Connector 47"/>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4301206" y="909935"/>
              <a:ext cx="841906" cy="461665"/>
            </a:xfrm>
            <a:prstGeom prst="rect">
              <a:avLst/>
            </a:prstGeom>
            <a:noFill/>
          </p:spPr>
          <p:txBody>
            <a:bodyPr wrap="square" rtlCol="0">
              <a:spAutoFit/>
            </a:bodyPr>
            <a:lstStyle/>
            <a:p>
              <a:pPr algn="ctr"/>
              <a:r>
                <a:rPr lang="en-US" sz="2400" dirty="0" smtClean="0"/>
                <a:t>?</a:t>
              </a:r>
              <a:endParaRPr lang="en-US" sz="2400" dirty="0"/>
            </a:p>
          </p:txBody>
        </p:sp>
      </p:grpSp>
    </p:spTree>
    <p:extLst>
      <p:ext uri="{BB962C8B-B14F-4D97-AF65-F5344CB8AC3E}">
        <p14:creationId xmlns:p14="http://schemas.microsoft.com/office/powerpoint/2010/main" val="81814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70"/>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3000" y="-304800"/>
            <a:ext cx="8229600" cy="1143000"/>
          </a:xfrm>
        </p:spPr>
        <p:txBody>
          <a:bodyPr/>
          <a:lstStyle/>
          <a:p>
            <a:r>
              <a:rPr lang="en-US" dirty="0" smtClean="0"/>
              <a:t>Testing the Hypotheses</a:t>
            </a:r>
            <a:endParaRPr lang="en-US" dirty="0"/>
          </a:p>
        </p:txBody>
      </p:sp>
      <p:cxnSp>
        <p:nvCxnSpPr>
          <p:cNvPr id="4" name="Straight Connector 3"/>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5" name="Freeform 4"/>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 name="Straight Connector 5"/>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759622" y="2450068"/>
            <a:ext cx="772313" cy="369332"/>
            <a:chOff x="3793164" y="2526268"/>
            <a:chExt cx="702636" cy="369332"/>
          </a:xfrm>
        </p:grpSpPr>
        <p:cxnSp>
          <p:nvCxnSpPr>
            <p:cNvPr id="8" name="Straight Arrow Connector 7"/>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10" name="Freeform 9"/>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19" name="Cloud 18"/>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22" name="TextBox 21"/>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4276548" y="3008875"/>
            <a:ext cx="429260" cy="1001150"/>
            <a:chOff x="4828540" y="5177063"/>
            <a:chExt cx="429260" cy="1001150"/>
          </a:xfrm>
        </p:grpSpPr>
        <p:sp>
          <p:nvSpPr>
            <p:cNvPr id="63" name="Rectangle 62"/>
            <p:cNvSpPr/>
            <p:nvPr/>
          </p:nvSpPr>
          <p:spPr>
            <a:xfrm>
              <a:off x="4828540" y="5937587"/>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15</a:t>
              </a:r>
            </a:p>
          </p:txBody>
        </p:sp>
        <p:cxnSp>
          <p:nvCxnSpPr>
            <p:cNvPr id="64" name="Straight Connector 63"/>
            <p:cNvCxnSpPr/>
            <p:nvPr/>
          </p:nvCxnSpPr>
          <p:spPr>
            <a:xfrm flipV="1">
              <a:off x="5051444" y="5177063"/>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65" name="Group 64"/>
          <p:cNvGrpSpPr/>
          <p:nvPr/>
        </p:nvGrpSpPr>
        <p:grpSpPr>
          <a:xfrm>
            <a:off x="2476052" y="991118"/>
            <a:ext cx="4030252" cy="3123682"/>
            <a:chOff x="3665948" y="1101908"/>
            <a:chExt cx="4030252" cy="3123682"/>
          </a:xfrm>
        </p:grpSpPr>
        <p:sp>
          <p:nvSpPr>
            <p:cNvPr id="66" name="Freeform 6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7" name="Straight Connector 6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flipH="1">
            <a:off x="4491177" y="738832"/>
            <a:ext cx="1282981" cy="461665"/>
            <a:chOff x="3780672" y="909935"/>
            <a:chExt cx="1913348" cy="461665"/>
          </a:xfrm>
        </p:grpSpPr>
        <p:cxnSp>
          <p:nvCxnSpPr>
            <p:cNvPr id="69" name="Straight Arrow Connector 6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4301206" y="909935"/>
              <a:ext cx="841906" cy="461665"/>
            </a:xfrm>
            <a:prstGeom prst="rect">
              <a:avLst/>
            </a:prstGeom>
            <a:noFill/>
          </p:spPr>
          <p:txBody>
            <a:bodyPr wrap="square" rtlCol="0">
              <a:spAutoFit/>
            </a:bodyPr>
            <a:lstStyle/>
            <a:p>
              <a:pPr algn="ctr"/>
              <a:r>
                <a:rPr lang="en-US" sz="2400" dirty="0" smtClean="0"/>
                <a:t>?</a:t>
              </a:r>
              <a:endParaRPr lang="en-US" sz="2400" dirty="0"/>
            </a:p>
          </p:txBody>
        </p:sp>
      </p:grpSp>
    </p:spTree>
    <p:extLst>
      <p:ext uri="{BB962C8B-B14F-4D97-AF65-F5344CB8AC3E}">
        <p14:creationId xmlns:p14="http://schemas.microsoft.com/office/powerpoint/2010/main" val="2581838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Freeform 112"/>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3000" y="-304800"/>
            <a:ext cx="8229600" cy="1143000"/>
          </a:xfrm>
        </p:spPr>
        <p:txBody>
          <a:bodyPr/>
          <a:lstStyle/>
          <a:p>
            <a:r>
              <a:rPr lang="en-US" dirty="0" smtClean="0"/>
              <a:t>Testing the Hypotheses</a:t>
            </a:r>
            <a:endParaRPr lang="en-US" dirty="0"/>
          </a:p>
        </p:txBody>
      </p:sp>
      <p:cxnSp>
        <p:nvCxnSpPr>
          <p:cNvPr id="4" name="Straight Connector 3"/>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5" name="Freeform 4"/>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 name="Straight Connector 5"/>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759622" y="2450068"/>
            <a:ext cx="772313" cy="369332"/>
            <a:chOff x="3793164" y="2526268"/>
            <a:chExt cx="702636" cy="369332"/>
          </a:xfrm>
        </p:grpSpPr>
        <p:cxnSp>
          <p:nvCxnSpPr>
            <p:cNvPr id="8" name="Straight Arrow Connector 7"/>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10" name="Freeform 9"/>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19" name="Cloud 18"/>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22" name="TextBox 21"/>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5" name="Group 64"/>
          <p:cNvGrpSpPr/>
          <p:nvPr/>
        </p:nvGrpSpPr>
        <p:grpSpPr>
          <a:xfrm>
            <a:off x="4276548" y="3008875"/>
            <a:ext cx="429260" cy="1001150"/>
            <a:chOff x="4828540" y="5177063"/>
            <a:chExt cx="429260" cy="1001150"/>
          </a:xfrm>
        </p:grpSpPr>
        <p:sp>
          <p:nvSpPr>
            <p:cNvPr id="66" name="Rectangle 65"/>
            <p:cNvSpPr/>
            <p:nvPr/>
          </p:nvSpPr>
          <p:spPr>
            <a:xfrm>
              <a:off x="4828540" y="5937587"/>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15</a:t>
              </a:r>
            </a:p>
          </p:txBody>
        </p:sp>
        <p:cxnSp>
          <p:nvCxnSpPr>
            <p:cNvPr id="67" name="Straight Connector 66"/>
            <p:cNvCxnSpPr/>
            <p:nvPr/>
          </p:nvCxnSpPr>
          <p:spPr>
            <a:xfrm flipV="1">
              <a:off x="5051444" y="5177063"/>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20" name="Group 19"/>
          <p:cNvGrpSpPr/>
          <p:nvPr/>
        </p:nvGrpSpPr>
        <p:grpSpPr>
          <a:xfrm>
            <a:off x="2133600" y="3041508"/>
            <a:ext cx="3003519" cy="968517"/>
            <a:chOff x="4034128" y="5089383"/>
            <a:chExt cx="3003519" cy="968517"/>
          </a:xfrm>
        </p:grpSpPr>
        <p:sp>
          <p:nvSpPr>
            <p:cNvPr id="83" name="Rectangle 82"/>
            <p:cNvSpPr/>
            <p:nvPr/>
          </p:nvSpPr>
          <p:spPr>
            <a:xfrm>
              <a:off x="4034128" y="5811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84" name="Rectangle 83"/>
            <p:cNvSpPr/>
            <p:nvPr/>
          </p:nvSpPr>
          <p:spPr>
            <a:xfrm>
              <a:off x="4897410" y="5810010"/>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85" name="Rectangle 84"/>
            <p:cNvSpPr/>
            <p:nvPr/>
          </p:nvSpPr>
          <p:spPr>
            <a:xfrm>
              <a:off x="4463388" y="5811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86" name="Rectangle 85"/>
            <p:cNvSpPr/>
            <p:nvPr/>
          </p:nvSpPr>
          <p:spPr>
            <a:xfrm>
              <a:off x="446815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87" name="Rectangle 86"/>
            <p:cNvSpPr/>
            <p:nvPr/>
          </p:nvSpPr>
          <p:spPr>
            <a:xfrm>
              <a:off x="532667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88" name="Rectangle 87"/>
            <p:cNvSpPr/>
            <p:nvPr/>
          </p:nvSpPr>
          <p:spPr>
            <a:xfrm>
              <a:off x="575593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89" name="Rectangle 88"/>
            <p:cNvSpPr/>
            <p:nvPr/>
          </p:nvSpPr>
          <p:spPr>
            <a:xfrm>
              <a:off x="489741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90" name="Rectangle 89"/>
            <p:cNvSpPr/>
            <p:nvPr/>
          </p:nvSpPr>
          <p:spPr>
            <a:xfrm>
              <a:off x="4897410" y="5330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91" name="Rectangle 90"/>
            <p:cNvSpPr/>
            <p:nvPr/>
          </p:nvSpPr>
          <p:spPr>
            <a:xfrm>
              <a:off x="5326670" y="5330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92" name="Rectangle 91"/>
            <p:cNvSpPr/>
            <p:nvPr/>
          </p:nvSpPr>
          <p:spPr>
            <a:xfrm>
              <a:off x="6608387" y="5811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93" name="Rectangle 92"/>
            <p:cNvSpPr/>
            <p:nvPr/>
          </p:nvSpPr>
          <p:spPr>
            <a:xfrm>
              <a:off x="6179127"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94" name="Rectangle 93"/>
            <p:cNvSpPr/>
            <p:nvPr/>
          </p:nvSpPr>
          <p:spPr>
            <a:xfrm>
              <a:off x="5751168" y="5330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95" name="Rectangle 94"/>
            <p:cNvSpPr/>
            <p:nvPr/>
          </p:nvSpPr>
          <p:spPr>
            <a:xfrm>
              <a:off x="5326670" y="5089383"/>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96" name="Rectangle 95"/>
            <p:cNvSpPr/>
            <p:nvPr/>
          </p:nvSpPr>
          <p:spPr>
            <a:xfrm>
              <a:off x="5749867" y="5810010"/>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97" name="Rectangle 96"/>
            <p:cNvSpPr/>
            <p:nvPr/>
          </p:nvSpPr>
          <p:spPr>
            <a:xfrm>
              <a:off x="5326670" y="5817274"/>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grpSp>
      <p:grpSp>
        <p:nvGrpSpPr>
          <p:cNvPr id="99" name="Group 98"/>
          <p:cNvGrpSpPr/>
          <p:nvPr/>
        </p:nvGrpSpPr>
        <p:grpSpPr>
          <a:xfrm>
            <a:off x="2069779" y="2854233"/>
            <a:ext cx="3162300" cy="1752600"/>
            <a:chOff x="2695479" y="2930190"/>
            <a:chExt cx="3162300" cy="1752600"/>
          </a:xfrm>
        </p:grpSpPr>
        <p:sp>
          <p:nvSpPr>
            <p:cNvPr id="100" name="TextBox 99"/>
            <p:cNvSpPr txBox="1"/>
            <p:nvPr/>
          </p:nvSpPr>
          <p:spPr>
            <a:xfrm>
              <a:off x="4118178" y="4036459"/>
              <a:ext cx="841909" cy="646331"/>
            </a:xfrm>
            <a:prstGeom prst="rect">
              <a:avLst/>
            </a:prstGeom>
            <a:noFill/>
          </p:spPr>
          <p:txBody>
            <a:bodyPr wrap="square" rtlCol="0">
              <a:spAutoFit/>
            </a:bodyPr>
            <a:lstStyle/>
            <a:p>
              <a:r>
                <a:rPr lang="en-US" b="1" dirty="0" smtClean="0">
                  <a:solidFill>
                    <a:srgbClr val="FF0000"/>
                  </a:solidFill>
                </a:rPr>
                <a:t>µ</a:t>
              </a:r>
              <a:r>
                <a:rPr lang="en-US" dirty="0" smtClean="0"/>
                <a:t> </a:t>
              </a:r>
            </a:p>
            <a:p>
              <a:r>
                <a:rPr lang="el-GR" b="1" dirty="0" smtClean="0"/>
                <a:t>σ</a:t>
              </a:r>
              <a:r>
                <a:rPr lang="en-US" b="1" baseline="-25000" dirty="0"/>
                <a:t>M</a:t>
              </a:r>
              <a:endParaRPr lang="en-US" baseline="-25000" dirty="0"/>
            </a:p>
          </p:txBody>
        </p:sp>
        <p:grpSp>
          <p:nvGrpSpPr>
            <p:cNvPr id="101" name="Group 100"/>
            <p:cNvGrpSpPr/>
            <p:nvPr/>
          </p:nvGrpSpPr>
          <p:grpSpPr>
            <a:xfrm>
              <a:off x="2695479" y="2930190"/>
              <a:ext cx="3162300" cy="1219200"/>
              <a:chOff x="6134100" y="5068551"/>
              <a:chExt cx="3162300" cy="1219200"/>
            </a:xfrm>
          </p:grpSpPr>
          <p:sp>
            <p:nvSpPr>
              <p:cNvPr id="102" name="Freeform 101"/>
              <p:cNvSpPr/>
              <p:nvPr/>
            </p:nvSpPr>
            <p:spPr>
              <a:xfrm>
                <a:off x="6134100" y="5068551"/>
                <a:ext cx="3162300" cy="1027449"/>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103" name="Straight Connector 102"/>
              <p:cNvCxnSpPr>
                <a:stCxn id="102" idx="2"/>
              </p:cNvCxnSpPr>
              <p:nvPr/>
            </p:nvCxnSpPr>
            <p:spPr>
              <a:xfrm flipH="1">
                <a:off x="7715250" y="5068551"/>
                <a:ext cx="10157" cy="1219200"/>
              </a:xfrm>
              <a:prstGeom prst="line">
                <a:avLst/>
              </a:prstGeom>
              <a:ln w="9525">
                <a:solidFill>
                  <a:schemeClr val="dk1">
                    <a:shade val="95000"/>
                    <a:satMod val="105000"/>
                  </a:schemeClr>
                </a:solidFill>
              </a:ln>
            </p:spPr>
            <p:style>
              <a:lnRef idx="1">
                <a:schemeClr val="dk1"/>
              </a:lnRef>
              <a:fillRef idx="0">
                <a:schemeClr val="dk1"/>
              </a:fillRef>
              <a:effectRef idx="0">
                <a:schemeClr val="dk1"/>
              </a:effectRef>
              <a:fontRef idx="minor">
                <a:schemeClr val="tx1"/>
              </a:fontRef>
            </p:style>
          </p:cxnSp>
          <p:grpSp>
            <p:nvGrpSpPr>
              <p:cNvPr id="104" name="Group 103"/>
              <p:cNvGrpSpPr/>
              <p:nvPr/>
            </p:nvGrpSpPr>
            <p:grpSpPr>
              <a:xfrm>
                <a:off x="7742285" y="5156419"/>
                <a:ext cx="563515" cy="375464"/>
                <a:chOff x="3793164" y="2469744"/>
                <a:chExt cx="702636" cy="375464"/>
              </a:xfrm>
            </p:grpSpPr>
            <p:cxnSp>
              <p:nvCxnSpPr>
                <p:cNvPr id="105" name="Straight Arrow Connector 104"/>
                <p:cNvCxnSpPr/>
                <p:nvPr/>
              </p:nvCxnSpPr>
              <p:spPr>
                <a:xfrm>
                  <a:off x="3793164" y="2845208"/>
                  <a:ext cx="702636" cy="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sp>
              <p:nvSpPr>
                <p:cNvPr id="106" name="Rectangle 105"/>
                <p:cNvSpPr/>
                <p:nvPr/>
              </p:nvSpPr>
              <p:spPr>
                <a:xfrm>
                  <a:off x="3836103" y="2469744"/>
                  <a:ext cx="554054" cy="369332"/>
                </a:xfrm>
                <a:prstGeom prst="rect">
                  <a:avLst/>
                </a:prstGeom>
              </p:spPr>
              <p:txBody>
                <a:bodyPr wrap="none">
                  <a:spAutoFit/>
                </a:bodyPr>
                <a:lstStyle/>
                <a:p>
                  <a:r>
                    <a:rPr lang="el-GR" b="1" dirty="0" smtClean="0"/>
                    <a:t>σ</a:t>
                  </a:r>
                  <a:r>
                    <a:rPr lang="en-US" b="1" baseline="-25000" dirty="0"/>
                    <a:t>M</a:t>
                  </a:r>
                  <a:endParaRPr lang="en-US" baseline="-25000" dirty="0"/>
                </a:p>
              </p:txBody>
            </p:sp>
          </p:grpSp>
        </p:grpSp>
      </p:grpSp>
      <p:grpSp>
        <p:nvGrpSpPr>
          <p:cNvPr id="107" name="Group 106"/>
          <p:cNvGrpSpPr/>
          <p:nvPr/>
        </p:nvGrpSpPr>
        <p:grpSpPr>
          <a:xfrm>
            <a:off x="2476052" y="990600"/>
            <a:ext cx="4030252" cy="3123682"/>
            <a:chOff x="3665948" y="1101908"/>
            <a:chExt cx="4030252" cy="3123682"/>
          </a:xfrm>
        </p:grpSpPr>
        <p:sp>
          <p:nvSpPr>
            <p:cNvPr id="108" name="Freeform 107"/>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09" name="Straight Connector 108"/>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flipH="1">
            <a:off x="4491177" y="738832"/>
            <a:ext cx="1282981" cy="461665"/>
            <a:chOff x="3780672" y="909935"/>
            <a:chExt cx="1913348" cy="461665"/>
          </a:xfrm>
        </p:grpSpPr>
        <p:cxnSp>
          <p:nvCxnSpPr>
            <p:cNvPr id="111" name="Straight Arrow Connector 110"/>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2" name="TextBox 111"/>
            <p:cNvSpPr txBox="1"/>
            <p:nvPr/>
          </p:nvSpPr>
          <p:spPr>
            <a:xfrm>
              <a:off x="4301206" y="909935"/>
              <a:ext cx="841906" cy="461665"/>
            </a:xfrm>
            <a:prstGeom prst="rect">
              <a:avLst/>
            </a:prstGeom>
            <a:noFill/>
          </p:spPr>
          <p:txBody>
            <a:bodyPr wrap="square" rtlCol="0">
              <a:spAutoFit/>
            </a:bodyPr>
            <a:lstStyle/>
            <a:p>
              <a:pPr algn="ctr"/>
              <a:r>
                <a:rPr lang="en-US" sz="2400" dirty="0" smtClean="0"/>
                <a:t>?</a:t>
              </a:r>
              <a:endParaRPr lang="en-US" sz="2400" dirty="0"/>
            </a:p>
          </p:txBody>
        </p:sp>
      </p:grpSp>
    </p:spTree>
    <p:extLst>
      <p:ext uri="{BB962C8B-B14F-4D97-AF65-F5344CB8AC3E}">
        <p14:creationId xmlns:p14="http://schemas.microsoft.com/office/powerpoint/2010/main" val="28226678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lstStyle/>
          <a:p>
            <a:r>
              <a:rPr lang="en-US" dirty="0" smtClean="0"/>
              <a:t>Testing the Hypotheses</a:t>
            </a:r>
            <a:endParaRPr lang="en-US" dirty="0"/>
          </a:p>
        </p:txBody>
      </p:sp>
      <p:cxnSp>
        <p:nvCxnSpPr>
          <p:cNvPr id="4" name="Straight Connector 3"/>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5" name="Freeform 4"/>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 name="Straight Connector 5"/>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759622" y="2450068"/>
            <a:ext cx="772313" cy="369332"/>
            <a:chOff x="3793164" y="2526268"/>
            <a:chExt cx="702636" cy="369332"/>
          </a:xfrm>
        </p:grpSpPr>
        <p:cxnSp>
          <p:nvCxnSpPr>
            <p:cNvPr id="8" name="Straight Arrow Connector 7"/>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10" name="Freeform 9"/>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flipH="1">
            <a:off x="4491177" y="738832"/>
            <a:ext cx="1282981" cy="461665"/>
            <a:chOff x="3780672" y="909935"/>
            <a:chExt cx="1913348" cy="461665"/>
          </a:xfrm>
        </p:grpSpPr>
        <p:cxnSp>
          <p:nvCxnSpPr>
            <p:cNvPr id="13" name="Straight Arrow Connector 12"/>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4301206" y="909935"/>
              <a:ext cx="841906" cy="461665"/>
            </a:xfrm>
            <a:prstGeom prst="rect">
              <a:avLst/>
            </a:prstGeom>
            <a:noFill/>
          </p:spPr>
          <p:txBody>
            <a:bodyPr wrap="square" rtlCol="0">
              <a:spAutoFit/>
            </a:bodyPr>
            <a:lstStyle/>
            <a:p>
              <a:pPr algn="ctr"/>
              <a:r>
                <a:rPr lang="en-US" sz="2400" dirty="0" smtClean="0"/>
                <a:t>?</a:t>
              </a:r>
              <a:endParaRPr lang="en-US" sz="2400" dirty="0"/>
            </a:p>
          </p:txBody>
        </p:sp>
      </p:grpSp>
      <p:grpSp>
        <p:nvGrpSpPr>
          <p:cNvPr id="15" name="Group 14"/>
          <p:cNvGrpSpPr/>
          <p:nvPr/>
        </p:nvGrpSpPr>
        <p:grpSpPr>
          <a:xfrm>
            <a:off x="2476052" y="991118"/>
            <a:ext cx="4030252" cy="3123682"/>
            <a:chOff x="3665948" y="1101908"/>
            <a:chExt cx="4030252" cy="3123682"/>
          </a:xfrm>
        </p:grpSpPr>
        <p:sp>
          <p:nvSpPr>
            <p:cNvPr id="16" name="Freeform 1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7" name="Straight Connector 1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sp>
        <p:nvSpPr>
          <p:cNvPr id="18" name="Cloud 17"/>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19" name="Cloud 18"/>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22" name="TextBox 21"/>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cxnSp>
        <p:nvCxnSpPr>
          <p:cNvPr id="54" name="Straight Connector 53"/>
          <p:cNvCxnSpPr/>
          <p:nvPr/>
        </p:nvCxnSpPr>
        <p:spPr>
          <a:xfrm>
            <a:off x="2670378" y="4001751"/>
            <a:ext cx="3162300" cy="0"/>
          </a:xfrm>
          <a:prstGeom prst="line">
            <a:avLst/>
          </a:prstGeom>
        </p:spPr>
        <p:style>
          <a:lnRef idx="2">
            <a:schemeClr val="dk1"/>
          </a:lnRef>
          <a:fillRef idx="0">
            <a:schemeClr val="dk1"/>
          </a:fillRef>
          <a:effectRef idx="1">
            <a:schemeClr val="dk1"/>
          </a:effectRef>
          <a:fontRef idx="minor">
            <a:schemeClr val="tx1"/>
          </a:fontRef>
        </p:style>
      </p:cxnSp>
      <p:grpSp>
        <p:nvGrpSpPr>
          <p:cNvPr id="21" name="Group 20"/>
          <p:cNvGrpSpPr/>
          <p:nvPr/>
        </p:nvGrpSpPr>
        <p:grpSpPr>
          <a:xfrm>
            <a:off x="4276548" y="3008875"/>
            <a:ext cx="429260" cy="1001150"/>
            <a:chOff x="4828540" y="5177063"/>
            <a:chExt cx="429260" cy="1001150"/>
          </a:xfrm>
        </p:grpSpPr>
        <p:sp>
          <p:nvSpPr>
            <p:cNvPr id="60" name="Rectangle 59"/>
            <p:cNvSpPr/>
            <p:nvPr/>
          </p:nvSpPr>
          <p:spPr>
            <a:xfrm>
              <a:off x="4828540" y="5937587"/>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15</a:t>
              </a:r>
            </a:p>
          </p:txBody>
        </p:sp>
        <p:cxnSp>
          <p:nvCxnSpPr>
            <p:cNvPr id="61" name="Straight Connector 60"/>
            <p:cNvCxnSpPr/>
            <p:nvPr/>
          </p:nvCxnSpPr>
          <p:spPr>
            <a:xfrm flipV="1">
              <a:off x="5051444" y="5177063"/>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sp>
        <p:nvSpPr>
          <p:cNvPr id="62" name="Freeform 61"/>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988768" y="3765887"/>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65" name="Rectangle 64"/>
          <p:cNvSpPr/>
          <p:nvPr/>
        </p:nvSpPr>
        <p:spPr>
          <a:xfrm>
            <a:off x="3847288" y="3765887"/>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66" name="Rectangle 65"/>
          <p:cNvSpPr/>
          <p:nvPr/>
        </p:nvSpPr>
        <p:spPr>
          <a:xfrm>
            <a:off x="3418028" y="3765887"/>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67" name="Rectangle 66"/>
          <p:cNvSpPr/>
          <p:nvPr/>
        </p:nvSpPr>
        <p:spPr>
          <a:xfrm>
            <a:off x="3422790" y="3525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68" name="Rectangle 67"/>
          <p:cNvSpPr/>
          <p:nvPr/>
        </p:nvSpPr>
        <p:spPr>
          <a:xfrm>
            <a:off x="4281310" y="3525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69" name="Rectangle 68"/>
          <p:cNvSpPr/>
          <p:nvPr/>
        </p:nvSpPr>
        <p:spPr>
          <a:xfrm>
            <a:off x="4710570" y="3525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70" name="Rectangle 69"/>
          <p:cNvSpPr/>
          <p:nvPr/>
        </p:nvSpPr>
        <p:spPr>
          <a:xfrm>
            <a:off x="3852050" y="3525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71" name="Rectangle 70"/>
          <p:cNvSpPr/>
          <p:nvPr/>
        </p:nvSpPr>
        <p:spPr>
          <a:xfrm>
            <a:off x="3852050" y="3284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72" name="Rectangle 71"/>
          <p:cNvSpPr/>
          <p:nvPr/>
        </p:nvSpPr>
        <p:spPr>
          <a:xfrm>
            <a:off x="4281310" y="3284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73" name="Rectangle 72"/>
          <p:cNvSpPr/>
          <p:nvPr/>
        </p:nvSpPr>
        <p:spPr>
          <a:xfrm>
            <a:off x="5563027" y="3765887"/>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74" name="Rectangle 73"/>
          <p:cNvSpPr/>
          <p:nvPr/>
        </p:nvSpPr>
        <p:spPr>
          <a:xfrm>
            <a:off x="5133767" y="3525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75" name="Rectangle 74"/>
          <p:cNvSpPr/>
          <p:nvPr/>
        </p:nvSpPr>
        <p:spPr>
          <a:xfrm>
            <a:off x="4705808" y="3284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76" name="Rectangle 75"/>
          <p:cNvSpPr/>
          <p:nvPr/>
        </p:nvSpPr>
        <p:spPr>
          <a:xfrm>
            <a:off x="4281310" y="3044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77" name="Rectangle 76"/>
          <p:cNvSpPr/>
          <p:nvPr/>
        </p:nvSpPr>
        <p:spPr>
          <a:xfrm>
            <a:off x="4704507" y="3764636"/>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78" name="Rectangle 77"/>
          <p:cNvSpPr/>
          <p:nvPr/>
        </p:nvSpPr>
        <p:spPr>
          <a:xfrm>
            <a:off x="5128666" y="3771900"/>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grpSp>
        <p:nvGrpSpPr>
          <p:cNvPr id="100" name="Group 99"/>
          <p:cNvGrpSpPr/>
          <p:nvPr/>
        </p:nvGrpSpPr>
        <p:grpSpPr>
          <a:xfrm>
            <a:off x="2933700" y="4953000"/>
            <a:ext cx="3162300" cy="1752600"/>
            <a:chOff x="2695479" y="2930190"/>
            <a:chExt cx="3162300" cy="1752600"/>
          </a:xfrm>
        </p:grpSpPr>
        <p:sp>
          <p:nvSpPr>
            <p:cNvPr id="101" name="TextBox 100"/>
            <p:cNvSpPr txBox="1"/>
            <p:nvPr/>
          </p:nvSpPr>
          <p:spPr>
            <a:xfrm>
              <a:off x="4118178" y="4036459"/>
              <a:ext cx="841909" cy="646331"/>
            </a:xfrm>
            <a:prstGeom prst="rect">
              <a:avLst/>
            </a:prstGeom>
            <a:noFill/>
          </p:spPr>
          <p:txBody>
            <a:bodyPr wrap="square" rtlCol="0">
              <a:spAutoFit/>
            </a:bodyPr>
            <a:lstStyle/>
            <a:p>
              <a:r>
                <a:rPr lang="en-US" b="1" dirty="0" smtClean="0">
                  <a:solidFill>
                    <a:srgbClr val="FF0000"/>
                  </a:solidFill>
                </a:rPr>
                <a:t>µ</a:t>
              </a:r>
              <a:r>
                <a:rPr lang="en-US" dirty="0" smtClean="0"/>
                <a:t> </a:t>
              </a:r>
            </a:p>
            <a:p>
              <a:r>
                <a:rPr lang="el-GR" b="1" dirty="0" smtClean="0"/>
                <a:t>σ</a:t>
              </a:r>
              <a:r>
                <a:rPr lang="en-US" b="1" baseline="-25000" dirty="0"/>
                <a:t>M</a:t>
              </a:r>
              <a:endParaRPr lang="en-US" baseline="-25000" dirty="0"/>
            </a:p>
          </p:txBody>
        </p:sp>
        <p:grpSp>
          <p:nvGrpSpPr>
            <p:cNvPr id="102" name="Group 101"/>
            <p:cNvGrpSpPr/>
            <p:nvPr/>
          </p:nvGrpSpPr>
          <p:grpSpPr>
            <a:xfrm>
              <a:off x="2695479" y="2930190"/>
              <a:ext cx="3162300" cy="1219200"/>
              <a:chOff x="6134100" y="5068551"/>
              <a:chExt cx="3162300" cy="1219200"/>
            </a:xfrm>
          </p:grpSpPr>
          <p:sp>
            <p:nvSpPr>
              <p:cNvPr id="103" name="Freeform 102"/>
              <p:cNvSpPr/>
              <p:nvPr/>
            </p:nvSpPr>
            <p:spPr>
              <a:xfrm>
                <a:off x="6134100" y="5068551"/>
                <a:ext cx="3162300" cy="1027449"/>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104" name="Straight Connector 103"/>
              <p:cNvCxnSpPr>
                <a:stCxn id="103" idx="2"/>
              </p:cNvCxnSpPr>
              <p:nvPr/>
            </p:nvCxnSpPr>
            <p:spPr>
              <a:xfrm flipH="1">
                <a:off x="7715250" y="5068551"/>
                <a:ext cx="10157" cy="1219200"/>
              </a:xfrm>
              <a:prstGeom prst="line">
                <a:avLst/>
              </a:prstGeom>
              <a:ln w="9525">
                <a:solidFill>
                  <a:schemeClr val="dk1">
                    <a:shade val="95000"/>
                    <a:satMod val="105000"/>
                  </a:schemeClr>
                </a:solidFill>
              </a:ln>
            </p:spPr>
            <p:style>
              <a:lnRef idx="1">
                <a:schemeClr val="dk1"/>
              </a:lnRef>
              <a:fillRef idx="0">
                <a:schemeClr val="dk1"/>
              </a:fillRef>
              <a:effectRef idx="0">
                <a:schemeClr val="dk1"/>
              </a:effectRef>
              <a:fontRef idx="minor">
                <a:schemeClr val="tx1"/>
              </a:fontRef>
            </p:style>
          </p:cxnSp>
          <p:grpSp>
            <p:nvGrpSpPr>
              <p:cNvPr id="105" name="Group 104"/>
              <p:cNvGrpSpPr/>
              <p:nvPr/>
            </p:nvGrpSpPr>
            <p:grpSpPr>
              <a:xfrm>
                <a:off x="7742285" y="5156419"/>
                <a:ext cx="563515" cy="375464"/>
                <a:chOff x="3793164" y="2469744"/>
                <a:chExt cx="702636" cy="375464"/>
              </a:xfrm>
            </p:grpSpPr>
            <p:cxnSp>
              <p:nvCxnSpPr>
                <p:cNvPr id="106" name="Straight Arrow Connector 105"/>
                <p:cNvCxnSpPr/>
                <p:nvPr/>
              </p:nvCxnSpPr>
              <p:spPr>
                <a:xfrm>
                  <a:off x="3793164" y="2845208"/>
                  <a:ext cx="702636" cy="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sp>
              <p:nvSpPr>
                <p:cNvPr id="107" name="Rectangle 106"/>
                <p:cNvSpPr/>
                <p:nvPr/>
              </p:nvSpPr>
              <p:spPr>
                <a:xfrm>
                  <a:off x="3836103" y="2469744"/>
                  <a:ext cx="554054" cy="369332"/>
                </a:xfrm>
                <a:prstGeom prst="rect">
                  <a:avLst/>
                </a:prstGeom>
              </p:spPr>
              <p:txBody>
                <a:bodyPr wrap="none">
                  <a:spAutoFit/>
                </a:bodyPr>
                <a:lstStyle/>
                <a:p>
                  <a:r>
                    <a:rPr lang="el-GR" b="1" dirty="0" smtClean="0"/>
                    <a:t>σ</a:t>
                  </a:r>
                  <a:r>
                    <a:rPr lang="en-US" b="1" baseline="-25000" dirty="0"/>
                    <a:t>M</a:t>
                  </a:r>
                  <a:endParaRPr lang="en-US" baseline="-25000" dirty="0"/>
                </a:p>
              </p:txBody>
            </p:sp>
          </p:grpSp>
        </p:grpSp>
      </p:grpSp>
    </p:spTree>
    <p:extLst>
      <p:ext uri="{BB962C8B-B14F-4D97-AF65-F5344CB8AC3E}">
        <p14:creationId xmlns:p14="http://schemas.microsoft.com/office/powerpoint/2010/main" val="24128939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lstStyle/>
          <a:p>
            <a:r>
              <a:rPr lang="en-US" dirty="0" smtClean="0"/>
              <a:t>Testing the Hypotheses</a:t>
            </a:r>
            <a:endParaRPr lang="en-US" dirty="0"/>
          </a:p>
        </p:txBody>
      </p:sp>
      <p:cxnSp>
        <p:nvCxnSpPr>
          <p:cNvPr id="4" name="Straight Connector 3"/>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5" name="Freeform 4"/>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 name="Straight Connector 5"/>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759622" y="2450068"/>
            <a:ext cx="772313" cy="369332"/>
            <a:chOff x="3793164" y="2526268"/>
            <a:chExt cx="702636" cy="369332"/>
          </a:xfrm>
        </p:grpSpPr>
        <p:cxnSp>
          <p:nvCxnSpPr>
            <p:cNvPr id="8" name="Straight Arrow Connector 7"/>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10" name="Freeform 9"/>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476052" y="991118"/>
            <a:ext cx="4030252" cy="3123682"/>
            <a:chOff x="3665948" y="1101908"/>
            <a:chExt cx="4030252" cy="3123682"/>
          </a:xfrm>
        </p:grpSpPr>
        <p:sp>
          <p:nvSpPr>
            <p:cNvPr id="16" name="Freeform 1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17" name="Straight Connector 1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sp>
        <p:nvSpPr>
          <p:cNvPr id="18" name="Cloud 17"/>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19" name="Cloud 18"/>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22" name="TextBox 21"/>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cxnSp>
        <p:nvCxnSpPr>
          <p:cNvPr id="54" name="Straight Connector 53"/>
          <p:cNvCxnSpPr/>
          <p:nvPr/>
        </p:nvCxnSpPr>
        <p:spPr>
          <a:xfrm>
            <a:off x="2670378" y="4001751"/>
            <a:ext cx="3162300" cy="0"/>
          </a:xfrm>
          <a:prstGeom prst="line">
            <a:avLst/>
          </a:prstGeom>
        </p:spPr>
        <p:style>
          <a:lnRef idx="2">
            <a:schemeClr val="dk1"/>
          </a:lnRef>
          <a:fillRef idx="0">
            <a:schemeClr val="dk1"/>
          </a:fillRef>
          <a:effectRef idx="1">
            <a:schemeClr val="dk1"/>
          </a:effectRef>
          <a:fontRef idx="minor">
            <a:schemeClr val="tx1"/>
          </a:fontRef>
        </p:style>
      </p:cxnSp>
      <p:grpSp>
        <p:nvGrpSpPr>
          <p:cNvPr id="20" name="Group 19"/>
          <p:cNvGrpSpPr/>
          <p:nvPr/>
        </p:nvGrpSpPr>
        <p:grpSpPr>
          <a:xfrm>
            <a:off x="4188247" y="4977455"/>
            <a:ext cx="3162300" cy="1681043"/>
            <a:chOff x="2695479" y="2930190"/>
            <a:chExt cx="3162300" cy="1681043"/>
          </a:xfrm>
        </p:grpSpPr>
        <p:sp>
          <p:nvSpPr>
            <p:cNvPr id="53" name="TextBox 52"/>
            <p:cNvSpPr txBox="1"/>
            <p:nvPr/>
          </p:nvSpPr>
          <p:spPr>
            <a:xfrm>
              <a:off x="4118178" y="3964902"/>
              <a:ext cx="841909" cy="646331"/>
            </a:xfrm>
            <a:prstGeom prst="rect">
              <a:avLst/>
            </a:prstGeom>
            <a:noFill/>
          </p:spPr>
          <p:txBody>
            <a:bodyPr wrap="square" rtlCol="0">
              <a:spAutoFit/>
            </a:bodyPr>
            <a:lstStyle/>
            <a:p>
              <a:r>
                <a:rPr lang="en-US" b="1" dirty="0">
                  <a:solidFill>
                    <a:schemeClr val="tx2">
                      <a:lumMod val="60000"/>
                      <a:lumOff val="40000"/>
                    </a:schemeClr>
                  </a:solidFill>
                </a:rPr>
                <a:t>µ= </a:t>
              </a:r>
              <a:r>
                <a:rPr lang="en-US" b="1" dirty="0">
                  <a:solidFill>
                    <a:srgbClr val="FF0000"/>
                  </a:solidFill>
                </a:rPr>
                <a:t>µ</a:t>
              </a:r>
              <a:r>
                <a:rPr lang="en-US" dirty="0" smtClean="0"/>
                <a:t> </a:t>
              </a:r>
            </a:p>
            <a:p>
              <a:r>
                <a:rPr lang="el-GR" b="1" dirty="0" smtClean="0"/>
                <a:t>σ</a:t>
              </a:r>
              <a:r>
                <a:rPr lang="en-US" b="1" baseline="-25000" dirty="0"/>
                <a:t>M</a:t>
              </a:r>
              <a:endParaRPr lang="en-US" baseline="-25000" dirty="0"/>
            </a:p>
          </p:txBody>
        </p:sp>
        <p:grpSp>
          <p:nvGrpSpPr>
            <p:cNvPr id="3" name="Group 2"/>
            <p:cNvGrpSpPr/>
            <p:nvPr/>
          </p:nvGrpSpPr>
          <p:grpSpPr>
            <a:xfrm>
              <a:off x="2695479" y="2930190"/>
              <a:ext cx="3162300" cy="1219200"/>
              <a:chOff x="6134100" y="5068551"/>
              <a:chExt cx="3162300" cy="1219200"/>
            </a:xfrm>
          </p:grpSpPr>
          <p:sp>
            <p:nvSpPr>
              <p:cNvPr id="52" name="Freeform 51"/>
              <p:cNvSpPr/>
              <p:nvPr/>
            </p:nvSpPr>
            <p:spPr>
              <a:xfrm>
                <a:off x="6134100" y="5068551"/>
                <a:ext cx="3162300" cy="1027449"/>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55" name="Straight Connector 54"/>
              <p:cNvCxnSpPr>
                <a:stCxn id="52" idx="2"/>
              </p:cNvCxnSpPr>
              <p:nvPr/>
            </p:nvCxnSpPr>
            <p:spPr>
              <a:xfrm flipH="1">
                <a:off x="7715250" y="5068551"/>
                <a:ext cx="10157" cy="1219200"/>
              </a:xfrm>
              <a:prstGeom prst="line">
                <a:avLst/>
              </a:prstGeom>
              <a:ln w="9525">
                <a:solidFill>
                  <a:schemeClr val="dk1">
                    <a:shade val="95000"/>
                    <a:satMod val="105000"/>
                  </a:schemeClr>
                </a:solidFill>
              </a:ln>
            </p:spPr>
            <p:style>
              <a:lnRef idx="1">
                <a:schemeClr val="dk1"/>
              </a:lnRef>
              <a:fillRef idx="0">
                <a:schemeClr val="dk1"/>
              </a:fillRef>
              <a:effectRef idx="0">
                <a:schemeClr val="dk1"/>
              </a:effectRef>
              <a:fontRef idx="minor">
                <a:schemeClr val="tx1"/>
              </a:fontRef>
            </p:style>
          </p:cxnSp>
          <p:grpSp>
            <p:nvGrpSpPr>
              <p:cNvPr id="56" name="Group 55"/>
              <p:cNvGrpSpPr/>
              <p:nvPr/>
            </p:nvGrpSpPr>
            <p:grpSpPr>
              <a:xfrm>
                <a:off x="7742285" y="5156419"/>
                <a:ext cx="563515" cy="375464"/>
                <a:chOff x="3793164" y="2469744"/>
                <a:chExt cx="702636" cy="375464"/>
              </a:xfrm>
            </p:grpSpPr>
            <p:cxnSp>
              <p:nvCxnSpPr>
                <p:cNvPr id="57" name="Straight Arrow Connector 56"/>
                <p:cNvCxnSpPr/>
                <p:nvPr/>
              </p:nvCxnSpPr>
              <p:spPr>
                <a:xfrm>
                  <a:off x="3793164" y="2845208"/>
                  <a:ext cx="702636" cy="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sp>
              <p:nvSpPr>
                <p:cNvPr id="58" name="Rectangle 57"/>
                <p:cNvSpPr/>
                <p:nvPr/>
              </p:nvSpPr>
              <p:spPr>
                <a:xfrm>
                  <a:off x="3836103" y="2469744"/>
                  <a:ext cx="554054" cy="369332"/>
                </a:xfrm>
                <a:prstGeom prst="rect">
                  <a:avLst/>
                </a:prstGeom>
              </p:spPr>
              <p:txBody>
                <a:bodyPr wrap="none">
                  <a:spAutoFit/>
                </a:bodyPr>
                <a:lstStyle/>
                <a:p>
                  <a:r>
                    <a:rPr lang="el-GR" b="1" dirty="0" smtClean="0"/>
                    <a:t>σ</a:t>
                  </a:r>
                  <a:r>
                    <a:rPr lang="en-US" b="1" baseline="-25000" dirty="0"/>
                    <a:t>M</a:t>
                  </a:r>
                  <a:endParaRPr lang="en-US" baseline="-25000" dirty="0"/>
                </a:p>
              </p:txBody>
            </p:sp>
          </p:grpSp>
        </p:grpSp>
      </p:grpSp>
      <p:grpSp>
        <p:nvGrpSpPr>
          <p:cNvPr id="21" name="Group 20"/>
          <p:cNvGrpSpPr/>
          <p:nvPr/>
        </p:nvGrpSpPr>
        <p:grpSpPr>
          <a:xfrm>
            <a:off x="4276548" y="3008875"/>
            <a:ext cx="429260" cy="1001150"/>
            <a:chOff x="4828540" y="5177063"/>
            <a:chExt cx="429260" cy="1001150"/>
          </a:xfrm>
        </p:grpSpPr>
        <p:sp>
          <p:nvSpPr>
            <p:cNvPr id="60" name="Rectangle 59"/>
            <p:cNvSpPr/>
            <p:nvPr/>
          </p:nvSpPr>
          <p:spPr>
            <a:xfrm>
              <a:off x="4828540" y="5937587"/>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15</a:t>
              </a:r>
            </a:p>
          </p:txBody>
        </p:sp>
        <p:cxnSp>
          <p:nvCxnSpPr>
            <p:cNvPr id="61" name="Straight Connector 60"/>
            <p:cNvCxnSpPr/>
            <p:nvPr/>
          </p:nvCxnSpPr>
          <p:spPr>
            <a:xfrm flipV="1">
              <a:off x="5051444" y="5177063"/>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sp>
        <p:nvSpPr>
          <p:cNvPr id="62" name="Freeform 61"/>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125507" y="376729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0" name="Rectangle 39"/>
          <p:cNvSpPr/>
          <p:nvPr/>
        </p:nvSpPr>
        <p:spPr>
          <a:xfrm>
            <a:off x="5554767" y="376729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1" name="Rectangle 40"/>
          <p:cNvSpPr/>
          <p:nvPr/>
        </p:nvSpPr>
        <p:spPr>
          <a:xfrm>
            <a:off x="4696247" y="376729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2" name="Rectangle 41"/>
          <p:cNvSpPr/>
          <p:nvPr/>
        </p:nvSpPr>
        <p:spPr>
          <a:xfrm>
            <a:off x="4701009" y="3529252"/>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3" name="Rectangle 42"/>
          <p:cNvSpPr/>
          <p:nvPr/>
        </p:nvSpPr>
        <p:spPr>
          <a:xfrm>
            <a:off x="5559529" y="3529252"/>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4" name="Rectangle 43"/>
          <p:cNvSpPr/>
          <p:nvPr/>
        </p:nvSpPr>
        <p:spPr>
          <a:xfrm>
            <a:off x="5988789" y="3529252"/>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5" name="Rectangle 44"/>
          <p:cNvSpPr/>
          <p:nvPr/>
        </p:nvSpPr>
        <p:spPr>
          <a:xfrm>
            <a:off x="5130269" y="3529252"/>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6" name="Rectangle 45"/>
          <p:cNvSpPr/>
          <p:nvPr/>
        </p:nvSpPr>
        <p:spPr>
          <a:xfrm>
            <a:off x="5130269" y="3288626"/>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7" name="Rectangle 46"/>
          <p:cNvSpPr/>
          <p:nvPr/>
        </p:nvSpPr>
        <p:spPr>
          <a:xfrm>
            <a:off x="5559529" y="3288626"/>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8" name="Rectangle 47"/>
          <p:cNvSpPr/>
          <p:nvPr/>
        </p:nvSpPr>
        <p:spPr>
          <a:xfrm>
            <a:off x="6841246" y="376729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9" name="Rectangle 48"/>
          <p:cNvSpPr/>
          <p:nvPr/>
        </p:nvSpPr>
        <p:spPr>
          <a:xfrm>
            <a:off x="6411986" y="3529252"/>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50" name="Rectangle 49"/>
          <p:cNvSpPr/>
          <p:nvPr/>
        </p:nvSpPr>
        <p:spPr>
          <a:xfrm>
            <a:off x="5984027" y="3288626"/>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51" name="Rectangle 50"/>
          <p:cNvSpPr/>
          <p:nvPr/>
        </p:nvSpPr>
        <p:spPr>
          <a:xfrm>
            <a:off x="5559529" y="3048000"/>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59" name="Rectangle 58"/>
          <p:cNvSpPr/>
          <p:nvPr/>
        </p:nvSpPr>
        <p:spPr>
          <a:xfrm>
            <a:off x="5982726" y="376729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63" name="Rectangle 62"/>
          <p:cNvSpPr/>
          <p:nvPr/>
        </p:nvSpPr>
        <p:spPr>
          <a:xfrm>
            <a:off x="6400800" y="376729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grpSp>
        <p:nvGrpSpPr>
          <p:cNvPr id="64" name="Group 63"/>
          <p:cNvGrpSpPr/>
          <p:nvPr/>
        </p:nvGrpSpPr>
        <p:grpSpPr>
          <a:xfrm flipH="1">
            <a:off x="4491177" y="738832"/>
            <a:ext cx="1282981" cy="461665"/>
            <a:chOff x="3780672" y="909935"/>
            <a:chExt cx="1913348" cy="461665"/>
          </a:xfrm>
        </p:grpSpPr>
        <p:cxnSp>
          <p:nvCxnSpPr>
            <p:cNvPr id="65" name="Straight Arrow Connector 64"/>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4301206" y="909935"/>
              <a:ext cx="841906" cy="461665"/>
            </a:xfrm>
            <a:prstGeom prst="rect">
              <a:avLst/>
            </a:prstGeom>
            <a:noFill/>
          </p:spPr>
          <p:txBody>
            <a:bodyPr wrap="square" rtlCol="0">
              <a:spAutoFit/>
            </a:bodyPr>
            <a:lstStyle/>
            <a:p>
              <a:pPr algn="ctr"/>
              <a:r>
                <a:rPr lang="en-US" sz="2400" dirty="0" smtClean="0"/>
                <a:t>?</a:t>
              </a:r>
              <a:endParaRPr lang="en-US" sz="2400" dirty="0"/>
            </a:p>
          </p:txBody>
        </p:sp>
      </p:grpSp>
    </p:spTree>
    <p:extLst>
      <p:ext uri="{BB962C8B-B14F-4D97-AF65-F5344CB8AC3E}">
        <p14:creationId xmlns:p14="http://schemas.microsoft.com/office/powerpoint/2010/main" val="182326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lstStyle/>
          <a:p>
            <a:r>
              <a:rPr lang="en-US" dirty="0" smtClean="0"/>
              <a:t>Testing the Hypotheses</a:t>
            </a:r>
            <a:endParaRPr lang="en-US" dirty="0"/>
          </a:p>
        </p:txBody>
      </p:sp>
      <p:cxnSp>
        <p:nvCxnSpPr>
          <p:cNvPr id="4" name="Straight Connector 3"/>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5" name="Freeform 4"/>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 name="Straight Connector 5"/>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759622" y="2450068"/>
            <a:ext cx="772313" cy="369332"/>
            <a:chOff x="3793164" y="2526268"/>
            <a:chExt cx="702636" cy="369332"/>
          </a:xfrm>
        </p:grpSpPr>
        <p:cxnSp>
          <p:nvCxnSpPr>
            <p:cNvPr id="8" name="Straight Arrow Connector 7"/>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10" name="Freeform 9"/>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19" name="Cloud 18"/>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22" name="TextBox 21"/>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4276548" y="3008875"/>
            <a:ext cx="429260" cy="1001150"/>
            <a:chOff x="4828540" y="5177063"/>
            <a:chExt cx="429260" cy="1001150"/>
          </a:xfrm>
        </p:grpSpPr>
        <p:sp>
          <p:nvSpPr>
            <p:cNvPr id="63" name="Rectangle 62"/>
            <p:cNvSpPr/>
            <p:nvPr/>
          </p:nvSpPr>
          <p:spPr>
            <a:xfrm>
              <a:off x="4828540" y="5937587"/>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15</a:t>
              </a:r>
            </a:p>
          </p:txBody>
        </p:sp>
        <p:cxnSp>
          <p:nvCxnSpPr>
            <p:cNvPr id="64" name="Straight Connector 63"/>
            <p:cNvCxnSpPr/>
            <p:nvPr/>
          </p:nvCxnSpPr>
          <p:spPr>
            <a:xfrm flipV="1">
              <a:off x="5051444" y="5177063"/>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65" name="Group 64"/>
          <p:cNvGrpSpPr/>
          <p:nvPr/>
        </p:nvGrpSpPr>
        <p:grpSpPr>
          <a:xfrm>
            <a:off x="2476052" y="991118"/>
            <a:ext cx="4030252" cy="3123682"/>
            <a:chOff x="3665948" y="1101908"/>
            <a:chExt cx="4030252" cy="3123682"/>
          </a:xfrm>
        </p:grpSpPr>
        <p:sp>
          <p:nvSpPr>
            <p:cNvPr id="66" name="Freeform 6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7" name="Straight Connector 6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flipH="1">
            <a:off x="4491177" y="738832"/>
            <a:ext cx="1282981" cy="461665"/>
            <a:chOff x="3780672" y="909935"/>
            <a:chExt cx="1913348" cy="461665"/>
          </a:xfrm>
        </p:grpSpPr>
        <p:cxnSp>
          <p:nvCxnSpPr>
            <p:cNvPr id="69" name="Straight Arrow Connector 6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3819220" y="909935"/>
              <a:ext cx="1323892"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grpSp>
      <p:grpSp>
        <p:nvGrpSpPr>
          <p:cNvPr id="26" name="Group 25"/>
          <p:cNvGrpSpPr/>
          <p:nvPr/>
        </p:nvGrpSpPr>
        <p:grpSpPr>
          <a:xfrm>
            <a:off x="2959421" y="4759275"/>
            <a:ext cx="3003519" cy="968517"/>
            <a:chOff x="4034128" y="5089383"/>
            <a:chExt cx="3003519" cy="968517"/>
          </a:xfrm>
        </p:grpSpPr>
        <p:sp>
          <p:nvSpPr>
            <p:cNvPr id="27" name="Rectangle 26"/>
            <p:cNvSpPr/>
            <p:nvPr/>
          </p:nvSpPr>
          <p:spPr>
            <a:xfrm>
              <a:off x="4034128" y="5811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8" name="Rectangle 27"/>
            <p:cNvSpPr/>
            <p:nvPr/>
          </p:nvSpPr>
          <p:spPr>
            <a:xfrm>
              <a:off x="4897410" y="5810010"/>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9" name="Rectangle 28"/>
            <p:cNvSpPr/>
            <p:nvPr/>
          </p:nvSpPr>
          <p:spPr>
            <a:xfrm>
              <a:off x="4463388" y="5811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0" name="Rectangle 29"/>
            <p:cNvSpPr/>
            <p:nvPr/>
          </p:nvSpPr>
          <p:spPr>
            <a:xfrm>
              <a:off x="446815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1" name="Rectangle 30"/>
            <p:cNvSpPr/>
            <p:nvPr/>
          </p:nvSpPr>
          <p:spPr>
            <a:xfrm>
              <a:off x="532667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2" name="Rectangle 31"/>
            <p:cNvSpPr/>
            <p:nvPr/>
          </p:nvSpPr>
          <p:spPr>
            <a:xfrm>
              <a:off x="575593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3" name="Rectangle 32"/>
            <p:cNvSpPr/>
            <p:nvPr/>
          </p:nvSpPr>
          <p:spPr>
            <a:xfrm>
              <a:off x="489741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4" name="Rectangle 33"/>
            <p:cNvSpPr/>
            <p:nvPr/>
          </p:nvSpPr>
          <p:spPr>
            <a:xfrm>
              <a:off x="4897410" y="5330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5" name="Rectangle 34"/>
            <p:cNvSpPr/>
            <p:nvPr/>
          </p:nvSpPr>
          <p:spPr>
            <a:xfrm>
              <a:off x="5326670" y="5330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6" name="Rectangle 35"/>
            <p:cNvSpPr/>
            <p:nvPr/>
          </p:nvSpPr>
          <p:spPr>
            <a:xfrm>
              <a:off x="6608387" y="5811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7" name="Rectangle 36"/>
            <p:cNvSpPr/>
            <p:nvPr/>
          </p:nvSpPr>
          <p:spPr>
            <a:xfrm>
              <a:off x="6179127"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8" name="Rectangle 37"/>
            <p:cNvSpPr/>
            <p:nvPr/>
          </p:nvSpPr>
          <p:spPr>
            <a:xfrm>
              <a:off x="5751168" y="5330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9" name="Rectangle 38"/>
            <p:cNvSpPr/>
            <p:nvPr/>
          </p:nvSpPr>
          <p:spPr>
            <a:xfrm>
              <a:off x="5326670" y="5089383"/>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0" name="Rectangle 39"/>
            <p:cNvSpPr/>
            <p:nvPr/>
          </p:nvSpPr>
          <p:spPr>
            <a:xfrm>
              <a:off x="5749867" y="5810010"/>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1" name="Rectangle 40"/>
            <p:cNvSpPr/>
            <p:nvPr/>
          </p:nvSpPr>
          <p:spPr>
            <a:xfrm>
              <a:off x="5326670" y="5817274"/>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grpSp>
      <p:grpSp>
        <p:nvGrpSpPr>
          <p:cNvPr id="42" name="Group 41"/>
          <p:cNvGrpSpPr/>
          <p:nvPr/>
        </p:nvGrpSpPr>
        <p:grpSpPr>
          <a:xfrm>
            <a:off x="2895600" y="4572000"/>
            <a:ext cx="3162300" cy="1752600"/>
            <a:chOff x="2695479" y="2930190"/>
            <a:chExt cx="3162300" cy="1752600"/>
          </a:xfrm>
        </p:grpSpPr>
        <p:sp>
          <p:nvSpPr>
            <p:cNvPr id="43" name="TextBox 42"/>
            <p:cNvSpPr txBox="1"/>
            <p:nvPr/>
          </p:nvSpPr>
          <p:spPr>
            <a:xfrm>
              <a:off x="4118178" y="4036459"/>
              <a:ext cx="841909" cy="646331"/>
            </a:xfrm>
            <a:prstGeom prst="rect">
              <a:avLst/>
            </a:prstGeom>
            <a:noFill/>
          </p:spPr>
          <p:txBody>
            <a:bodyPr wrap="square" rtlCol="0">
              <a:spAutoFit/>
            </a:bodyPr>
            <a:lstStyle/>
            <a:p>
              <a:r>
                <a:rPr lang="en-US" b="1" dirty="0" smtClean="0">
                  <a:solidFill>
                    <a:srgbClr val="FF0000"/>
                  </a:solidFill>
                </a:rPr>
                <a:t>µ</a:t>
              </a:r>
              <a:r>
                <a:rPr lang="en-US" dirty="0" smtClean="0"/>
                <a:t> </a:t>
              </a:r>
            </a:p>
            <a:p>
              <a:r>
                <a:rPr lang="el-GR" b="1" dirty="0" smtClean="0"/>
                <a:t>σ</a:t>
              </a:r>
              <a:r>
                <a:rPr lang="en-US" b="1" baseline="-25000" dirty="0"/>
                <a:t>M</a:t>
              </a:r>
              <a:endParaRPr lang="en-US" baseline="-25000" dirty="0"/>
            </a:p>
          </p:txBody>
        </p:sp>
        <p:grpSp>
          <p:nvGrpSpPr>
            <p:cNvPr id="44" name="Group 43"/>
            <p:cNvGrpSpPr/>
            <p:nvPr/>
          </p:nvGrpSpPr>
          <p:grpSpPr>
            <a:xfrm>
              <a:off x="2695479" y="2930190"/>
              <a:ext cx="3162300" cy="1219200"/>
              <a:chOff x="6134100" y="5068551"/>
              <a:chExt cx="3162300" cy="1219200"/>
            </a:xfrm>
          </p:grpSpPr>
          <p:sp>
            <p:nvSpPr>
              <p:cNvPr id="45" name="Freeform 44"/>
              <p:cNvSpPr/>
              <p:nvPr/>
            </p:nvSpPr>
            <p:spPr>
              <a:xfrm>
                <a:off x="6134100" y="5068551"/>
                <a:ext cx="3162300" cy="1027449"/>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46" name="Straight Connector 45"/>
              <p:cNvCxnSpPr>
                <a:stCxn id="45" idx="2"/>
              </p:cNvCxnSpPr>
              <p:nvPr/>
            </p:nvCxnSpPr>
            <p:spPr>
              <a:xfrm flipH="1">
                <a:off x="7715250" y="5068551"/>
                <a:ext cx="10157" cy="1219200"/>
              </a:xfrm>
              <a:prstGeom prst="line">
                <a:avLst/>
              </a:prstGeom>
              <a:ln w="9525">
                <a:solidFill>
                  <a:schemeClr val="dk1">
                    <a:shade val="95000"/>
                    <a:satMod val="105000"/>
                  </a:schemeClr>
                </a:solidFill>
              </a:ln>
            </p:spPr>
            <p:style>
              <a:lnRef idx="1">
                <a:schemeClr val="dk1"/>
              </a:lnRef>
              <a:fillRef idx="0">
                <a:schemeClr val="dk1"/>
              </a:fillRef>
              <a:effectRef idx="0">
                <a:schemeClr val="dk1"/>
              </a:effectRef>
              <a:fontRef idx="minor">
                <a:schemeClr val="tx1"/>
              </a:fontRef>
            </p:style>
          </p:cxnSp>
          <p:grpSp>
            <p:nvGrpSpPr>
              <p:cNvPr id="47" name="Group 46"/>
              <p:cNvGrpSpPr/>
              <p:nvPr/>
            </p:nvGrpSpPr>
            <p:grpSpPr>
              <a:xfrm>
                <a:off x="7742285" y="5220951"/>
                <a:ext cx="563515" cy="387132"/>
                <a:chOff x="3793164" y="2534276"/>
                <a:chExt cx="702636" cy="387132"/>
              </a:xfrm>
            </p:grpSpPr>
            <p:cxnSp>
              <p:nvCxnSpPr>
                <p:cNvPr id="48" name="Straight Arrow Connector 47"/>
                <p:cNvCxnSpPr/>
                <p:nvPr/>
              </p:nvCxnSpPr>
              <p:spPr>
                <a:xfrm>
                  <a:off x="3793164" y="2921408"/>
                  <a:ext cx="702636" cy="0"/>
                </a:xfrm>
                <a:prstGeom prst="straightConnector1">
                  <a:avLst/>
                </a:prstGeom>
                <a:ln>
                  <a:solidFill>
                    <a:srgbClr val="FF0000"/>
                  </a:solidFill>
                  <a:tailEnd type="triangle" w="lg" len="med"/>
                </a:ln>
              </p:spPr>
              <p:style>
                <a:lnRef idx="2">
                  <a:schemeClr val="dk1"/>
                </a:lnRef>
                <a:fillRef idx="0">
                  <a:schemeClr val="dk1"/>
                </a:fillRef>
                <a:effectRef idx="1">
                  <a:schemeClr val="dk1"/>
                </a:effectRef>
                <a:fontRef idx="minor">
                  <a:schemeClr val="tx1"/>
                </a:fontRef>
              </p:style>
            </p:cxnSp>
            <p:sp>
              <p:nvSpPr>
                <p:cNvPr id="49" name="Rectangle 48"/>
                <p:cNvSpPr/>
                <p:nvPr/>
              </p:nvSpPr>
              <p:spPr>
                <a:xfrm>
                  <a:off x="3836103" y="2534276"/>
                  <a:ext cx="554054" cy="369332"/>
                </a:xfrm>
                <a:prstGeom prst="rect">
                  <a:avLst/>
                </a:prstGeom>
              </p:spPr>
              <p:txBody>
                <a:bodyPr wrap="none">
                  <a:spAutoFit/>
                </a:bodyPr>
                <a:lstStyle/>
                <a:p>
                  <a:r>
                    <a:rPr lang="el-GR" b="1" dirty="0" smtClean="0">
                      <a:solidFill>
                        <a:srgbClr val="FF0000"/>
                      </a:solidFill>
                      <a:effectLst>
                        <a:outerShdw blurRad="38100" dist="38100" dir="2700000" algn="tl">
                          <a:srgbClr val="000000">
                            <a:alpha val="43137"/>
                          </a:srgbClr>
                        </a:outerShdw>
                      </a:effectLst>
                    </a:rPr>
                    <a:t>σ</a:t>
                  </a:r>
                  <a:r>
                    <a:rPr lang="en-US" b="1" baseline="-25000" dirty="0">
                      <a:solidFill>
                        <a:srgbClr val="FF0000"/>
                      </a:solidFill>
                      <a:effectLst>
                        <a:outerShdw blurRad="38100" dist="38100" dir="2700000" algn="tl">
                          <a:srgbClr val="000000">
                            <a:alpha val="43137"/>
                          </a:srgbClr>
                        </a:outerShdw>
                      </a:effectLst>
                    </a:rPr>
                    <a:t>M</a:t>
                  </a:r>
                  <a:endParaRPr lang="en-US" baseline="-25000" dirty="0">
                    <a:solidFill>
                      <a:srgbClr val="FF0000"/>
                    </a:solidFill>
                    <a:effectLst>
                      <a:outerShdw blurRad="38100" dist="38100" dir="2700000" algn="tl">
                        <a:srgbClr val="000000">
                          <a:alpha val="43137"/>
                        </a:srgbClr>
                      </a:outerShdw>
                    </a:effectLst>
                  </a:endParaRPr>
                </a:p>
              </p:txBody>
            </p:sp>
          </p:grpSp>
        </p:grpSp>
      </p:grpSp>
      <p:sp>
        <p:nvSpPr>
          <p:cNvPr id="50" name="Rectangle 49"/>
          <p:cNvSpPr/>
          <p:nvPr/>
        </p:nvSpPr>
        <p:spPr>
          <a:xfrm>
            <a:off x="5103939" y="547986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grpSp>
        <p:nvGrpSpPr>
          <p:cNvPr id="51" name="Group 50"/>
          <p:cNvGrpSpPr/>
          <p:nvPr/>
        </p:nvGrpSpPr>
        <p:grpSpPr>
          <a:xfrm flipH="1">
            <a:off x="1699538" y="1986054"/>
            <a:ext cx="1282981" cy="461665"/>
            <a:chOff x="3780672" y="909935"/>
            <a:chExt cx="1913348" cy="461665"/>
          </a:xfrm>
        </p:grpSpPr>
        <p:cxnSp>
          <p:nvCxnSpPr>
            <p:cNvPr id="52" name="Straight Arrow Connector 51"/>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3819220" y="909935"/>
              <a:ext cx="1323892"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grpSp>
      <p:cxnSp>
        <p:nvCxnSpPr>
          <p:cNvPr id="54" name="Straight Arrow Connector 53"/>
          <p:cNvCxnSpPr/>
          <p:nvPr/>
        </p:nvCxnSpPr>
        <p:spPr>
          <a:xfrm>
            <a:off x="2103580" y="3025056"/>
            <a:ext cx="563515" cy="0"/>
          </a:xfrm>
          <a:prstGeom prst="straightConnector1">
            <a:avLst/>
          </a:prstGeom>
          <a:ln>
            <a:solidFill>
              <a:srgbClr val="FF0000"/>
            </a:solidFill>
            <a:tailEnd type="triangle" w="lg" len="med"/>
          </a:ln>
        </p:spPr>
        <p:style>
          <a:lnRef idx="2">
            <a:schemeClr val="dk1"/>
          </a:lnRef>
          <a:fillRef idx="0">
            <a:schemeClr val="dk1"/>
          </a:fillRef>
          <a:effectRef idx="1">
            <a:schemeClr val="dk1"/>
          </a:effectRef>
          <a:fontRef idx="minor">
            <a:schemeClr val="tx1"/>
          </a:fontRef>
        </p:style>
      </p:cxnSp>
      <p:sp>
        <p:nvSpPr>
          <p:cNvPr id="55" name="Rectangle 54"/>
          <p:cNvSpPr/>
          <p:nvPr/>
        </p:nvSpPr>
        <p:spPr>
          <a:xfrm>
            <a:off x="2138017" y="2637924"/>
            <a:ext cx="444352" cy="369332"/>
          </a:xfrm>
          <a:prstGeom prst="rect">
            <a:avLst/>
          </a:prstGeom>
        </p:spPr>
        <p:txBody>
          <a:bodyPr wrap="none">
            <a:spAutoFit/>
          </a:bodyPr>
          <a:lstStyle/>
          <a:p>
            <a:r>
              <a:rPr lang="el-GR" b="1" dirty="0" smtClean="0">
                <a:solidFill>
                  <a:srgbClr val="FF0000"/>
                </a:solidFill>
                <a:effectLst>
                  <a:outerShdw blurRad="38100" dist="38100" dir="2700000" algn="tl">
                    <a:srgbClr val="000000">
                      <a:alpha val="43137"/>
                    </a:srgbClr>
                  </a:outerShdw>
                </a:effectLst>
              </a:rPr>
              <a:t>σ</a:t>
            </a:r>
            <a:r>
              <a:rPr lang="en-US" b="1" baseline="-25000" dirty="0">
                <a:solidFill>
                  <a:srgbClr val="FF0000"/>
                </a:solidFill>
                <a:effectLst>
                  <a:outerShdw blurRad="38100" dist="38100" dir="2700000" algn="tl">
                    <a:srgbClr val="000000">
                      <a:alpha val="43137"/>
                    </a:srgbClr>
                  </a:outerShdw>
                </a:effectLst>
              </a:rPr>
              <a:t>M</a:t>
            </a:r>
            <a:endParaRPr lang="en-US" baseline="-25000"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1699538" y="2530652"/>
            <a:ext cx="1371600" cy="6520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11" name="TextBox 10"/>
          <p:cNvSpPr txBox="1"/>
          <p:nvPr/>
        </p:nvSpPr>
        <p:spPr>
          <a:xfrm>
            <a:off x="99338" y="2176259"/>
            <a:ext cx="1137684" cy="830997"/>
          </a:xfrm>
          <a:prstGeom prst="rect">
            <a:avLst/>
          </a:prstGeom>
          <a:noFill/>
        </p:spPr>
        <p:txBody>
          <a:bodyPr wrap="none" rtlCol="0">
            <a:spAutoFit/>
          </a:bodyPr>
          <a:lstStyle/>
          <a:p>
            <a:pPr algn="ctr"/>
            <a:r>
              <a:rPr lang="en-US" sz="2400" dirty="0" smtClean="0"/>
              <a:t>Test </a:t>
            </a:r>
          </a:p>
          <a:p>
            <a:pPr algn="ctr"/>
            <a:r>
              <a:rPr lang="en-US" sz="2400" dirty="0" smtClean="0"/>
              <a:t>statistic</a:t>
            </a:r>
            <a:endParaRPr lang="en-US" sz="2400" dirty="0"/>
          </a:p>
        </p:txBody>
      </p:sp>
      <p:sp>
        <p:nvSpPr>
          <p:cNvPr id="12" name="TextBox 11"/>
          <p:cNvSpPr txBox="1"/>
          <p:nvPr/>
        </p:nvSpPr>
        <p:spPr>
          <a:xfrm>
            <a:off x="1242338" y="2278024"/>
            <a:ext cx="527497" cy="584775"/>
          </a:xfrm>
          <a:prstGeom prst="rect">
            <a:avLst/>
          </a:prstGeom>
          <a:noFill/>
        </p:spPr>
        <p:txBody>
          <a:bodyPr wrap="square" rtlCol="0">
            <a:spAutoFit/>
          </a:bodyPr>
          <a:lstStyle/>
          <a:p>
            <a:r>
              <a:rPr lang="en-US" sz="3200" dirty="0" smtClean="0"/>
              <a:t>=</a:t>
            </a:r>
            <a:endParaRPr lang="en-US" sz="3200" dirty="0"/>
          </a:p>
        </p:txBody>
      </p:sp>
      <p:sp>
        <p:nvSpPr>
          <p:cNvPr id="13" name="Rectangle 12"/>
          <p:cNvSpPr/>
          <p:nvPr/>
        </p:nvSpPr>
        <p:spPr>
          <a:xfrm>
            <a:off x="99338" y="1820824"/>
            <a:ext cx="3088643" cy="1422141"/>
          </a:xfrm>
          <a:prstGeom prst="rect">
            <a:avLst/>
          </a:prstGeom>
          <a:noFill/>
          <a:ln w="47625"/>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59" name="Freeform 58"/>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555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Test Statistics</a:t>
            </a:r>
            <a:endParaRPr lang="en-US" dirty="0"/>
          </a:p>
        </p:txBody>
      </p:sp>
      <p:grpSp>
        <p:nvGrpSpPr>
          <p:cNvPr id="4" name="Group 3"/>
          <p:cNvGrpSpPr/>
          <p:nvPr/>
        </p:nvGrpSpPr>
        <p:grpSpPr>
          <a:xfrm flipH="1">
            <a:off x="1371600" y="2237598"/>
            <a:ext cx="1282981" cy="461665"/>
            <a:chOff x="3780672" y="909935"/>
            <a:chExt cx="1913348" cy="461665"/>
          </a:xfrm>
        </p:grpSpPr>
        <p:cxnSp>
          <p:nvCxnSpPr>
            <p:cNvPr id="5" name="Straight Arrow Connector 4"/>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3819220" y="909935"/>
              <a:ext cx="1323892"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grpSp>
      <p:cxnSp>
        <p:nvCxnSpPr>
          <p:cNvPr id="7" name="Straight Arrow Connector 6"/>
          <p:cNvCxnSpPr/>
          <p:nvPr/>
        </p:nvCxnSpPr>
        <p:spPr>
          <a:xfrm>
            <a:off x="1775642" y="3276600"/>
            <a:ext cx="563515" cy="0"/>
          </a:xfrm>
          <a:prstGeom prst="straightConnector1">
            <a:avLst/>
          </a:prstGeom>
          <a:ln>
            <a:solidFill>
              <a:srgbClr val="FF0000"/>
            </a:solidFill>
            <a:tailEnd type="triangle" w="lg" len="med"/>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1810079" y="2889468"/>
            <a:ext cx="444352" cy="369332"/>
          </a:xfrm>
          <a:prstGeom prst="rect">
            <a:avLst/>
          </a:prstGeom>
        </p:spPr>
        <p:txBody>
          <a:bodyPr wrap="none">
            <a:spAutoFit/>
          </a:bodyPr>
          <a:lstStyle/>
          <a:p>
            <a:r>
              <a:rPr lang="el-GR" b="1" dirty="0" smtClean="0">
                <a:solidFill>
                  <a:srgbClr val="FF0000"/>
                </a:solidFill>
                <a:effectLst>
                  <a:outerShdw blurRad="38100" dist="38100" dir="2700000" algn="tl">
                    <a:srgbClr val="000000">
                      <a:alpha val="43137"/>
                    </a:srgbClr>
                  </a:outerShdw>
                </a:effectLst>
              </a:rPr>
              <a:t>σ</a:t>
            </a:r>
            <a:r>
              <a:rPr lang="en-US" b="1" baseline="-25000" dirty="0">
                <a:solidFill>
                  <a:srgbClr val="FF0000"/>
                </a:solidFill>
                <a:effectLst>
                  <a:outerShdw blurRad="38100" dist="38100" dir="2700000" algn="tl">
                    <a:srgbClr val="000000">
                      <a:alpha val="43137"/>
                    </a:srgbClr>
                  </a:outerShdw>
                </a:effectLst>
              </a:rPr>
              <a:t>M</a:t>
            </a:r>
            <a:endParaRPr lang="en-US" baseline="-25000" dirty="0">
              <a:solidFill>
                <a:srgbClr val="FF0000"/>
              </a:solidFill>
              <a:effectLst>
                <a:outerShdw blurRad="38100" dist="38100" dir="2700000" algn="tl">
                  <a:srgbClr val="000000">
                    <a:alpha val="43137"/>
                  </a:srgbClr>
                </a:outerShdw>
              </a:effectLst>
            </a:endParaRPr>
          </a:p>
        </p:txBody>
      </p:sp>
      <p:sp>
        <p:nvSpPr>
          <p:cNvPr id="9" name="Rectangle 8"/>
          <p:cNvSpPr/>
          <p:nvPr/>
        </p:nvSpPr>
        <p:spPr>
          <a:xfrm>
            <a:off x="1371600" y="2782196"/>
            <a:ext cx="1371600" cy="6520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10" name="TextBox 9"/>
          <p:cNvSpPr txBox="1"/>
          <p:nvPr/>
        </p:nvSpPr>
        <p:spPr>
          <a:xfrm>
            <a:off x="3539064" y="2329931"/>
            <a:ext cx="1137684" cy="830997"/>
          </a:xfrm>
          <a:prstGeom prst="rect">
            <a:avLst/>
          </a:prstGeom>
          <a:noFill/>
        </p:spPr>
        <p:txBody>
          <a:bodyPr wrap="none" rtlCol="0">
            <a:spAutoFit/>
          </a:bodyPr>
          <a:lstStyle/>
          <a:p>
            <a:pPr algn="ctr"/>
            <a:r>
              <a:rPr lang="en-US" sz="2400" dirty="0" smtClean="0"/>
              <a:t>Test </a:t>
            </a:r>
          </a:p>
          <a:p>
            <a:pPr algn="ctr"/>
            <a:r>
              <a:rPr lang="en-US" sz="2400" dirty="0" smtClean="0"/>
              <a:t>statistic</a:t>
            </a:r>
            <a:endParaRPr lang="en-US" sz="2400" dirty="0"/>
          </a:p>
        </p:txBody>
      </p:sp>
      <p:sp>
        <p:nvSpPr>
          <p:cNvPr id="11" name="TextBox 10"/>
          <p:cNvSpPr txBox="1"/>
          <p:nvPr/>
        </p:nvSpPr>
        <p:spPr>
          <a:xfrm>
            <a:off x="4682064" y="2431696"/>
            <a:ext cx="527497" cy="584775"/>
          </a:xfrm>
          <a:prstGeom prst="rect">
            <a:avLst/>
          </a:prstGeom>
          <a:noFill/>
        </p:spPr>
        <p:txBody>
          <a:bodyPr wrap="square" rtlCol="0">
            <a:spAutoFit/>
          </a:bodyPr>
          <a:lstStyle/>
          <a:p>
            <a:r>
              <a:rPr lang="en-US" sz="3200" dirty="0" smtClean="0"/>
              <a:t>=</a:t>
            </a:r>
            <a:endParaRPr lang="en-US" sz="3200" dirty="0"/>
          </a:p>
        </p:txBody>
      </p:sp>
      <p:cxnSp>
        <p:nvCxnSpPr>
          <p:cNvPr id="16" name="Straight Connector 15"/>
          <p:cNvCxnSpPr/>
          <p:nvPr/>
        </p:nvCxnSpPr>
        <p:spPr>
          <a:xfrm>
            <a:off x="5656003" y="2699263"/>
            <a:ext cx="2819400"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5656003" y="2246528"/>
            <a:ext cx="2819400" cy="461665"/>
          </a:xfrm>
          <a:prstGeom prst="rect">
            <a:avLst/>
          </a:prstGeom>
          <a:noFill/>
        </p:spPr>
        <p:txBody>
          <a:bodyPr wrap="square" rtlCol="0">
            <a:spAutoFit/>
          </a:bodyPr>
          <a:lstStyle/>
          <a:p>
            <a:pPr algn="ctr"/>
            <a:r>
              <a:rPr lang="en-US" sz="2400" dirty="0" smtClean="0"/>
              <a:t>Observed Difference</a:t>
            </a:r>
            <a:endParaRPr lang="en-US" sz="2400" dirty="0"/>
          </a:p>
        </p:txBody>
      </p:sp>
      <p:sp>
        <p:nvSpPr>
          <p:cNvPr id="18" name="TextBox 17"/>
          <p:cNvSpPr txBox="1"/>
          <p:nvPr/>
        </p:nvSpPr>
        <p:spPr>
          <a:xfrm>
            <a:off x="5198803" y="2699263"/>
            <a:ext cx="3581400" cy="461665"/>
          </a:xfrm>
          <a:prstGeom prst="rect">
            <a:avLst/>
          </a:prstGeom>
          <a:noFill/>
        </p:spPr>
        <p:txBody>
          <a:bodyPr wrap="square" rtlCol="0">
            <a:spAutoFit/>
          </a:bodyPr>
          <a:lstStyle/>
          <a:p>
            <a:pPr algn="ctr"/>
            <a:r>
              <a:rPr lang="en-US" sz="2400" dirty="0" smtClean="0"/>
              <a:t>Difference due to chance</a:t>
            </a:r>
            <a:endParaRPr lang="en-US" sz="2400" dirty="0"/>
          </a:p>
        </p:txBody>
      </p:sp>
      <p:sp>
        <p:nvSpPr>
          <p:cNvPr id="20" name="TextBox 19"/>
          <p:cNvSpPr txBox="1"/>
          <p:nvPr/>
        </p:nvSpPr>
        <p:spPr>
          <a:xfrm>
            <a:off x="3101062" y="2453041"/>
            <a:ext cx="527497" cy="584775"/>
          </a:xfrm>
          <a:prstGeom prst="rect">
            <a:avLst/>
          </a:prstGeom>
          <a:noFill/>
        </p:spPr>
        <p:txBody>
          <a:bodyPr wrap="square" rtlCol="0">
            <a:spAutoFit/>
          </a:bodyPr>
          <a:lstStyle/>
          <a:p>
            <a:r>
              <a:rPr lang="en-US" sz="3200" dirty="0" smtClean="0"/>
              <a:t>=</a:t>
            </a:r>
            <a:endParaRPr lang="en-US" sz="3200" dirty="0"/>
          </a:p>
        </p:txBody>
      </p:sp>
    </p:spTree>
    <p:extLst>
      <p:ext uri="{BB962C8B-B14F-4D97-AF65-F5344CB8AC3E}">
        <p14:creationId xmlns:p14="http://schemas.microsoft.com/office/powerpoint/2010/main" val="26131775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Conducting Z-test</a:t>
            </a:r>
            <a:endParaRPr lang="en-US" dirty="0"/>
          </a:p>
        </p:txBody>
      </p:sp>
      <p:grpSp>
        <p:nvGrpSpPr>
          <p:cNvPr id="13" name="Group 34"/>
          <p:cNvGrpSpPr/>
          <p:nvPr/>
        </p:nvGrpSpPr>
        <p:grpSpPr>
          <a:xfrm>
            <a:off x="0" y="3429000"/>
            <a:ext cx="2667000" cy="1345423"/>
            <a:chOff x="304800" y="3340100"/>
            <a:chExt cx="2917031" cy="1569660"/>
          </a:xfrm>
        </p:grpSpPr>
        <p:sp>
          <p:nvSpPr>
            <p:cNvPr id="36" name="Left Brace 35"/>
            <p:cNvSpPr/>
            <p:nvPr/>
          </p:nvSpPr>
          <p:spPr>
            <a:xfrm>
              <a:off x="304800" y="34290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7" name="TextBox 36"/>
            <p:cNvSpPr txBox="1"/>
            <p:nvPr/>
          </p:nvSpPr>
          <p:spPr>
            <a:xfrm>
              <a:off x="726281" y="3340100"/>
              <a:ext cx="2495550" cy="1569660"/>
            </a:xfrm>
            <a:prstGeom prst="rect">
              <a:avLst/>
            </a:prstGeom>
            <a:noFill/>
          </p:spPr>
          <p:txBody>
            <a:bodyPr wrap="square" rtlCol="0" anchor="t">
              <a:spAutoFit/>
            </a:bodyPr>
            <a:lstStyle/>
            <a:p>
              <a:r>
                <a:rPr lang="en-US" sz="3200" dirty="0"/>
                <a:t>H</a:t>
              </a:r>
              <a:r>
                <a:rPr lang="en-US" sz="3200" baseline="-25000" dirty="0"/>
                <a:t>0  </a:t>
              </a:r>
              <a:r>
                <a:rPr lang="en-US" sz="3200" dirty="0"/>
                <a:t>: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a:solidFill>
                    <a:srgbClr val="FF0000"/>
                  </a:solidFill>
                </a:rPr>
                <a:t>µ</a:t>
              </a:r>
              <a:r>
                <a:rPr lang="en-US" sz="3200" baseline="-25000" dirty="0">
                  <a:solidFill>
                    <a:srgbClr val="FF0000"/>
                  </a:solidFill>
                </a:rPr>
                <a:t>2</a:t>
              </a:r>
              <a:r>
                <a:rPr lang="en-US" sz="3200" dirty="0"/>
                <a:t> </a:t>
              </a:r>
              <a:endParaRPr lang="en-US" sz="3200" baseline="-25000" dirty="0"/>
            </a:p>
            <a:p>
              <a:r>
                <a:rPr lang="en-US" sz="3200" dirty="0"/>
                <a:t>H</a:t>
              </a:r>
              <a:r>
                <a:rPr lang="en-US" sz="3200" baseline="-25000" dirty="0"/>
                <a:t>A</a:t>
              </a:r>
              <a:r>
                <a:rPr lang="en-US" sz="3200" dirty="0"/>
                <a:t> :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smtClean="0">
                  <a:solidFill>
                    <a:srgbClr val="FF0000"/>
                  </a:solidFill>
                </a:rPr>
                <a:t>µ</a:t>
              </a:r>
              <a:r>
                <a:rPr lang="en-US" sz="3200" baseline="-25000" dirty="0" smtClean="0">
                  <a:solidFill>
                    <a:srgbClr val="FF0000"/>
                  </a:solidFill>
                </a:rPr>
                <a:t>2</a:t>
              </a:r>
              <a:endParaRPr lang="en-US" sz="3200" baseline="-25000" dirty="0"/>
            </a:p>
            <a:p>
              <a:endParaRPr lang="en-US" sz="3200" dirty="0"/>
            </a:p>
          </p:txBody>
        </p:sp>
      </p:grpSp>
      <p:sp>
        <p:nvSpPr>
          <p:cNvPr id="35" name="Cloud 34"/>
          <p:cNvSpPr/>
          <p:nvPr/>
        </p:nvSpPr>
        <p:spPr>
          <a:xfrm>
            <a:off x="0" y="12192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38" name="Cloud 37"/>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53" name="Group 52"/>
          <p:cNvGrpSpPr/>
          <p:nvPr/>
        </p:nvGrpSpPr>
        <p:grpSpPr>
          <a:xfrm>
            <a:off x="5557284" y="1588532"/>
            <a:ext cx="1371600" cy="1039002"/>
            <a:chOff x="3259397" y="1976735"/>
            <a:chExt cx="1371600" cy="1039002"/>
          </a:xfrm>
        </p:grpSpPr>
        <p:grpSp>
          <p:nvGrpSpPr>
            <p:cNvPr id="39" name="Group 38"/>
            <p:cNvGrpSpPr/>
            <p:nvPr/>
          </p:nvGrpSpPr>
          <p:grpSpPr>
            <a:xfrm flipH="1">
              <a:off x="3259397" y="1976735"/>
              <a:ext cx="1282981" cy="461665"/>
              <a:chOff x="3780672" y="909935"/>
              <a:chExt cx="1913348" cy="461665"/>
            </a:xfrm>
          </p:grpSpPr>
          <p:cxnSp>
            <p:nvCxnSpPr>
              <p:cNvPr id="40" name="Straight Arrow Connector 3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3819220" y="909935"/>
                <a:ext cx="1323892"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grpSp>
        <p:cxnSp>
          <p:nvCxnSpPr>
            <p:cNvPr id="42" name="Straight Arrow Connector 41"/>
            <p:cNvCxnSpPr/>
            <p:nvPr/>
          </p:nvCxnSpPr>
          <p:spPr>
            <a:xfrm>
              <a:off x="3663439" y="3015737"/>
              <a:ext cx="563515" cy="0"/>
            </a:xfrm>
            <a:prstGeom prst="straightConnector1">
              <a:avLst/>
            </a:prstGeom>
            <a:ln>
              <a:solidFill>
                <a:srgbClr val="FF0000"/>
              </a:solidFill>
              <a:tailEnd type="triangle" w="lg" len="med"/>
            </a:ln>
          </p:spPr>
          <p:style>
            <a:lnRef idx="2">
              <a:schemeClr val="dk1"/>
            </a:lnRef>
            <a:fillRef idx="0">
              <a:schemeClr val="dk1"/>
            </a:fillRef>
            <a:effectRef idx="1">
              <a:schemeClr val="dk1"/>
            </a:effectRef>
            <a:fontRef idx="minor">
              <a:schemeClr val="tx1"/>
            </a:fontRef>
          </p:style>
        </p:cxnSp>
        <p:sp>
          <p:nvSpPr>
            <p:cNvPr id="43" name="Rectangle 42"/>
            <p:cNvSpPr/>
            <p:nvPr/>
          </p:nvSpPr>
          <p:spPr>
            <a:xfrm>
              <a:off x="3697876" y="2628605"/>
              <a:ext cx="444352" cy="369332"/>
            </a:xfrm>
            <a:prstGeom prst="rect">
              <a:avLst/>
            </a:prstGeom>
          </p:spPr>
          <p:txBody>
            <a:bodyPr wrap="none">
              <a:spAutoFit/>
            </a:bodyPr>
            <a:lstStyle/>
            <a:p>
              <a:r>
                <a:rPr lang="el-GR" b="1" dirty="0" smtClean="0">
                  <a:solidFill>
                    <a:srgbClr val="FF0000"/>
                  </a:solidFill>
                  <a:effectLst>
                    <a:outerShdw blurRad="38100" dist="38100" dir="2700000" algn="tl">
                      <a:srgbClr val="000000">
                        <a:alpha val="43137"/>
                      </a:srgbClr>
                    </a:outerShdw>
                  </a:effectLst>
                </a:rPr>
                <a:t>σ</a:t>
              </a:r>
              <a:r>
                <a:rPr lang="en-US" b="1" baseline="-25000" dirty="0">
                  <a:solidFill>
                    <a:srgbClr val="FF0000"/>
                  </a:solidFill>
                  <a:effectLst>
                    <a:outerShdw blurRad="38100" dist="38100" dir="2700000" algn="tl">
                      <a:srgbClr val="000000">
                        <a:alpha val="43137"/>
                      </a:srgbClr>
                    </a:outerShdw>
                  </a:effectLst>
                </a:rPr>
                <a:t>M</a:t>
              </a:r>
              <a:endParaRPr lang="en-US" baseline="-25000" dirty="0">
                <a:solidFill>
                  <a:srgbClr val="FF0000"/>
                </a:solidFill>
                <a:effectLst>
                  <a:outerShdw blurRad="38100" dist="38100" dir="2700000" algn="tl">
                    <a:srgbClr val="000000">
                      <a:alpha val="43137"/>
                    </a:srgbClr>
                  </a:outerShdw>
                </a:effectLst>
              </a:endParaRPr>
            </a:p>
          </p:txBody>
        </p:sp>
        <p:sp>
          <p:nvSpPr>
            <p:cNvPr id="44" name="Rectangle 43"/>
            <p:cNvSpPr/>
            <p:nvPr/>
          </p:nvSpPr>
          <p:spPr>
            <a:xfrm>
              <a:off x="3259397" y="2521333"/>
              <a:ext cx="1371600" cy="6520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sp>
        <p:nvSpPr>
          <p:cNvPr id="45" name="TextBox 44"/>
          <p:cNvSpPr txBox="1"/>
          <p:nvPr/>
        </p:nvSpPr>
        <p:spPr>
          <a:xfrm>
            <a:off x="7543800" y="1752600"/>
            <a:ext cx="1137684" cy="830997"/>
          </a:xfrm>
          <a:prstGeom prst="rect">
            <a:avLst/>
          </a:prstGeom>
          <a:noFill/>
        </p:spPr>
        <p:txBody>
          <a:bodyPr wrap="none" rtlCol="0">
            <a:spAutoFit/>
          </a:bodyPr>
          <a:lstStyle/>
          <a:p>
            <a:pPr algn="ctr"/>
            <a:r>
              <a:rPr lang="en-US" sz="2400" dirty="0" smtClean="0"/>
              <a:t>Test </a:t>
            </a:r>
          </a:p>
          <a:p>
            <a:pPr algn="ctr"/>
            <a:r>
              <a:rPr lang="en-US" sz="2400" dirty="0" smtClean="0"/>
              <a:t>statistic</a:t>
            </a:r>
            <a:endParaRPr lang="en-US" sz="2400" dirty="0"/>
          </a:p>
        </p:txBody>
      </p:sp>
      <p:sp>
        <p:nvSpPr>
          <p:cNvPr id="50" name="TextBox 49"/>
          <p:cNvSpPr txBox="1"/>
          <p:nvPr/>
        </p:nvSpPr>
        <p:spPr>
          <a:xfrm>
            <a:off x="7163387" y="1803975"/>
            <a:ext cx="527497" cy="584775"/>
          </a:xfrm>
          <a:prstGeom prst="rect">
            <a:avLst/>
          </a:prstGeom>
          <a:noFill/>
        </p:spPr>
        <p:txBody>
          <a:bodyPr wrap="square" rtlCol="0">
            <a:spAutoFit/>
          </a:bodyPr>
          <a:lstStyle/>
          <a:p>
            <a:r>
              <a:rPr lang="en-US" sz="3200" dirty="0" smtClean="0"/>
              <a:t>=</a:t>
            </a:r>
            <a:endParaRPr lang="en-US" sz="3200" dirty="0"/>
          </a:p>
        </p:txBody>
      </p:sp>
      <p:sp>
        <p:nvSpPr>
          <p:cNvPr id="54" name="Rectangle 53"/>
          <p:cNvSpPr/>
          <p:nvPr/>
        </p:nvSpPr>
        <p:spPr>
          <a:xfrm>
            <a:off x="5410200" y="1371600"/>
            <a:ext cx="3429000" cy="1676400"/>
          </a:xfrm>
          <a:prstGeom prst="rect">
            <a:avLst/>
          </a:prstGeom>
          <a:noFill/>
          <a:ln w="6350">
            <a:solidFill>
              <a:schemeClr val="dk1">
                <a:shade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Tree>
    <p:extLst>
      <p:ext uri="{BB962C8B-B14F-4D97-AF65-F5344CB8AC3E}">
        <p14:creationId xmlns:p14="http://schemas.microsoft.com/office/powerpoint/2010/main" val="26131775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Conducting Z-test</a:t>
            </a:r>
            <a:endParaRPr lang="en-US" dirty="0"/>
          </a:p>
        </p:txBody>
      </p:sp>
      <p:sp>
        <p:nvSpPr>
          <p:cNvPr id="21" name="TextBox 20"/>
          <p:cNvSpPr txBox="1"/>
          <p:nvPr/>
        </p:nvSpPr>
        <p:spPr>
          <a:xfrm>
            <a:off x="3305512" y="3845660"/>
            <a:ext cx="1879041" cy="461665"/>
          </a:xfrm>
          <a:prstGeom prst="rect">
            <a:avLst/>
          </a:prstGeom>
          <a:noFill/>
        </p:spPr>
        <p:txBody>
          <a:bodyPr wrap="none" rtlCol="0">
            <a:spAutoFit/>
          </a:bodyPr>
          <a:lstStyle/>
          <a:p>
            <a:pPr algn="ctr"/>
            <a:r>
              <a:rPr lang="en-US" sz="2400" dirty="0" smtClean="0"/>
              <a:t>z=-1.75,p&gt;.05</a:t>
            </a:r>
            <a:endParaRPr lang="en-US" sz="2400" dirty="0"/>
          </a:p>
        </p:txBody>
      </p:sp>
      <p:grpSp>
        <p:nvGrpSpPr>
          <p:cNvPr id="3" name="Group 21"/>
          <p:cNvGrpSpPr/>
          <p:nvPr/>
        </p:nvGrpSpPr>
        <p:grpSpPr>
          <a:xfrm>
            <a:off x="7848600" y="3388460"/>
            <a:ext cx="1143000" cy="1107340"/>
            <a:chOff x="7322820" y="4953000"/>
            <a:chExt cx="1752600" cy="1716940"/>
          </a:xfrm>
        </p:grpSpPr>
        <p:sp>
          <p:nvSpPr>
            <p:cNvPr id="23" name="Oval 22"/>
            <p:cNvSpPr/>
            <p:nvPr/>
          </p:nvSpPr>
          <p:spPr>
            <a:xfrm>
              <a:off x="7322820" y="4953000"/>
              <a:ext cx="1752600" cy="17169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2104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854964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p:cNvSpPr/>
            <p:nvPr/>
          </p:nvSpPr>
          <p:spPr>
            <a:xfrm>
              <a:off x="877824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p:cNvSpPr/>
            <p:nvPr/>
          </p:nvSpPr>
          <p:spPr>
            <a:xfrm>
              <a:off x="7851795" y="5693311"/>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8321040" y="5456993"/>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8549640" y="5460852"/>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808482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7527945"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4" name="Group 31"/>
          <p:cNvGrpSpPr/>
          <p:nvPr/>
        </p:nvGrpSpPr>
        <p:grpSpPr>
          <a:xfrm>
            <a:off x="6172200" y="3388460"/>
            <a:ext cx="429260" cy="1001150"/>
            <a:chOff x="4828540" y="5177063"/>
            <a:chExt cx="429260" cy="1001150"/>
          </a:xfrm>
        </p:grpSpPr>
        <p:sp>
          <p:nvSpPr>
            <p:cNvPr id="33" name="Rectangle 32"/>
            <p:cNvSpPr/>
            <p:nvPr/>
          </p:nvSpPr>
          <p:spPr>
            <a:xfrm>
              <a:off x="4828540" y="5937587"/>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15</a:t>
              </a:r>
            </a:p>
          </p:txBody>
        </p:sp>
        <p:cxnSp>
          <p:nvCxnSpPr>
            <p:cNvPr id="34" name="Straight Connector 33"/>
            <p:cNvCxnSpPr/>
            <p:nvPr/>
          </p:nvCxnSpPr>
          <p:spPr>
            <a:xfrm flipV="1">
              <a:off x="5051444" y="5177063"/>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5" name="Group 34"/>
          <p:cNvGrpSpPr/>
          <p:nvPr/>
        </p:nvGrpSpPr>
        <p:grpSpPr>
          <a:xfrm>
            <a:off x="0" y="3429000"/>
            <a:ext cx="2667000" cy="1345423"/>
            <a:chOff x="304800" y="3340100"/>
            <a:chExt cx="2917031" cy="1569660"/>
          </a:xfrm>
        </p:grpSpPr>
        <p:sp>
          <p:nvSpPr>
            <p:cNvPr id="36" name="Left Brace 35"/>
            <p:cNvSpPr/>
            <p:nvPr/>
          </p:nvSpPr>
          <p:spPr>
            <a:xfrm>
              <a:off x="304800" y="34290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7" name="TextBox 36"/>
            <p:cNvSpPr txBox="1"/>
            <p:nvPr/>
          </p:nvSpPr>
          <p:spPr>
            <a:xfrm>
              <a:off x="726281" y="3340100"/>
              <a:ext cx="2495550" cy="1569660"/>
            </a:xfrm>
            <a:prstGeom prst="rect">
              <a:avLst/>
            </a:prstGeom>
            <a:noFill/>
          </p:spPr>
          <p:txBody>
            <a:bodyPr wrap="square" rtlCol="0" anchor="t">
              <a:spAutoFit/>
            </a:bodyPr>
            <a:lstStyle/>
            <a:p>
              <a:r>
                <a:rPr lang="en-US" sz="3200" dirty="0"/>
                <a:t>H</a:t>
              </a:r>
              <a:r>
                <a:rPr lang="en-US" sz="3200" baseline="-25000" dirty="0"/>
                <a:t>0  </a:t>
              </a:r>
              <a:r>
                <a:rPr lang="en-US" sz="3200" dirty="0"/>
                <a:t>: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a:solidFill>
                    <a:srgbClr val="FF0000"/>
                  </a:solidFill>
                </a:rPr>
                <a:t>µ</a:t>
              </a:r>
              <a:r>
                <a:rPr lang="en-US" sz="3200" baseline="-25000" dirty="0">
                  <a:solidFill>
                    <a:srgbClr val="FF0000"/>
                  </a:solidFill>
                </a:rPr>
                <a:t>2</a:t>
              </a:r>
              <a:r>
                <a:rPr lang="en-US" sz="3200" dirty="0"/>
                <a:t> </a:t>
              </a:r>
              <a:endParaRPr lang="en-US" sz="3200" baseline="-25000" dirty="0"/>
            </a:p>
            <a:p>
              <a:r>
                <a:rPr lang="en-US" sz="3200" dirty="0"/>
                <a:t>H</a:t>
              </a:r>
              <a:r>
                <a:rPr lang="en-US" sz="3200" baseline="-25000" dirty="0"/>
                <a:t>A</a:t>
              </a:r>
              <a:r>
                <a:rPr lang="en-US" sz="3200" dirty="0"/>
                <a:t> :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smtClean="0">
                  <a:solidFill>
                    <a:srgbClr val="FF0000"/>
                  </a:solidFill>
                </a:rPr>
                <a:t>µ</a:t>
              </a:r>
              <a:r>
                <a:rPr lang="en-US" sz="3200" baseline="-25000" dirty="0" smtClean="0">
                  <a:solidFill>
                    <a:srgbClr val="FF0000"/>
                  </a:solidFill>
                </a:rPr>
                <a:t>2</a:t>
              </a:r>
              <a:endParaRPr lang="en-US" sz="3200" baseline="-25000" dirty="0"/>
            </a:p>
            <a:p>
              <a:endParaRPr lang="en-US" sz="3200" dirty="0"/>
            </a:p>
          </p:txBody>
        </p:sp>
      </p:grpSp>
      <p:sp>
        <p:nvSpPr>
          <p:cNvPr id="35" name="Cloud 34"/>
          <p:cNvSpPr/>
          <p:nvPr/>
        </p:nvSpPr>
        <p:spPr>
          <a:xfrm>
            <a:off x="0" y="12192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38" name="Cloud 37"/>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6" name="Group 52"/>
          <p:cNvGrpSpPr/>
          <p:nvPr/>
        </p:nvGrpSpPr>
        <p:grpSpPr>
          <a:xfrm>
            <a:off x="5557284" y="1588532"/>
            <a:ext cx="1371600" cy="1039002"/>
            <a:chOff x="3259397" y="1976735"/>
            <a:chExt cx="1371600" cy="1039002"/>
          </a:xfrm>
        </p:grpSpPr>
        <p:grpSp>
          <p:nvGrpSpPr>
            <p:cNvPr id="7" name="Group 38"/>
            <p:cNvGrpSpPr/>
            <p:nvPr/>
          </p:nvGrpSpPr>
          <p:grpSpPr>
            <a:xfrm flipH="1">
              <a:off x="3259397" y="1976735"/>
              <a:ext cx="1282981" cy="461665"/>
              <a:chOff x="3780672" y="909935"/>
              <a:chExt cx="1913348" cy="461665"/>
            </a:xfrm>
          </p:grpSpPr>
          <p:cxnSp>
            <p:nvCxnSpPr>
              <p:cNvPr id="40" name="Straight Arrow Connector 3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3819220" y="909935"/>
                <a:ext cx="1323892"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grpSp>
        <p:cxnSp>
          <p:nvCxnSpPr>
            <p:cNvPr id="42" name="Straight Arrow Connector 41"/>
            <p:cNvCxnSpPr/>
            <p:nvPr/>
          </p:nvCxnSpPr>
          <p:spPr>
            <a:xfrm>
              <a:off x="3663439" y="3015737"/>
              <a:ext cx="563515" cy="0"/>
            </a:xfrm>
            <a:prstGeom prst="straightConnector1">
              <a:avLst/>
            </a:prstGeom>
            <a:ln>
              <a:solidFill>
                <a:srgbClr val="FF0000"/>
              </a:solidFill>
              <a:tailEnd type="triangle" w="lg" len="med"/>
            </a:ln>
          </p:spPr>
          <p:style>
            <a:lnRef idx="2">
              <a:schemeClr val="dk1"/>
            </a:lnRef>
            <a:fillRef idx="0">
              <a:schemeClr val="dk1"/>
            </a:fillRef>
            <a:effectRef idx="1">
              <a:schemeClr val="dk1"/>
            </a:effectRef>
            <a:fontRef idx="minor">
              <a:schemeClr val="tx1"/>
            </a:fontRef>
          </p:style>
        </p:cxnSp>
        <p:sp>
          <p:nvSpPr>
            <p:cNvPr id="43" name="Rectangle 42"/>
            <p:cNvSpPr/>
            <p:nvPr/>
          </p:nvSpPr>
          <p:spPr>
            <a:xfrm>
              <a:off x="3697876" y="2628605"/>
              <a:ext cx="444352" cy="369332"/>
            </a:xfrm>
            <a:prstGeom prst="rect">
              <a:avLst/>
            </a:prstGeom>
          </p:spPr>
          <p:txBody>
            <a:bodyPr wrap="none">
              <a:spAutoFit/>
            </a:bodyPr>
            <a:lstStyle/>
            <a:p>
              <a:r>
                <a:rPr lang="el-GR" b="1" dirty="0" smtClean="0">
                  <a:solidFill>
                    <a:srgbClr val="FF0000"/>
                  </a:solidFill>
                  <a:effectLst>
                    <a:outerShdw blurRad="38100" dist="38100" dir="2700000" algn="tl">
                      <a:srgbClr val="000000">
                        <a:alpha val="43137"/>
                      </a:srgbClr>
                    </a:outerShdw>
                  </a:effectLst>
                </a:rPr>
                <a:t>σ</a:t>
              </a:r>
              <a:r>
                <a:rPr lang="en-US" b="1" baseline="-25000" dirty="0">
                  <a:solidFill>
                    <a:srgbClr val="FF0000"/>
                  </a:solidFill>
                  <a:effectLst>
                    <a:outerShdw blurRad="38100" dist="38100" dir="2700000" algn="tl">
                      <a:srgbClr val="000000">
                        <a:alpha val="43137"/>
                      </a:srgbClr>
                    </a:outerShdw>
                  </a:effectLst>
                </a:rPr>
                <a:t>M</a:t>
              </a:r>
              <a:endParaRPr lang="en-US" baseline="-25000" dirty="0">
                <a:solidFill>
                  <a:srgbClr val="FF0000"/>
                </a:solidFill>
                <a:effectLst>
                  <a:outerShdw blurRad="38100" dist="38100" dir="2700000" algn="tl">
                    <a:srgbClr val="000000">
                      <a:alpha val="43137"/>
                    </a:srgbClr>
                  </a:outerShdw>
                </a:effectLst>
              </a:endParaRPr>
            </a:p>
          </p:txBody>
        </p:sp>
        <p:sp>
          <p:nvSpPr>
            <p:cNvPr id="44" name="Rectangle 43"/>
            <p:cNvSpPr/>
            <p:nvPr/>
          </p:nvSpPr>
          <p:spPr>
            <a:xfrm>
              <a:off x="3259397" y="2521333"/>
              <a:ext cx="1371600" cy="6520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sp>
        <p:nvSpPr>
          <p:cNvPr id="45" name="TextBox 44"/>
          <p:cNvSpPr txBox="1"/>
          <p:nvPr/>
        </p:nvSpPr>
        <p:spPr>
          <a:xfrm>
            <a:off x="7543800" y="1752600"/>
            <a:ext cx="1137684" cy="830997"/>
          </a:xfrm>
          <a:prstGeom prst="rect">
            <a:avLst/>
          </a:prstGeom>
          <a:noFill/>
        </p:spPr>
        <p:txBody>
          <a:bodyPr wrap="none" rtlCol="0">
            <a:spAutoFit/>
          </a:bodyPr>
          <a:lstStyle/>
          <a:p>
            <a:pPr algn="ctr"/>
            <a:r>
              <a:rPr lang="en-US" sz="2400" dirty="0" smtClean="0"/>
              <a:t>Test </a:t>
            </a:r>
          </a:p>
          <a:p>
            <a:pPr algn="ctr"/>
            <a:r>
              <a:rPr lang="en-US" sz="2400" dirty="0" smtClean="0"/>
              <a:t>statistic</a:t>
            </a:r>
            <a:endParaRPr lang="en-US" sz="2400" dirty="0"/>
          </a:p>
        </p:txBody>
      </p:sp>
      <p:sp>
        <p:nvSpPr>
          <p:cNvPr id="50" name="TextBox 49"/>
          <p:cNvSpPr txBox="1"/>
          <p:nvPr/>
        </p:nvSpPr>
        <p:spPr>
          <a:xfrm>
            <a:off x="7163387" y="1803975"/>
            <a:ext cx="527497" cy="584775"/>
          </a:xfrm>
          <a:prstGeom prst="rect">
            <a:avLst/>
          </a:prstGeom>
          <a:noFill/>
        </p:spPr>
        <p:txBody>
          <a:bodyPr wrap="square" rtlCol="0">
            <a:spAutoFit/>
          </a:bodyPr>
          <a:lstStyle/>
          <a:p>
            <a:r>
              <a:rPr lang="en-US" sz="3200" dirty="0" smtClean="0"/>
              <a:t>=</a:t>
            </a:r>
            <a:endParaRPr lang="en-US" sz="3200" dirty="0"/>
          </a:p>
        </p:txBody>
      </p:sp>
      <p:sp>
        <p:nvSpPr>
          <p:cNvPr id="54" name="Rectangle 53"/>
          <p:cNvSpPr/>
          <p:nvPr/>
        </p:nvSpPr>
        <p:spPr>
          <a:xfrm>
            <a:off x="5410200" y="1371600"/>
            <a:ext cx="3429000" cy="1676400"/>
          </a:xfrm>
          <a:prstGeom prst="rect">
            <a:avLst/>
          </a:prstGeom>
          <a:noFill/>
          <a:ln w="6350">
            <a:solidFill>
              <a:schemeClr val="dk1">
                <a:shade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55" name="Left Arrow 54"/>
          <p:cNvSpPr/>
          <p:nvPr/>
        </p:nvSpPr>
        <p:spPr>
          <a:xfrm>
            <a:off x="7010400" y="3810000"/>
            <a:ext cx="609600" cy="533400"/>
          </a:xfrm>
          <a:prstGeom prst="leftArrow">
            <a:avLst/>
          </a:pr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56" name="Left Arrow 55"/>
          <p:cNvSpPr/>
          <p:nvPr/>
        </p:nvSpPr>
        <p:spPr>
          <a:xfrm>
            <a:off x="5257800" y="3810000"/>
            <a:ext cx="609600" cy="533400"/>
          </a:xfrm>
          <a:prstGeom prst="leftArrow">
            <a:avLst/>
          </a:pr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57" name="Left Arrow 56"/>
          <p:cNvSpPr/>
          <p:nvPr/>
        </p:nvSpPr>
        <p:spPr>
          <a:xfrm>
            <a:off x="2743200" y="3810000"/>
            <a:ext cx="609600" cy="533400"/>
          </a:xfrm>
          <a:prstGeom prst="leftArrow">
            <a:avLst/>
          </a:pr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nvGrpSpPr>
          <p:cNvPr id="39" name="Group 38"/>
          <p:cNvGrpSpPr/>
          <p:nvPr/>
        </p:nvGrpSpPr>
        <p:grpSpPr>
          <a:xfrm>
            <a:off x="304800" y="4114800"/>
            <a:ext cx="2057400" cy="304800"/>
            <a:chOff x="5029200" y="5410200"/>
            <a:chExt cx="2057400" cy="304800"/>
          </a:xfrm>
        </p:grpSpPr>
        <p:cxnSp>
          <p:nvCxnSpPr>
            <p:cNvPr id="46" name="Straight Connector 45"/>
            <p:cNvCxnSpPr/>
            <p:nvPr/>
          </p:nvCxnSpPr>
          <p:spPr>
            <a:xfrm flipV="1">
              <a:off x="5029200" y="5410200"/>
              <a:ext cx="2057400" cy="30480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5029200" y="5410200"/>
              <a:ext cx="2057400" cy="304800"/>
            </a:xfrm>
            <a:prstGeom prst="line">
              <a:avLst/>
            </a:prstGeom>
          </p:spPr>
          <p:style>
            <a:lnRef idx="3">
              <a:schemeClr val="dk1"/>
            </a:lnRef>
            <a:fillRef idx="0">
              <a:schemeClr val="dk1"/>
            </a:fillRef>
            <a:effectRef idx="2">
              <a:schemeClr val="dk1"/>
            </a:effectRef>
            <a:fontRef idx="minor">
              <a:schemeClr val="tx1"/>
            </a:fontRef>
          </p:style>
        </p:cxnSp>
      </p:grpSp>
      <p:grpSp>
        <p:nvGrpSpPr>
          <p:cNvPr id="66" name="Group 65"/>
          <p:cNvGrpSpPr/>
          <p:nvPr/>
        </p:nvGrpSpPr>
        <p:grpSpPr>
          <a:xfrm>
            <a:off x="5181600" y="4800600"/>
            <a:ext cx="3658808" cy="1877973"/>
            <a:chOff x="4622141" y="3739035"/>
            <a:chExt cx="4446867" cy="2650492"/>
          </a:xfrm>
        </p:grpSpPr>
        <p:sp>
          <p:nvSpPr>
            <p:cNvPr id="48" name="Freeform 47"/>
            <p:cNvSpPr/>
            <p:nvPr/>
          </p:nvSpPr>
          <p:spPr>
            <a:xfrm flipH="1">
              <a:off x="4926578" y="5415436"/>
              <a:ext cx="914400" cy="648302"/>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49" name="Freeform 48"/>
            <p:cNvSpPr/>
            <p:nvPr/>
          </p:nvSpPr>
          <p:spPr>
            <a:xfrm>
              <a:off x="8059042" y="5415435"/>
              <a:ext cx="897788" cy="651709"/>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69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cxnSp>
          <p:nvCxnSpPr>
            <p:cNvPr id="51" name="Straight Connector 50"/>
            <p:cNvCxnSpPr/>
            <p:nvPr/>
          </p:nvCxnSpPr>
          <p:spPr>
            <a:xfrm>
              <a:off x="4622141" y="6081750"/>
              <a:ext cx="4446867" cy="0"/>
            </a:xfrm>
            <a:prstGeom prst="line">
              <a:avLst/>
            </a:prstGeom>
            <a:ln/>
          </p:spPr>
          <p:style>
            <a:lnRef idx="2">
              <a:schemeClr val="dk1"/>
            </a:lnRef>
            <a:fillRef idx="0">
              <a:schemeClr val="dk1"/>
            </a:fillRef>
            <a:effectRef idx="1">
              <a:schemeClr val="dk1"/>
            </a:effectRef>
            <a:fontRef idx="minor">
              <a:schemeClr val="tx1"/>
            </a:fontRef>
          </p:style>
        </p:cxnSp>
        <p:grpSp>
          <p:nvGrpSpPr>
            <p:cNvPr id="52" name="Group 51"/>
            <p:cNvGrpSpPr/>
            <p:nvPr/>
          </p:nvGrpSpPr>
          <p:grpSpPr>
            <a:xfrm>
              <a:off x="4926578" y="3739035"/>
              <a:ext cx="4030252" cy="2625390"/>
              <a:chOff x="1828800" y="2937210"/>
              <a:chExt cx="3820583" cy="2625390"/>
            </a:xfrm>
          </p:grpSpPr>
          <p:sp>
            <p:nvSpPr>
              <p:cNvPr id="53" name="Freeform 52"/>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58" name="Straight Connector 57"/>
              <p:cNvCxnSpPr>
                <a:stCxn id="53"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7730091" y="6081750"/>
              <a:ext cx="838200" cy="307777"/>
            </a:xfrm>
            <a:prstGeom prst="rect">
              <a:avLst/>
            </a:prstGeom>
            <a:noFill/>
          </p:spPr>
          <p:txBody>
            <a:bodyPr wrap="square" rtlCol="0">
              <a:spAutoFit/>
            </a:bodyPr>
            <a:lstStyle/>
            <a:p>
              <a:r>
                <a:rPr lang="en-US" sz="1400" b="1" dirty="0" smtClean="0">
                  <a:solidFill>
                    <a:schemeClr val="bg1">
                      <a:lumMod val="65000"/>
                    </a:schemeClr>
                  </a:solidFill>
                </a:rPr>
                <a:t>  1.96</a:t>
              </a:r>
              <a:endParaRPr lang="en-US" sz="1400" b="1" dirty="0">
                <a:solidFill>
                  <a:schemeClr val="bg1">
                    <a:lumMod val="65000"/>
                  </a:schemeClr>
                </a:solidFill>
              </a:endParaRPr>
            </a:p>
          </p:txBody>
        </p:sp>
        <p:sp>
          <p:nvSpPr>
            <p:cNvPr id="64" name="TextBox 63"/>
            <p:cNvSpPr txBox="1"/>
            <p:nvPr/>
          </p:nvSpPr>
          <p:spPr>
            <a:xfrm>
              <a:off x="5467598" y="6074764"/>
              <a:ext cx="838200" cy="307777"/>
            </a:xfrm>
            <a:prstGeom prst="rect">
              <a:avLst/>
            </a:prstGeom>
            <a:noFill/>
          </p:spPr>
          <p:txBody>
            <a:bodyPr wrap="square" rtlCol="0">
              <a:spAutoFit/>
            </a:bodyPr>
            <a:lstStyle/>
            <a:p>
              <a:r>
                <a:rPr lang="en-US" sz="1400" b="1" dirty="0" smtClean="0">
                  <a:solidFill>
                    <a:schemeClr val="bg1">
                      <a:lumMod val="65000"/>
                    </a:schemeClr>
                  </a:solidFill>
                </a:rPr>
                <a:t> -1.96</a:t>
              </a:r>
              <a:endParaRPr lang="en-US" sz="1400" b="1" dirty="0">
                <a:solidFill>
                  <a:schemeClr val="bg1">
                    <a:lumMod val="65000"/>
                  </a:schemeClr>
                </a:solidFill>
              </a:endParaRPr>
            </a:p>
          </p:txBody>
        </p:sp>
      </p:grpSp>
      <p:cxnSp>
        <p:nvCxnSpPr>
          <p:cNvPr id="68" name="Straight Connector 67"/>
          <p:cNvCxnSpPr/>
          <p:nvPr/>
        </p:nvCxnSpPr>
        <p:spPr>
          <a:xfrm rot="10800000">
            <a:off x="4038600" y="4267200"/>
            <a:ext cx="2438400" cy="2057400"/>
          </a:xfrm>
          <a:prstGeom prst="line">
            <a:avLst/>
          </a:prstGeom>
          <a:ln>
            <a:solidFill>
              <a:schemeClr val="tx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177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Conducting Z-test</a:t>
            </a:r>
            <a:endParaRPr lang="en-US" dirty="0"/>
          </a:p>
        </p:txBody>
      </p:sp>
      <p:sp>
        <p:nvSpPr>
          <p:cNvPr id="21" name="TextBox 20"/>
          <p:cNvSpPr txBox="1"/>
          <p:nvPr/>
        </p:nvSpPr>
        <p:spPr>
          <a:xfrm>
            <a:off x="3305512" y="3845660"/>
            <a:ext cx="1879041" cy="461665"/>
          </a:xfrm>
          <a:prstGeom prst="rect">
            <a:avLst/>
          </a:prstGeom>
          <a:noFill/>
        </p:spPr>
        <p:txBody>
          <a:bodyPr wrap="none" rtlCol="0">
            <a:spAutoFit/>
          </a:bodyPr>
          <a:lstStyle/>
          <a:p>
            <a:pPr algn="ctr"/>
            <a:r>
              <a:rPr lang="en-US" sz="2400" dirty="0" smtClean="0"/>
              <a:t>z=-2.15,p&lt;.05</a:t>
            </a:r>
            <a:endParaRPr lang="en-US" sz="2400" dirty="0"/>
          </a:p>
        </p:txBody>
      </p:sp>
      <p:grpSp>
        <p:nvGrpSpPr>
          <p:cNvPr id="3" name="Group 21"/>
          <p:cNvGrpSpPr/>
          <p:nvPr/>
        </p:nvGrpSpPr>
        <p:grpSpPr>
          <a:xfrm>
            <a:off x="7848600" y="3388460"/>
            <a:ext cx="1143000" cy="1107340"/>
            <a:chOff x="7322820" y="4953000"/>
            <a:chExt cx="1752600" cy="1716940"/>
          </a:xfrm>
        </p:grpSpPr>
        <p:sp>
          <p:nvSpPr>
            <p:cNvPr id="23" name="Oval 22"/>
            <p:cNvSpPr/>
            <p:nvPr/>
          </p:nvSpPr>
          <p:spPr>
            <a:xfrm>
              <a:off x="7322820" y="4953000"/>
              <a:ext cx="1752600" cy="17169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32104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854964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6" name="Rectangle 25"/>
            <p:cNvSpPr/>
            <p:nvPr/>
          </p:nvSpPr>
          <p:spPr>
            <a:xfrm>
              <a:off x="877824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p:cNvSpPr/>
            <p:nvPr/>
          </p:nvSpPr>
          <p:spPr>
            <a:xfrm>
              <a:off x="7851795" y="5693311"/>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8321040" y="5456993"/>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8549640" y="5460852"/>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8084820"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7527945" y="5697170"/>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grpSp>
        <p:nvGrpSpPr>
          <p:cNvPr id="4" name="Group 31"/>
          <p:cNvGrpSpPr/>
          <p:nvPr/>
        </p:nvGrpSpPr>
        <p:grpSpPr>
          <a:xfrm>
            <a:off x="6172200" y="3388460"/>
            <a:ext cx="429260" cy="1001150"/>
            <a:chOff x="4828540" y="5177063"/>
            <a:chExt cx="429260" cy="1001150"/>
          </a:xfrm>
        </p:grpSpPr>
        <p:sp>
          <p:nvSpPr>
            <p:cNvPr id="33" name="Rectangle 32"/>
            <p:cNvSpPr/>
            <p:nvPr/>
          </p:nvSpPr>
          <p:spPr>
            <a:xfrm>
              <a:off x="4828540" y="5937587"/>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15</a:t>
              </a:r>
            </a:p>
          </p:txBody>
        </p:sp>
        <p:cxnSp>
          <p:nvCxnSpPr>
            <p:cNvPr id="34" name="Straight Connector 33"/>
            <p:cNvCxnSpPr/>
            <p:nvPr/>
          </p:nvCxnSpPr>
          <p:spPr>
            <a:xfrm flipV="1">
              <a:off x="5051444" y="5177063"/>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5" name="Group 34"/>
          <p:cNvGrpSpPr/>
          <p:nvPr/>
        </p:nvGrpSpPr>
        <p:grpSpPr>
          <a:xfrm>
            <a:off x="0" y="3429000"/>
            <a:ext cx="2667000" cy="1345423"/>
            <a:chOff x="304800" y="3340100"/>
            <a:chExt cx="2917031" cy="1569660"/>
          </a:xfrm>
        </p:grpSpPr>
        <p:sp>
          <p:nvSpPr>
            <p:cNvPr id="36" name="Left Brace 35"/>
            <p:cNvSpPr/>
            <p:nvPr/>
          </p:nvSpPr>
          <p:spPr>
            <a:xfrm>
              <a:off x="304800" y="3429000"/>
              <a:ext cx="228600" cy="14478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7" name="TextBox 36"/>
            <p:cNvSpPr txBox="1"/>
            <p:nvPr/>
          </p:nvSpPr>
          <p:spPr>
            <a:xfrm>
              <a:off x="726281" y="3340100"/>
              <a:ext cx="2495550" cy="1569660"/>
            </a:xfrm>
            <a:prstGeom prst="rect">
              <a:avLst/>
            </a:prstGeom>
            <a:noFill/>
          </p:spPr>
          <p:txBody>
            <a:bodyPr wrap="square" rtlCol="0" anchor="t">
              <a:spAutoFit/>
            </a:bodyPr>
            <a:lstStyle/>
            <a:p>
              <a:r>
                <a:rPr lang="en-US" sz="3200" dirty="0"/>
                <a:t>H</a:t>
              </a:r>
              <a:r>
                <a:rPr lang="en-US" sz="3200" baseline="-25000" dirty="0"/>
                <a:t>0  </a:t>
              </a:r>
              <a:r>
                <a:rPr lang="en-US" sz="3200" dirty="0"/>
                <a:t>: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a:solidFill>
                    <a:srgbClr val="FF0000"/>
                  </a:solidFill>
                </a:rPr>
                <a:t>µ</a:t>
              </a:r>
              <a:r>
                <a:rPr lang="en-US" sz="3200" baseline="-25000" dirty="0">
                  <a:solidFill>
                    <a:srgbClr val="FF0000"/>
                  </a:solidFill>
                </a:rPr>
                <a:t>2</a:t>
              </a:r>
              <a:r>
                <a:rPr lang="en-US" sz="3200" dirty="0"/>
                <a:t> </a:t>
              </a:r>
              <a:endParaRPr lang="en-US" sz="3200" baseline="-25000" dirty="0"/>
            </a:p>
            <a:p>
              <a:r>
                <a:rPr lang="en-US" sz="3200" dirty="0"/>
                <a:t>H</a:t>
              </a:r>
              <a:r>
                <a:rPr lang="en-US" sz="3200" baseline="-25000" dirty="0"/>
                <a:t>A</a:t>
              </a:r>
              <a:r>
                <a:rPr lang="en-US" sz="3200" dirty="0"/>
                <a:t> : </a:t>
              </a:r>
              <a:r>
                <a:rPr lang="en-US" sz="3200" b="1" dirty="0">
                  <a:solidFill>
                    <a:schemeClr val="tx2">
                      <a:lumMod val="40000"/>
                      <a:lumOff val="60000"/>
                    </a:schemeClr>
                  </a:solidFill>
                </a:rPr>
                <a:t>µ</a:t>
              </a:r>
              <a:r>
                <a:rPr lang="en-US" sz="3200" baseline="-25000" dirty="0">
                  <a:solidFill>
                    <a:schemeClr val="tx2">
                      <a:lumMod val="40000"/>
                      <a:lumOff val="60000"/>
                    </a:schemeClr>
                  </a:solidFill>
                </a:rPr>
                <a:t>1</a:t>
              </a:r>
              <a:r>
                <a:rPr lang="en-US" sz="3200" dirty="0"/>
                <a:t> ≠ </a:t>
              </a:r>
              <a:r>
                <a:rPr lang="en-US" sz="3200" dirty="0" smtClean="0">
                  <a:solidFill>
                    <a:srgbClr val="FF0000"/>
                  </a:solidFill>
                </a:rPr>
                <a:t>µ</a:t>
              </a:r>
              <a:r>
                <a:rPr lang="en-US" sz="3200" baseline="-25000" dirty="0" smtClean="0">
                  <a:solidFill>
                    <a:srgbClr val="FF0000"/>
                  </a:solidFill>
                </a:rPr>
                <a:t>2</a:t>
              </a:r>
              <a:endParaRPr lang="en-US" sz="3200" baseline="-25000" dirty="0"/>
            </a:p>
            <a:p>
              <a:endParaRPr lang="en-US" sz="3200" dirty="0"/>
            </a:p>
          </p:txBody>
        </p:sp>
      </p:grpSp>
      <p:sp>
        <p:nvSpPr>
          <p:cNvPr id="35" name="Cloud 34"/>
          <p:cNvSpPr/>
          <p:nvPr/>
        </p:nvSpPr>
        <p:spPr>
          <a:xfrm>
            <a:off x="0" y="12192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38" name="Cloud 37"/>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grpSp>
        <p:nvGrpSpPr>
          <p:cNvPr id="6" name="Group 52"/>
          <p:cNvGrpSpPr/>
          <p:nvPr/>
        </p:nvGrpSpPr>
        <p:grpSpPr>
          <a:xfrm>
            <a:off x="5557284" y="1588532"/>
            <a:ext cx="1371600" cy="1039002"/>
            <a:chOff x="3259397" y="1976735"/>
            <a:chExt cx="1371600" cy="1039002"/>
          </a:xfrm>
        </p:grpSpPr>
        <p:grpSp>
          <p:nvGrpSpPr>
            <p:cNvPr id="7" name="Group 38"/>
            <p:cNvGrpSpPr/>
            <p:nvPr/>
          </p:nvGrpSpPr>
          <p:grpSpPr>
            <a:xfrm flipH="1">
              <a:off x="3259397" y="1976735"/>
              <a:ext cx="1282981" cy="461665"/>
              <a:chOff x="3780672" y="909935"/>
              <a:chExt cx="1913348" cy="461665"/>
            </a:xfrm>
          </p:grpSpPr>
          <p:cxnSp>
            <p:nvCxnSpPr>
              <p:cNvPr id="40" name="Straight Arrow Connector 39"/>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3819220" y="909935"/>
                <a:ext cx="1323892"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grpSp>
        <p:cxnSp>
          <p:nvCxnSpPr>
            <p:cNvPr id="42" name="Straight Arrow Connector 41"/>
            <p:cNvCxnSpPr/>
            <p:nvPr/>
          </p:nvCxnSpPr>
          <p:spPr>
            <a:xfrm>
              <a:off x="3663439" y="3015737"/>
              <a:ext cx="563515" cy="0"/>
            </a:xfrm>
            <a:prstGeom prst="straightConnector1">
              <a:avLst/>
            </a:prstGeom>
            <a:ln>
              <a:solidFill>
                <a:srgbClr val="FF0000"/>
              </a:solidFill>
              <a:tailEnd type="triangle" w="lg" len="med"/>
            </a:ln>
          </p:spPr>
          <p:style>
            <a:lnRef idx="2">
              <a:schemeClr val="dk1"/>
            </a:lnRef>
            <a:fillRef idx="0">
              <a:schemeClr val="dk1"/>
            </a:fillRef>
            <a:effectRef idx="1">
              <a:schemeClr val="dk1"/>
            </a:effectRef>
            <a:fontRef idx="minor">
              <a:schemeClr val="tx1"/>
            </a:fontRef>
          </p:style>
        </p:cxnSp>
        <p:sp>
          <p:nvSpPr>
            <p:cNvPr id="43" name="Rectangle 42"/>
            <p:cNvSpPr/>
            <p:nvPr/>
          </p:nvSpPr>
          <p:spPr>
            <a:xfrm>
              <a:off x="3697876" y="2628605"/>
              <a:ext cx="444352" cy="369332"/>
            </a:xfrm>
            <a:prstGeom prst="rect">
              <a:avLst/>
            </a:prstGeom>
          </p:spPr>
          <p:txBody>
            <a:bodyPr wrap="none">
              <a:spAutoFit/>
            </a:bodyPr>
            <a:lstStyle/>
            <a:p>
              <a:r>
                <a:rPr lang="el-GR" b="1" dirty="0" smtClean="0">
                  <a:solidFill>
                    <a:srgbClr val="FF0000"/>
                  </a:solidFill>
                  <a:effectLst>
                    <a:outerShdw blurRad="38100" dist="38100" dir="2700000" algn="tl">
                      <a:srgbClr val="000000">
                        <a:alpha val="43137"/>
                      </a:srgbClr>
                    </a:outerShdw>
                  </a:effectLst>
                </a:rPr>
                <a:t>σ</a:t>
              </a:r>
              <a:r>
                <a:rPr lang="en-US" b="1" baseline="-25000" dirty="0">
                  <a:solidFill>
                    <a:srgbClr val="FF0000"/>
                  </a:solidFill>
                  <a:effectLst>
                    <a:outerShdw blurRad="38100" dist="38100" dir="2700000" algn="tl">
                      <a:srgbClr val="000000">
                        <a:alpha val="43137"/>
                      </a:srgbClr>
                    </a:outerShdw>
                  </a:effectLst>
                </a:rPr>
                <a:t>M</a:t>
              </a:r>
              <a:endParaRPr lang="en-US" baseline="-25000" dirty="0">
                <a:solidFill>
                  <a:srgbClr val="FF0000"/>
                </a:solidFill>
                <a:effectLst>
                  <a:outerShdw blurRad="38100" dist="38100" dir="2700000" algn="tl">
                    <a:srgbClr val="000000">
                      <a:alpha val="43137"/>
                    </a:srgbClr>
                  </a:outerShdw>
                </a:effectLst>
              </a:endParaRPr>
            </a:p>
          </p:txBody>
        </p:sp>
        <p:sp>
          <p:nvSpPr>
            <p:cNvPr id="44" name="Rectangle 43"/>
            <p:cNvSpPr/>
            <p:nvPr/>
          </p:nvSpPr>
          <p:spPr>
            <a:xfrm>
              <a:off x="3259397" y="2521333"/>
              <a:ext cx="1371600" cy="6520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sp>
        <p:nvSpPr>
          <p:cNvPr id="45" name="TextBox 44"/>
          <p:cNvSpPr txBox="1"/>
          <p:nvPr/>
        </p:nvSpPr>
        <p:spPr>
          <a:xfrm>
            <a:off x="7543800" y="1752600"/>
            <a:ext cx="1137684" cy="830997"/>
          </a:xfrm>
          <a:prstGeom prst="rect">
            <a:avLst/>
          </a:prstGeom>
          <a:noFill/>
        </p:spPr>
        <p:txBody>
          <a:bodyPr wrap="none" rtlCol="0">
            <a:spAutoFit/>
          </a:bodyPr>
          <a:lstStyle/>
          <a:p>
            <a:pPr algn="ctr"/>
            <a:r>
              <a:rPr lang="en-US" sz="2400" dirty="0" smtClean="0"/>
              <a:t>Test </a:t>
            </a:r>
          </a:p>
          <a:p>
            <a:pPr algn="ctr"/>
            <a:r>
              <a:rPr lang="en-US" sz="2400" dirty="0" smtClean="0"/>
              <a:t>statistic</a:t>
            </a:r>
            <a:endParaRPr lang="en-US" sz="2400" dirty="0"/>
          </a:p>
        </p:txBody>
      </p:sp>
      <p:sp>
        <p:nvSpPr>
          <p:cNvPr id="50" name="TextBox 49"/>
          <p:cNvSpPr txBox="1"/>
          <p:nvPr/>
        </p:nvSpPr>
        <p:spPr>
          <a:xfrm>
            <a:off x="7163387" y="1803975"/>
            <a:ext cx="527497" cy="584775"/>
          </a:xfrm>
          <a:prstGeom prst="rect">
            <a:avLst/>
          </a:prstGeom>
          <a:noFill/>
        </p:spPr>
        <p:txBody>
          <a:bodyPr wrap="square" rtlCol="0">
            <a:spAutoFit/>
          </a:bodyPr>
          <a:lstStyle/>
          <a:p>
            <a:r>
              <a:rPr lang="en-US" sz="3200" dirty="0" smtClean="0"/>
              <a:t>=</a:t>
            </a:r>
            <a:endParaRPr lang="en-US" sz="3200" dirty="0"/>
          </a:p>
        </p:txBody>
      </p:sp>
      <p:sp>
        <p:nvSpPr>
          <p:cNvPr id="54" name="Rectangle 53"/>
          <p:cNvSpPr/>
          <p:nvPr/>
        </p:nvSpPr>
        <p:spPr>
          <a:xfrm>
            <a:off x="5410200" y="1371600"/>
            <a:ext cx="3429000" cy="1676400"/>
          </a:xfrm>
          <a:prstGeom prst="rect">
            <a:avLst/>
          </a:prstGeom>
          <a:noFill/>
          <a:ln w="6350">
            <a:solidFill>
              <a:schemeClr val="dk1">
                <a:shade val="5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55" name="Left Arrow 54"/>
          <p:cNvSpPr/>
          <p:nvPr/>
        </p:nvSpPr>
        <p:spPr>
          <a:xfrm>
            <a:off x="7010400" y="3810000"/>
            <a:ext cx="609600" cy="533400"/>
          </a:xfrm>
          <a:prstGeom prst="leftArrow">
            <a:avLst/>
          </a:pr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56" name="Left Arrow 55"/>
          <p:cNvSpPr/>
          <p:nvPr/>
        </p:nvSpPr>
        <p:spPr>
          <a:xfrm>
            <a:off x="5257800" y="3810000"/>
            <a:ext cx="609600" cy="533400"/>
          </a:xfrm>
          <a:prstGeom prst="leftArrow">
            <a:avLst/>
          </a:pr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57" name="Left Arrow 56"/>
          <p:cNvSpPr/>
          <p:nvPr/>
        </p:nvSpPr>
        <p:spPr>
          <a:xfrm>
            <a:off x="2743200" y="3810000"/>
            <a:ext cx="609600" cy="533400"/>
          </a:xfrm>
          <a:prstGeom prst="leftArrow">
            <a:avLst/>
          </a:pr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grpSp>
        <p:nvGrpSpPr>
          <p:cNvPr id="59" name="Group 58"/>
          <p:cNvGrpSpPr/>
          <p:nvPr/>
        </p:nvGrpSpPr>
        <p:grpSpPr>
          <a:xfrm>
            <a:off x="304800" y="3581400"/>
            <a:ext cx="2057400" cy="304800"/>
            <a:chOff x="5029200" y="5410200"/>
            <a:chExt cx="2057400" cy="304800"/>
          </a:xfrm>
        </p:grpSpPr>
        <p:cxnSp>
          <p:nvCxnSpPr>
            <p:cNvPr id="46" name="Straight Connector 45"/>
            <p:cNvCxnSpPr/>
            <p:nvPr/>
          </p:nvCxnSpPr>
          <p:spPr>
            <a:xfrm flipV="1">
              <a:off x="5029200" y="5410200"/>
              <a:ext cx="2057400" cy="30480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5029200" y="5410200"/>
              <a:ext cx="2057400" cy="304800"/>
            </a:xfrm>
            <a:prstGeom prst="line">
              <a:avLst/>
            </a:prstGeom>
          </p:spPr>
          <p:style>
            <a:lnRef idx="3">
              <a:schemeClr val="dk1"/>
            </a:lnRef>
            <a:fillRef idx="0">
              <a:schemeClr val="dk1"/>
            </a:fillRef>
            <a:effectRef idx="2">
              <a:schemeClr val="dk1"/>
            </a:effectRef>
            <a:fontRef idx="minor">
              <a:schemeClr val="tx1"/>
            </a:fontRef>
          </p:style>
        </p:cxnSp>
      </p:grpSp>
      <p:grpSp>
        <p:nvGrpSpPr>
          <p:cNvPr id="60" name="Group 59"/>
          <p:cNvGrpSpPr/>
          <p:nvPr/>
        </p:nvGrpSpPr>
        <p:grpSpPr>
          <a:xfrm>
            <a:off x="5181600" y="4800600"/>
            <a:ext cx="3658808" cy="1877973"/>
            <a:chOff x="4622141" y="3739035"/>
            <a:chExt cx="4446867" cy="2650492"/>
          </a:xfrm>
        </p:grpSpPr>
        <p:sp>
          <p:nvSpPr>
            <p:cNvPr id="61" name="Freeform 60"/>
            <p:cNvSpPr/>
            <p:nvPr/>
          </p:nvSpPr>
          <p:spPr>
            <a:xfrm flipH="1">
              <a:off x="4926578" y="5415436"/>
              <a:ext cx="914400" cy="648302"/>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62" name="Freeform 61"/>
            <p:cNvSpPr/>
            <p:nvPr/>
          </p:nvSpPr>
          <p:spPr>
            <a:xfrm>
              <a:off x="8059042" y="5415435"/>
              <a:ext cx="897788" cy="651709"/>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69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cxnSp>
          <p:nvCxnSpPr>
            <p:cNvPr id="63" name="Straight Connector 62"/>
            <p:cNvCxnSpPr/>
            <p:nvPr/>
          </p:nvCxnSpPr>
          <p:spPr>
            <a:xfrm>
              <a:off x="4622141" y="6081750"/>
              <a:ext cx="4446867" cy="0"/>
            </a:xfrm>
            <a:prstGeom prst="line">
              <a:avLst/>
            </a:prstGeom>
            <a:ln/>
          </p:spPr>
          <p:style>
            <a:lnRef idx="2">
              <a:schemeClr val="dk1"/>
            </a:lnRef>
            <a:fillRef idx="0">
              <a:schemeClr val="dk1"/>
            </a:fillRef>
            <a:effectRef idx="1">
              <a:schemeClr val="dk1"/>
            </a:effectRef>
            <a:fontRef idx="minor">
              <a:schemeClr val="tx1"/>
            </a:fontRef>
          </p:style>
        </p:cxnSp>
        <p:grpSp>
          <p:nvGrpSpPr>
            <p:cNvPr id="64" name="Group 51"/>
            <p:cNvGrpSpPr/>
            <p:nvPr/>
          </p:nvGrpSpPr>
          <p:grpSpPr>
            <a:xfrm>
              <a:off x="4926578" y="3739035"/>
              <a:ext cx="4030252" cy="2625390"/>
              <a:chOff x="1828800" y="2937210"/>
              <a:chExt cx="3820583" cy="2625390"/>
            </a:xfrm>
          </p:grpSpPr>
          <p:sp>
            <p:nvSpPr>
              <p:cNvPr id="67" name="Freeform 66"/>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8" name="Straight Connector 67"/>
              <p:cNvCxnSpPr>
                <a:stCxn id="67"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7730091" y="6081750"/>
              <a:ext cx="838200" cy="307777"/>
            </a:xfrm>
            <a:prstGeom prst="rect">
              <a:avLst/>
            </a:prstGeom>
            <a:noFill/>
          </p:spPr>
          <p:txBody>
            <a:bodyPr wrap="square" rtlCol="0">
              <a:spAutoFit/>
            </a:bodyPr>
            <a:lstStyle/>
            <a:p>
              <a:r>
                <a:rPr lang="en-US" sz="1400" b="1" dirty="0" smtClean="0">
                  <a:solidFill>
                    <a:schemeClr val="bg1">
                      <a:lumMod val="65000"/>
                    </a:schemeClr>
                  </a:solidFill>
                </a:rPr>
                <a:t>  1.96</a:t>
              </a:r>
              <a:endParaRPr lang="en-US" sz="1400" b="1" dirty="0">
                <a:solidFill>
                  <a:schemeClr val="bg1">
                    <a:lumMod val="65000"/>
                  </a:schemeClr>
                </a:solidFill>
              </a:endParaRPr>
            </a:p>
          </p:txBody>
        </p:sp>
        <p:sp>
          <p:nvSpPr>
            <p:cNvPr id="66" name="TextBox 65"/>
            <p:cNvSpPr txBox="1"/>
            <p:nvPr/>
          </p:nvSpPr>
          <p:spPr>
            <a:xfrm>
              <a:off x="5467598" y="6074764"/>
              <a:ext cx="838200" cy="307777"/>
            </a:xfrm>
            <a:prstGeom prst="rect">
              <a:avLst/>
            </a:prstGeom>
            <a:noFill/>
          </p:spPr>
          <p:txBody>
            <a:bodyPr wrap="square" rtlCol="0">
              <a:spAutoFit/>
            </a:bodyPr>
            <a:lstStyle/>
            <a:p>
              <a:r>
                <a:rPr lang="en-US" sz="1400" b="1" dirty="0" smtClean="0">
                  <a:solidFill>
                    <a:schemeClr val="bg1">
                      <a:lumMod val="65000"/>
                    </a:schemeClr>
                  </a:solidFill>
                </a:rPr>
                <a:t> -1.96</a:t>
              </a:r>
              <a:endParaRPr lang="en-US" sz="1400" b="1" dirty="0">
                <a:solidFill>
                  <a:schemeClr val="bg1">
                    <a:lumMod val="65000"/>
                  </a:schemeClr>
                </a:solidFill>
              </a:endParaRPr>
            </a:p>
          </p:txBody>
        </p:sp>
      </p:grpSp>
      <p:cxnSp>
        <p:nvCxnSpPr>
          <p:cNvPr id="69" name="Straight Connector 68"/>
          <p:cNvCxnSpPr/>
          <p:nvPr/>
        </p:nvCxnSpPr>
        <p:spPr>
          <a:xfrm rot="16200000" flipV="1">
            <a:off x="3962400" y="4343400"/>
            <a:ext cx="2057400" cy="1905000"/>
          </a:xfrm>
          <a:prstGeom prst="line">
            <a:avLst/>
          </a:prstGeom>
          <a:ln>
            <a:solidFill>
              <a:schemeClr val="tx1"/>
            </a:solidFill>
            <a:headEnd type="oval"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177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p:cNvSpPr/>
          <p:nvPr/>
        </p:nvSpPr>
        <p:spPr>
          <a:xfrm flipH="1">
            <a:off x="1752600" y="3429001"/>
            <a:ext cx="914400" cy="648302"/>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70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22" name="Freeform 21"/>
          <p:cNvSpPr/>
          <p:nvPr/>
        </p:nvSpPr>
        <p:spPr>
          <a:xfrm>
            <a:off x="4885064" y="3429000"/>
            <a:ext cx="897788" cy="651709"/>
          </a:xfrm>
          <a:custGeom>
            <a:avLst/>
            <a:gdLst>
              <a:gd name="connsiteX0" fmla="*/ 4763 w 1071563"/>
              <a:gd name="connsiteY0" fmla="*/ 676275 h 676275"/>
              <a:gd name="connsiteX1" fmla="*/ 0 w 1071563"/>
              <a:gd name="connsiteY1" fmla="*/ 0 h 676275"/>
              <a:gd name="connsiteX2" fmla="*/ 223838 w 1071563"/>
              <a:gd name="connsiteY2" fmla="*/ 176212 h 676275"/>
              <a:gd name="connsiteX3" fmla="*/ 385763 w 1071563"/>
              <a:gd name="connsiteY3" fmla="*/ 271462 h 676275"/>
              <a:gd name="connsiteX4" fmla="*/ 571500 w 1071563"/>
              <a:gd name="connsiteY4" fmla="*/ 366712 h 676275"/>
              <a:gd name="connsiteX5" fmla="*/ 766763 w 1071563"/>
              <a:gd name="connsiteY5" fmla="*/ 447675 h 676275"/>
              <a:gd name="connsiteX6" fmla="*/ 962025 w 1071563"/>
              <a:gd name="connsiteY6" fmla="*/ 523875 h 676275"/>
              <a:gd name="connsiteX7" fmla="*/ 1062038 w 1071563"/>
              <a:gd name="connsiteY7" fmla="*/ 552450 h 676275"/>
              <a:gd name="connsiteX8" fmla="*/ 1071563 w 1071563"/>
              <a:gd name="connsiteY8" fmla="*/ 661987 h 676275"/>
              <a:gd name="connsiteX9" fmla="*/ 4763 w 1071563"/>
              <a:gd name="connsiteY9" fmla="*/ 676275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1563" h="676275">
                <a:moveTo>
                  <a:pt x="4763" y="676275"/>
                </a:moveTo>
                <a:cubicBezTo>
                  <a:pt x="3175" y="450850"/>
                  <a:pt x="1588" y="225425"/>
                  <a:pt x="0" y="0"/>
                </a:cubicBezTo>
                <a:lnTo>
                  <a:pt x="223838" y="176212"/>
                </a:lnTo>
                <a:lnTo>
                  <a:pt x="385763" y="271462"/>
                </a:lnTo>
                <a:lnTo>
                  <a:pt x="571500" y="366712"/>
                </a:lnTo>
                <a:lnTo>
                  <a:pt x="766763" y="447675"/>
                </a:lnTo>
                <a:lnTo>
                  <a:pt x="962025" y="523875"/>
                </a:lnTo>
                <a:lnTo>
                  <a:pt x="1062038" y="552450"/>
                </a:lnTo>
                <a:lnTo>
                  <a:pt x="1071563" y="661987"/>
                </a:lnTo>
                <a:lnTo>
                  <a:pt x="4763" y="676275"/>
                </a:lnTo>
                <a:close/>
              </a:path>
            </a:pathLst>
          </a:custGeom>
          <a:solidFill>
            <a:schemeClr val="accent4">
              <a:lumMod val="60000"/>
              <a:lumOff val="40000"/>
              <a:alpha val="69000"/>
            </a:schemeClr>
          </a:solidFill>
          <a:ln w="6350">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23" name="TextBox 22"/>
          <p:cNvSpPr txBox="1"/>
          <p:nvPr/>
        </p:nvSpPr>
        <p:spPr>
          <a:xfrm>
            <a:off x="4556113" y="4095315"/>
            <a:ext cx="838200" cy="307777"/>
          </a:xfrm>
          <a:prstGeom prst="rect">
            <a:avLst/>
          </a:prstGeom>
          <a:noFill/>
        </p:spPr>
        <p:txBody>
          <a:bodyPr wrap="square" rtlCol="0">
            <a:spAutoFit/>
          </a:bodyPr>
          <a:lstStyle/>
          <a:p>
            <a:r>
              <a:rPr lang="en-US" sz="1400" b="1" dirty="0" smtClean="0">
                <a:solidFill>
                  <a:schemeClr val="bg1">
                    <a:lumMod val="65000"/>
                  </a:schemeClr>
                </a:solidFill>
              </a:rPr>
              <a:t>  1.96</a:t>
            </a:r>
            <a:endParaRPr lang="en-US" sz="1400" b="1" dirty="0">
              <a:solidFill>
                <a:schemeClr val="bg1">
                  <a:lumMod val="65000"/>
                </a:schemeClr>
              </a:solidFill>
            </a:endParaRPr>
          </a:p>
        </p:txBody>
      </p:sp>
      <p:sp>
        <p:nvSpPr>
          <p:cNvPr id="24" name="TextBox 23"/>
          <p:cNvSpPr txBox="1"/>
          <p:nvPr/>
        </p:nvSpPr>
        <p:spPr>
          <a:xfrm>
            <a:off x="2293620" y="4088329"/>
            <a:ext cx="838200" cy="307777"/>
          </a:xfrm>
          <a:prstGeom prst="rect">
            <a:avLst/>
          </a:prstGeom>
          <a:noFill/>
        </p:spPr>
        <p:txBody>
          <a:bodyPr wrap="square" rtlCol="0">
            <a:spAutoFit/>
          </a:bodyPr>
          <a:lstStyle/>
          <a:p>
            <a:r>
              <a:rPr lang="en-US" sz="1400" b="1" dirty="0" smtClean="0">
                <a:solidFill>
                  <a:schemeClr val="bg1">
                    <a:lumMod val="65000"/>
                  </a:schemeClr>
                </a:solidFill>
              </a:rPr>
              <a:t> -1.96</a:t>
            </a:r>
            <a:endParaRPr lang="en-US" sz="1400" b="1" dirty="0">
              <a:solidFill>
                <a:schemeClr val="bg1">
                  <a:lumMod val="65000"/>
                </a:schemeClr>
              </a:solidFill>
            </a:endParaRPr>
          </a:p>
        </p:txBody>
      </p:sp>
      <p:sp>
        <p:nvSpPr>
          <p:cNvPr id="17" name="Cloud 16"/>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3543942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lstStyle/>
          <a:p>
            <a:r>
              <a:rPr lang="en-US" dirty="0" smtClean="0"/>
              <a:t>Testing the Hypotheses</a:t>
            </a:r>
            <a:endParaRPr lang="en-US" dirty="0"/>
          </a:p>
        </p:txBody>
      </p:sp>
      <p:cxnSp>
        <p:nvCxnSpPr>
          <p:cNvPr id="4" name="Straight Connector 3"/>
          <p:cNvCxnSpPr/>
          <p:nvPr/>
        </p:nvCxnSpPr>
        <p:spPr>
          <a:xfrm flipV="1">
            <a:off x="1524000" y="4001102"/>
            <a:ext cx="7467600" cy="3136"/>
          </a:xfrm>
          <a:prstGeom prst="line">
            <a:avLst/>
          </a:prstGeom>
          <a:ln/>
        </p:spPr>
        <p:style>
          <a:lnRef idx="2">
            <a:schemeClr val="dk1"/>
          </a:lnRef>
          <a:fillRef idx="0">
            <a:schemeClr val="dk1"/>
          </a:fillRef>
          <a:effectRef idx="1">
            <a:schemeClr val="dk1"/>
          </a:effectRef>
          <a:fontRef idx="minor">
            <a:schemeClr val="tx1"/>
          </a:fontRef>
        </p:style>
      </p:cxnSp>
      <p:sp>
        <p:nvSpPr>
          <p:cNvPr id="5" name="Freeform 4"/>
          <p:cNvSpPr/>
          <p:nvPr/>
        </p:nvSpPr>
        <p:spPr>
          <a:xfrm>
            <a:off x="3736042" y="17009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 name="Straight Connector 5"/>
          <p:cNvCxnSpPr/>
          <p:nvPr/>
        </p:nvCxnSpPr>
        <p:spPr>
          <a:xfrm>
            <a:off x="5764114" y="1066800"/>
            <a:ext cx="0" cy="30825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759622" y="2450068"/>
            <a:ext cx="772313" cy="369332"/>
            <a:chOff x="3793164" y="2526268"/>
            <a:chExt cx="702636" cy="369332"/>
          </a:xfrm>
        </p:grpSpPr>
        <p:cxnSp>
          <p:nvCxnSpPr>
            <p:cNvPr id="8" name="Straight Arrow Connector 7"/>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10" name="Freeform 9"/>
          <p:cNvSpPr/>
          <p:nvPr/>
        </p:nvSpPr>
        <p:spPr>
          <a:xfrm>
            <a:off x="7207905" y="36290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loud 17"/>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
        <p:nvSpPr>
          <p:cNvPr id="19" name="Cloud 18"/>
          <p:cNvSpPr/>
          <p:nvPr/>
        </p:nvSpPr>
        <p:spPr>
          <a:xfrm>
            <a:off x="76200" y="525780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rgbClr val="FF0000"/>
                </a:solidFill>
              </a:rPr>
              <a:t>TREATED </a:t>
            </a:r>
            <a:r>
              <a:rPr lang="en-US" sz="2000" dirty="0" smtClean="0"/>
              <a:t>mice</a:t>
            </a:r>
          </a:p>
        </p:txBody>
      </p:sp>
      <p:sp>
        <p:nvSpPr>
          <p:cNvPr id="22" name="TextBox 21"/>
          <p:cNvSpPr txBox="1"/>
          <p:nvPr/>
        </p:nvSpPr>
        <p:spPr>
          <a:xfrm>
            <a:off x="5484933" y="41493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685540" y="3008875"/>
            <a:ext cx="429260" cy="1001150"/>
            <a:chOff x="4828540" y="5177063"/>
            <a:chExt cx="429260" cy="1001150"/>
          </a:xfrm>
        </p:grpSpPr>
        <p:sp>
          <p:nvSpPr>
            <p:cNvPr id="63" name="Rectangle 62"/>
            <p:cNvSpPr/>
            <p:nvPr/>
          </p:nvSpPr>
          <p:spPr>
            <a:xfrm>
              <a:off x="4828540" y="5937587"/>
              <a:ext cx="429260" cy="240626"/>
            </a:xfrm>
            <a:prstGeom prst="rect">
              <a:avLst/>
            </a:prstGeom>
            <a:solidFill>
              <a:srgbClr val="FF0000">
                <a:alpha val="73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bg1"/>
                  </a:solidFill>
                </a:rPr>
                <a:t>15</a:t>
              </a:r>
            </a:p>
          </p:txBody>
        </p:sp>
        <p:cxnSp>
          <p:nvCxnSpPr>
            <p:cNvPr id="64" name="Straight Connector 63"/>
            <p:cNvCxnSpPr/>
            <p:nvPr/>
          </p:nvCxnSpPr>
          <p:spPr>
            <a:xfrm flipV="1">
              <a:off x="5051444" y="5177063"/>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65" name="Group 64"/>
          <p:cNvGrpSpPr/>
          <p:nvPr/>
        </p:nvGrpSpPr>
        <p:grpSpPr>
          <a:xfrm>
            <a:off x="1905000" y="991118"/>
            <a:ext cx="4030252" cy="3123682"/>
            <a:chOff x="3665948" y="1101908"/>
            <a:chExt cx="4030252" cy="3123682"/>
          </a:xfrm>
        </p:grpSpPr>
        <p:sp>
          <p:nvSpPr>
            <p:cNvPr id="66" name="Freeform 65"/>
            <p:cNvSpPr/>
            <p:nvPr/>
          </p:nvSpPr>
          <p:spPr>
            <a:xfrm>
              <a:off x="3665948" y="1777184"/>
              <a:ext cx="4030252"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rgbClr val="FF0000">
                  <a:alpha val="26000"/>
                </a:srgbClr>
              </a:solidFill>
              <a:prstDash val="sysDot"/>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67" name="Straight Connector 66"/>
            <p:cNvCxnSpPr/>
            <p:nvPr/>
          </p:nvCxnSpPr>
          <p:spPr>
            <a:xfrm>
              <a:off x="5681074" y="1101908"/>
              <a:ext cx="0" cy="3123682"/>
            </a:xfrm>
            <a:prstGeom prst="line">
              <a:avLst/>
            </a:prstGeom>
            <a:ln>
              <a:solidFill>
                <a:srgbClr val="FF0000">
                  <a:alpha val="42000"/>
                </a:srgbClr>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flipH="1">
            <a:off x="3908444" y="738832"/>
            <a:ext cx="1865714" cy="461665"/>
            <a:chOff x="3780672" y="909935"/>
            <a:chExt cx="1913348" cy="461665"/>
          </a:xfrm>
        </p:grpSpPr>
        <p:cxnSp>
          <p:nvCxnSpPr>
            <p:cNvPr id="69" name="Straight Arrow Connector 68"/>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4096175" y="909935"/>
              <a:ext cx="1323892" cy="461665"/>
            </a:xfrm>
            <a:prstGeom prst="rect">
              <a:avLst/>
            </a:prstGeom>
            <a:noFill/>
          </p:spPr>
          <p:txBody>
            <a:bodyPr wrap="square" rtlCol="0">
              <a:spAutoFit/>
            </a:bodyPr>
            <a:lstStyle/>
            <a:p>
              <a:pPr algn="ctr"/>
              <a:r>
                <a:rPr lang="en-US" sz="2400" dirty="0" smtClean="0">
                  <a:solidFill>
                    <a:srgbClr val="FF0000"/>
                  </a:solidFill>
                </a:rPr>
                <a:t>-3</a:t>
              </a:r>
              <a:endParaRPr lang="en-US" sz="2400" dirty="0">
                <a:solidFill>
                  <a:schemeClr val="tx2">
                    <a:lumMod val="60000"/>
                    <a:lumOff val="40000"/>
                  </a:schemeClr>
                </a:solidFill>
              </a:endParaRPr>
            </a:p>
          </p:txBody>
        </p:sp>
      </p:grpSp>
      <p:grpSp>
        <p:nvGrpSpPr>
          <p:cNvPr id="26" name="Group 25"/>
          <p:cNvGrpSpPr/>
          <p:nvPr/>
        </p:nvGrpSpPr>
        <p:grpSpPr>
          <a:xfrm>
            <a:off x="2387921" y="4759275"/>
            <a:ext cx="3003519" cy="968517"/>
            <a:chOff x="4034128" y="5089383"/>
            <a:chExt cx="3003519" cy="968517"/>
          </a:xfrm>
        </p:grpSpPr>
        <p:sp>
          <p:nvSpPr>
            <p:cNvPr id="27" name="Rectangle 26"/>
            <p:cNvSpPr/>
            <p:nvPr/>
          </p:nvSpPr>
          <p:spPr>
            <a:xfrm>
              <a:off x="4034128" y="5811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8" name="Rectangle 27"/>
            <p:cNvSpPr/>
            <p:nvPr/>
          </p:nvSpPr>
          <p:spPr>
            <a:xfrm>
              <a:off x="4897410" y="5810010"/>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29" name="Rectangle 28"/>
            <p:cNvSpPr/>
            <p:nvPr/>
          </p:nvSpPr>
          <p:spPr>
            <a:xfrm>
              <a:off x="4463388" y="5811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0" name="Rectangle 29"/>
            <p:cNvSpPr/>
            <p:nvPr/>
          </p:nvSpPr>
          <p:spPr>
            <a:xfrm>
              <a:off x="446815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1" name="Rectangle 30"/>
            <p:cNvSpPr/>
            <p:nvPr/>
          </p:nvSpPr>
          <p:spPr>
            <a:xfrm>
              <a:off x="532667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2" name="Rectangle 31"/>
            <p:cNvSpPr/>
            <p:nvPr/>
          </p:nvSpPr>
          <p:spPr>
            <a:xfrm>
              <a:off x="575593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3" name="Rectangle 32"/>
            <p:cNvSpPr/>
            <p:nvPr/>
          </p:nvSpPr>
          <p:spPr>
            <a:xfrm>
              <a:off x="4897410"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4" name="Rectangle 33"/>
            <p:cNvSpPr/>
            <p:nvPr/>
          </p:nvSpPr>
          <p:spPr>
            <a:xfrm>
              <a:off x="4897410" y="5330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5" name="Rectangle 34"/>
            <p:cNvSpPr/>
            <p:nvPr/>
          </p:nvSpPr>
          <p:spPr>
            <a:xfrm>
              <a:off x="5326670" y="5330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6" name="Rectangle 35"/>
            <p:cNvSpPr/>
            <p:nvPr/>
          </p:nvSpPr>
          <p:spPr>
            <a:xfrm>
              <a:off x="6608387" y="5811261"/>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7" name="Rectangle 36"/>
            <p:cNvSpPr/>
            <p:nvPr/>
          </p:nvSpPr>
          <p:spPr>
            <a:xfrm>
              <a:off x="6179127" y="5570635"/>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8" name="Rectangle 37"/>
            <p:cNvSpPr/>
            <p:nvPr/>
          </p:nvSpPr>
          <p:spPr>
            <a:xfrm>
              <a:off x="5751168" y="533000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39" name="Rectangle 38"/>
            <p:cNvSpPr/>
            <p:nvPr/>
          </p:nvSpPr>
          <p:spPr>
            <a:xfrm>
              <a:off x="5326670" y="5089383"/>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0" name="Rectangle 39"/>
            <p:cNvSpPr/>
            <p:nvPr/>
          </p:nvSpPr>
          <p:spPr>
            <a:xfrm>
              <a:off x="5749867" y="5810010"/>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sp>
          <p:nvSpPr>
            <p:cNvPr id="41" name="Rectangle 40"/>
            <p:cNvSpPr/>
            <p:nvPr/>
          </p:nvSpPr>
          <p:spPr>
            <a:xfrm>
              <a:off x="5326670" y="5817274"/>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grpSp>
      <p:grpSp>
        <p:nvGrpSpPr>
          <p:cNvPr id="42" name="Group 41"/>
          <p:cNvGrpSpPr/>
          <p:nvPr/>
        </p:nvGrpSpPr>
        <p:grpSpPr>
          <a:xfrm>
            <a:off x="2324100" y="4572000"/>
            <a:ext cx="3162300" cy="1752600"/>
            <a:chOff x="2695479" y="2930190"/>
            <a:chExt cx="3162300" cy="1752600"/>
          </a:xfrm>
        </p:grpSpPr>
        <p:sp>
          <p:nvSpPr>
            <p:cNvPr id="43" name="TextBox 42"/>
            <p:cNvSpPr txBox="1"/>
            <p:nvPr/>
          </p:nvSpPr>
          <p:spPr>
            <a:xfrm>
              <a:off x="4118178" y="4036459"/>
              <a:ext cx="841909" cy="646331"/>
            </a:xfrm>
            <a:prstGeom prst="rect">
              <a:avLst/>
            </a:prstGeom>
            <a:noFill/>
          </p:spPr>
          <p:txBody>
            <a:bodyPr wrap="square" rtlCol="0">
              <a:spAutoFit/>
            </a:bodyPr>
            <a:lstStyle/>
            <a:p>
              <a:r>
                <a:rPr lang="en-US" b="1" dirty="0" smtClean="0">
                  <a:solidFill>
                    <a:srgbClr val="FF0000"/>
                  </a:solidFill>
                </a:rPr>
                <a:t>µ</a:t>
              </a:r>
              <a:r>
                <a:rPr lang="en-US" dirty="0" smtClean="0"/>
                <a:t> </a:t>
              </a:r>
            </a:p>
            <a:p>
              <a:r>
                <a:rPr lang="el-GR" b="1" dirty="0" smtClean="0"/>
                <a:t>σ</a:t>
              </a:r>
              <a:r>
                <a:rPr lang="en-US" b="1" baseline="-25000" dirty="0"/>
                <a:t>M</a:t>
              </a:r>
              <a:endParaRPr lang="en-US" baseline="-25000" dirty="0"/>
            </a:p>
          </p:txBody>
        </p:sp>
        <p:grpSp>
          <p:nvGrpSpPr>
            <p:cNvPr id="44" name="Group 43"/>
            <p:cNvGrpSpPr/>
            <p:nvPr/>
          </p:nvGrpSpPr>
          <p:grpSpPr>
            <a:xfrm>
              <a:off x="2695479" y="2930190"/>
              <a:ext cx="3162300" cy="1219200"/>
              <a:chOff x="6134100" y="5068551"/>
              <a:chExt cx="3162300" cy="1219200"/>
            </a:xfrm>
          </p:grpSpPr>
          <p:sp>
            <p:nvSpPr>
              <p:cNvPr id="45" name="Freeform 44"/>
              <p:cNvSpPr/>
              <p:nvPr/>
            </p:nvSpPr>
            <p:spPr>
              <a:xfrm>
                <a:off x="6134100" y="5068551"/>
                <a:ext cx="3162300" cy="1027449"/>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46" name="Straight Connector 45"/>
              <p:cNvCxnSpPr>
                <a:stCxn id="45" idx="2"/>
              </p:cNvCxnSpPr>
              <p:nvPr/>
            </p:nvCxnSpPr>
            <p:spPr>
              <a:xfrm flipH="1">
                <a:off x="7715250" y="5068551"/>
                <a:ext cx="10157" cy="1219200"/>
              </a:xfrm>
              <a:prstGeom prst="line">
                <a:avLst/>
              </a:prstGeom>
              <a:ln w="9525">
                <a:solidFill>
                  <a:schemeClr val="dk1">
                    <a:shade val="95000"/>
                    <a:satMod val="105000"/>
                  </a:schemeClr>
                </a:solidFill>
              </a:ln>
            </p:spPr>
            <p:style>
              <a:lnRef idx="1">
                <a:schemeClr val="dk1"/>
              </a:lnRef>
              <a:fillRef idx="0">
                <a:schemeClr val="dk1"/>
              </a:fillRef>
              <a:effectRef idx="0">
                <a:schemeClr val="dk1"/>
              </a:effectRef>
              <a:fontRef idx="minor">
                <a:schemeClr val="tx1"/>
              </a:fontRef>
            </p:style>
          </p:cxnSp>
          <p:grpSp>
            <p:nvGrpSpPr>
              <p:cNvPr id="47" name="Group 46"/>
              <p:cNvGrpSpPr/>
              <p:nvPr/>
            </p:nvGrpSpPr>
            <p:grpSpPr>
              <a:xfrm>
                <a:off x="7742285" y="5308819"/>
                <a:ext cx="563515" cy="369332"/>
                <a:chOff x="3793164" y="2622144"/>
                <a:chExt cx="702636" cy="369332"/>
              </a:xfrm>
            </p:grpSpPr>
            <p:cxnSp>
              <p:nvCxnSpPr>
                <p:cNvPr id="48" name="Straight Arrow Connector 47"/>
                <p:cNvCxnSpPr/>
                <p:nvPr/>
              </p:nvCxnSpPr>
              <p:spPr>
                <a:xfrm>
                  <a:off x="3793164" y="2921408"/>
                  <a:ext cx="702636" cy="0"/>
                </a:xfrm>
                <a:prstGeom prst="straightConnector1">
                  <a:avLst/>
                </a:prstGeom>
                <a:ln>
                  <a:solidFill>
                    <a:srgbClr val="FF0000"/>
                  </a:solidFill>
                  <a:tailEnd type="triangle" w="lg" len="med"/>
                </a:ln>
              </p:spPr>
              <p:style>
                <a:lnRef idx="2">
                  <a:schemeClr val="dk1"/>
                </a:lnRef>
                <a:fillRef idx="0">
                  <a:schemeClr val="dk1"/>
                </a:fillRef>
                <a:effectRef idx="1">
                  <a:schemeClr val="dk1"/>
                </a:effectRef>
                <a:fontRef idx="minor">
                  <a:schemeClr val="tx1"/>
                </a:fontRef>
              </p:style>
            </p:cxnSp>
            <p:sp>
              <p:nvSpPr>
                <p:cNvPr id="49" name="Rectangle 48"/>
                <p:cNvSpPr/>
                <p:nvPr/>
              </p:nvSpPr>
              <p:spPr>
                <a:xfrm>
                  <a:off x="3977115" y="2622144"/>
                  <a:ext cx="376166" cy="369332"/>
                </a:xfrm>
                <a:prstGeom prst="rect">
                  <a:avLst/>
                </a:prstGeom>
              </p:spPr>
              <p:txBody>
                <a:bodyPr wrap="none">
                  <a:spAutoFit/>
                </a:bodyPr>
                <a:lstStyle/>
                <a:p>
                  <a:r>
                    <a:rPr lang="en-US" b="1" dirty="0" smtClean="0">
                      <a:solidFill>
                        <a:srgbClr val="FF0000"/>
                      </a:solidFill>
                      <a:effectLst>
                        <a:outerShdw blurRad="38100" dist="38100" dir="2700000" algn="tl">
                          <a:srgbClr val="000000">
                            <a:alpha val="43137"/>
                          </a:srgbClr>
                        </a:outerShdw>
                      </a:effectLst>
                    </a:rPr>
                    <a:t>1</a:t>
                  </a:r>
                  <a:endParaRPr lang="en-US" baseline="-25000" dirty="0">
                    <a:solidFill>
                      <a:srgbClr val="FF0000"/>
                    </a:solidFill>
                    <a:effectLst>
                      <a:outerShdw blurRad="38100" dist="38100" dir="2700000" algn="tl">
                        <a:srgbClr val="000000">
                          <a:alpha val="43137"/>
                        </a:srgbClr>
                      </a:outerShdw>
                    </a:effectLst>
                  </a:endParaRPr>
                </a:p>
              </p:txBody>
            </p:sp>
          </p:grpSp>
        </p:grpSp>
      </p:grpSp>
      <p:sp>
        <p:nvSpPr>
          <p:cNvPr id="50" name="Rectangle 49"/>
          <p:cNvSpPr/>
          <p:nvPr/>
        </p:nvSpPr>
        <p:spPr>
          <a:xfrm>
            <a:off x="4532439" y="5479869"/>
            <a:ext cx="429260" cy="240626"/>
          </a:xfrm>
          <a:prstGeom prst="rect">
            <a:avLst/>
          </a:prstGeom>
          <a:solidFill>
            <a:srgbClr val="FF0000">
              <a:alpha val="18000"/>
            </a:srgbClr>
          </a:solidFill>
          <a:ln w="127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smtClean="0">
              <a:solidFill>
                <a:schemeClr val="tx1"/>
              </a:solidFill>
            </a:endParaRPr>
          </a:p>
        </p:txBody>
      </p:sp>
      <p:grpSp>
        <p:nvGrpSpPr>
          <p:cNvPr id="51" name="Group 50"/>
          <p:cNvGrpSpPr/>
          <p:nvPr/>
        </p:nvGrpSpPr>
        <p:grpSpPr>
          <a:xfrm flipH="1">
            <a:off x="1699538" y="1986054"/>
            <a:ext cx="1282981" cy="461665"/>
            <a:chOff x="3780672" y="909935"/>
            <a:chExt cx="1913348" cy="461665"/>
          </a:xfrm>
        </p:grpSpPr>
        <p:cxnSp>
          <p:nvCxnSpPr>
            <p:cNvPr id="52" name="Straight Arrow Connector 51"/>
            <p:cNvCxnSpPr/>
            <p:nvPr/>
          </p:nvCxnSpPr>
          <p:spPr>
            <a:xfrm>
              <a:off x="3780672" y="1295400"/>
              <a:ext cx="191334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3819220" y="909935"/>
              <a:ext cx="1323892" cy="461665"/>
            </a:xfrm>
            <a:prstGeom prst="rect">
              <a:avLst/>
            </a:prstGeom>
            <a:noFill/>
          </p:spPr>
          <p:txBody>
            <a:bodyPr wrap="square" rtlCol="0">
              <a:spAutoFit/>
            </a:bodyPr>
            <a:lstStyle/>
            <a:p>
              <a:pPr algn="ctr"/>
              <a:r>
                <a:rPr lang="en-US" sz="2400" dirty="0" smtClean="0">
                  <a:solidFill>
                    <a:srgbClr val="FF0000"/>
                  </a:solidFill>
                </a:rPr>
                <a:t>M</a:t>
              </a:r>
              <a:r>
                <a:rPr lang="en-US" sz="2400" dirty="0" smtClean="0"/>
                <a:t> - </a:t>
              </a:r>
              <a:r>
                <a:rPr lang="en-US" sz="2400" dirty="0" smtClean="0">
                  <a:solidFill>
                    <a:schemeClr val="tx2">
                      <a:lumMod val="60000"/>
                      <a:lumOff val="40000"/>
                    </a:schemeClr>
                  </a:solidFill>
                </a:rPr>
                <a:t>µ</a:t>
              </a:r>
              <a:endParaRPr lang="en-US" sz="2400" dirty="0">
                <a:solidFill>
                  <a:schemeClr val="tx2">
                    <a:lumMod val="60000"/>
                    <a:lumOff val="40000"/>
                  </a:schemeClr>
                </a:solidFill>
              </a:endParaRPr>
            </a:p>
          </p:txBody>
        </p:sp>
      </p:grpSp>
      <p:cxnSp>
        <p:nvCxnSpPr>
          <p:cNvPr id="54" name="Straight Arrow Connector 53"/>
          <p:cNvCxnSpPr/>
          <p:nvPr/>
        </p:nvCxnSpPr>
        <p:spPr>
          <a:xfrm>
            <a:off x="2103580" y="3025056"/>
            <a:ext cx="563515" cy="0"/>
          </a:xfrm>
          <a:prstGeom prst="straightConnector1">
            <a:avLst/>
          </a:prstGeom>
          <a:ln>
            <a:solidFill>
              <a:srgbClr val="FF0000"/>
            </a:solidFill>
            <a:tailEnd type="triangle" w="lg" len="med"/>
          </a:ln>
        </p:spPr>
        <p:style>
          <a:lnRef idx="2">
            <a:schemeClr val="dk1"/>
          </a:lnRef>
          <a:fillRef idx="0">
            <a:schemeClr val="dk1"/>
          </a:fillRef>
          <a:effectRef idx="1">
            <a:schemeClr val="dk1"/>
          </a:effectRef>
          <a:fontRef idx="minor">
            <a:schemeClr val="tx1"/>
          </a:fontRef>
        </p:style>
      </p:cxnSp>
      <p:sp>
        <p:nvSpPr>
          <p:cNvPr id="55" name="Rectangle 54"/>
          <p:cNvSpPr/>
          <p:nvPr/>
        </p:nvSpPr>
        <p:spPr>
          <a:xfrm>
            <a:off x="2138017" y="2637924"/>
            <a:ext cx="444352" cy="369332"/>
          </a:xfrm>
          <a:prstGeom prst="rect">
            <a:avLst/>
          </a:prstGeom>
        </p:spPr>
        <p:txBody>
          <a:bodyPr wrap="none">
            <a:spAutoFit/>
          </a:bodyPr>
          <a:lstStyle/>
          <a:p>
            <a:r>
              <a:rPr lang="el-GR" b="1" dirty="0" smtClean="0">
                <a:solidFill>
                  <a:srgbClr val="FF0000"/>
                </a:solidFill>
                <a:effectLst>
                  <a:outerShdw blurRad="38100" dist="38100" dir="2700000" algn="tl">
                    <a:srgbClr val="000000">
                      <a:alpha val="43137"/>
                    </a:srgbClr>
                  </a:outerShdw>
                </a:effectLst>
              </a:rPr>
              <a:t>σ</a:t>
            </a:r>
            <a:r>
              <a:rPr lang="en-US" b="1" baseline="-25000" dirty="0">
                <a:solidFill>
                  <a:srgbClr val="FF0000"/>
                </a:solidFill>
                <a:effectLst>
                  <a:outerShdw blurRad="38100" dist="38100" dir="2700000" algn="tl">
                    <a:srgbClr val="000000">
                      <a:alpha val="43137"/>
                    </a:srgbClr>
                  </a:outerShdw>
                </a:effectLst>
              </a:rPr>
              <a:t>M</a:t>
            </a:r>
            <a:endParaRPr lang="en-US" baseline="-25000"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1699538" y="2530652"/>
            <a:ext cx="1371600" cy="6520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11" name="TextBox 10"/>
          <p:cNvSpPr txBox="1"/>
          <p:nvPr/>
        </p:nvSpPr>
        <p:spPr>
          <a:xfrm>
            <a:off x="99338" y="2176259"/>
            <a:ext cx="1137684" cy="830997"/>
          </a:xfrm>
          <a:prstGeom prst="rect">
            <a:avLst/>
          </a:prstGeom>
          <a:noFill/>
        </p:spPr>
        <p:txBody>
          <a:bodyPr wrap="none" rtlCol="0">
            <a:spAutoFit/>
          </a:bodyPr>
          <a:lstStyle/>
          <a:p>
            <a:pPr algn="ctr"/>
            <a:r>
              <a:rPr lang="en-US" sz="2400" dirty="0" smtClean="0"/>
              <a:t>Test </a:t>
            </a:r>
          </a:p>
          <a:p>
            <a:pPr algn="ctr"/>
            <a:r>
              <a:rPr lang="en-US" sz="2400" dirty="0" smtClean="0"/>
              <a:t>statistic</a:t>
            </a:r>
            <a:endParaRPr lang="en-US" sz="2400" dirty="0"/>
          </a:p>
        </p:txBody>
      </p:sp>
      <p:sp>
        <p:nvSpPr>
          <p:cNvPr id="12" name="TextBox 11"/>
          <p:cNvSpPr txBox="1"/>
          <p:nvPr/>
        </p:nvSpPr>
        <p:spPr>
          <a:xfrm>
            <a:off x="1242338" y="2278024"/>
            <a:ext cx="527497" cy="584775"/>
          </a:xfrm>
          <a:prstGeom prst="rect">
            <a:avLst/>
          </a:prstGeom>
          <a:noFill/>
        </p:spPr>
        <p:txBody>
          <a:bodyPr wrap="square" rtlCol="0">
            <a:spAutoFit/>
          </a:bodyPr>
          <a:lstStyle/>
          <a:p>
            <a:r>
              <a:rPr lang="en-US" sz="3200" dirty="0" smtClean="0"/>
              <a:t>=</a:t>
            </a:r>
            <a:endParaRPr lang="en-US" sz="3200" dirty="0"/>
          </a:p>
        </p:txBody>
      </p:sp>
      <p:sp>
        <p:nvSpPr>
          <p:cNvPr id="13" name="Rectangle 12"/>
          <p:cNvSpPr/>
          <p:nvPr/>
        </p:nvSpPr>
        <p:spPr>
          <a:xfrm>
            <a:off x="99338" y="1820824"/>
            <a:ext cx="3088643" cy="1422141"/>
          </a:xfrm>
          <a:prstGeom prst="rect">
            <a:avLst/>
          </a:prstGeom>
          <a:noFill/>
          <a:ln w="47625"/>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59" name="Freeform 58"/>
          <p:cNvSpPr/>
          <p:nvPr/>
        </p:nvSpPr>
        <p:spPr>
          <a:xfrm>
            <a:off x="3745567" y="36385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flipH="1">
            <a:off x="7684606" y="2046202"/>
            <a:ext cx="887726" cy="461665"/>
          </a:xfrm>
          <a:prstGeom prst="rect">
            <a:avLst/>
          </a:prstGeom>
          <a:noFill/>
        </p:spPr>
        <p:txBody>
          <a:bodyPr wrap="square" rtlCol="0">
            <a:spAutoFit/>
          </a:bodyPr>
          <a:lstStyle/>
          <a:p>
            <a:pPr algn="ctr"/>
            <a:r>
              <a:rPr lang="en-US" sz="2400" dirty="0" smtClean="0">
                <a:solidFill>
                  <a:srgbClr val="FF0000"/>
                </a:solidFill>
              </a:rPr>
              <a:t>-3</a:t>
            </a:r>
            <a:endParaRPr lang="en-US" sz="2400" dirty="0">
              <a:solidFill>
                <a:schemeClr val="tx2">
                  <a:lumMod val="60000"/>
                  <a:lumOff val="40000"/>
                </a:schemeClr>
              </a:solidFill>
            </a:endParaRPr>
          </a:p>
        </p:txBody>
      </p:sp>
      <p:sp>
        <p:nvSpPr>
          <p:cNvPr id="71" name="Rectangle 70"/>
          <p:cNvSpPr/>
          <p:nvPr/>
        </p:nvSpPr>
        <p:spPr>
          <a:xfrm>
            <a:off x="7984038" y="2690413"/>
            <a:ext cx="288862" cy="338554"/>
          </a:xfrm>
          <a:prstGeom prst="rect">
            <a:avLst/>
          </a:prstGeom>
        </p:spPr>
        <p:txBody>
          <a:bodyPr wrap="none">
            <a:spAutoFit/>
          </a:bodyPr>
          <a:lstStyle/>
          <a:p>
            <a:r>
              <a:rPr lang="en-US" sz="2400" baseline="-25000" dirty="0" smtClean="0">
                <a:solidFill>
                  <a:srgbClr val="FF0000"/>
                </a:solidFill>
                <a:effectLst>
                  <a:outerShdw blurRad="38100" dist="38100" dir="2700000" algn="tl">
                    <a:srgbClr val="000000">
                      <a:alpha val="43137"/>
                    </a:srgbClr>
                  </a:outerShdw>
                </a:effectLst>
              </a:rPr>
              <a:t>1</a:t>
            </a:r>
            <a:endParaRPr lang="en-US" sz="2400" baseline="-25000" dirty="0">
              <a:solidFill>
                <a:srgbClr val="FF0000"/>
              </a:solidFill>
              <a:effectLst>
                <a:outerShdw blurRad="38100" dist="38100" dir="2700000" algn="tl">
                  <a:srgbClr val="000000">
                    <a:alpha val="43137"/>
                  </a:srgbClr>
                </a:outerShdw>
              </a:effectLst>
            </a:endParaRPr>
          </a:p>
        </p:txBody>
      </p:sp>
      <p:sp>
        <p:nvSpPr>
          <p:cNvPr id="72" name="Rectangle 71"/>
          <p:cNvSpPr/>
          <p:nvPr/>
        </p:nvSpPr>
        <p:spPr>
          <a:xfrm>
            <a:off x="7315200" y="2590800"/>
            <a:ext cx="1371600" cy="6520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dirty="0" smtClean="0"/>
          </a:p>
        </p:txBody>
      </p:sp>
      <p:sp>
        <p:nvSpPr>
          <p:cNvPr id="61" name="TextBox 60"/>
          <p:cNvSpPr txBox="1"/>
          <p:nvPr/>
        </p:nvSpPr>
        <p:spPr>
          <a:xfrm>
            <a:off x="6781801" y="5638800"/>
            <a:ext cx="1879041" cy="461665"/>
          </a:xfrm>
          <a:prstGeom prst="rect">
            <a:avLst/>
          </a:prstGeom>
          <a:noFill/>
        </p:spPr>
        <p:txBody>
          <a:bodyPr wrap="none" rtlCol="0">
            <a:spAutoFit/>
          </a:bodyPr>
          <a:lstStyle/>
          <a:p>
            <a:pPr algn="ctr"/>
            <a:r>
              <a:rPr lang="en-US" sz="2400" dirty="0" smtClean="0"/>
              <a:t>z=-3.00,p&lt;.05</a:t>
            </a:r>
            <a:endParaRPr lang="en-US" sz="2400" dirty="0"/>
          </a:p>
        </p:txBody>
      </p:sp>
    </p:spTree>
    <p:extLst>
      <p:ext uri="{BB962C8B-B14F-4D97-AF65-F5344CB8AC3E}">
        <p14:creationId xmlns:p14="http://schemas.microsoft.com/office/powerpoint/2010/main" val="4307778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your Results</a:t>
            </a:r>
            <a:endParaRPr lang="en-US" dirty="0"/>
          </a:p>
        </p:txBody>
      </p:sp>
      <p:sp>
        <p:nvSpPr>
          <p:cNvPr id="3" name="Content Placeholder 2"/>
          <p:cNvSpPr>
            <a:spLocks noGrp="1"/>
          </p:cNvSpPr>
          <p:nvPr>
            <p:ph idx="1"/>
          </p:nvPr>
        </p:nvSpPr>
        <p:spPr>
          <a:xfrm>
            <a:off x="-228600" y="1524000"/>
            <a:ext cx="9372600" cy="5334000"/>
          </a:xfrm>
        </p:spPr>
        <p:txBody>
          <a:bodyPr>
            <a:normAutofit fontScale="85000" lnSpcReduction="20000"/>
          </a:bodyPr>
          <a:lstStyle/>
          <a:p>
            <a:r>
              <a:rPr lang="en-US" dirty="0" smtClean="0"/>
              <a:t>You are not typically told </a:t>
            </a:r>
            <a:r>
              <a:rPr lang="en-US" i="1" dirty="0" smtClean="0"/>
              <a:t>explicitly </a:t>
            </a:r>
            <a:r>
              <a:rPr lang="en-US" dirty="0" smtClean="0"/>
              <a:t>what test was used, what alpha was used, or whether the null was rejected or retained.</a:t>
            </a:r>
          </a:p>
          <a:p>
            <a:pPr lvl="1"/>
            <a:r>
              <a:rPr lang="en-US" dirty="0" smtClean="0"/>
              <a:t>“The treatment showed a significant effect on IQ scores, </a:t>
            </a:r>
            <a:r>
              <a:rPr lang="en-US" i="1" dirty="0" smtClean="0"/>
              <a:t>z</a:t>
            </a:r>
            <a:r>
              <a:rPr lang="en-US" dirty="0" smtClean="0"/>
              <a:t> = 2.5, </a:t>
            </a:r>
            <a:r>
              <a:rPr lang="en-US" i="1" dirty="0" smtClean="0"/>
              <a:t>p</a:t>
            </a:r>
            <a:r>
              <a:rPr lang="en-US" dirty="0" smtClean="0"/>
              <a:t> &lt; .05.”</a:t>
            </a:r>
          </a:p>
          <a:p>
            <a:pPr lvl="1"/>
            <a:r>
              <a:rPr lang="en-US" dirty="0" smtClean="0"/>
              <a:t>“The treatment did not have a significant effect on IQ scores, </a:t>
            </a:r>
            <a:r>
              <a:rPr lang="en-US" i="1" dirty="0" smtClean="0"/>
              <a:t>z</a:t>
            </a:r>
            <a:r>
              <a:rPr lang="en-US" dirty="0" smtClean="0"/>
              <a:t> = 1.5, </a:t>
            </a:r>
            <a:r>
              <a:rPr lang="en-US" i="1" dirty="0" smtClean="0"/>
              <a:t>p</a:t>
            </a:r>
            <a:r>
              <a:rPr lang="en-US" dirty="0" smtClean="0"/>
              <a:t> &gt; 0.05.” OR “There was no evidence of an effect on IQ,</a:t>
            </a:r>
            <a:r>
              <a:rPr lang="en-US" i="1" dirty="0" smtClean="0"/>
              <a:t> z</a:t>
            </a:r>
            <a:r>
              <a:rPr lang="en-US" dirty="0" smtClean="0"/>
              <a:t> = 1.5, </a:t>
            </a:r>
            <a:r>
              <a:rPr lang="en-US" i="1" dirty="0" smtClean="0"/>
              <a:t>ns</a:t>
            </a:r>
            <a:r>
              <a:rPr lang="en-US" dirty="0" smtClean="0"/>
              <a:t>.” </a:t>
            </a:r>
          </a:p>
          <a:p>
            <a:pPr lvl="1"/>
            <a:endParaRPr lang="en-US" dirty="0" smtClean="0"/>
          </a:p>
          <a:p>
            <a:r>
              <a:rPr lang="en-US" i="1" dirty="0" smtClean="0"/>
              <a:t>Null</a:t>
            </a:r>
            <a:r>
              <a:rPr lang="en-US" dirty="0" smtClean="0"/>
              <a:t> or </a:t>
            </a:r>
            <a:r>
              <a:rPr lang="en-US" i="1" dirty="0" smtClean="0"/>
              <a:t>Alternative hypotheses do not need to be mentioned in formal reporting!</a:t>
            </a:r>
          </a:p>
          <a:p>
            <a:endParaRPr lang="en-US" i="1" dirty="0" smtClean="0"/>
          </a:p>
          <a:p>
            <a:r>
              <a:rPr lang="en-US" dirty="0" smtClean="0"/>
              <a:t>If you are using software and given an </a:t>
            </a:r>
            <a:r>
              <a:rPr lang="en-US" i="1" dirty="0" smtClean="0"/>
              <a:t>exact</a:t>
            </a:r>
            <a:r>
              <a:rPr lang="en-US" dirty="0" smtClean="0"/>
              <a:t> </a:t>
            </a:r>
            <a:r>
              <a:rPr lang="en-US" i="1" dirty="0" smtClean="0"/>
              <a:t>p</a:t>
            </a:r>
            <a:r>
              <a:rPr lang="en-US" dirty="0" smtClean="0"/>
              <a:t>-value, report the EXACT value, your phrasing should indicate whether the results were significant. </a:t>
            </a:r>
            <a:endParaRPr lang="en-US" dirty="0"/>
          </a:p>
        </p:txBody>
      </p:sp>
    </p:spTree>
    <p:extLst>
      <p:ext uri="{BB962C8B-B14F-4D97-AF65-F5344CB8AC3E}">
        <p14:creationId xmlns:p14="http://schemas.microsoft.com/office/powerpoint/2010/main" val="24652412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More about Hypothesis 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2773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and Uncertainty</a:t>
            </a:r>
            <a:endParaRPr lang="en-US" dirty="0"/>
          </a:p>
        </p:txBody>
      </p:sp>
      <p:sp>
        <p:nvSpPr>
          <p:cNvPr id="3" name="Content Placeholder 2"/>
          <p:cNvSpPr>
            <a:spLocks noGrp="1"/>
          </p:cNvSpPr>
          <p:nvPr>
            <p:ph idx="1"/>
          </p:nvPr>
        </p:nvSpPr>
        <p:spPr>
          <a:xfrm>
            <a:off x="0" y="1775191"/>
            <a:ext cx="9144000" cy="4854209"/>
          </a:xfrm>
        </p:spPr>
        <p:txBody>
          <a:bodyPr>
            <a:normAutofit fontScale="92500" lnSpcReduction="10000"/>
          </a:bodyPr>
          <a:lstStyle/>
          <a:p>
            <a:r>
              <a:rPr lang="en-US" dirty="0" smtClean="0"/>
              <a:t>When we use a small sample to make judgments about an entire population, errors can be made</a:t>
            </a:r>
          </a:p>
          <a:p>
            <a:pPr lvl="1"/>
            <a:r>
              <a:rPr lang="en-US" dirty="0" smtClean="0"/>
              <a:t>When the sample does not represent the population</a:t>
            </a:r>
          </a:p>
          <a:p>
            <a:pPr lvl="1"/>
            <a:endParaRPr lang="en-US" dirty="0" smtClean="0"/>
          </a:p>
          <a:p>
            <a:r>
              <a:rPr lang="en-US" b="1" u="sng" dirty="0" smtClean="0"/>
              <a:t>Type I Errors: </a:t>
            </a:r>
            <a:r>
              <a:rPr lang="en-US" dirty="0" smtClean="0"/>
              <a:t>occurs when a researcher rejects a null hypothesis that is true </a:t>
            </a:r>
          </a:p>
          <a:p>
            <a:pPr lvl="1"/>
            <a:r>
              <a:rPr lang="en-US" dirty="0" smtClean="0"/>
              <a:t>Conclude there is a treatment effect when there is not</a:t>
            </a:r>
          </a:p>
          <a:p>
            <a:r>
              <a:rPr lang="en-US" b="1" u="sng" dirty="0" smtClean="0"/>
              <a:t>Type II Errors: </a:t>
            </a:r>
            <a:r>
              <a:rPr lang="en-US" dirty="0" smtClean="0"/>
              <a:t>occurs when a researcher fails to reject a null (supports a null) that is actually false.</a:t>
            </a:r>
          </a:p>
          <a:p>
            <a:pPr lvl="1"/>
            <a:r>
              <a:rPr lang="en-US" dirty="0" smtClean="0"/>
              <a:t>Concludes there is no treatment effect when there really is</a:t>
            </a:r>
            <a:endParaRPr lang="en-US" dirty="0"/>
          </a:p>
        </p:txBody>
      </p:sp>
    </p:spTree>
    <p:extLst>
      <p:ext uri="{BB962C8B-B14F-4D97-AF65-F5344CB8AC3E}">
        <p14:creationId xmlns:p14="http://schemas.microsoft.com/office/powerpoint/2010/main" val="2558253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 Errors</a:t>
            </a:r>
            <a:endParaRPr lang="en-US" dirty="0"/>
          </a:p>
        </p:txBody>
      </p:sp>
      <p:sp>
        <p:nvSpPr>
          <p:cNvPr id="3" name="Content Placeholder 2"/>
          <p:cNvSpPr>
            <a:spLocks noGrp="1"/>
          </p:cNvSpPr>
          <p:nvPr>
            <p:ph idx="1"/>
          </p:nvPr>
        </p:nvSpPr>
        <p:spPr>
          <a:xfrm>
            <a:off x="-152400" y="1600200"/>
            <a:ext cx="9448800" cy="5257799"/>
          </a:xfrm>
        </p:spPr>
        <p:txBody>
          <a:bodyPr>
            <a:normAutofit fontScale="92500" lnSpcReduction="20000"/>
          </a:bodyPr>
          <a:lstStyle/>
          <a:p>
            <a:r>
              <a:rPr lang="en-US" b="1" u="sng" dirty="0" smtClean="0"/>
              <a:t>Type I Error: </a:t>
            </a:r>
            <a:r>
              <a:rPr lang="en-US" dirty="0" smtClean="0"/>
              <a:t>Reject a null that is really true</a:t>
            </a:r>
          </a:p>
          <a:p>
            <a:pPr lvl="1"/>
            <a:r>
              <a:rPr lang="en-US" dirty="0" smtClean="0"/>
              <a:t>I found support for my study guide improving test scores, but the study guide did not, in fact, change test scores.</a:t>
            </a:r>
          </a:p>
          <a:p>
            <a:pPr lvl="1"/>
            <a:endParaRPr lang="en-US" dirty="0" smtClean="0"/>
          </a:p>
          <a:p>
            <a:r>
              <a:rPr lang="en-US" dirty="0" smtClean="0"/>
              <a:t>Type I errors occur when we select an extreme sample by chance (because of sampling error).</a:t>
            </a:r>
          </a:p>
          <a:p>
            <a:pPr lvl="1"/>
            <a:r>
              <a:rPr lang="en-US" dirty="0" smtClean="0"/>
              <a:t>The probability of a Type I error is equal to the alpha level</a:t>
            </a:r>
          </a:p>
          <a:p>
            <a:pPr lvl="1"/>
            <a:r>
              <a:rPr lang="en-US" dirty="0" smtClean="0"/>
              <a:t>We select an alpha level to reflect how much risk we’re willing to take</a:t>
            </a:r>
          </a:p>
          <a:p>
            <a:pPr lvl="1"/>
            <a:endParaRPr lang="en-US" dirty="0" smtClean="0"/>
          </a:p>
          <a:p>
            <a:r>
              <a:rPr lang="en-US" dirty="0" smtClean="0"/>
              <a:t>If the null is true and there was no treatment effect (i.e. no shift in the population mean post-treatment), we still </a:t>
            </a:r>
            <a:r>
              <a:rPr lang="en-US" i="1" dirty="0" smtClean="0"/>
              <a:t>could</a:t>
            </a:r>
            <a:r>
              <a:rPr lang="en-US" dirty="0" smtClean="0"/>
              <a:t> get an extreme statistical value, it’s just rare.</a:t>
            </a:r>
            <a:endParaRPr lang="en-US" dirty="0"/>
          </a:p>
        </p:txBody>
      </p:sp>
    </p:spTree>
    <p:extLst>
      <p:ext uri="{BB962C8B-B14F-4D97-AF65-F5344CB8AC3E}">
        <p14:creationId xmlns:p14="http://schemas.microsoft.com/office/powerpoint/2010/main" val="3681497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II Errors</a:t>
            </a:r>
            <a:endParaRPr lang="en-US" dirty="0"/>
          </a:p>
        </p:txBody>
      </p:sp>
      <p:sp>
        <p:nvSpPr>
          <p:cNvPr id="3" name="Content Placeholder 2"/>
          <p:cNvSpPr>
            <a:spLocks noGrp="1"/>
          </p:cNvSpPr>
          <p:nvPr>
            <p:ph idx="1"/>
          </p:nvPr>
        </p:nvSpPr>
        <p:spPr>
          <a:xfrm>
            <a:off x="0" y="1524000"/>
            <a:ext cx="9144000" cy="5333999"/>
          </a:xfrm>
        </p:spPr>
        <p:txBody>
          <a:bodyPr>
            <a:normAutofit lnSpcReduction="10000"/>
          </a:bodyPr>
          <a:lstStyle/>
          <a:p>
            <a:r>
              <a:rPr lang="en-US" b="1" u="sng" dirty="0" smtClean="0"/>
              <a:t>Type II Errors</a:t>
            </a:r>
            <a:r>
              <a:rPr lang="en-US" dirty="0" smtClean="0"/>
              <a:t>: fail to reject a null that is, in fact, false. </a:t>
            </a:r>
          </a:p>
          <a:p>
            <a:pPr lvl="1"/>
            <a:r>
              <a:rPr lang="en-US" dirty="0" smtClean="0"/>
              <a:t>I did not find support for my study guides improving test scores, but they really do work!</a:t>
            </a:r>
          </a:p>
          <a:p>
            <a:pPr lvl="1"/>
            <a:endParaRPr lang="en-US" dirty="0" smtClean="0"/>
          </a:p>
          <a:p>
            <a:r>
              <a:rPr lang="en-US" dirty="0" smtClean="0"/>
              <a:t>Often happens when treatment effect is small</a:t>
            </a:r>
          </a:p>
          <a:p>
            <a:pPr lvl="1"/>
            <a:r>
              <a:rPr lang="en-US" dirty="0" smtClean="0"/>
              <a:t>Treatment did make a difference, but not enough to push the stat into the critical region.</a:t>
            </a:r>
          </a:p>
          <a:p>
            <a:r>
              <a:rPr lang="en-US" dirty="0" smtClean="0"/>
              <a:t>Difficult, if not impossible to determine exact probability – it depends on MANY things</a:t>
            </a:r>
          </a:p>
          <a:p>
            <a:r>
              <a:rPr lang="en-US" dirty="0" smtClean="0"/>
              <a:t>Signified by </a:t>
            </a:r>
            <a:r>
              <a:rPr lang="el-GR" dirty="0" smtClean="0"/>
              <a:t>β</a:t>
            </a:r>
            <a:r>
              <a:rPr lang="en-US" dirty="0" smtClean="0"/>
              <a:t> (“beta”)</a:t>
            </a:r>
            <a:endParaRPr lang="en-US" dirty="0"/>
          </a:p>
        </p:txBody>
      </p:sp>
    </p:spTree>
    <p:extLst>
      <p:ext uri="{BB962C8B-B14F-4D97-AF65-F5344CB8AC3E}">
        <p14:creationId xmlns:p14="http://schemas.microsoft.com/office/powerpoint/2010/main" val="914757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noGrp="1"/>
          </p:cNvGraphicFramePr>
          <p:nvPr>
            <p:ph idx="1"/>
          </p:nvPr>
        </p:nvGraphicFramePr>
        <p:xfrm>
          <a:off x="152400" y="1734820"/>
          <a:ext cx="8763000" cy="4632960"/>
        </p:xfrm>
        <a:graphic>
          <a:graphicData uri="http://schemas.openxmlformats.org/drawingml/2006/table">
            <a:tbl>
              <a:tblPr firstRow="1" bandRow="1">
                <a:tableStyleId>{5940675A-B579-460E-94D1-54222C63F5DA}</a:tableStyleId>
              </a:tblPr>
              <a:tblGrid>
                <a:gridCol w="533400"/>
                <a:gridCol w="1905000"/>
                <a:gridCol w="3403600"/>
                <a:gridCol w="2921000"/>
              </a:tblGrid>
              <a:tr h="370840">
                <a:tc>
                  <a:txBody>
                    <a:bodyPr/>
                    <a:lstStyle/>
                    <a:p>
                      <a:pPr algn="ctr"/>
                      <a:endParaRPr lang="en-US" sz="2000" dirty="0"/>
                    </a:p>
                  </a:txBody>
                  <a:tcPr/>
                </a:tc>
                <a:tc gridSpan="3">
                  <a:txBody>
                    <a:bodyPr/>
                    <a:lstStyle/>
                    <a:p>
                      <a:pPr algn="ctr"/>
                      <a:r>
                        <a:rPr lang="en-US" sz="2000" dirty="0" smtClean="0"/>
                        <a:t>Reality</a:t>
                      </a:r>
                      <a:endParaRPr lang="en-US" sz="2000" dirty="0"/>
                    </a:p>
                  </a:txBody>
                  <a:tcPr/>
                </a:tc>
                <a:tc hMerge="1">
                  <a:txBody>
                    <a:bodyPr/>
                    <a:lstStyle/>
                    <a:p>
                      <a:endParaRPr lang="en-US"/>
                    </a:p>
                  </a:txBody>
                  <a:tcPr/>
                </a:tc>
                <a:tc hMerge="1">
                  <a:txBody>
                    <a:bodyPr/>
                    <a:lstStyle/>
                    <a:p>
                      <a:endParaRPr lang="en-US" dirty="0"/>
                    </a:p>
                  </a:txBody>
                  <a:tcPr/>
                </a:tc>
              </a:tr>
              <a:tr h="370840">
                <a:tc rowSpan="3">
                  <a:txBody>
                    <a:bodyPr/>
                    <a:lstStyle/>
                    <a:p>
                      <a:pPr algn="ctr"/>
                      <a:r>
                        <a:rPr lang="en-US" sz="2000" dirty="0" smtClean="0"/>
                        <a:t>Research Results</a:t>
                      </a:r>
                      <a:endParaRPr lang="en-US" sz="2000" dirty="0"/>
                    </a:p>
                  </a:txBody>
                  <a:tcPr vert="vert270"/>
                </a:tc>
                <a:tc>
                  <a:txBody>
                    <a:bodyPr/>
                    <a:lstStyle/>
                    <a:p>
                      <a:pPr algn="ctr"/>
                      <a:endParaRPr lang="en-US" sz="2000" dirty="0"/>
                    </a:p>
                  </a:txBody>
                  <a:tcPr/>
                </a:tc>
                <a:tc>
                  <a:txBody>
                    <a:bodyPr/>
                    <a:lstStyle/>
                    <a:p>
                      <a:pPr algn="ctr"/>
                      <a:r>
                        <a:rPr lang="en-US" sz="2000" dirty="0" smtClean="0"/>
                        <a:t>Treatment Effects DO</a:t>
                      </a:r>
                      <a:r>
                        <a:rPr lang="en-US" sz="2000" baseline="0" dirty="0" smtClean="0"/>
                        <a:t> NOT </a:t>
                      </a:r>
                      <a:r>
                        <a:rPr lang="en-US" sz="2000" dirty="0" smtClean="0"/>
                        <a:t>Exist</a:t>
                      </a:r>
                    </a:p>
                    <a:p>
                      <a:pPr algn="ctr"/>
                      <a:r>
                        <a:rPr lang="en-US" sz="2000" b="1" dirty="0" smtClean="0"/>
                        <a:t>H</a:t>
                      </a:r>
                      <a:r>
                        <a:rPr lang="en-US" sz="2000" b="1" baseline="-25000" dirty="0" smtClean="0"/>
                        <a:t>0</a:t>
                      </a:r>
                      <a:r>
                        <a:rPr lang="en-US" sz="2000" b="1" dirty="0" smtClean="0"/>
                        <a:t> is TRUE</a:t>
                      </a:r>
                      <a:endParaRPr lang="en-US" sz="2000" b="1" dirty="0"/>
                    </a:p>
                  </a:txBody>
                  <a:tcPr/>
                </a:tc>
                <a:tc>
                  <a:txBody>
                    <a:bodyPr/>
                    <a:lstStyle/>
                    <a:p>
                      <a:pPr algn="ctr"/>
                      <a:r>
                        <a:rPr lang="en-US" sz="2000" dirty="0" smtClean="0"/>
                        <a:t>Treatment Effects DO Exist</a:t>
                      </a:r>
                    </a:p>
                    <a:p>
                      <a:pPr algn="ctr"/>
                      <a:r>
                        <a:rPr lang="en-US" sz="2000" b="1" dirty="0" smtClean="0"/>
                        <a:t>H</a:t>
                      </a:r>
                      <a:r>
                        <a:rPr lang="en-US" sz="2000" b="1" baseline="-25000" dirty="0" smtClean="0"/>
                        <a:t>0</a:t>
                      </a:r>
                      <a:r>
                        <a:rPr lang="en-US" sz="2000" b="1" dirty="0" smtClean="0"/>
                        <a:t> is FALSE</a:t>
                      </a:r>
                      <a:endParaRPr lang="en-US" sz="2000" b="1" dirty="0"/>
                    </a:p>
                  </a:txBody>
                  <a:tcPr/>
                </a:tc>
              </a:tr>
              <a:tr h="370840">
                <a:tc vMerge="1">
                  <a:txBody>
                    <a:bodyPr/>
                    <a:lstStyle/>
                    <a:p>
                      <a:endParaRPr lang="en-US" dirty="0"/>
                    </a:p>
                  </a:txBody>
                  <a:tcPr/>
                </a:tc>
                <a:tc>
                  <a:txBody>
                    <a:bodyPr/>
                    <a:lstStyle/>
                    <a:p>
                      <a:pPr algn="ctr"/>
                      <a:r>
                        <a:rPr lang="en-US" sz="2000" dirty="0" smtClean="0"/>
                        <a:t>Treatment effects were not found</a:t>
                      </a:r>
                    </a:p>
                    <a:p>
                      <a:pPr algn="ctr"/>
                      <a:endParaRPr lang="en-US" sz="2000" dirty="0" smtClean="0"/>
                    </a:p>
                    <a:p>
                      <a:pPr algn="ctr"/>
                      <a:r>
                        <a:rPr lang="en-US" sz="2000" b="1" dirty="0" smtClean="0"/>
                        <a:t>H</a:t>
                      </a:r>
                      <a:r>
                        <a:rPr lang="en-US" sz="2000" b="1" baseline="-25000" dirty="0" smtClean="0"/>
                        <a:t>0</a:t>
                      </a:r>
                      <a:r>
                        <a:rPr lang="en-US" sz="2000" b="1" dirty="0" smtClean="0"/>
                        <a:t> was </a:t>
                      </a:r>
                      <a:r>
                        <a:rPr lang="en-US" sz="2000" b="1" i="1" dirty="0" smtClean="0"/>
                        <a:t>retained</a:t>
                      </a:r>
                      <a:endParaRPr lang="en-US" sz="2000" b="1" i="1" dirty="0"/>
                    </a:p>
                  </a:txBody>
                  <a:tcPr/>
                </a:tc>
                <a:tc>
                  <a:txBody>
                    <a:bodyPr/>
                    <a:lstStyle/>
                    <a:p>
                      <a:pPr algn="ctr"/>
                      <a:r>
                        <a:rPr lang="en-US" sz="3200" b="1" dirty="0" smtClean="0">
                          <a:solidFill>
                            <a:srgbClr val="00B050"/>
                          </a:solidFill>
                        </a:rPr>
                        <a:t>Correct</a:t>
                      </a:r>
                    </a:p>
                  </a:txBody>
                  <a:tcPr anchor="ctr"/>
                </a:tc>
                <a:tc>
                  <a:txBody>
                    <a:bodyPr/>
                    <a:lstStyle/>
                    <a:p>
                      <a:pPr algn="ctr"/>
                      <a:r>
                        <a:rPr lang="en-US" sz="3200" dirty="0" smtClean="0">
                          <a:solidFill>
                            <a:srgbClr val="FF0000"/>
                          </a:solidFill>
                        </a:rPr>
                        <a:t>Type II</a:t>
                      </a:r>
                      <a:r>
                        <a:rPr lang="en-US" sz="3200" baseline="0" dirty="0" smtClean="0">
                          <a:solidFill>
                            <a:srgbClr val="FF0000"/>
                          </a:solidFill>
                        </a:rPr>
                        <a:t> Error</a:t>
                      </a:r>
                    </a:p>
                    <a:p>
                      <a:pPr algn="ctr"/>
                      <a:r>
                        <a:rPr lang="en-US" sz="3200" baseline="0" dirty="0" smtClean="0"/>
                        <a:t>p=</a:t>
                      </a:r>
                      <a:r>
                        <a:rPr lang="el-GR" sz="3200" baseline="0" dirty="0" smtClean="0"/>
                        <a:t>β</a:t>
                      </a:r>
                      <a:endParaRPr lang="en-US" sz="3200" baseline="0" dirty="0" smtClean="0"/>
                    </a:p>
                  </a:txBody>
                  <a:tcPr anchor="ctr"/>
                </a:tc>
              </a:tr>
              <a:tr h="370840">
                <a:tc vMerge="1">
                  <a:txBody>
                    <a:bodyPr/>
                    <a:lstStyle/>
                    <a:p>
                      <a:endParaRPr lang="en-US" dirty="0"/>
                    </a:p>
                  </a:txBody>
                  <a:tcPr/>
                </a:tc>
                <a:tc>
                  <a:txBody>
                    <a:bodyPr/>
                    <a:lstStyle/>
                    <a:p>
                      <a:pPr algn="ctr"/>
                      <a:r>
                        <a:rPr lang="en-US" sz="2000" dirty="0" smtClean="0"/>
                        <a:t>Treatment effects were found</a:t>
                      </a:r>
                    </a:p>
                    <a:p>
                      <a:pPr algn="ctr"/>
                      <a:endParaRPr lang="en-US" sz="2000" dirty="0" smtClean="0"/>
                    </a:p>
                    <a:p>
                      <a:pPr algn="ctr"/>
                      <a:r>
                        <a:rPr lang="en-US" sz="2000" b="1" dirty="0" smtClean="0"/>
                        <a:t>H</a:t>
                      </a:r>
                      <a:r>
                        <a:rPr lang="en-US" sz="2000" b="1" baseline="-25000" dirty="0" smtClean="0"/>
                        <a:t>0</a:t>
                      </a:r>
                      <a:r>
                        <a:rPr lang="en-US" sz="2000" b="1" dirty="0" smtClean="0"/>
                        <a:t> was </a:t>
                      </a:r>
                      <a:r>
                        <a:rPr lang="en-US" sz="2000" b="1" i="1" dirty="0" smtClean="0"/>
                        <a:t>rejected</a:t>
                      </a:r>
                      <a:endParaRPr lang="en-US" sz="2000" b="1" i="1" dirty="0"/>
                    </a:p>
                  </a:txBody>
                  <a:tcPr/>
                </a:tc>
                <a:tc>
                  <a:txBody>
                    <a:bodyPr/>
                    <a:lstStyle/>
                    <a:p>
                      <a:pPr algn="ctr"/>
                      <a:r>
                        <a:rPr lang="en-US" sz="3200" dirty="0" smtClean="0">
                          <a:solidFill>
                            <a:srgbClr val="FF0000"/>
                          </a:solidFill>
                        </a:rPr>
                        <a:t>Type I Error</a:t>
                      </a:r>
                    </a:p>
                    <a:p>
                      <a:pPr algn="ctr"/>
                      <a:r>
                        <a:rPr lang="en-US" sz="3200" dirty="0" smtClean="0"/>
                        <a:t>p=</a:t>
                      </a:r>
                      <a:r>
                        <a:rPr lang="el-GR" sz="3200" dirty="0" smtClean="0"/>
                        <a:t>α</a:t>
                      </a:r>
                      <a:endParaRPr lang="en-US" sz="3200" dirty="0"/>
                    </a:p>
                  </a:txBody>
                  <a:tcPr anchor="ctr"/>
                </a:tc>
                <a:tc>
                  <a:txBody>
                    <a:bodyPr/>
                    <a:lstStyle/>
                    <a:p>
                      <a:pPr algn="ctr"/>
                      <a:r>
                        <a:rPr lang="en-US" sz="3200" b="1" dirty="0" smtClean="0">
                          <a:solidFill>
                            <a:srgbClr val="00B050"/>
                          </a:solidFill>
                        </a:rPr>
                        <a:t>Correct</a:t>
                      </a:r>
                    </a:p>
                    <a:p>
                      <a:pPr algn="ctr"/>
                      <a:r>
                        <a:rPr lang="en-US" sz="3200" baseline="0" dirty="0" smtClean="0"/>
                        <a:t>p=1 –</a:t>
                      </a:r>
                      <a:r>
                        <a:rPr lang="el-GR" sz="3200" baseline="0" dirty="0" smtClean="0"/>
                        <a:t>β</a:t>
                      </a:r>
                      <a:endParaRPr lang="en-US" sz="3200" dirty="0"/>
                    </a:p>
                  </a:txBody>
                  <a:tcPr anchor="ctr"/>
                </a:tc>
              </a:tr>
            </a:tbl>
          </a:graphicData>
        </a:graphic>
      </p:graphicFrame>
      <p:sp>
        <p:nvSpPr>
          <p:cNvPr id="3" name="Title 1"/>
          <p:cNvSpPr>
            <a:spLocks noGrp="1"/>
          </p:cNvSpPr>
          <p:nvPr>
            <p:ph type="title"/>
          </p:nvPr>
        </p:nvSpPr>
        <p:spPr>
          <a:xfrm>
            <a:off x="457200" y="274638"/>
            <a:ext cx="8229600" cy="1143000"/>
          </a:xfrm>
        </p:spPr>
        <p:txBody>
          <a:bodyPr/>
          <a:lstStyle/>
          <a:p>
            <a:r>
              <a:rPr lang="en-US" dirty="0" smtClean="0"/>
              <a:t>Errors Hypothesis Testing</a:t>
            </a:r>
            <a:endParaRPr lang="en-US" dirty="0"/>
          </a:p>
        </p:txBody>
      </p:sp>
    </p:spTree>
    <p:extLst>
      <p:ext uri="{BB962C8B-B14F-4D97-AF65-F5344CB8AC3E}">
        <p14:creationId xmlns:p14="http://schemas.microsoft.com/office/powerpoint/2010/main" val="16463106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Critical Values for One-Tailed </a:t>
            </a:r>
            <a:r>
              <a:rPr lang="en-US" i="1" dirty="0" smtClean="0"/>
              <a:t>z-</a:t>
            </a:r>
            <a:r>
              <a:rPr lang="en-US" dirty="0" smtClean="0"/>
              <a:t>tests</a:t>
            </a:r>
            <a:endParaRPr lang="en-US" dirty="0"/>
          </a:p>
        </p:txBody>
      </p:sp>
      <p:pic>
        <p:nvPicPr>
          <p:cNvPr id="4" name="Content Placeholder 4" descr="normal2.gif"/>
          <p:cNvPicPr>
            <a:picLocks noChangeAspect="1"/>
          </p:cNvPicPr>
          <p:nvPr/>
        </p:nvPicPr>
        <p:blipFill>
          <a:blip r:embed="rId2" cstate="print"/>
          <a:stretch>
            <a:fillRect/>
          </a:stretch>
        </p:blipFill>
        <p:spPr>
          <a:xfrm>
            <a:off x="762000" y="1447800"/>
            <a:ext cx="7696200" cy="4925568"/>
          </a:xfrm>
          <a:prstGeom prst="rect">
            <a:avLst/>
          </a:prstGeom>
        </p:spPr>
      </p:pic>
      <p:cxnSp>
        <p:nvCxnSpPr>
          <p:cNvPr id="6" name="Straight Connector 5"/>
          <p:cNvCxnSpPr>
            <a:stCxn id="7" idx="0"/>
          </p:cNvCxnSpPr>
          <p:nvPr/>
        </p:nvCxnSpPr>
        <p:spPr>
          <a:xfrm rot="5400000" flipH="1" flipV="1">
            <a:off x="5181600" y="5638800"/>
            <a:ext cx="1676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38800" y="6477000"/>
            <a:ext cx="762000" cy="381000"/>
          </a:xfrm>
          <a:prstGeom prst="rect">
            <a:avLst/>
          </a:prstGeom>
          <a:noFill/>
        </p:spPr>
        <p:txBody>
          <a:bodyPr wrap="square" rtlCol="0">
            <a:spAutoFit/>
          </a:bodyPr>
          <a:lstStyle/>
          <a:p>
            <a:r>
              <a:rPr lang="en-US" dirty="0" smtClean="0"/>
              <a:t>1.65</a:t>
            </a:r>
            <a:endParaRPr lang="en-US" dirty="0"/>
          </a:p>
        </p:txBody>
      </p:sp>
      <p:cxnSp>
        <p:nvCxnSpPr>
          <p:cNvPr id="8" name="Straight Connector 7"/>
          <p:cNvCxnSpPr/>
          <p:nvPr/>
        </p:nvCxnSpPr>
        <p:spPr>
          <a:xfrm rot="5400000" flipH="1" flipV="1">
            <a:off x="6896100" y="6134100"/>
            <a:ext cx="838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5981700" y="5981700"/>
            <a:ext cx="1143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48400" y="6477000"/>
            <a:ext cx="762000" cy="381000"/>
          </a:xfrm>
          <a:prstGeom prst="rect">
            <a:avLst/>
          </a:prstGeom>
          <a:noFill/>
        </p:spPr>
        <p:txBody>
          <a:bodyPr wrap="square" rtlCol="0">
            <a:spAutoFit/>
          </a:bodyPr>
          <a:lstStyle/>
          <a:p>
            <a:r>
              <a:rPr lang="en-US" dirty="0" smtClean="0"/>
              <a:t>2.33</a:t>
            </a:r>
            <a:endParaRPr lang="en-US" dirty="0"/>
          </a:p>
        </p:txBody>
      </p:sp>
      <p:sp>
        <p:nvSpPr>
          <p:cNvPr id="16" name="TextBox 15"/>
          <p:cNvSpPr txBox="1"/>
          <p:nvPr/>
        </p:nvSpPr>
        <p:spPr>
          <a:xfrm>
            <a:off x="7010400" y="6477000"/>
            <a:ext cx="762000" cy="381000"/>
          </a:xfrm>
          <a:prstGeom prst="rect">
            <a:avLst/>
          </a:prstGeom>
          <a:noFill/>
        </p:spPr>
        <p:txBody>
          <a:bodyPr wrap="square" rtlCol="0">
            <a:spAutoFit/>
          </a:bodyPr>
          <a:lstStyle/>
          <a:p>
            <a:r>
              <a:rPr lang="en-US" dirty="0" smtClean="0"/>
              <a:t>3.08</a:t>
            </a:r>
            <a:endParaRPr lang="en-US" dirty="0"/>
          </a:p>
        </p:txBody>
      </p:sp>
      <p:sp>
        <p:nvSpPr>
          <p:cNvPr id="24" name="TextBox 23"/>
          <p:cNvSpPr txBox="1"/>
          <p:nvPr/>
        </p:nvSpPr>
        <p:spPr>
          <a:xfrm>
            <a:off x="5943600" y="4343400"/>
            <a:ext cx="914400" cy="369332"/>
          </a:xfrm>
          <a:prstGeom prst="rect">
            <a:avLst/>
          </a:prstGeom>
          <a:noFill/>
        </p:spPr>
        <p:txBody>
          <a:bodyPr wrap="square" rtlCol="0">
            <a:spAutoFit/>
          </a:bodyPr>
          <a:lstStyle/>
          <a:p>
            <a:r>
              <a:rPr lang="el-GR" dirty="0" smtClean="0"/>
              <a:t>α</a:t>
            </a:r>
            <a:r>
              <a:rPr lang="en-US" dirty="0" smtClean="0"/>
              <a:t> = .05</a:t>
            </a:r>
            <a:endParaRPr lang="en-US" dirty="0"/>
          </a:p>
        </p:txBody>
      </p:sp>
      <p:sp>
        <p:nvSpPr>
          <p:cNvPr id="25" name="TextBox 24"/>
          <p:cNvSpPr txBox="1"/>
          <p:nvPr/>
        </p:nvSpPr>
        <p:spPr>
          <a:xfrm>
            <a:off x="6477000" y="5029200"/>
            <a:ext cx="914400" cy="369332"/>
          </a:xfrm>
          <a:prstGeom prst="rect">
            <a:avLst/>
          </a:prstGeom>
          <a:noFill/>
        </p:spPr>
        <p:txBody>
          <a:bodyPr wrap="square" rtlCol="0">
            <a:spAutoFit/>
          </a:bodyPr>
          <a:lstStyle/>
          <a:p>
            <a:r>
              <a:rPr lang="el-GR" dirty="0" smtClean="0"/>
              <a:t>α</a:t>
            </a:r>
            <a:r>
              <a:rPr lang="en-US" dirty="0" smtClean="0"/>
              <a:t> = .01</a:t>
            </a:r>
            <a:endParaRPr lang="en-US" dirty="0"/>
          </a:p>
        </p:txBody>
      </p:sp>
      <p:sp>
        <p:nvSpPr>
          <p:cNvPr id="26" name="TextBox 25"/>
          <p:cNvSpPr txBox="1"/>
          <p:nvPr/>
        </p:nvSpPr>
        <p:spPr>
          <a:xfrm>
            <a:off x="7315200" y="5257800"/>
            <a:ext cx="1066800" cy="369332"/>
          </a:xfrm>
          <a:prstGeom prst="rect">
            <a:avLst/>
          </a:prstGeom>
          <a:noFill/>
        </p:spPr>
        <p:txBody>
          <a:bodyPr wrap="square" rtlCol="0">
            <a:spAutoFit/>
          </a:bodyPr>
          <a:lstStyle/>
          <a:p>
            <a:r>
              <a:rPr lang="el-GR" dirty="0" smtClean="0"/>
              <a:t>α</a:t>
            </a:r>
            <a:r>
              <a:rPr lang="en-US" dirty="0" smtClean="0"/>
              <a:t> = .001</a:t>
            </a:r>
            <a:endParaRPr lang="en-US" dirty="0"/>
          </a:p>
        </p:txBody>
      </p:sp>
    </p:spTree>
    <p:extLst>
      <p:ext uri="{BB962C8B-B14F-4D97-AF65-F5344CB8AC3E}">
        <p14:creationId xmlns:p14="http://schemas.microsoft.com/office/powerpoint/2010/main" val="4408572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Critical Values </a:t>
            </a:r>
            <a:r>
              <a:rPr lang="en-US" smtClean="0"/>
              <a:t>for Two-Tailed </a:t>
            </a:r>
            <a:r>
              <a:rPr lang="en-US" i="1" dirty="0" smtClean="0"/>
              <a:t>z-</a:t>
            </a:r>
            <a:r>
              <a:rPr lang="en-US" dirty="0" smtClean="0"/>
              <a:t>tests</a:t>
            </a:r>
            <a:endParaRPr lang="en-US" dirty="0"/>
          </a:p>
        </p:txBody>
      </p:sp>
      <p:pic>
        <p:nvPicPr>
          <p:cNvPr id="4" name="Content Placeholder 4" descr="normal2.gif"/>
          <p:cNvPicPr>
            <a:picLocks noChangeAspect="1"/>
          </p:cNvPicPr>
          <p:nvPr/>
        </p:nvPicPr>
        <p:blipFill>
          <a:blip r:embed="rId2" cstate="print"/>
          <a:stretch>
            <a:fillRect/>
          </a:stretch>
        </p:blipFill>
        <p:spPr>
          <a:xfrm>
            <a:off x="762000" y="1447800"/>
            <a:ext cx="7696200" cy="4925568"/>
          </a:xfrm>
          <a:prstGeom prst="rect">
            <a:avLst/>
          </a:prstGeom>
        </p:spPr>
      </p:pic>
      <p:cxnSp>
        <p:nvCxnSpPr>
          <p:cNvPr id="6" name="Straight Connector 5"/>
          <p:cNvCxnSpPr/>
          <p:nvPr/>
        </p:nvCxnSpPr>
        <p:spPr>
          <a:xfrm rot="5400000" flipH="1" flipV="1">
            <a:off x="5334794" y="5638006"/>
            <a:ext cx="152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15000" y="6477000"/>
            <a:ext cx="762000" cy="381000"/>
          </a:xfrm>
          <a:prstGeom prst="rect">
            <a:avLst/>
          </a:prstGeom>
          <a:noFill/>
        </p:spPr>
        <p:txBody>
          <a:bodyPr wrap="square" rtlCol="0">
            <a:spAutoFit/>
          </a:bodyPr>
          <a:lstStyle/>
          <a:p>
            <a:r>
              <a:rPr lang="en-US" dirty="0" smtClean="0"/>
              <a:t>1.96</a:t>
            </a:r>
            <a:endParaRPr lang="en-US" dirty="0"/>
          </a:p>
        </p:txBody>
      </p:sp>
      <p:cxnSp>
        <p:nvCxnSpPr>
          <p:cNvPr id="8" name="Straight Connector 7"/>
          <p:cNvCxnSpPr/>
          <p:nvPr/>
        </p:nvCxnSpPr>
        <p:spPr>
          <a:xfrm rot="5400000" flipH="1" flipV="1">
            <a:off x="7049294" y="6133306"/>
            <a:ext cx="838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6249194" y="5942806"/>
            <a:ext cx="914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00800" y="6477000"/>
            <a:ext cx="762000" cy="381000"/>
          </a:xfrm>
          <a:prstGeom prst="rect">
            <a:avLst/>
          </a:prstGeom>
          <a:noFill/>
        </p:spPr>
        <p:txBody>
          <a:bodyPr wrap="square" rtlCol="0">
            <a:spAutoFit/>
          </a:bodyPr>
          <a:lstStyle/>
          <a:p>
            <a:r>
              <a:rPr lang="en-US" dirty="0" smtClean="0"/>
              <a:t>2.58</a:t>
            </a:r>
            <a:endParaRPr lang="en-US" dirty="0"/>
          </a:p>
        </p:txBody>
      </p:sp>
      <p:sp>
        <p:nvSpPr>
          <p:cNvPr id="16" name="TextBox 15"/>
          <p:cNvSpPr txBox="1"/>
          <p:nvPr/>
        </p:nvSpPr>
        <p:spPr>
          <a:xfrm>
            <a:off x="7239000" y="6477000"/>
            <a:ext cx="762000" cy="381000"/>
          </a:xfrm>
          <a:prstGeom prst="rect">
            <a:avLst/>
          </a:prstGeom>
          <a:noFill/>
        </p:spPr>
        <p:txBody>
          <a:bodyPr wrap="square" rtlCol="0">
            <a:spAutoFit/>
          </a:bodyPr>
          <a:lstStyle/>
          <a:p>
            <a:r>
              <a:rPr lang="en-US" dirty="0" smtClean="0"/>
              <a:t>3.30</a:t>
            </a:r>
            <a:endParaRPr lang="en-US" dirty="0"/>
          </a:p>
        </p:txBody>
      </p:sp>
      <p:sp>
        <p:nvSpPr>
          <p:cNvPr id="24" name="TextBox 23"/>
          <p:cNvSpPr txBox="1"/>
          <p:nvPr/>
        </p:nvSpPr>
        <p:spPr>
          <a:xfrm>
            <a:off x="6019800" y="3733800"/>
            <a:ext cx="1066800" cy="923330"/>
          </a:xfrm>
          <a:prstGeom prst="rect">
            <a:avLst/>
          </a:prstGeom>
          <a:noFill/>
          <a:ln>
            <a:solidFill>
              <a:schemeClr val="tx1"/>
            </a:solidFill>
          </a:ln>
        </p:spPr>
        <p:txBody>
          <a:bodyPr wrap="square" rtlCol="0">
            <a:spAutoFit/>
          </a:bodyPr>
          <a:lstStyle/>
          <a:p>
            <a:r>
              <a:rPr lang="el-GR" dirty="0" smtClean="0"/>
              <a:t>α</a:t>
            </a:r>
            <a:r>
              <a:rPr lang="en-US" dirty="0" smtClean="0"/>
              <a:t> = .05</a:t>
            </a:r>
          </a:p>
          <a:p>
            <a:r>
              <a:rPr lang="en-US" dirty="0" smtClean="0"/>
              <a:t>(.025 in each tail)</a:t>
            </a:r>
            <a:endParaRPr lang="en-US" dirty="0"/>
          </a:p>
        </p:txBody>
      </p:sp>
      <p:sp>
        <p:nvSpPr>
          <p:cNvPr id="25" name="TextBox 24"/>
          <p:cNvSpPr txBox="1"/>
          <p:nvPr/>
        </p:nvSpPr>
        <p:spPr>
          <a:xfrm>
            <a:off x="6705600" y="4648200"/>
            <a:ext cx="914400" cy="923330"/>
          </a:xfrm>
          <a:prstGeom prst="rect">
            <a:avLst/>
          </a:prstGeom>
          <a:noFill/>
          <a:ln>
            <a:solidFill>
              <a:schemeClr val="tx1"/>
            </a:solidFill>
          </a:ln>
        </p:spPr>
        <p:txBody>
          <a:bodyPr wrap="square" rtlCol="0">
            <a:spAutoFit/>
          </a:bodyPr>
          <a:lstStyle/>
          <a:p>
            <a:r>
              <a:rPr lang="el-GR" dirty="0" smtClean="0"/>
              <a:t>α</a:t>
            </a:r>
            <a:r>
              <a:rPr lang="en-US" dirty="0" smtClean="0"/>
              <a:t> = .01</a:t>
            </a:r>
          </a:p>
          <a:p>
            <a:r>
              <a:rPr lang="en-US" dirty="0" smtClean="0"/>
              <a:t>(.005 in each)</a:t>
            </a:r>
            <a:endParaRPr lang="en-US" dirty="0"/>
          </a:p>
        </p:txBody>
      </p:sp>
      <p:sp>
        <p:nvSpPr>
          <p:cNvPr id="26" name="TextBox 25"/>
          <p:cNvSpPr txBox="1"/>
          <p:nvPr/>
        </p:nvSpPr>
        <p:spPr>
          <a:xfrm>
            <a:off x="7543800" y="4724400"/>
            <a:ext cx="990600" cy="923330"/>
          </a:xfrm>
          <a:prstGeom prst="rect">
            <a:avLst/>
          </a:prstGeom>
          <a:noFill/>
          <a:ln>
            <a:solidFill>
              <a:schemeClr val="tx1"/>
            </a:solidFill>
          </a:ln>
        </p:spPr>
        <p:txBody>
          <a:bodyPr wrap="square" rtlCol="0">
            <a:spAutoFit/>
          </a:bodyPr>
          <a:lstStyle/>
          <a:p>
            <a:r>
              <a:rPr lang="el-GR" dirty="0" smtClean="0"/>
              <a:t>α</a:t>
            </a:r>
            <a:r>
              <a:rPr lang="en-US" dirty="0" smtClean="0"/>
              <a:t> = .001</a:t>
            </a:r>
          </a:p>
          <a:p>
            <a:r>
              <a:rPr lang="en-US" dirty="0" smtClean="0"/>
              <a:t>(.0005 in each)</a:t>
            </a:r>
            <a:endParaRPr lang="en-US" dirty="0"/>
          </a:p>
        </p:txBody>
      </p:sp>
      <p:cxnSp>
        <p:nvCxnSpPr>
          <p:cNvPr id="17" name="Straight Connector 16"/>
          <p:cNvCxnSpPr/>
          <p:nvPr/>
        </p:nvCxnSpPr>
        <p:spPr>
          <a:xfrm rot="5400000" flipH="1" flipV="1">
            <a:off x="2362994" y="5638006"/>
            <a:ext cx="1524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1905794" y="6019006"/>
            <a:ext cx="914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1372394" y="6095206"/>
            <a:ext cx="762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819400" y="6324600"/>
            <a:ext cx="762000" cy="381000"/>
          </a:xfrm>
          <a:prstGeom prst="rect">
            <a:avLst/>
          </a:prstGeom>
          <a:noFill/>
        </p:spPr>
        <p:txBody>
          <a:bodyPr wrap="square" rtlCol="0">
            <a:spAutoFit/>
          </a:bodyPr>
          <a:lstStyle/>
          <a:p>
            <a:r>
              <a:rPr lang="en-US" dirty="0" smtClean="0"/>
              <a:t>-1.96</a:t>
            </a:r>
            <a:endParaRPr lang="en-US" dirty="0"/>
          </a:p>
        </p:txBody>
      </p:sp>
      <p:sp>
        <p:nvSpPr>
          <p:cNvPr id="22" name="TextBox 21"/>
          <p:cNvSpPr txBox="1"/>
          <p:nvPr/>
        </p:nvSpPr>
        <p:spPr>
          <a:xfrm>
            <a:off x="2057400" y="6477000"/>
            <a:ext cx="762000" cy="381000"/>
          </a:xfrm>
          <a:prstGeom prst="rect">
            <a:avLst/>
          </a:prstGeom>
          <a:noFill/>
        </p:spPr>
        <p:txBody>
          <a:bodyPr wrap="square" rtlCol="0">
            <a:spAutoFit/>
          </a:bodyPr>
          <a:lstStyle/>
          <a:p>
            <a:r>
              <a:rPr lang="en-US" dirty="0" smtClean="0"/>
              <a:t>-2.58</a:t>
            </a:r>
            <a:endParaRPr lang="en-US" dirty="0"/>
          </a:p>
        </p:txBody>
      </p:sp>
      <p:sp>
        <p:nvSpPr>
          <p:cNvPr id="23" name="TextBox 22"/>
          <p:cNvSpPr txBox="1"/>
          <p:nvPr/>
        </p:nvSpPr>
        <p:spPr>
          <a:xfrm>
            <a:off x="1371600" y="6477000"/>
            <a:ext cx="762000" cy="381000"/>
          </a:xfrm>
          <a:prstGeom prst="rect">
            <a:avLst/>
          </a:prstGeom>
          <a:noFill/>
        </p:spPr>
        <p:txBody>
          <a:bodyPr wrap="square" rtlCol="0">
            <a:spAutoFit/>
          </a:bodyPr>
          <a:lstStyle/>
          <a:p>
            <a:r>
              <a:rPr lang="en-US" dirty="0" smtClean="0"/>
              <a:t>-3.30</a:t>
            </a:r>
            <a:endParaRPr lang="en-US" dirty="0"/>
          </a:p>
        </p:txBody>
      </p:sp>
      <p:sp>
        <p:nvSpPr>
          <p:cNvPr id="27" name="TextBox 26"/>
          <p:cNvSpPr txBox="1"/>
          <p:nvPr/>
        </p:nvSpPr>
        <p:spPr>
          <a:xfrm>
            <a:off x="2209800" y="3810000"/>
            <a:ext cx="1066800" cy="923330"/>
          </a:xfrm>
          <a:prstGeom prst="rect">
            <a:avLst/>
          </a:prstGeom>
          <a:noFill/>
          <a:ln>
            <a:solidFill>
              <a:schemeClr val="tx1"/>
            </a:solidFill>
          </a:ln>
        </p:spPr>
        <p:txBody>
          <a:bodyPr wrap="square" rtlCol="0">
            <a:spAutoFit/>
          </a:bodyPr>
          <a:lstStyle/>
          <a:p>
            <a:r>
              <a:rPr lang="el-GR" dirty="0" smtClean="0"/>
              <a:t>α</a:t>
            </a:r>
            <a:r>
              <a:rPr lang="en-US" dirty="0" smtClean="0"/>
              <a:t> = .05</a:t>
            </a:r>
          </a:p>
          <a:p>
            <a:r>
              <a:rPr lang="en-US" dirty="0" smtClean="0"/>
              <a:t>(.025 in each tail)</a:t>
            </a:r>
            <a:endParaRPr lang="en-US" dirty="0"/>
          </a:p>
        </p:txBody>
      </p:sp>
      <p:sp>
        <p:nvSpPr>
          <p:cNvPr id="28" name="TextBox 27"/>
          <p:cNvSpPr txBox="1"/>
          <p:nvPr/>
        </p:nvSpPr>
        <p:spPr>
          <a:xfrm>
            <a:off x="1600200" y="4724400"/>
            <a:ext cx="990600" cy="923330"/>
          </a:xfrm>
          <a:prstGeom prst="rect">
            <a:avLst/>
          </a:prstGeom>
          <a:noFill/>
          <a:ln>
            <a:solidFill>
              <a:schemeClr val="tx1"/>
            </a:solidFill>
          </a:ln>
        </p:spPr>
        <p:txBody>
          <a:bodyPr wrap="square" rtlCol="0">
            <a:spAutoFit/>
          </a:bodyPr>
          <a:lstStyle/>
          <a:p>
            <a:r>
              <a:rPr lang="el-GR" dirty="0" smtClean="0"/>
              <a:t>α</a:t>
            </a:r>
            <a:r>
              <a:rPr lang="en-US" dirty="0" smtClean="0"/>
              <a:t> = .01</a:t>
            </a:r>
          </a:p>
          <a:p>
            <a:r>
              <a:rPr lang="en-US" dirty="0" smtClean="0"/>
              <a:t>(.005 in each)</a:t>
            </a:r>
            <a:endParaRPr lang="en-US" dirty="0"/>
          </a:p>
        </p:txBody>
      </p:sp>
      <p:sp>
        <p:nvSpPr>
          <p:cNvPr id="29" name="TextBox 28"/>
          <p:cNvSpPr txBox="1"/>
          <p:nvPr/>
        </p:nvSpPr>
        <p:spPr>
          <a:xfrm>
            <a:off x="533400" y="4876800"/>
            <a:ext cx="990600" cy="923330"/>
          </a:xfrm>
          <a:prstGeom prst="rect">
            <a:avLst/>
          </a:prstGeom>
          <a:noFill/>
          <a:ln>
            <a:solidFill>
              <a:schemeClr val="tx1"/>
            </a:solidFill>
          </a:ln>
        </p:spPr>
        <p:txBody>
          <a:bodyPr wrap="square" rtlCol="0">
            <a:spAutoFit/>
          </a:bodyPr>
          <a:lstStyle/>
          <a:p>
            <a:r>
              <a:rPr lang="el-GR" dirty="0" smtClean="0"/>
              <a:t>α</a:t>
            </a:r>
            <a:r>
              <a:rPr lang="en-US" dirty="0" smtClean="0"/>
              <a:t> = .001</a:t>
            </a:r>
          </a:p>
          <a:p>
            <a:r>
              <a:rPr lang="en-US" dirty="0" smtClean="0"/>
              <a:t>(.0005 in each)</a:t>
            </a:r>
            <a:endParaRPr lang="en-US" dirty="0"/>
          </a:p>
        </p:txBody>
      </p:sp>
    </p:spTree>
    <p:extLst>
      <p:ext uri="{BB962C8B-B14F-4D97-AF65-F5344CB8AC3E}">
        <p14:creationId xmlns:p14="http://schemas.microsoft.com/office/powerpoint/2010/main" val="35425787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Assumptions of the </a:t>
            </a:r>
            <a:r>
              <a:rPr lang="en-US" i="1" dirty="0" smtClean="0"/>
              <a:t>z</a:t>
            </a:r>
            <a:r>
              <a:rPr lang="en-US" dirty="0" smtClean="0"/>
              <a:t>-test</a:t>
            </a:r>
            <a:endParaRPr lang="en-US" dirty="0"/>
          </a:p>
        </p:txBody>
      </p:sp>
      <p:sp>
        <p:nvSpPr>
          <p:cNvPr id="3" name="Content Placeholder 2"/>
          <p:cNvSpPr>
            <a:spLocks noGrp="1"/>
          </p:cNvSpPr>
          <p:nvPr>
            <p:ph idx="1"/>
          </p:nvPr>
        </p:nvSpPr>
        <p:spPr>
          <a:xfrm>
            <a:off x="0" y="1524000"/>
            <a:ext cx="9144000" cy="5333999"/>
          </a:xfrm>
        </p:spPr>
        <p:txBody>
          <a:bodyPr>
            <a:normAutofit fontScale="85000" lnSpcReduction="20000"/>
          </a:bodyPr>
          <a:lstStyle/>
          <a:p>
            <a:r>
              <a:rPr lang="en-US" i="1" dirty="0" smtClean="0"/>
              <a:t>Random Sampling-</a:t>
            </a:r>
            <a:r>
              <a:rPr lang="en-US" dirty="0" smtClean="0"/>
              <a:t> the sample must be representative.</a:t>
            </a:r>
          </a:p>
          <a:p>
            <a:endParaRPr lang="en-US" dirty="0" smtClean="0"/>
          </a:p>
          <a:p>
            <a:r>
              <a:rPr lang="en-US" i="1" dirty="0" smtClean="0"/>
              <a:t>Independent observations – </a:t>
            </a:r>
            <a:r>
              <a:rPr lang="en-US" dirty="0" smtClean="0"/>
              <a:t>one observation must have no effect on another, there must be no predictable relationship between them. Usually satisfied by random sampling.</a:t>
            </a:r>
          </a:p>
          <a:p>
            <a:endParaRPr lang="en-US" dirty="0" smtClean="0"/>
          </a:p>
          <a:p>
            <a:r>
              <a:rPr lang="en-US" i="1" dirty="0" smtClean="0"/>
              <a:t>Variability is unchanged by treatment– </a:t>
            </a:r>
            <a:r>
              <a:rPr lang="en-US" dirty="0" smtClean="0"/>
              <a:t>Computation is based on standard error, calculated from the population’s original variance. This must remain unchanged since </a:t>
            </a:r>
            <a:r>
              <a:rPr lang="en-US" i="1" dirty="0" smtClean="0"/>
              <a:t>we cannot measure</a:t>
            </a:r>
            <a:r>
              <a:rPr lang="en-US" dirty="0" smtClean="0"/>
              <a:t> the treated population’s variance.</a:t>
            </a:r>
          </a:p>
          <a:p>
            <a:endParaRPr lang="en-US" dirty="0" smtClean="0"/>
          </a:p>
          <a:p>
            <a:r>
              <a:rPr lang="en-US" i="1" dirty="0" smtClean="0"/>
              <a:t>Sample means are normally distributed–</a:t>
            </a:r>
            <a:r>
              <a:rPr lang="en-US" dirty="0" smtClean="0"/>
              <a:t> we use the Unit Normal Table to calculate probability—this only works on normal data!</a:t>
            </a:r>
            <a:endParaRPr lang="en-US" i="1" dirty="0" smtClean="0"/>
          </a:p>
          <a:p>
            <a:endParaRPr lang="en-US" dirty="0" smtClean="0"/>
          </a:p>
          <a:p>
            <a:endParaRPr lang="en-US" i="1" dirty="0" smtClean="0"/>
          </a:p>
          <a:p>
            <a:endParaRPr lang="en-US" dirty="0"/>
          </a:p>
        </p:txBody>
      </p:sp>
    </p:spTree>
    <p:extLst>
      <p:ext uri="{BB962C8B-B14F-4D97-AF65-F5344CB8AC3E}">
        <p14:creationId xmlns:p14="http://schemas.microsoft.com/office/powerpoint/2010/main" val="679476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23" name="TextBox 22"/>
          <p:cNvSpPr txBox="1"/>
          <p:nvPr/>
        </p:nvSpPr>
        <p:spPr>
          <a:xfrm>
            <a:off x="4953000" y="4095315"/>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24" name="TextBox 23"/>
          <p:cNvSpPr txBox="1"/>
          <p:nvPr/>
        </p:nvSpPr>
        <p:spPr>
          <a:xfrm>
            <a:off x="1905000" y="4088329"/>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loud 29"/>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3130122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Concerns with Hypothesis Testing</a:t>
            </a:r>
            <a:endParaRPr lang="en-US" dirty="0"/>
          </a:p>
        </p:txBody>
      </p:sp>
      <p:sp>
        <p:nvSpPr>
          <p:cNvPr id="3" name="Content Placeholder 2"/>
          <p:cNvSpPr>
            <a:spLocks noGrp="1"/>
          </p:cNvSpPr>
          <p:nvPr>
            <p:ph idx="1"/>
          </p:nvPr>
        </p:nvSpPr>
        <p:spPr>
          <a:xfrm>
            <a:off x="0" y="1447800"/>
            <a:ext cx="9144000" cy="5257800"/>
          </a:xfrm>
        </p:spPr>
        <p:txBody>
          <a:bodyPr>
            <a:normAutofit lnSpcReduction="10000"/>
          </a:bodyPr>
          <a:lstStyle/>
          <a:p>
            <a:r>
              <a:rPr lang="en-US" dirty="0" smtClean="0"/>
              <a:t>Focus is on the data, not on the hypothesis</a:t>
            </a:r>
          </a:p>
          <a:p>
            <a:pPr lvl="1"/>
            <a:r>
              <a:rPr lang="en-US" dirty="0" smtClean="0"/>
              <a:t>Significant results indicate that a particular </a:t>
            </a:r>
            <a:r>
              <a:rPr lang="en-US" i="1" dirty="0" smtClean="0"/>
              <a:t>sample mean</a:t>
            </a:r>
            <a:r>
              <a:rPr lang="en-US" dirty="0" smtClean="0"/>
              <a:t> is </a:t>
            </a:r>
            <a:r>
              <a:rPr lang="en-US" i="1" dirty="0" smtClean="0"/>
              <a:t>unlikely if the null is true. </a:t>
            </a:r>
          </a:p>
          <a:p>
            <a:pPr lvl="1"/>
            <a:r>
              <a:rPr lang="en-US" i="1" dirty="0" smtClean="0"/>
              <a:t>Does not tell us how likely it is that the null (or alternative) is true. </a:t>
            </a:r>
          </a:p>
          <a:p>
            <a:pPr lvl="1"/>
            <a:r>
              <a:rPr lang="en-US" b="1" i="1" dirty="0" smtClean="0"/>
              <a:t>Rejection of the null given alpha = .05 does </a:t>
            </a:r>
            <a:r>
              <a:rPr lang="en-US" b="1" i="1" u="sng" dirty="0" smtClean="0"/>
              <a:t>NOT </a:t>
            </a:r>
            <a:r>
              <a:rPr lang="en-US" b="1" i="1" dirty="0" smtClean="0"/>
              <a:t>mean that there is a 5% chance that the null is true.</a:t>
            </a:r>
          </a:p>
          <a:p>
            <a:pPr lvl="1"/>
            <a:r>
              <a:rPr lang="en-US" b="1" i="1" u="sng" dirty="0" smtClean="0"/>
              <a:t>**It means there is a 5% chance of selecting a sample with this statistical value assuming the null is true. **</a:t>
            </a:r>
          </a:p>
          <a:p>
            <a:pPr lvl="2"/>
            <a:r>
              <a:rPr lang="en-US" dirty="0" smtClean="0"/>
              <a:t>Our probabilities operate under assumption of the null (no shift in parameter values after treatment). This is where we test!</a:t>
            </a:r>
          </a:p>
          <a:p>
            <a:pPr lvl="1"/>
            <a:endParaRPr lang="en-US" b="1" i="1" dirty="0" smtClean="0"/>
          </a:p>
        </p:txBody>
      </p:sp>
    </p:spTree>
    <p:extLst>
      <p:ext uri="{BB962C8B-B14F-4D97-AF65-F5344CB8AC3E}">
        <p14:creationId xmlns:p14="http://schemas.microsoft.com/office/powerpoint/2010/main" val="18411130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Size</a:t>
            </a:r>
            <a:endParaRPr lang="en-US" dirty="0"/>
          </a:p>
        </p:txBody>
      </p:sp>
      <p:sp>
        <p:nvSpPr>
          <p:cNvPr id="3" name="Content Placeholder 2"/>
          <p:cNvSpPr>
            <a:spLocks noGrp="1"/>
          </p:cNvSpPr>
          <p:nvPr>
            <p:ph idx="1"/>
          </p:nvPr>
        </p:nvSpPr>
        <p:spPr>
          <a:xfrm>
            <a:off x="0" y="1676400"/>
            <a:ext cx="9144000" cy="5029200"/>
          </a:xfrm>
        </p:spPr>
        <p:txBody>
          <a:bodyPr>
            <a:normAutofit fontScale="85000" lnSpcReduction="10000"/>
          </a:bodyPr>
          <a:lstStyle/>
          <a:p>
            <a:r>
              <a:rPr lang="en-US" dirty="0" smtClean="0"/>
              <a:t>A “significant” effect does NOT mean a substantial effect.</a:t>
            </a:r>
          </a:p>
          <a:p>
            <a:pPr lvl="1"/>
            <a:r>
              <a:rPr lang="en-US" dirty="0" smtClean="0"/>
              <a:t>We are making a relative comparison: How great is the treatment effect </a:t>
            </a:r>
            <a:r>
              <a:rPr lang="en-US" b="1" dirty="0" smtClean="0"/>
              <a:t>relative</a:t>
            </a:r>
            <a:r>
              <a:rPr lang="en-US" b="1" i="1" dirty="0" smtClean="0"/>
              <a:t> </a:t>
            </a:r>
            <a:r>
              <a:rPr lang="en-US" dirty="0" smtClean="0"/>
              <a:t>to the standard error?</a:t>
            </a:r>
          </a:p>
          <a:p>
            <a:endParaRPr lang="en-US" dirty="0" smtClean="0"/>
          </a:p>
          <a:p>
            <a:r>
              <a:rPr lang="en-US" dirty="0" smtClean="0"/>
              <a:t>With any significant effect, it is recommended that you report the </a:t>
            </a:r>
            <a:r>
              <a:rPr lang="en-US" b="1" u="sng" dirty="0" smtClean="0"/>
              <a:t>effect size: </a:t>
            </a:r>
            <a:r>
              <a:rPr lang="en-US" dirty="0" smtClean="0"/>
              <a:t>intended to provide a measure of the absolute magnitude of a treatment effect, independent of sample size being used.</a:t>
            </a:r>
          </a:p>
          <a:p>
            <a:endParaRPr lang="en-US" dirty="0" smtClean="0"/>
          </a:p>
          <a:p>
            <a:pPr lvl="1"/>
            <a:r>
              <a:rPr lang="en-US" dirty="0" smtClean="0"/>
              <a:t>Remember, </a:t>
            </a:r>
            <a:r>
              <a:rPr lang="en-US" i="1" dirty="0" smtClean="0"/>
              <a:t>n</a:t>
            </a:r>
            <a:r>
              <a:rPr lang="en-US" dirty="0" smtClean="0"/>
              <a:t> is used in computation of </a:t>
            </a:r>
            <a:r>
              <a:rPr lang="en-US" i="1" dirty="0" smtClean="0"/>
              <a:t>z</a:t>
            </a:r>
            <a:r>
              <a:rPr lang="en-US" dirty="0" smtClean="0"/>
              <a:t> (and other later stats, too). Larger </a:t>
            </a:r>
            <a:r>
              <a:rPr lang="en-US" i="1" dirty="0" smtClean="0"/>
              <a:t>n</a:t>
            </a:r>
            <a:r>
              <a:rPr lang="en-US" dirty="0" smtClean="0"/>
              <a:t> </a:t>
            </a:r>
            <a:r>
              <a:rPr lang="en-US" dirty="0" smtClean="0">
                <a:sym typeface="Wingdings" pitchFamily="2" charset="2"/>
              </a:rPr>
              <a:t> more likely to reject the null even with small effects.</a:t>
            </a:r>
            <a:endParaRPr lang="en-US" dirty="0"/>
          </a:p>
        </p:txBody>
      </p:sp>
    </p:spTree>
    <p:extLst>
      <p:ext uri="{BB962C8B-B14F-4D97-AF65-F5344CB8AC3E}">
        <p14:creationId xmlns:p14="http://schemas.microsoft.com/office/powerpoint/2010/main" val="40813946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Cohen’s </a:t>
            </a:r>
            <a:r>
              <a:rPr lang="en-US" i="1" dirty="0" smtClean="0"/>
              <a:t>d</a:t>
            </a:r>
            <a:endParaRPr lang="en-US" dirty="0"/>
          </a:p>
        </p:txBody>
      </p:sp>
      <p:sp>
        <p:nvSpPr>
          <p:cNvPr id="3" name="Content Placeholder 2"/>
          <p:cNvSpPr>
            <a:spLocks noGrp="1"/>
          </p:cNvSpPr>
          <p:nvPr>
            <p:ph idx="1"/>
          </p:nvPr>
        </p:nvSpPr>
        <p:spPr>
          <a:xfrm>
            <a:off x="0" y="1600201"/>
            <a:ext cx="9144000" cy="5257800"/>
          </a:xfrm>
        </p:spPr>
        <p:txBody>
          <a:bodyPr>
            <a:normAutofit fontScale="70000" lnSpcReduction="20000"/>
          </a:bodyPr>
          <a:lstStyle/>
          <a:p>
            <a:r>
              <a:rPr lang="en-US" dirty="0" smtClean="0"/>
              <a:t>Cohen’s </a:t>
            </a:r>
            <a:r>
              <a:rPr lang="en-US" i="1" dirty="0" smtClean="0"/>
              <a:t>d </a:t>
            </a:r>
            <a:r>
              <a:rPr lang="en-US" dirty="0" smtClean="0"/>
              <a:t>is a relatively simple and direct effect size measure.</a:t>
            </a:r>
          </a:p>
          <a:p>
            <a:r>
              <a:rPr lang="en-US" dirty="0" smtClean="0"/>
              <a:t>Cohen’s </a:t>
            </a:r>
            <a:r>
              <a:rPr lang="en-US" i="1" dirty="0" smtClean="0"/>
              <a:t>d</a:t>
            </a:r>
            <a:r>
              <a:rPr lang="en-US" dirty="0" smtClean="0"/>
              <a:t> = </a:t>
            </a:r>
            <a:r>
              <a:rPr lang="en-US" u="sng" dirty="0" smtClean="0"/>
              <a:t>mean difference     </a:t>
            </a:r>
            <a:r>
              <a:rPr lang="en-US" dirty="0" smtClean="0"/>
              <a:t>=     </a:t>
            </a:r>
            <a:r>
              <a:rPr lang="en-US" u="sng" dirty="0" smtClean="0"/>
              <a:t>µ</a:t>
            </a:r>
            <a:r>
              <a:rPr lang="en-US" u="sng" baseline="-25000" dirty="0" smtClean="0"/>
              <a:t>Treatment</a:t>
            </a:r>
            <a:r>
              <a:rPr lang="en-US" u="sng" dirty="0" smtClean="0"/>
              <a:t> - µ</a:t>
            </a:r>
            <a:r>
              <a:rPr lang="en-US" u="sng" baseline="-25000" dirty="0" err="1" smtClean="0"/>
              <a:t>NoTreatment</a:t>
            </a:r>
            <a:endParaRPr lang="en-US" u="sng" baseline="-25000" dirty="0" smtClean="0"/>
          </a:p>
          <a:p>
            <a:pPr>
              <a:buNone/>
            </a:pPr>
            <a:r>
              <a:rPr lang="en-US" dirty="0" smtClean="0"/>
              <a:t>			  standard deviation		    </a:t>
            </a:r>
            <a:r>
              <a:rPr lang="el-GR" dirty="0" smtClean="0"/>
              <a:t>σ</a:t>
            </a:r>
            <a:endParaRPr lang="en-US" dirty="0" smtClean="0"/>
          </a:p>
          <a:p>
            <a:pPr>
              <a:buNone/>
            </a:pPr>
            <a:endParaRPr lang="en-US" dirty="0" smtClean="0"/>
          </a:p>
          <a:p>
            <a:r>
              <a:rPr lang="en-US" dirty="0" smtClean="0"/>
              <a:t>We can’t measure the population mean after treatment, so we </a:t>
            </a:r>
            <a:r>
              <a:rPr lang="en-US" i="1" dirty="0" smtClean="0"/>
              <a:t>estimate</a:t>
            </a:r>
            <a:r>
              <a:rPr lang="en-US" dirty="0" smtClean="0"/>
              <a:t> using the sample mean.</a:t>
            </a:r>
          </a:p>
          <a:p>
            <a:endParaRPr lang="en-US" dirty="0" smtClean="0"/>
          </a:p>
          <a:p>
            <a:r>
              <a:rPr lang="en-US" dirty="0" smtClean="0"/>
              <a:t>Estimated Cohen’s </a:t>
            </a:r>
            <a:r>
              <a:rPr lang="en-US" i="1" dirty="0" smtClean="0"/>
              <a:t>d</a:t>
            </a:r>
            <a:r>
              <a:rPr lang="en-US" dirty="0" smtClean="0"/>
              <a:t> = </a:t>
            </a:r>
            <a:r>
              <a:rPr lang="en-US" i="1" u="sng" dirty="0" err="1" smtClean="0"/>
              <a:t>M</a:t>
            </a:r>
            <a:r>
              <a:rPr lang="en-US" u="sng" baseline="-25000" dirty="0" err="1" smtClean="0"/>
              <a:t>Treatment</a:t>
            </a:r>
            <a:r>
              <a:rPr lang="en-US" u="sng" dirty="0" smtClean="0"/>
              <a:t> - µ</a:t>
            </a:r>
            <a:r>
              <a:rPr lang="en-US" u="sng" baseline="-25000" dirty="0" err="1" smtClean="0"/>
              <a:t>NoTreatment</a:t>
            </a:r>
            <a:endParaRPr lang="en-US" u="sng" baseline="-25000" dirty="0" smtClean="0"/>
          </a:p>
          <a:p>
            <a:pPr>
              <a:buNone/>
            </a:pPr>
            <a:r>
              <a:rPr lang="en-US" dirty="0" smtClean="0"/>
              <a:t>			     		    	     </a:t>
            </a:r>
            <a:r>
              <a:rPr lang="el-GR" dirty="0" smtClean="0"/>
              <a:t>σ</a:t>
            </a:r>
            <a:endParaRPr lang="en-US" dirty="0" smtClean="0"/>
          </a:p>
          <a:p>
            <a:pPr>
              <a:buNone/>
            </a:pPr>
            <a:endParaRPr lang="en-US" dirty="0" smtClean="0"/>
          </a:p>
          <a:p>
            <a:r>
              <a:rPr lang="en-US" dirty="0" smtClean="0"/>
              <a:t>Size of Effects (these criteria are constant, even for other </a:t>
            </a:r>
            <a:r>
              <a:rPr lang="en-US" dirty="0" err="1" smtClean="0"/>
              <a:t>statitical</a:t>
            </a:r>
            <a:r>
              <a:rPr lang="en-US" dirty="0" smtClean="0"/>
              <a:t> effect size measures)</a:t>
            </a:r>
          </a:p>
          <a:p>
            <a:pPr lvl="1"/>
            <a:r>
              <a:rPr lang="en-US" i="1" dirty="0" smtClean="0"/>
              <a:t>d</a:t>
            </a:r>
            <a:r>
              <a:rPr lang="en-US" dirty="0" smtClean="0"/>
              <a:t> = 0.2 = Small effect</a:t>
            </a:r>
          </a:p>
          <a:p>
            <a:pPr lvl="1"/>
            <a:r>
              <a:rPr lang="en-US" i="1" dirty="0" smtClean="0"/>
              <a:t>d</a:t>
            </a:r>
            <a:r>
              <a:rPr lang="en-US" dirty="0" smtClean="0"/>
              <a:t> = 0.5 = Medium effect</a:t>
            </a:r>
          </a:p>
          <a:p>
            <a:pPr lvl="1"/>
            <a:r>
              <a:rPr lang="en-US" i="1" dirty="0" smtClean="0"/>
              <a:t>d</a:t>
            </a:r>
            <a:r>
              <a:rPr lang="en-US" dirty="0" smtClean="0"/>
              <a:t> = 0.8 = Large effect</a:t>
            </a:r>
          </a:p>
          <a:p>
            <a:pPr lvl="1"/>
            <a:endParaRPr lang="en-US" dirty="0" smtClean="0"/>
          </a:p>
          <a:p>
            <a:pPr lvl="1"/>
            <a:endParaRPr lang="en-US" i="1" dirty="0" smtClean="0"/>
          </a:p>
          <a:p>
            <a:pPr>
              <a:buNone/>
            </a:pPr>
            <a:endParaRPr lang="en-US" dirty="0" smtClean="0"/>
          </a:p>
          <a:p>
            <a:pPr>
              <a:buNone/>
            </a:pPr>
            <a:endParaRPr lang="en-US" dirty="0" smtClean="0"/>
          </a:p>
          <a:p>
            <a:pPr>
              <a:buNone/>
            </a:pPr>
            <a:endParaRPr lang="en-US" dirty="0"/>
          </a:p>
        </p:txBody>
      </p:sp>
    </p:spTree>
    <p:extLst>
      <p:ext uri="{BB962C8B-B14F-4D97-AF65-F5344CB8AC3E}">
        <p14:creationId xmlns:p14="http://schemas.microsoft.com/office/powerpoint/2010/main" val="9983120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b="1" u="sng" dirty="0" smtClean="0"/>
              <a:t>Power</a:t>
            </a:r>
            <a:r>
              <a:rPr lang="en-US" dirty="0" smtClean="0"/>
              <a:t> of a statistical test is the probability that the test will correctly reject a false null hypothesis. </a:t>
            </a:r>
          </a:p>
          <a:p>
            <a:pPr lvl="1"/>
            <a:r>
              <a:rPr lang="en-US" dirty="0" smtClean="0"/>
              <a:t>Related to the probability of a Type II error (</a:t>
            </a:r>
            <a:r>
              <a:rPr lang="el-GR" dirty="0" smtClean="0"/>
              <a:t>β</a:t>
            </a:r>
            <a:r>
              <a:rPr lang="en-US" dirty="0" smtClean="0"/>
              <a:t>)</a:t>
            </a:r>
          </a:p>
          <a:p>
            <a:pPr lvl="1"/>
            <a:r>
              <a:rPr lang="en-US" dirty="0" smtClean="0"/>
              <a:t>1 – </a:t>
            </a:r>
            <a:r>
              <a:rPr lang="el-GR" dirty="0" smtClean="0"/>
              <a:t>β</a:t>
            </a:r>
            <a:r>
              <a:rPr lang="en-US" dirty="0" smtClean="0"/>
              <a:t> is the measure of Power</a:t>
            </a:r>
          </a:p>
          <a:p>
            <a:pPr lvl="1"/>
            <a:r>
              <a:rPr lang="en-US" dirty="0" smtClean="0"/>
              <a:t>I.E. if power is 75%, the probability of a Type II error is 25%</a:t>
            </a:r>
          </a:p>
          <a:p>
            <a:pPr lvl="1"/>
            <a:r>
              <a:rPr lang="en-US" dirty="0" smtClean="0"/>
              <a:t>Power is calculated BEFORE a study is conducted.</a:t>
            </a:r>
          </a:p>
          <a:p>
            <a:pPr lvl="1"/>
            <a:endParaRPr lang="en-US" dirty="0" smtClean="0"/>
          </a:p>
          <a:p>
            <a:pPr lvl="1"/>
            <a:r>
              <a:rPr lang="en-US" dirty="0" smtClean="0"/>
              <a:t>Please read this section in your book carefully, it is difficult to explain through these slides but your book does a good job, and it’s an important concept!</a:t>
            </a:r>
            <a:endParaRPr lang="en-US" dirty="0"/>
          </a:p>
        </p:txBody>
      </p:sp>
    </p:spTree>
    <p:extLst>
      <p:ext uri="{BB962C8B-B14F-4D97-AF65-F5344CB8AC3E}">
        <p14:creationId xmlns:p14="http://schemas.microsoft.com/office/powerpoint/2010/main" val="774628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sp>
        <p:nvSpPr>
          <p:cNvPr id="46" name="Rectangle 45"/>
          <p:cNvSpPr/>
          <p:nvPr/>
        </p:nvSpPr>
        <p:spPr>
          <a:xfrm>
            <a:off x="2971800" y="385697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7" name="Rectangle 46"/>
          <p:cNvSpPr/>
          <p:nvPr/>
        </p:nvSpPr>
        <p:spPr>
          <a:xfrm>
            <a:off x="3200400" y="3855795"/>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8" name="Rectangle 47"/>
          <p:cNvSpPr/>
          <p:nvPr/>
        </p:nvSpPr>
        <p:spPr>
          <a:xfrm>
            <a:off x="3893494" y="385265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Rectangle 48"/>
          <p:cNvSpPr/>
          <p:nvPr/>
        </p:nvSpPr>
        <p:spPr>
          <a:xfrm>
            <a:off x="4607858" y="385183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0" name="Rectangle 49"/>
          <p:cNvSpPr/>
          <p:nvPr/>
        </p:nvSpPr>
        <p:spPr>
          <a:xfrm>
            <a:off x="3671046" y="3854227"/>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Rectangle 51"/>
          <p:cNvSpPr/>
          <p:nvPr/>
        </p:nvSpPr>
        <p:spPr>
          <a:xfrm>
            <a:off x="3442446" y="385183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Rectangle 52"/>
          <p:cNvSpPr/>
          <p:nvPr/>
        </p:nvSpPr>
        <p:spPr>
          <a:xfrm>
            <a:off x="3893370" y="3625627"/>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ectangle 53"/>
          <p:cNvSpPr/>
          <p:nvPr/>
        </p:nvSpPr>
        <p:spPr>
          <a:xfrm>
            <a:off x="3664770" y="3616494"/>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ectangle 54"/>
          <p:cNvSpPr/>
          <p:nvPr/>
        </p:nvSpPr>
        <p:spPr>
          <a:xfrm>
            <a:off x="3661881" y="3387894"/>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Rectangle 55"/>
          <p:cNvSpPr/>
          <p:nvPr/>
        </p:nvSpPr>
        <p:spPr>
          <a:xfrm>
            <a:off x="3793164" y="3835206"/>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19</a:t>
            </a:r>
          </a:p>
        </p:txBody>
      </p:sp>
      <p:cxnSp>
        <p:nvCxnSpPr>
          <p:cNvPr id="58" name="Straight Connector 57"/>
          <p:cNvCxnSpPr>
            <a:stCxn id="53" idx="2"/>
          </p:cNvCxnSpPr>
          <p:nvPr/>
        </p:nvCxnSpPr>
        <p:spPr>
          <a:xfrm flipV="1">
            <a:off x="4007670" y="3065295"/>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23" name="Cloud 22"/>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3931948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sp>
        <p:nvSpPr>
          <p:cNvPr id="46" name="Rectangle 45"/>
          <p:cNvSpPr/>
          <p:nvPr/>
        </p:nvSpPr>
        <p:spPr>
          <a:xfrm>
            <a:off x="5029200" y="385183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7" name="Rectangle 46"/>
          <p:cNvSpPr/>
          <p:nvPr/>
        </p:nvSpPr>
        <p:spPr>
          <a:xfrm>
            <a:off x="3200400" y="3855795"/>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8" name="Rectangle 47"/>
          <p:cNvSpPr/>
          <p:nvPr/>
        </p:nvSpPr>
        <p:spPr>
          <a:xfrm>
            <a:off x="3893494" y="385265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Rectangle 48"/>
          <p:cNvSpPr/>
          <p:nvPr/>
        </p:nvSpPr>
        <p:spPr>
          <a:xfrm>
            <a:off x="4607858" y="385183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0" name="Rectangle 49"/>
          <p:cNvSpPr/>
          <p:nvPr/>
        </p:nvSpPr>
        <p:spPr>
          <a:xfrm>
            <a:off x="3671046" y="3854227"/>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Rectangle 51"/>
          <p:cNvSpPr/>
          <p:nvPr/>
        </p:nvSpPr>
        <p:spPr>
          <a:xfrm>
            <a:off x="4385074" y="3847232"/>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Rectangle 52"/>
          <p:cNvSpPr/>
          <p:nvPr/>
        </p:nvSpPr>
        <p:spPr>
          <a:xfrm>
            <a:off x="3893370" y="3625627"/>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ectangle 53"/>
          <p:cNvSpPr/>
          <p:nvPr/>
        </p:nvSpPr>
        <p:spPr>
          <a:xfrm>
            <a:off x="4385074" y="362858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ectangle 54"/>
          <p:cNvSpPr/>
          <p:nvPr/>
        </p:nvSpPr>
        <p:spPr>
          <a:xfrm>
            <a:off x="4607858" y="3606606"/>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2" name="Group 1"/>
          <p:cNvGrpSpPr/>
          <p:nvPr/>
        </p:nvGrpSpPr>
        <p:grpSpPr>
          <a:xfrm>
            <a:off x="4114800" y="3065295"/>
            <a:ext cx="429260" cy="1010537"/>
            <a:chOff x="3793164" y="3065295"/>
            <a:chExt cx="429260" cy="1010537"/>
          </a:xfrm>
        </p:grpSpPr>
        <p:sp>
          <p:nvSpPr>
            <p:cNvPr id="56" name="Rectangle 55"/>
            <p:cNvSpPr/>
            <p:nvPr/>
          </p:nvSpPr>
          <p:spPr>
            <a:xfrm>
              <a:off x="3793164" y="3835206"/>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21</a:t>
              </a:r>
            </a:p>
          </p:txBody>
        </p:sp>
        <p:cxnSp>
          <p:nvCxnSpPr>
            <p:cNvPr id="58" name="Straight Connector 57"/>
            <p:cNvCxnSpPr>
              <a:stCxn id="53" idx="2"/>
            </p:cNvCxnSpPr>
            <p:nvPr/>
          </p:nvCxnSpPr>
          <p:spPr>
            <a:xfrm flipV="1">
              <a:off x="4007670" y="3065295"/>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27" name="Cloud 26"/>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378293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sp>
        <p:nvSpPr>
          <p:cNvPr id="46" name="Rectangle 45"/>
          <p:cNvSpPr/>
          <p:nvPr/>
        </p:nvSpPr>
        <p:spPr>
          <a:xfrm>
            <a:off x="2971800" y="3841219"/>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7" name="Rectangle 46"/>
          <p:cNvSpPr/>
          <p:nvPr/>
        </p:nvSpPr>
        <p:spPr>
          <a:xfrm>
            <a:off x="3200400" y="3855795"/>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8" name="Rectangle 47"/>
          <p:cNvSpPr/>
          <p:nvPr/>
        </p:nvSpPr>
        <p:spPr>
          <a:xfrm>
            <a:off x="2171700" y="383664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Rectangle 48"/>
          <p:cNvSpPr/>
          <p:nvPr/>
        </p:nvSpPr>
        <p:spPr>
          <a:xfrm>
            <a:off x="2400300" y="383433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0" name="Rectangle 49"/>
          <p:cNvSpPr/>
          <p:nvPr/>
        </p:nvSpPr>
        <p:spPr>
          <a:xfrm>
            <a:off x="2757294" y="3606606"/>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Rectangle 51"/>
          <p:cNvSpPr/>
          <p:nvPr/>
        </p:nvSpPr>
        <p:spPr>
          <a:xfrm>
            <a:off x="2400300" y="3605738"/>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ectangle 53"/>
          <p:cNvSpPr/>
          <p:nvPr/>
        </p:nvSpPr>
        <p:spPr>
          <a:xfrm>
            <a:off x="2614806" y="3838740"/>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ectangle 54"/>
          <p:cNvSpPr/>
          <p:nvPr/>
        </p:nvSpPr>
        <p:spPr>
          <a:xfrm>
            <a:off x="3200400" y="3606606"/>
            <a:ext cx="228600" cy="228600"/>
          </a:xfrm>
          <a:prstGeom prst="rect">
            <a:avLst/>
          </a:prstGeom>
          <a:noFill/>
          <a:ln>
            <a:solidFill>
              <a:schemeClr val="tx2">
                <a:lumMod val="60000"/>
                <a:lumOff val="40000"/>
                <a:alpha val="66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Rectangle 55"/>
          <p:cNvSpPr/>
          <p:nvPr/>
        </p:nvSpPr>
        <p:spPr>
          <a:xfrm>
            <a:off x="2656840" y="3835206"/>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14</a:t>
            </a:r>
          </a:p>
        </p:txBody>
      </p:sp>
      <p:cxnSp>
        <p:nvCxnSpPr>
          <p:cNvPr id="58" name="Straight Connector 57"/>
          <p:cNvCxnSpPr/>
          <p:nvPr/>
        </p:nvCxnSpPr>
        <p:spPr>
          <a:xfrm flipV="1">
            <a:off x="2871470" y="3065295"/>
            <a:ext cx="124" cy="788932"/>
          </a:xfrm>
          <a:prstGeom prst="line">
            <a:avLst/>
          </a:prstGeom>
          <a:ln>
            <a:prstDash val="dash"/>
          </a:ln>
        </p:spPr>
        <p:style>
          <a:lnRef idx="2">
            <a:schemeClr val="dk1"/>
          </a:lnRef>
          <a:fillRef idx="0">
            <a:schemeClr val="dk1"/>
          </a:fillRef>
          <a:effectRef idx="1">
            <a:schemeClr val="dk1"/>
          </a:effectRef>
          <a:fontRef idx="minor">
            <a:schemeClr val="tx1"/>
          </a:fontRef>
        </p:style>
      </p:cxn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28" name="Cloud 27"/>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266455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988358" y="4077302"/>
            <a:ext cx="7467600" cy="3136"/>
          </a:xfrm>
          <a:prstGeom prst="line">
            <a:avLst/>
          </a:prstGeom>
          <a:ln/>
        </p:spPr>
        <p:style>
          <a:lnRef idx="2">
            <a:schemeClr val="dk1"/>
          </a:lnRef>
          <a:fillRef idx="0">
            <a:schemeClr val="dk1"/>
          </a:fillRef>
          <a:effectRef idx="1">
            <a:schemeClr val="dk1"/>
          </a:effectRef>
          <a:fontRef idx="minor">
            <a:schemeClr val="tx1"/>
          </a:fontRef>
        </p:style>
      </p:cxnSp>
      <p:grpSp>
        <p:nvGrpSpPr>
          <p:cNvPr id="38" name="Group 37"/>
          <p:cNvGrpSpPr/>
          <p:nvPr/>
        </p:nvGrpSpPr>
        <p:grpSpPr>
          <a:xfrm>
            <a:off x="1752600" y="1752600"/>
            <a:ext cx="4030252" cy="2625390"/>
            <a:chOff x="1828800" y="2937210"/>
            <a:chExt cx="3820583" cy="2625390"/>
          </a:xfrm>
        </p:grpSpPr>
        <p:sp>
          <p:nvSpPr>
            <p:cNvPr id="4" name="Freeform 3"/>
            <p:cNvSpPr/>
            <p:nvPr/>
          </p:nvSpPr>
          <p:spPr>
            <a:xfrm>
              <a:off x="1828800" y="2937210"/>
              <a:ext cx="3820583" cy="2185216"/>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a:solidFill>
                <a:schemeClr val="tx2">
                  <a:lumMod val="40000"/>
                  <a:lumOff val="60000"/>
                </a:schemeClr>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37" name="Straight Connector 36"/>
            <p:cNvCxnSpPr>
              <a:stCxn id="4" idx="2"/>
            </p:cNvCxnSpPr>
            <p:nvPr/>
          </p:nvCxnSpPr>
          <p:spPr>
            <a:xfrm>
              <a:off x="3751363" y="2937210"/>
              <a:ext cx="1" cy="2625390"/>
            </a:xfrm>
            <a:prstGeom prst="line">
              <a:avLst/>
            </a:prstGeom>
            <a:ln>
              <a:solidFill>
                <a:schemeClr val="accent1">
                  <a:shade val="95000"/>
                  <a:satMod val="105000"/>
                  <a:alpha val="42000"/>
                </a:schemeClr>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3501491" y="422559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 18</a:t>
            </a:r>
          </a:p>
          <a:p>
            <a:r>
              <a:rPr lang="el-GR" b="1" dirty="0" smtClean="0">
                <a:solidFill>
                  <a:schemeClr val="tx2">
                    <a:lumMod val="60000"/>
                    <a:lumOff val="40000"/>
                  </a:schemeClr>
                </a:solidFill>
              </a:rPr>
              <a:t>σ</a:t>
            </a:r>
            <a:r>
              <a:rPr lang="en-US" dirty="0" smtClean="0"/>
              <a:t> = 4</a:t>
            </a:r>
            <a:endParaRPr lang="en-US" dirty="0"/>
          </a:p>
        </p:txBody>
      </p:sp>
      <p:grpSp>
        <p:nvGrpSpPr>
          <p:cNvPr id="62" name="Group 61"/>
          <p:cNvGrpSpPr/>
          <p:nvPr/>
        </p:nvGrpSpPr>
        <p:grpSpPr>
          <a:xfrm>
            <a:off x="3776180" y="2526268"/>
            <a:ext cx="772313" cy="369332"/>
            <a:chOff x="3793164" y="2526268"/>
            <a:chExt cx="702636" cy="369332"/>
          </a:xfrm>
        </p:grpSpPr>
        <p:cxnSp>
          <p:nvCxnSpPr>
            <p:cNvPr id="60" name="Straight Arrow Connector 59"/>
            <p:cNvCxnSpPr/>
            <p:nvPr/>
          </p:nvCxnSpPr>
          <p:spPr>
            <a:xfrm>
              <a:off x="3793164" y="2845208"/>
              <a:ext cx="7026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996140" y="2526268"/>
              <a:ext cx="309700" cy="369332"/>
            </a:xfrm>
            <a:prstGeom prst="rect">
              <a:avLst/>
            </a:prstGeom>
          </p:spPr>
          <p:txBody>
            <a:bodyPr wrap="none">
              <a:spAutoFit/>
            </a:bodyPr>
            <a:lstStyle/>
            <a:p>
              <a:r>
                <a:rPr lang="el-GR" b="1" dirty="0">
                  <a:solidFill>
                    <a:schemeClr val="tx2">
                      <a:lumMod val="60000"/>
                      <a:lumOff val="40000"/>
                    </a:schemeClr>
                  </a:solidFill>
                </a:rPr>
                <a:t>σ</a:t>
              </a:r>
              <a:endParaRPr lang="en-US" dirty="0"/>
            </a:p>
          </p:txBody>
        </p:sp>
      </p:grpSp>
      <p:sp>
        <p:nvSpPr>
          <p:cNvPr id="23" name="TextBox 22"/>
          <p:cNvSpPr txBox="1"/>
          <p:nvPr/>
        </p:nvSpPr>
        <p:spPr>
          <a:xfrm>
            <a:off x="4953000" y="4095315"/>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24" name="TextBox 23"/>
          <p:cNvSpPr txBox="1"/>
          <p:nvPr/>
        </p:nvSpPr>
        <p:spPr>
          <a:xfrm>
            <a:off x="1905000" y="4088329"/>
            <a:ext cx="838200" cy="307777"/>
          </a:xfrm>
          <a:prstGeom prst="rect">
            <a:avLst/>
          </a:prstGeom>
          <a:noFill/>
        </p:spPr>
        <p:txBody>
          <a:bodyPr wrap="square" rtlCol="0">
            <a:spAutoFit/>
          </a:bodyPr>
          <a:lstStyle/>
          <a:p>
            <a:r>
              <a:rPr lang="en-US" sz="1400" b="1" dirty="0" smtClean="0">
                <a:solidFill>
                  <a:schemeClr val="bg1">
                    <a:lumMod val="65000"/>
                  </a:schemeClr>
                </a:solidFill>
              </a:rPr>
              <a:t> -2.58</a:t>
            </a:r>
            <a:endParaRPr lang="en-US" sz="1400" b="1" dirty="0">
              <a:solidFill>
                <a:schemeClr val="bg1">
                  <a:lumMod val="65000"/>
                </a:schemeClr>
              </a:solidFill>
            </a:endParaRPr>
          </a:p>
        </p:txBody>
      </p:sp>
      <p:sp>
        <p:nvSpPr>
          <p:cNvPr id="3" name="Freeform 2"/>
          <p:cNvSpPr/>
          <p:nvPr/>
        </p:nvSpPr>
        <p:spPr>
          <a:xfrm>
            <a:off x="5224463" y="3705225"/>
            <a:ext cx="557212" cy="381000"/>
          </a:xfrm>
          <a:custGeom>
            <a:avLst/>
            <a:gdLst>
              <a:gd name="connsiteX0" fmla="*/ 557212 w 557212"/>
              <a:gd name="connsiteY0" fmla="*/ 381000 h 381000"/>
              <a:gd name="connsiteX1" fmla="*/ 547687 w 557212"/>
              <a:gd name="connsiteY1" fmla="*/ 233363 h 381000"/>
              <a:gd name="connsiteX2" fmla="*/ 461962 w 557212"/>
              <a:gd name="connsiteY2" fmla="*/ 209550 h 381000"/>
              <a:gd name="connsiteX3" fmla="*/ 366712 w 557212"/>
              <a:gd name="connsiteY3" fmla="*/ 180975 h 381000"/>
              <a:gd name="connsiteX4" fmla="*/ 233362 w 557212"/>
              <a:gd name="connsiteY4" fmla="*/ 123825 h 381000"/>
              <a:gd name="connsiteX5" fmla="*/ 142875 w 557212"/>
              <a:gd name="connsiteY5" fmla="*/ 80963 h 381000"/>
              <a:gd name="connsiteX6" fmla="*/ 0 w 557212"/>
              <a:gd name="connsiteY6" fmla="*/ 0 h 381000"/>
              <a:gd name="connsiteX7" fmla="*/ 4762 w 557212"/>
              <a:gd name="connsiteY7" fmla="*/ 381000 h 381000"/>
              <a:gd name="connsiteX8" fmla="*/ 557212 w 557212"/>
              <a:gd name="connsiteY8"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212" h="381000">
                <a:moveTo>
                  <a:pt x="557212" y="381000"/>
                </a:moveTo>
                <a:lnTo>
                  <a:pt x="547687" y="233363"/>
                </a:lnTo>
                <a:lnTo>
                  <a:pt x="461962" y="209550"/>
                </a:lnTo>
                <a:lnTo>
                  <a:pt x="366712" y="180975"/>
                </a:lnTo>
                <a:lnTo>
                  <a:pt x="233362" y="123825"/>
                </a:lnTo>
                <a:lnTo>
                  <a:pt x="142875" y="80963"/>
                </a:lnTo>
                <a:lnTo>
                  <a:pt x="0" y="0"/>
                </a:lnTo>
                <a:cubicBezTo>
                  <a:pt x="1587" y="127000"/>
                  <a:pt x="3175" y="254000"/>
                  <a:pt x="4762" y="381000"/>
                </a:cubicBezTo>
                <a:lnTo>
                  <a:pt x="557212" y="3810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762125" y="3714750"/>
            <a:ext cx="547688" cy="361950"/>
          </a:xfrm>
          <a:custGeom>
            <a:avLst/>
            <a:gdLst>
              <a:gd name="connsiteX0" fmla="*/ 0 w 547688"/>
              <a:gd name="connsiteY0" fmla="*/ 228600 h 361950"/>
              <a:gd name="connsiteX1" fmla="*/ 138113 w 547688"/>
              <a:gd name="connsiteY1" fmla="*/ 190500 h 361950"/>
              <a:gd name="connsiteX2" fmla="*/ 276225 w 547688"/>
              <a:gd name="connsiteY2" fmla="*/ 138113 h 361950"/>
              <a:gd name="connsiteX3" fmla="*/ 423863 w 547688"/>
              <a:gd name="connsiteY3" fmla="*/ 61913 h 361950"/>
              <a:gd name="connsiteX4" fmla="*/ 547688 w 547688"/>
              <a:gd name="connsiteY4" fmla="*/ 0 h 361950"/>
              <a:gd name="connsiteX5" fmla="*/ 542925 w 547688"/>
              <a:gd name="connsiteY5" fmla="*/ 357188 h 361950"/>
              <a:gd name="connsiteX6" fmla="*/ 0 w 547688"/>
              <a:gd name="connsiteY6" fmla="*/ 361950 h 361950"/>
              <a:gd name="connsiteX7" fmla="*/ 0 w 547688"/>
              <a:gd name="connsiteY7" fmla="*/ 22860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688" h="361950">
                <a:moveTo>
                  <a:pt x="0" y="228600"/>
                </a:moveTo>
                <a:lnTo>
                  <a:pt x="138113" y="190500"/>
                </a:lnTo>
                <a:lnTo>
                  <a:pt x="276225" y="138113"/>
                </a:lnTo>
                <a:lnTo>
                  <a:pt x="423863" y="61913"/>
                </a:lnTo>
                <a:lnTo>
                  <a:pt x="547688" y="0"/>
                </a:lnTo>
                <a:cubicBezTo>
                  <a:pt x="546100" y="119063"/>
                  <a:pt x="544513" y="238125"/>
                  <a:pt x="542925" y="357188"/>
                </a:cubicBezTo>
                <a:lnTo>
                  <a:pt x="0" y="361950"/>
                </a:lnTo>
                <a:lnTo>
                  <a:pt x="0" y="228600"/>
                </a:lnTo>
                <a:close/>
              </a:path>
            </a:pathLst>
          </a:custGeom>
          <a:solidFill>
            <a:schemeClr val="accent4">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314575" y="5968423"/>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15</a:t>
            </a:r>
          </a:p>
        </p:txBody>
      </p:sp>
      <p:sp>
        <p:nvSpPr>
          <p:cNvPr id="16" name="Rectangle 15"/>
          <p:cNvSpPr/>
          <p:nvPr/>
        </p:nvSpPr>
        <p:spPr>
          <a:xfrm>
            <a:off x="4459574" y="5968423"/>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20</a:t>
            </a:r>
          </a:p>
        </p:txBody>
      </p:sp>
      <p:sp>
        <p:nvSpPr>
          <p:cNvPr id="17" name="Rectangle 16"/>
          <p:cNvSpPr/>
          <p:nvPr/>
        </p:nvSpPr>
        <p:spPr>
          <a:xfrm>
            <a:off x="4029441" y="5968423"/>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19</a:t>
            </a:r>
          </a:p>
        </p:txBody>
      </p:sp>
      <p:sp>
        <p:nvSpPr>
          <p:cNvPr id="18" name="Rectangle 17"/>
          <p:cNvSpPr/>
          <p:nvPr/>
        </p:nvSpPr>
        <p:spPr>
          <a:xfrm>
            <a:off x="3173095" y="5968423"/>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17</a:t>
            </a:r>
          </a:p>
        </p:txBody>
      </p:sp>
      <p:sp>
        <p:nvSpPr>
          <p:cNvPr id="20" name="Rectangle 19"/>
          <p:cNvSpPr/>
          <p:nvPr/>
        </p:nvSpPr>
        <p:spPr>
          <a:xfrm>
            <a:off x="3602355" y="5968423"/>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18</a:t>
            </a:r>
          </a:p>
        </p:txBody>
      </p:sp>
      <p:sp>
        <p:nvSpPr>
          <p:cNvPr id="21" name="Rectangle 20"/>
          <p:cNvSpPr/>
          <p:nvPr/>
        </p:nvSpPr>
        <p:spPr>
          <a:xfrm>
            <a:off x="2743835" y="5968423"/>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16</a:t>
            </a:r>
          </a:p>
        </p:txBody>
      </p:sp>
      <p:sp>
        <p:nvSpPr>
          <p:cNvPr id="22" name="Rectangle 21"/>
          <p:cNvSpPr/>
          <p:nvPr/>
        </p:nvSpPr>
        <p:spPr>
          <a:xfrm>
            <a:off x="2748597" y="5727797"/>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16</a:t>
            </a:r>
          </a:p>
        </p:txBody>
      </p:sp>
      <p:sp>
        <p:nvSpPr>
          <p:cNvPr id="25" name="Rectangle 24"/>
          <p:cNvSpPr/>
          <p:nvPr/>
        </p:nvSpPr>
        <p:spPr>
          <a:xfrm>
            <a:off x="3607117" y="5727797"/>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18</a:t>
            </a:r>
          </a:p>
        </p:txBody>
      </p:sp>
      <p:sp>
        <p:nvSpPr>
          <p:cNvPr id="26" name="Rectangle 25"/>
          <p:cNvSpPr/>
          <p:nvPr/>
        </p:nvSpPr>
        <p:spPr>
          <a:xfrm>
            <a:off x="4036377" y="5727797"/>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19</a:t>
            </a:r>
          </a:p>
        </p:txBody>
      </p:sp>
      <p:sp>
        <p:nvSpPr>
          <p:cNvPr id="27" name="Rectangle 26"/>
          <p:cNvSpPr/>
          <p:nvPr/>
        </p:nvSpPr>
        <p:spPr>
          <a:xfrm>
            <a:off x="3177857" y="5727797"/>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17</a:t>
            </a:r>
          </a:p>
        </p:txBody>
      </p:sp>
      <p:sp>
        <p:nvSpPr>
          <p:cNvPr id="28" name="Rectangle 27"/>
          <p:cNvSpPr/>
          <p:nvPr/>
        </p:nvSpPr>
        <p:spPr>
          <a:xfrm>
            <a:off x="3177857" y="5487171"/>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17</a:t>
            </a:r>
          </a:p>
        </p:txBody>
      </p:sp>
      <p:sp>
        <p:nvSpPr>
          <p:cNvPr id="29" name="Rectangle 28"/>
          <p:cNvSpPr/>
          <p:nvPr/>
        </p:nvSpPr>
        <p:spPr>
          <a:xfrm>
            <a:off x="3607117" y="5487171"/>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18</a:t>
            </a:r>
          </a:p>
        </p:txBody>
      </p:sp>
      <p:sp>
        <p:nvSpPr>
          <p:cNvPr id="30" name="Rectangle 29"/>
          <p:cNvSpPr/>
          <p:nvPr/>
        </p:nvSpPr>
        <p:spPr>
          <a:xfrm>
            <a:off x="4888834" y="5968423"/>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21</a:t>
            </a:r>
          </a:p>
        </p:txBody>
      </p:sp>
      <p:sp>
        <p:nvSpPr>
          <p:cNvPr id="31" name="Rectangle 30"/>
          <p:cNvSpPr/>
          <p:nvPr/>
        </p:nvSpPr>
        <p:spPr>
          <a:xfrm>
            <a:off x="4459574" y="5727797"/>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20</a:t>
            </a:r>
          </a:p>
        </p:txBody>
      </p:sp>
      <p:sp>
        <p:nvSpPr>
          <p:cNvPr id="32" name="Rectangle 31"/>
          <p:cNvSpPr/>
          <p:nvPr/>
        </p:nvSpPr>
        <p:spPr>
          <a:xfrm>
            <a:off x="4031615" y="5487171"/>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19</a:t>
            </a:r>
          </a:p>
        </p:txBody>
      </p:sp>
      <p:sp>
        <p:nvSpPr>
          <p:cNvPr id="33" name="Rectangle 32"/>
          <p:cNvSpPr/>
          <p:nvPr/>
        </p:nvSpPr>
        <p:spPr>
          <a:xfrm>
            <a:off x="3607117" y="5246545"/>
            <a:ext cx="429260" cy="240626"/>
          </a:xfrm>
          <a:prstGeom prst="rect">
            <a:avLst/>
          </a:prstGeom>
          <a:solidFill>
            <a:schemeClr val="tx2">
              <a:lumMod val="40000"/>
              <a:lumOff val="60000"/>
              <a:alpha val="75000"/>
            </a:schemeClr>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smtClean="0">
                <a:solidFill>
                  <a:schemeClr val="tx1"/>
                </a:solidFill>
              </a:rPr>
              <a:t>18</a:t>
            </a:r>
          </a:p>
        </p:txBody>
      </p:sp>
      <p:sp>
        <p:nvSpPr>
          <p:cNvPr id="34" name="Freeform 33"/>
          <p:cNvSpPr/>
          <p:nvPr/>
        </p:nvSpPr>
        <p:spPr>
          <a:xfrm>
            <a:off x="2209800" y="5105400"/>
            <a:ext cx="3162300" cy="1027449"/>
          </a:xfrm>
          <a:custGeom>
            <a:avLst/>
            <a:gdLst>
              <a:gd name="connsiteX0" fmla="*/ 0 w 2965450"/>
              <a:gd name="connsiteY0" fmla="*/ 1308100 h 1314450"/>
              <a:gd name="connsiteX1" fmla="*/ 660400 w 2965450"/>
              <a:gd name="connsiteY1" fmla="*/ 993775 h 1314450"/>
              <a:gd name="connsiteX2" fmla="*/ 1492250 w 2965450"/>
              <a:gd name="connsiteY2" fmla="*/ 0 h 1314450"/>
              <a:gd name="connsiteX3" fmla="*/ 2311400 w 2965450"/>
              <a:gd name="connsiteY3" fmla="*/ 990600 h 1314450"/>
              <a:gd name="connsiteX4" fmla="*/ 2965450 w 2965450"/>
              <a:gd name="connsiteY4" fmla="*/ 131445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450" h="1314450">
                <a:moveTo>
                  <a:pt x="0" y="1308100"/>
                </a:moveTo>
                <a:cubicBezTo>
                  <a:pt x="205846" y="1259946"/>
                  <a:pt x="411692" y="1211792"/>
                  <a:pt x="660400" y="993775"/>
                </a:cubicBezTo>
                <a:cubicBezTo>
                  <a:pt x="909108" y="775758"/>
                  <a:pt x="1217083" y="529"/>
                  <a:pt x="1492250" y="0"/>
                </a:cubicBezTo>
                <a:cubicBezTo>
                  <a:pt x="1767417" y="-529"/>
                  <a:pt x="2065867" y="771525"/>
                  <a:pt x="2311400" y="990600"/>
                </a:cubicBezTo>
                <a:cubicBezTo>
                  <a:pt x="2556933" y="1209675"/>
                  <a:pt x="2761191" y="1262062"/>
                  <a:pt x="2965450" y="1314450"/>
                </a:cubicBezTo>
              </a:path>
            </a:pathLst>
          </a:cu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5" name="TextBox 34"/>
          <p:cNvSpPr txBox="1"/>
          <p:nvPr/>
        </p:nvSpPr>
        <p:spPr>
          <a:xfrm>
            <a:off x="3657600" y="6172200"/>
            <a:ext cx="841909" cy="646331"/>
          </a:xfrm>
          <a:prstGeom prst="rect">
            <a:avLst/>
          </a:prstGeom>
          <a:noFill/>
        </p:spPr>
        <p:txBody>
          <a:bodyPr wrap="square" rtlCol="0">
            <a:spAutoFit/>
          </a:bodyPr>
          <a:lstStyle/>
          <a:p>
            <a:r>
              <a:rPr lang="en-US" b="1" dirty="0" smtClean="0">
                <a:solidFill>
                  <a:schemeClr val="tx2">
                    <a:lumMod val="60000"/>
                    <a:lumOff val="40000"/>
                  </a:schemeClr>
                </a:solidFill>
              </a:rPr>
              <a:t>µ</a:t>
            </a:r>
            <a:r>
              <a:rPr lang="en-US" dirty="0" smtClean="0"/>
              <a:t> </a:t>
            </a:r>
          </a:p>
          <a:p>
            <a:r>
              <a:rPr lang="el-GR" b="1" dirty="0" smtClean="0">
                <a:solidFill>
                  <a:schemeClr val="tx2">
                    <a:lumMod val="60000"/>
                    <a:lumOff val="40000"/>
                  </a:schemeClr>
                </a:solidFill>
              </a:rPr>
              <a:t>σ</a:t>
            </a:r>
            <a:r>
              <a:rPr lang="en-US" b="1" baseline="-25000" dirty="0">
                <a:solidFill>
                  <a:schemeClr val="tx2">
                    <a:lumMod val="60000"/>
                    <a:lumOff val="40000"/>
                  </a:schemeClr>
                </a:solidFill>
              </a:rPr>
              <a:t>M</a:t>
            </a:r>
            <a:endParaRPr lang="en-US" baseline="-25000" dirty="0"/>
          </a:p>
        </p:txBody>
      </p:sp>
      <p:cxnSp>
        <p:nvCxnSpPr>
          <p:cNvPr id="7" name="Straight Connector 6"/>
          <p:cNvCxnSpPr/>
          <p:nvPr/>
        </p:nvCxnSpPr>
        <p:spPr>
          <a:xfrm>
            <a:off x="2209800" y="6209049"/>
            <a:ext cx="3162300" cy="0"/>
          </a:xfrm>
          <a:prstGeom prst="line">
            <a:avLst/>
          </a:prstGeom>
        </p:spPr>
        <p:style>
          <a:lnRef idx="2">
            <a:schemeClr val="dk1"/>
          </a:lnRef>
          <a:fillRef idx="0">
            <a:schemeClr val="dk1"/>
          </a:fillRef>
          <a:effectRef idx="1">
            <a:schemeClr val="dk1"/>
          </a:effectRef>
          <a:fontRef idx="minor">
            <a:schemeClr val="tx1"/>
          </a:fontRef>
        </p:style>
      </p:cxnSp>
      <p:sp>
        <p:nvSpPr>
          <p:cNvPr id="36" name="Cloud 35"/>
          <p:cNvSpPr/>
          <p:nvPr/>
        </p:nvSpPr>
        <p:spPr>
          <a:xfrm>
            <a:off x="76200" y="19050"/>
            <a:ext cx="2514600" cy="1600200"/>
          </a:xfrm>
          <a:prstGeom prst="cloud">
            <a:avLst/>
          </a:prstGeom>
          <a:noFill/>
          <a:ln w="6350">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smtClean="0"/>
              <a:t>Population of </a:t>
            </a:r>
            <a:r>
              <a:rPr lang="en-US" sz="2000" dirty="0" smtClean="0">
                <a:solidFill>
                  <a:schemeClr val="tx2">
                    <a:lumMod val="60000"/>
                    <a:lumOff val="40000"/>
                  </a:schemeClr>
                </a:solidFill>
              </a:rPr>
              <a:t>UNTREATED </a:t>
            </a:r>
            <a:r>
              <a:rPr lang="en-US" sz="2000" dirty="0" smtClean="0"/>
              <a:t>mice</a:t>
            </a:r>
          </a:p>
        </p:txBody>
      </p:sp>
    </p:spTree>
    <p:extLst>
      <p:ext uri="{BB962C8B-B14F-4D97-AF65-F5344CB8AC3E}">
        <p14:creationId xmlns:p14="http://schemas.microsoft.com/office/powerpoint/2010/main" val="689880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60000"/>
            <a:lumOff val="40000"/>
            <a:alpha val="70000"/>
          </a:schemeClr>
        </a:solidFill>
        <a:ln w="63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3200" dirty="0" smtClean="0"/>
        </a:defPPr>
      </a:lstStyle>
      <a:style>
        <a:lnRef idx="2">
          <a:schemeClr val="accent2"/>
        </a:lnRef>
        <a:fillRef idx="1">
          <a:schemeClr val="lt1"/>
        </a:fillRef>
        <a:effectRef idx="0">
          <a:schemeClr val="accent2"/>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4044</Words>
  <Application>Microsoft Office PowerPoint</Application>
  <PresentationFormat>On-screen Show (4:3)</PresentationFormat>
  <Paragraphs>638</Paragraphs>
  <Slides>53</Slides>
  <Notes>36</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Hypothesis Testing</vt:lpstr>
      <vt:lpstr>Recall what we know so far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Think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Formulating Hypotheses</vt:lpstr>
      <vt:lpstr>PowerPoint Presentation</vt:lpstr>
      <vt:lpstr>PowerPoint Presentation</vt:lpstr>
      <vt:lpstr>Hypotheses Pair</vt:lpstr>
      <vt:lpstr>Hypotheses Pair</vt:lpstr>
      <vt:lpstr>Hypotheses Pair</vt:lpstr>
      <vt:lpstr>Testing Hypotheses</vt:lpstr>
      <vt:lpstr>Testing the Hypotheses</vt:lpstr>
      <vt:lpstr>Testing the Hypotheses</vt:lpstr>
      <vt:lpstr>Testing the Hypotheses</vt:lpstr>
      <vt:lpstr>Testing the Hypotheses</vt:lpstr>
      <vt:lpstr>Testing the Hypotheses</vt:lpstr>
      <vt:lpstr>Testing the Hypotheses</vt:lpstr>
      <vt:lpstr>Test Statistics</vt:lpstr>
      <vt:lpstr>Conducting Z-test</vt:lpstr>
      <vt:lpstr>Conducting Z-test</vt:lpstr>
      <vt:lpstr>Conducting Z-test</vt:lpstr>
      <vt:lpstr>Testing the Hypotheses</vt:lpstr>
      <vt:lpstr>Report your Results</vt:lpstr>
      <vt:lpstr>More about Hypothesis Testing</vt:lpstr>
      <vt:lpstr>Error and Uncertainty</vt:lpstr>
      <vt:lpstr>Type I Errors</vt:lpstr>
      <vt:lpstr>Type II Errors</vt:lpstr>
      <vt:lpstr>Errors Hypothesis Testing</vt:lpstr>
      <vt:lpstr>Common Critical Values for One-Tailed z-tests</vt:lpstr>
      <vt:lpstr>Common Critical Values for Two-Tailed z-tests</vt:lpstr>
      <vt:lpstr>Assumptions of the z-test</vt:lpstr>
      <vt:lpstr>Concerns with Hypothesis Testing</vt:lpstr>
      <vt:lpstr>Effect Size</vt:lpstr>
      <vt:lpstr>Cohen’s d</vt:lpstr>
      <vt:lpstr>Power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Andriy V Koval</cp:lastModifiedBy>
  <cp:revision>38</cp:revision>
  <dcterms:created xsi:type="dcterms:W3CDTF">2006-08-16T00:00:00Z</dcterms:created>
  <dcterms:modified xsi:type="dcterms:W3CDTF">2012-11-13T12:12:30Z</dcterms:modified>
</cp:coreProperties>
</file>