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E6410-502B-8A4E-B0C6-DC05EC74F1D6}" v="27" dt="2022-11-21T10:29:5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/>
    <p:restoredTop sz="94607"/>
  </p:normalViewPr>
  <p:slideViewPr>
    <p:cSldViewPr snapToGrid="0">
      <p:cViewPr varScale="1">
        <p:scale>
          <a:sx n="144" d="100"/>
          <a:sy n="144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80B-448C-404D-BBC3-65168AA74179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DAE8-837A-AD40-9B8A-900D5BBCB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40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1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EDAE8-837A-AD40-9B8A-900D5BBCB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8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156D-D183-104E-AC26-EE2924BD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492BD-9A63-566A-A930-B979BD79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F8C3C-F989-7617-551C-5EC812C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501EF-2F8E-17A0-D536-AC0473A9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99BF2-C92B-6D60-C36A-4127E04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2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F4694-805D-64C0-ED6C-ADB321C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09F89-81B6-E6D4-AF19-6971481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41C03-A1D9-815A-0D80-81BC9C0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6AC27-90E6-EE35-A5D7-F1A64E33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A7BEE-AE5C-32D6-D0F6-0C351BC7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46D1F-4171-9BB9-6B3D-7E4B8FCC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17821-389A-2CBB-9104-52AE212F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2CE0A-FF2A-2795-C31D-EF9C0128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B433-540D-6EB0-A810-81448F8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A138B-2524-0CC0-3FAA-CB2F452C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7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50AE-C0AE-A4E6-10CD-85ED3ACC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642FA-54D7-1697-84B7-CA42CDB4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BFBA-AFD3-9B7A-A567-C155474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9B086-9DE9-5CE6-CB6B-A9A8F3FD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C67-F1B8-D0C1-0E66-1CA048C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7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6266-28C2-CC3A-7489-B5591F7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28B0-BF2A-B3B6-C031-D0BCF6A9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57321-8DD1-8EDC-E7AA-A83D58A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290F0-B926-E41E-D51D-31E50FB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269AA-2B09-EAB1-5CB5-83709D3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9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4D39-E20E-8E13-DE4A-C3FF8D0A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91E73-614C-3800-8DE3-29D8B7AE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AC32E-F5FA-8C05-61FF-36D1FD5D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D1D68-4616-57B1-A446-CF125FB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DA743-F653-09BB-7EC9-D2D7B96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0D01-F39A-7773-AFFF-75B66517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11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5FDA-BBC2-4577-4DB1-86DC7505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02948-A210-19A1-AB64-E39CCBBA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0C3EB-E14E-5DA1-0EDC-ECAEE31A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E7139-A688-1856-3625-B5DB7240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62820-36E1-B3F4-BA46-FE664B2B8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67DE0-5C60-F60B-F8F3-1B27084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BDFA9-1F79-4ED5-D9F9-38D156E6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0D6E54-73AB-A9F5-435F-D7E35BE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8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2F74-68DB-7D10-73BA-78FD1754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3130A-F84C-3A6D-8A90-FD143BC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BAD66F-6C1B-2236-8A19-4C5F54D7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FE6DD-B110-EAF3-375D-FF4DEE36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7F9B9-3E3F-577A-307F-93391DCC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AD02B-6CF6-CD22-A3D1-D2ADFA5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02C58-9D49-7D6A-22A7-A16E414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1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FD652-DB54-FA34-C75E-24CE9EF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8CC74-E783-0474-B126-E45AB042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55470-279C-96E2-778E-5D3496EA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0741E-DA99-748B-DF72-FD588AC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12CD-355D-2B5A-D141-54ADFC9A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DCF92-6232-B7AA-EBE3-DDBE9D9B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3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40D38-AC3C-B78F-CA7D-91BD0AE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34CCC-100C-F69E-AD55-79F77834F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E4E98-A0C7-2998-9E4F-14CFB874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5CA1F-13BC-D7F7-80E6-97A67CD8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8EC0D-3075-5DD0-1B29-7E3B377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5A38D-057B-8B4F-00F0-CAD9C370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2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88393-F577-3B97-C242-3FFD5038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0B868-B98E-3D21-5FD2-821BBC9E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81CA7-9622-12FE-00C3-424B37A2E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3663-1E26-9545-9DDB-B7DD5ED17FAF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00CAC-F6BD-0D8E-20C3-71B7DE9DC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3AF52-E981-AA98-3863-19BF92D3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3761-7344-0F40-9A9E-274634FA96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7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FB2E1BA-22FF-B81B-1B8E-5898F19158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797722" y="1316853"/>
            <a:ext cx="850900" cy="850900"/>
          </a:xfrm>
          <a:prstGeom prst="rect">
            <a:avLst/>
          </a:prstGeom>
        </p:spPr>
      </p:pic>
      <p:pic>
        <p:nvPicPr>
          <p:cNvPr id="7" name="图片 6" descr="图标, 圆圈&#10;&#10;描述已自动生成">
            <a:extLst>
              <a:ext uri="{FF2B5EF4-FFF2-40B4-BE49-F238E27FC236}">
                <a16:creationId xmlns:a16="http://schemas.microsoft.com/office/drawing/2014/main" id="{77F400AF-2194-5310-3C72-AA7A85113FF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45436" y="1316853"/>
            <a:ext cx="850900" cy="850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B7ED83-1E9D-721F-E395-FFD3C855D4CB}"/>
              </a:ext>
            </a:extLst>
          </p:cNvPr>
          <p:cNvSpPr txBox="1"/>
          <p:nvPr/>
        </p:nvSpPr>
        <p:spPr>
          <a:xfrm>
            <a:off x="2203020" y="2167753"/>
            <a:ext cx="13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非常不开心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2F26C8-0046-04B3-A986-170119E42703}"/>
              </a:ext>
            </a:extLst>
          </p:cNvPr>
          <p:cNvSpPr txBox="1"/>
          <p:nvPr/>
        </p:nvSpPr>
        <p:spPr>
          <a:xfrm>
            <a:off x="5662999" y="2167753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非常开心</a:t>
            </a:r>
          </a:p>
        </p:txBody>
      </p:sp>
    </p:spTree>
    <p:extLst>
      <p:ext uri="{BB962C8B-B14F-4D97-AF65-F5344CB8AC3E}">
        <p14:creationId xmlns:p14="http://schemas.microsoft.com/office/powerpoint/2010/main" val="33815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latin typeface="Helvetica" pitchFamily="2" charset="0"/>
              </a:rPr>
              <a:t>您将与一位玩家</a:t>
            </a:r>
            <a:r>
              <a:rPr lang="en-US" altLang="zh-CN" dirty="0">
                <a:latin typeface="Helvetica" pitchFamily="2" charset="0"/>
              </a:rPr>
              <a:t>B</a:t>
            </a:r>
            <a:r>
              <a:rPr lang="zh-CN" altLang="en-US" dirty="0">
                <a:latin typeface="Helvetica" pitchFamily="2" charset="0"/>
              </a:rPr>
              <a:t>同时开始本游戏</a:t>
            </a:r>
            <a:endParaRPr lang="zh-CN" altLang="en-US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 dirty="0">
                <a:effectLst/>
                <a:latin typeface="Helvetica" pitchFamily="2" charset="0"/>
              </a:rPr>
              <a:t>" 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 dirty="0">
                <a:effectLst/>
                <a:latin typeface="Helvetica" pitchFamily="2" charset="0"/>
              </a:rPr>
              <a:t>(</a:t>
            </a:r>
            <a:r>
              <a:rPr lang="zh-CN" altLang="en-US" dirty="0">
                <a:effectLst/>
                <a:latin typeface="Helvetica" pitchFamily="2" charset="0"/>
              </a:rPr>
              <a:t>如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 dirty="0">
                <a:effectLst/>
                <a:latin typeface="Helvetica" pitchFamily="2" charset="0"/>
              </a:rPr>
              <a:t> “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键对应最右边的绿色老虎</a:t>
            </a:r>
            <a:r>
              <a:rPr lang="en-US" altLang="zh-CN" dirty="0">
                <a:effectLst/>
                <a:latin typeface="Helvetica" pitchFamily="2" charset="0"/>
              </a:rPr>
              <a:t>)</a:t>
            </a:r>
            <a:endParaRPr lang="en-US" altLang="zh-CN" dirty="0"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 dirty="0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如果您成功</a:t>
            </a:r>
            <a:r>
              <a:rPr lang="zh-CN" altLang="en-US" dirty="0">
                <a:latin typeface="Helvetica" pitchFamily="2" charset="0"/>
              </a:rPr>
              <a:t>完成选择</a:t>
            </a:r>
            <a:r>
              <a:rPr lang="zh-CN" altLang="en-US" dirty="0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最左边代表您现在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zh-CN" altLang="en-US" dirty="0">
                <a:effectLst/>
                <a:latin typeface="Helvetica" pitchFamily="2" charset="0"/>
              </a:rPr>
              <a:t>非常不开心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en-US" altLang="zh-CN" dirty="0">
                <a:latin typeface="Helvetica" pitchFamily="2" charset="0"/>
              </a:rPr>
              <a:t>; </a:t>
            </a:r>
            <a:r>
              <a:rPr lang="zh-CN" altLang="en-US" dirty="0">
                <a:effectLst/>
                <a:latin typeface="Helvetica" pitchFamily="2" charset="0"/>
              </a:rPr>
              <a:t>最右边代表您现在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7B5C530A-EBF6-CAA5-76DC-EAC6DD886CF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64188" y="274194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2023" y="2613145"/>
            <a:ext cx="2112000" cy="118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96577" y="2613145"/>
            <a:ext cx="2111999" cy="1188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4701026" y="31110"/>
            <a:ext cx="749097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sz="2400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r>
              <a:rPr lang="zh-CN" altLang="en-US" sz="2000" dirty="0">
                <a:solidFill>
                  <a:srgbClr val="FFFF00"/>
                </a:solidFill>
                <a:effectLst/>
                <a:latin typeface="Helvetica" pitchFamily="2" charset="0"/>
              </a:rPr>
              <a:t>游戏设置：</a:t>
            </a:r>
            <a:endParaRPr lang="en-US" altLang="zh-CN" sz="2000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endParaRPr lang="en-US" altLang="zh-CN" sz="2000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latin typeface="Helvetica" pitchFamily="2" charset="0"/>
              </a:rPr>
              <a:t>您将与一位玩家</a:t>
            </a:r>
            <a:r>
              <a:rPr lang="en-US" altLang="zh-CN" dirty="0">
                <a:latin typeface="Helvetica" pitchFamily="2" charset="0"/>
              </a:rPr>
              <a:t>B</a:t>
            </a:r>
            <a:r>
              <a:rPr lang="zh-CN" altLang="en-US" dirty="0">
                <a:latin typeface="Helvetica" pitchFamily="2" charset="0"/>
              </a:rPr>
              <a:t>同时开始本游戏</a:t>
            </a:r>
            <a:endParaRPr lang="en-US" altLang="zh-CN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请将您的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左手</a:t>
            </a:r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 dirty="0">
                <a:effectLst/>
                <a:latin typeface="Helvetica" pitchFamily="2" charset="0"/>
              </a:rPr>
              <a:t>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zh-CN" altLang="en-US" dirty="0">
                <a:latin typeface="Helvetica" pitchFamily="2" charset="0"/>
              </a:rPr>
              <a:t>                   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右手</a:t>
            </a:r>
            <a:r>
              <a:rPr lang="zh-CN" altLang="en-US" dirty="0">
                <a:solidFill>
                  <a:srgbClr val="0070C0"/>
                </a:solidFill>
                <a:effectLst/>
                <a:latin typeface="Helvetica" pitchFamily="2" charset="0"/>
              </a:rPr>
              <a:t>中指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、</a:t>
            </a:r>
            <a:r>
              <a:rPr lang="zh-CN" altLang="en-US" dirty="0">
                <a:solidFill>
                  <a:srgbClr val="00B050"/>
                </a:solidFill>
                <a:effectLst/>
                <a:latin typeface="Helvetica" pitchFamily="2" charset="0"/>
              </a:rPr>
              <a:t>食指</a:t>
            </a:r>
            <a:r>
              <a:rPr lang="zh-CN" altLang="en-US" dirty="0">
                <a:effectLst/>
                <a:latin typeface="Helvetica" pitchFamily="2" charset="0"/>
              </a:rPr>
              <a:t>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 dirty="0">
                <a:effectLst/>
                <a:latin typeface="Helvetica" pitchFamily="2" charset="0"/>
              </a:rPr>
              <a:t>" 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在稍后，屏幕上会出现</a:t>
            </a:r>
            <a:r>
              <a:rPr lang="zh-CN" altLang="en-US" dirty="0">
                <a:solidFill>
                  <a:srgbClr val="FFFF00"/>
                </a:solidFill>
                <a:latin typeface="Helvetica" pitchFamily="2" charset="0"/>
              </a:rPr>
              <a:t>黄</a:t>
            </a:r>
            <a:r>
              <a:rPr lang="zh-CN" altLang="en-US" dirty="0">
                <a:latin typeface="Helvetica" pitchFamily="2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Helvetica" pitchFamily="2" charset="0"/>
              </a:rPr>
              <a:t>红</a:t>
            </a:r>
            <a:r>
              <a:rPr lang="zh-CN" altLang="en-US" dirty="0">
                <a:effectLst/>
                <a:latin typeface="Helvetica" pitchFamily="2" charset="0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/>
                <a:latin typeface="Helvetica" pitchFamily="2" charset="0"/>
              </a:rPr>
              <a:t>蓝</a:t>
            </a:r>
            <a:r>
              <a:rPr lang="zh-CN" altLang="en-US" dirty="0">
                <a:effectLst/>
                <a:latin typeface="Helvetica" pitchFamily="2" charset="0"/>
              </a:rPr>
              <a:t>、</a:t>
            </a:r>
            <a:r>
              <a:rPr lang="zh-CN" altLang="en-US" dirty="0">
                <a:solidFill>
                  <a:srgbClr val="00B050"/>
                </a:solidFill>
                <a:effectLst/>
                <a:latin typeface="Helvetica" pitchFamily="2" charset="0"/>
              </a:rPr>
              <a:t>绿</a:t>
            </a:r>
            <a:r>
              <a:rPr lang="zh-CN" altLang="en-US" dirty="0">
                <a:effectLst/>
                <a:latin typeface="Helvetica" pitchFamily="2" charset="0"/>
              </a:rPr>
              <a:t>四个不同颜色的老虎机。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     您需要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尽快</a:t>
            </a:r>
            <a:r>
              <a:rPr lang="zh-CN" altLang="en-US" dirty="0">
                <a:effectLst/>
                <a:latin typeface="Helvetica" pitchFamily="2" charset="0"/>
              </a:rPr>
              <a:t>按下对应位置的键来选择其中的一个老虎机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effectLst/>
                <a:latin typeface="Helvetica" pitchFamily="2" charset="0"/>
              </a:rPr>
              <a:t>(</a:t>
            </a:r>
            <a:r>
              <a:rPr lang="zh-CN" altLang="en-US" dirty="0">
                <a:effectLst/>
                <a:latin typeface="Helvetica" pitchFamily="2" charset="0"/>
              </a:rPr>
              <a:t>如右图所示 ：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键对应最左边</a:t>
            </a:r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黄色的老虎机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 “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键对应最右边的</a:t>
            </a:r>
            <a:r>
              <a:rPr lang="zh-CN" altLang="en-US" dirty="0">
                <a:solidFill>
                  <a:srgbClr val="00B050"/>
                </a:solidFill>
                <a:effectLst/>
                <a:latin typeface="Helvetica" pitchFamily="2" charset="0"/>
              </a:rPr>
              <a:t>绿色老虎机</a:t>
            </a:r>
            <a:r>
              <a:rPr lang="en-US" altLang="zh-CN" dirty="0">
                <a:effectLst/>
                <a:latin typeface="Helvetica" pitchFamily="2" charset="0"/>
              </a:rPr>
              <a:t>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latin typeface="Helvetica" pitchFamily="2" charset="0"/>
              </a:rPr>
              <a:t>随后，您选择的</a:t>
            </a:r>
            <a:r>
              <a:rPr lang="zh-CN" altLang="en-US" dirty="0">
                <a:effectLst/>
                <a:latin typeface="Helvetica" pitchFamily="2" charset="0"/>
              </a:rPr>
              <a:t>老虎机会呈现您本次选择的收益。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endParaRPr lang="en-US" altLang="zh-CN" dirty="0">
              <a:effectLst/>
              <a:latin typeface="Helvetica" pitchFamily="2" charset="0"/>
            </a:endParaRPr>
          </a:p>
          <a:p>
            <a:endParaRPr lang="en-US" altLang="zh-CN" dirty="0">
              <a:latin typeface="Helvetica" pitchFamily="2" charset="0"/>
            </a:endParaRPr>
          </a:p>
          <a:p>
            <a:endParaRPr lang="zh-CN" altLang="en-US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若您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未及时按键选择</a:t>
            </a:r>
            <a:r>
              <a:rPr lang="zh-CN" altLang="en-US" dirty="0">
                <a:effectLst/>
                <a:latin typeface="Helvetica" pitchFamily="2" charset="0"/>
              </a:rPr>
              <a:t>，会有红色的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 dirty="0">
                <a:effectLst/>
                <a:latin typeface="Helvetica" pitchFamily="2" charset="0"/>
              </a:rPr>
              <a:t>进行错误提示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zh-CN" altLang="en-US" dirty="0">
                <a:latin typeface="Helvetica" pitchFamily="2" charset="0"/>
              </a:rPr>
              <a:t>    </a:t>
            </a:r>
            <a:r>
              <a:rPr lang="zh-CN" altLang="en-US" dirty="0">
                <a:effectLst/>
                <a:latin typeface="Helvetica" pitchFamily="2" charset="0"/>
              </a:rPr>
              <a:t>并且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本次不会获得任何收益。</a:t>
            </a:r>
            <a:endParaRPr lang="en-US" altLang="zh-CN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kumimoji="1" lang="en-US" altLang="zh-CN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kumimoji="1" lang="zh-CN" altLang="en-US" dirty="0">
                <a:solidFill>
                  <a:srgbClr val="FFFF00"/>
                </a:solidFill>
                <a:latin typeface="Helvetica" pitchFamily="2" charset="0"/>
              </a:rPr>
              <a:t>如果您已经明白本部分说明，请按空格键进入下一部分的说明。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B5F7F9-6CD4-8680-4AA3-66F3A72874A7}"/>
              </a:ext>
            </a:extLst>
          </p:cNvPr>
          <p:cNvGrpSpPr/>
          <p:nvPr/>
        </p:nvGrpSpPr>
        <p:grpSpPr>
          <a:xfrm>
            <a:off x="192023" y="131694"/>
            <a:ext cx="4539600" cy="2373762"/>
            <a:chOff x="0" y="0"/>
            <a:chExt cx="5262627" cy="2880000"/>
          </a:xfrm>
        </p:grpSpPr>
        <p:pic>
          <p:nvPicPr>
            <p:cNvPr id="3" name="图片 2" descr="图标&#10;&#10;描述已自动生成">
              <a:extLst>
                <a:ext uri="{FF2B5EF4-FFF2-40B4-BE49-F238E27FC236}">
                  <a16:creationId xmlns:a16="http://schemas.microsoft.com/office/drawing/2014/main" id="{6A00C737-142E-00CB-D9C5-AF907E4C5E7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0" y="0"/>
              <a:ext cx="5120000" cy="28800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F670FE7-F81F-33AB-17CF-8468B027D1D9}"/>
                </a:ext>
              </a:extLst>
            </p:cNvPr>
            <p:cNvSpPr txBox="1"/>
            <p:nvPr/>
          </p:nvSpPr>
          <p:spPr>
            <a:xfrm>
              <a:off x="460854" y="1888852"/>
              <a:ext cx="4801773" cy="44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Helvetica" pitchFamily="2" charset="0"/>
                </a:rPr>
                <a:t>  </a:t>
              </a:r>
              <a:r>
                <a:rPr kumimoji="1" lang="en-US" altLang="zh-CN" dirty="0">
                  <a:solidFill>
                    <a:srgbClr val="FFFF00"/>
                  </a:solidFill>
                  <a:latin typeface="Helvetica" pitchFamily="2" charset="0"/>
                </a:rPr>
                <a:t>R</a:t>
              </a:r>
              <a:r>
                <a:rPr kumimoji="1" lang="zh-CN" altLang="en-US" dirty="0">
                  <a:latin typeface="Helvetica" pitchFamily="2" charset="0"/>
                </a:rPr>
                <a:t>             </a:t>
              </a:r>
              <a:r>
                <a:rPr kumimoji="1" lang="en-US" altLang="zh-CN" dirty="0">
                  <a:solidFill>
                    <a:srgbClr val="FF0000"/>
                  </a:solidFill>
                  <a:latin typeface="Helvetica" pitchFamily="2" charset="0"/>
                </a:rPr>
                <a:t>F</a:t>
              </a:r>
              <a:r>
                <a:rPr kumimoji="1" lang="zh-CN" altLang="en-US" dirty="0">
                  <a:latin typeface="Helvetica" pitchFamily="2" charset="0"/>
                </a:rPr>
                <a:t>              </a:t>
              </a:r>
              <a:r>
                <a:rPr kumimoji="1" lang="en-US" altLang="zh-CN" dirty="0">
                  <a:solidFill>
                    <a:srgbClr val="0070C0"/>
                  </a:solidFill>
                  <a:latin typeface="Helvetica" pitchFamily="2" charset="0"/>
                </a:rPr>
                <a:t>I</a:t>
              </a:r>
              <a:r>
                <a:rPr kumimoji="1" lang="zh-CN" altLang="en-US" dirty="0">
                  <a:latin typeface="Helvetica" pitchFamily="2" charset="0"/>
                </a:rPr>
                <a:t>  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Helvetica" pitchFamily="2" charset="0"/>
                </a:rPr>
                <a:t>J</a:t>
              </a:r>
              <a:endParaRPr kumimoji="1" lang="zh-CN" alt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</p:grp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0FAF5083-F63B-46D9-9FFD-38CA0A1DD77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2007" y="3950168"/>
            <a:ext cx="4416553" cy="2484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B9F4C110-DE99-07BB-667D-1C084FEA4E7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9695" y="3956803"/>
            <a:ext cx="4416552" cy="2484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5557118" y="88382"/>
            <a:ext cx="6634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如果您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成功</a:t>
            </a:r>
            <a:r>
              <a:rPr lang="zh-CN" altLang="en-US" dirty="0">
                <a:solidFill>
                  <a:schemeClr val="bg1"/>
                </a:solidFill>
                <a:latin typeface="Helvetica" pitchFamily="2" charset="0"/>
              </a:rPr>
              <a:t>完成选择</a:t>
            </a:r>
            <a:r>
              <a:rPr lang="zh-CN" altLang="en-US" dirty="0">
                <a:effectLst/>
                <a:latin typeface="Helvetica" pitchFamily="2" charset="0"/>
              </a:rPr>
              <a:t>，您将会看到您与玩家</a:t>
            </a:r>
            <a:r>
              <a:rPr lang="en-US" altLang="zh-CN" dirty="0">
                <a:effectLst/>
                <a:latin typeface="Helvetica" pitchFamily="2" charset="0"/>
              </a:rPr>
              <a:t>B</a:t>
            </a:r>
            <a:r>
              <a:rPr lang="zh-CN" altLang="en-US" dirty="0">
                <a:effectLst/>
                <a:latin typeface="Helvetica" pitchFamily="2" charset="0"/>
              </a:rPr>
              <a:t>在本次分别获得的收益。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zh-CN" altLang="en-US" dirty="0">
                <a:latin typeface="Helvetica" pitchFamily="2" charset="0"/>
              </a:rPr>
              <a:t>    </a:t>
            </a:r>
            <a:r>
              <a:rPr lang="zh-CN" altLang="en-US" dirty="0">
                <a:effectLst/>
                <a:latin typeface="Helvetica" pitchFamily="2" charset="0"/>
              </a:rPr>
              <a:t>你们每次的收益会不断累加。</a:t>
            </a:r>
            <a:endParaRPr lang="en-US" altLang="zh-CN" dirty="0">
              <a:effectLst/>
              <a:latin typeface="Helvetica" pitchFamily="2" charset="0"/>
            </a:endParaRPr>
          </a:p>
          <a:p>
            <a:endParaRPr lang="en-US" altLang="zh-CN" dirty="0">
              <a:latin typeface="Helvetica" pitchFamily="2" charset="0"/>
            </a:endParaRPr>
          </a:p>
          <a:p>
            <a:endParaRPr lang="en-US" altLang="zh-CN" dirty="0">
              <a:effectLst/>
              <a:latin typeface="Helvetica" pitchFamily="2" charset="0"/>
            </a:endParaRPr>
          </a:p>
          <a:p>
            <a:endParaRPr lang="en-US" altLang="zh-CN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latin typeface="Helvetica" pitchFamily="2" charset="0"/>
              </a:rPr>
              <a:t>如果您没有完成选择，本轮次您将不会获得任何收益。玩家</a:t>
            </a:r>
            <a:r>
              <a:rPr lang="en-US" altLang="zh-CN" dirty="0">
                <a:latin typeface="Helvetica" pitchFamily="2" charset="0"/>
              </a:rPr>
              <a:t>B</a:t>
            </a:r>
            <a:r>
              <a:rPr lang="zh-CN" altLang="en-US" dirty="0">
                <a:latin typeface="Helvetica" pitchFamily="2" charset="0"/>
              </a:rPr>
              <a:t>的收益将仍为您展示。</a:t>
            </a:r>
            <a:endParaRPr lang="zh-CN" altLang="en-US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请注意，每个老虎机提供的收益不同且会不断变化。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您在本游戏中获得的总收益越高，您最终获得的被试费也就越高。</a:t>
            </a:r>
            <a:endParaRPr lang="en-US" altLang="zh-CN" dirty="0">
              <a:latin typeface="Helvetica" pitchFamily="2" charset="0"/>
            </a:endParaRPr>
          </a:p>
          <a:p>
            <a:endParaRPr lang="en-US" altLang="zh-CN" dirty="0">
              <a:latin typeface="Helvetica" pitchFamily="2" charset="0"/>
            </a:endParaRPr>
          </a:p>
          <a:p>
            <a:endParaRPr lang="en-US" altLang="zh-CN" dirty="0">
              <a:latin typeface="Helvetica" pitchFamily="2" charset="0"/>
            </a:endParaRPr>
          </a:p>
          <a:p>
            <a:endParaRPr lang="en-US" altLang="zh-CN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effectLst/>
                <a:latin typeface="Helvetica" pitchFamily="2" charset="0"/>
              </a:rPr>
              <a:t>最左边代表您现在</a:t>
            </a:r>
            <a:r>
              <a:rPr lang="en-US" altLang="zh-CN" dirty="0">
                <a:solidFill>
                  <a:schemeClr val="bg1"/>
                </a:solidFill>
                <a:effectLst/>
                <a:latin typeface="Helvetica" pitchFamily="2" charset="0"/>
              </a:rPr>
              <a:t>“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非常不开心</a:t>
            </a:r>
            <a:r>
              <a:rPr lang="en-US" altLang="zh-CN" dirty="0">
                <a:solidFill>
                  <a:schemeClr val="bg1"/>
                </a:solidFill>
                <a:effectLst/>
                <a:latin typeface="Helvetica" pitchFamily="2" charset="0"/>
              </a:rPr>
              <a:t>”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; </a:t>
            </a:r>
            <a:r>
              <a:rPr lang="zh-CN" altLang="en-US" dirty="0">
                <a:effectLst/>
                <a:latin typeface="Helvetica" pitchFamily="2" charset="0"/>
              </a:rPr>
              <a:t>最右边代表您现在</a:t>
            </a:r>
            <a:r>
              <a:rPr lang="en-US" altLang="zh-CN" dirty="0">
                <a:solidFill>
                  <a:schemeClr val="bg1"/>
                </a:solidFill>
                <a:effectLst/>
                <a:latin typeface="Helvetica" pitchFamily="2" charset="0"/>
              </a:rPr>
              <a:t>“ 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" pitchFamily="2" charset="0"/>
              </a:rPr>
              <a:t>非常开心</a:t>
            </a:r>
            <a:r>
              <a:rPr lang="en-US" altLang="zh-CN" dirty="0">
                <a:solidFill>
                  <a:schemeClr val="bg1"/>
                </a:solidFill>
                <a:effectLst/>
                <a:latin typeface="Helvetica" pitchFamily="2" charset="0"/>
              </a:rPr>
              <a:t>” </a:t>
            </a:r>
            <a:r>
              <a:rPr lang="zh-CN" altLang="en-US" dirty="0">
                <a:effectLst/>
                <a:latin typeface="Helvetica" pitchFamily="2" charset="0"/>
              </a:rPr>
              <a:t>。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>
              <a:effectLst/>
              <a:latin typeface="Helvetica" pitchFamily="2" charset="0"/>
            </a:endParaRPr>
          </a:p>
          <a:p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认真阅读后，请再次确认您手指的位置，并在主试的指导下按空格键开始游戏</a:t>
            </a:r>
          </a:p>
          <a:p>
            <a:endParaRPr kumimoji="1" lang="zh-CN" altLang="en-US" dirty="0"/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0FAF5083-F63B-46D9-9FFD-38CA0A1DD77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48973" y="132770"/>
            <a:ext cx="2560001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EA0906C5-39C3-A5DB-B251-11F61CD8FB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48974" y="1725130"/>
            <a:ext cx="2560000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5D7C86BF-D30E-3FF8-A981-86D94854EB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2007" y="132770"/>
            <a:ext cx="2559999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图片 11" descr="图片包含 图标&#10;&#10;描述已自动生成">
            <a:extLst>
              <a:ext uri="{FF2B5EF4-FFF2-40B4-BE49-F238E27FC236}">
                <a16:creationId xmlns:a16="http://schemas.microsoft.com/office/drawing/2014/main" id="{18C718A3-AD7B-7F9F-F80B-41EAB094CD2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2006" y="1725130"/>
            <a:ext cx="2560000" cy="144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图片 12" descr="图表, 日程表, 箱线图&#10;&#10;描述已自动生成">
            <a:extLst>
              <a:ext uri="{FF2B5EF4-FFF2-40B4-BE49-F238E27FC236}">
                <a16:creationId xmlns:a16="http://schemas.microsoft.com/office/drawing/2014/main" id="{0B787E13-1509-CB8E-F019-02E63F16D07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2005" y="3317489"/>
            <a:ext cx="5228919" cy="29412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41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latin typeface="Helvetica" pitchFamily="2" charset="0"/>
              </a:rPr>
              <a:t>您将与一位玩家</a:t>
            </a:r>
            <a:r>
              <a:rPr lang="en-US" altLang="zh-CN" dirty="0">
                <a:latin typeface="Helvetica" pitchFamily="2" charset="0"/>
              </a:rPr>
              <a:t>B</a:t>
            </a:r>
            <a:r>
              <a:rPr lang="zh-CN" altLang="en-US" dirty="0">
                <a:latin typeface="Helvetica" pitchFamily="2" charset="0"/>
              </a:rPr>
              <a:t>同时开始本游戏</a:t>
            </a:r>
            <a:endParaRPr lang="zh-CN" altLang="en-US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 dirty="0">
                <a:effectLst/>
                <a:latin typeface="Helvetica" pitchFamily="2" charset="0"/>
              </a:rPr>
              <a:t>" 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 dirty="0">
                <a:effectLst/>
                <a:latin typeface="Helvetica" pitchFamily="2" charset="0"/>
              </a:rPr>
              <a:t>(</a:t>
            </a:r>
            <a:r>
              <a:rPr lang="zh-CN" altLang="en-US" dirty="0">
                <a:effectLst/>
                <a:latin typeface="Helvetica" pitchFamily="2" charset="0"/>
              </a:rPr>
              <a:t>如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 dirty="0">
                <a:effectLst/>
                <a:latin typeface="Helvetica" pitchFamily="2" charset="0"/>
              </a:rPr>
              <a:t> “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键对应最右边的绿色老虎</a:t>
            </a:r>
            <a:r>
              <a:rPr lang="en-US" altLang="zh-CN" dirty="0">
                <a:effectLst/>
                <a:latin typeface="Helvetica" pitchFamily="2" charset="0"/>
              </a:rPr>
              <a:t>)</a:t>
            </a:r>
            <a:endParaRPr lang="en-US" altLang="zh-CN" dirty="0"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 dirty="0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如果您成功</a:t>
            </a:r>
            <a:r>
              <a:rPr lang="zh-CN" altLang="en-US" dirty="0">
                <a:latin typeface="Helvetica" pitchFamily="2" charset="0"/>
              </a:rPr>
              <a:t>完成选择</a:t>
            </a:r>
            <a:r>
              <a:rPr lang="zh-CN" altLang="en-US" dirty="0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最左边代表您现在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zh-CN" altLang="en-US" dirty="0">
                <a:effectLst/>
                <a:latin typeface="Helvetica" pitchFamily="2" charset="0"/>
              </a:rPr>
              <a:t>非常不开心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en-US" altLang="zh-CN" dirty="0">
                <a:latin typeface="Helvetica" pitchFamily="2" charset="0"/>
              </a:rPr>
              <a:t>; </a:t>
            </a:r>
            <a:r>
              <a:rPr lang="zh-CN" altLang="en-US" dirty="0">
                <a:effectLst/>
                <a:latin typeface="Helvetica" pitchFamily="2" charset="0"/>
              </a:rPr>
              <a:t>最右边代表您现在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BD5E4-BD77-9702-D9B0-6E67727DB122}"/>
              </a:ext>
            </a:extLst>
          </p:cNvPr>
          <p:cNvSpPr txBox="1"/>
          <p:nvPr/>
        </p:nvSpPr>
        <p:spPr>
          <a:xfrm>
            <a:off x="280242" y="342492"/>
            <a:ext cx="8243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欢迎参加本游戏</a:t>
            </a:r>
            <a:endParaRPr lang="en-US" altLang="zh-CN" dirty="0">
              <a:solidFill>
                <a:srgbClr val="FFFF00"/>
              </a:solidFill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latin typeface="Helvetica" pitchFamily="2" charset="0"/>
              </a:rPr>
              <a:t>您将与一位玩家</a:t>
            </a:r>
            <a:r>
              <a:rPr lang="en-US" altLang="zh-CN" dirty="0">
                <a:latin typeface="Helvetica" pitchFamily="2" charset="0"/>
              </a:rPr>
              <a:t>B</a:t>
            </a:r>
            <a:r>
              <a:rPr lang="zh-CN" altLang="en-US" dirty="0">
                <a:latin typeface="Helvetica" pitchFamily="2" charset="0"/>
              </a:rPr>
              <a:t>同时开始本游戏</a:t>
            </a:r>
            <a:endParaRPr lang="zh-CN" altLang="en-US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请将您的左手中指、食指分别放到键盘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f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右手中指、食指分别放到键盘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 err="1">
                <a:solidFill>
                  <a:srgbClr val="0070C0"/>
                </a:solidFill>
                <a:effectLst/>
                <a:latin typeface="Helvetica" pitchFamily="2" charset="0"/>
              </a:rPr>
              <a:t>i</a:t>
            </a:r>
            <a:r>
              <a:rPr lang="en-US" altLang="zh-CN" dirty="0">
                <a:effectLst/>
                <a:latin typeface="Helvetica" pitchFamily="2" charset="0"/>
              </a:rPr>
              <a:t>" </a:t>
            </a:r>
            <a:r>
              <a:rPr lang="zh-CN" altLang="en-US" dirty="0">
                <a:effectLst/>
                <a:latin typeface="Helvetica" pitchFamily="2" charset="0"/>
              </a:rPr>
              <a:t>，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键上。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在稍后，屏幕上会出现红、黄、蓝、绿四个不同颜色的老虎机。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您需要尽快按下对应位置的键来选择其中的一个老虎机</a:t>
            </a:r>
          </a:p>
          <a:p>
            <a:pPr algn="ctr"/>
            <a:r>
              <a:rPr lang="en-US" altLang="zh-CN" dirty="0">
                <a:effectLst/>
                <a:latin typeface="Helvetica" pitchFamily="2" charset="0"/>
              </a:rPr>
              <a:t>(</a:t>
            </a:r>
            <a:r>
              <a:rPr lang="zh-CN" altLang="en-US" dirty="0">
                <a:effectLst/>
                <a:latin typeface="Helvetica" pitchFamily="2" charset="0"/>
              </a:rPr>
              <a:t>如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/>
                <a:latin typeface="Helvetica" pitchFamily="2" charset="0"/>
              </a:rPr>
              <a:t>r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键对应最左边黄色的老虎机，</a:t>
            </a:r>
            <a:r>
              <a:rPr lang="en-US" altLang="zh-CN" dirty="0">
                <a:effectLst/>
                <a:latin typeface="Helvetica" pitchFamily="2" charset="0"/>
              </a:rPr>
              <a:t> “</a:t>
            </a:r>
            <a:r>
              <a:rPr lang="en-US" altLang="zh-CN" dirty="0">
                <a:solidFill>
                  <a:srgbClr val="00B050"/>
                </a:solidFill>
                <a:effectLst/>
                <a:latin typeface="Helvetica" pitchFamily="2" charset="0"/>
              </a:rPr>
              <a:t>j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zh-CN" altLang="en-US" dirty="0">
                <a:effectLst/>
                <a:latin typeface="Helvetica" pitchFamily="2" charset="0"/>
              </a:rPr>
              <a:t>键对应最右边的绿色老虎</a:t>
            </a:r>
            <a:r>
              <a:rPr lang="en-US" altLang="zh-CN" dirty="0">
                <a:effectLst/>
                <a:latin typeface="Helvetica" pitchFamily="2" charset="0"/>
              </a:rPr>
              <a:t>)</a:t>
            </a:r>
            <a:endParaRPr lang="en-US" altLang="zh-CN" dirty="0"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之后，该老虎机会呈现您本次选择的收益。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若您未及时按键选择，会有红色的</a:t>
            </a:r>
            <a:r>
              <a:rPr lang="en-US" altLang="zh-CN" dirty="0">
                <a:solidFill>
                  <a:srgbClr val="FF0000"/>
                </a:solidFill>
                <a:effectLst/>
                <a:latin typeface="Helvetica" pitchFamily="2" charset="0"/>
              </a:rPr>
              <a:t>X</a:t>
            </a:r>
            <a:r>
              <a:rPr lang="zh-CN" altLang="en-US" dirty="0">
                <a:effectLst/>
                <a:latin typeface="Helvetica" pitchFamily="2" charset="0"/>
              </a:rPr>
              <a:t>进行错误提示，并且本次不会获得任何收益。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如果您成功</a:t>
            </a:r>
            <a:r>
              <a:rPr lang="zh-CN" altLang="en-US" dirty="0">
                <a:latin typeface="Helvetica" pitchFamily="2" charset="0"/>
              </a:rPr>
              <a:t>完成选择</a:t>
            </a:r>
            <a:r>
              <a:rPr lang="zh-CN" altLang="en-US" dirty="0">
                <a:effectLst/>
                <a:latin typeface="Helvetica" pitchFamily="2" charset="0"/>
              </a:rPr>
              <a:t>，您将会看到您与一名匿名玩家在本次分别获得的收益。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你们每次的收益会不断累加。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然后将出现一个评分选项，需要您对您当前的愉悦程度进行评分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最左边代表您现在</a:t>
            </a:r>
            <a:r>
              <a:rPr lang="en-US" altLang="zh-CN" dirty="0">
                <a:effectLst/>
                <a:latin typeface="Helvetica" pitchFamily="2" charset="0"/>
              </a:rPr>
              <a:t>“</a:t>
            </a:r>
            <a:r>
              <a:rPr lang="zh-CN" altLang="en-US" dirty="0">
                <a:effectLst/>
                <a:latin typeface="Helvetica" pitchFamily="2" charset="0"/>
              </a:rPr>
              <a:t>非常不开心</a:t>
            </a:r>
            <a:r>
              <a:rPr lang="en-US" altLang="zh-CN" dirty="0">
                <a:effectLst/>
                <a:latin typeface="Helvetica" pitchFamily="2" charset="0"/>
              </a:rPr>
              <a:t>”</a:t>
            </a:r>
            <a:r>
              <a:rPr lang="en-US" altLang="zh-CN" dirty="0">
                <a:latin typeface="Helvetica" pitchFamily="2" charset="0"/>
              </a:rPr>
              <a:t>; </a:t>
            </a:r>
            <a:r>
              <a:rPr lang="zh-CN" altLang="en-US" dirty="0">
                <a:effectLst/>
                <a:latin typeface="Helvetica" pitchFamily="2" charset="0"/>
              </a:rPr>
              <a:t>最右边代表您现在</a:t>
            </a:r>
            <a:r>
              <a:rPr lang="en-US" altLang="zh-CN" dirty="0">
                <a:effectLst/>
                <a:latin typeface="Helvetica" pitchFamily="2" charset="0"/>
              </a:rPr>
              <a:t>"</a:t>
            </a:r>
            <a:r>
              <a:rPr lang="zh-CN" altLang="en-US" dirty="0">
                <a:effectLst/>
                <a:latin typeface="Helvetica" pitchFamily="2" charset="0"/>
              </a:rPr>
              <a:t>非常开心”。</a:t>
            </a: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您在本按键游戏中获得的总收益越高，您最终获得的被试费也就越高。</a:t>
            </a:r>
            <a:endParaRPr lang="en-US" altLang="zh-CN" dirty="0">
              <a:effectLst/>
              <a:latin typeface="Helvetica" pitchFamily="2" charset="0"/>
            </a:endParaRPr>
          </a:p>
          <a:p>
            <a:pPr algn="ctr"/>
            <a:r>
              <a:rPr lang="zh-CN" altLang="en-US" dirty="0">
                <a:effectLst/>
                <a:latin typeface="Helvetica" pitchFamily="2" charset="0"/>
              </a:rPr>
              <a:t>请注意，每个老虎机提供的收益不同且会不断变化。</a:t>
            </a:r>
          </a:p>
          <a:p>
            <a:pPr algn="ctr"/>
            <a:r>
              <a:rPr lang="zh-CN" altLang="en-US" dirty="0">
                <a:solidFill>
                  <a:srgbClr val="FFFF00"/>
                </a:solidFill>
                <a:effectLst/>
                <a:latin typeface="Helvetica" pitchFamily="2" charset="0"/>
              </a:rPr>
              <a:t>认真阅读后，请再次确认您手指的位置，并按空格键开始游戏</a:t>
            </a:r>
          </a:p>
          <a:p>
            <a:pPr algn="ctr"/>
            <a:endParaRPr kumimoji="1"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A00C737-142E-00CB-D9C5-AF907E4C5E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0"/>
            <a:ext cx="5120000" cy="2880000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2014A3E-45CE-7C13-CA29-A69EADD70B4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296" y="1554480"/>
            <a:ext cx="5120000" cy="2880000"/>
          </a:xfrm>
          <a:prstGeom prst="rect">
            <a:avLst/>
          </a:prstGeom>
        </p:spPr>
      </p:pic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201D56CC-B27A-575A-F6E7-DD4EB6B28C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2743149"/>
            <a:ext cx="5120000" cy="2880000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7B5C530A-EBF6-CAA5-76DC-EAC6DD886CF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64188" y="274194"/>
            <a:ext cx="5120000" cy="2880000"/>
          </a:xfrm>
          <a:prstGeom prst="rect">
            <a:avLst/>
          </a:prstGeom>
        </p:spPr>
      </p:pic>
      <p:pic>
        <p:nvPicPr>
          <p:cNvPr id="12" name="图片 11" descr="图表, 日程表, 箱线图&#10;&#10;描述已自动生成">
            <a:extLst>
              <a:ext uri="{FF2B5EF4-FFF2-40B4-BE49-F238E27FC236}">
                <a16:creationId xmlns:a16="http://schemas.microsoft.com/office/drawing/2014/main" id="{5E2E85CA-EC03-5BC1-1407-8F10967F429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726080" y="3035448"/>
            <a:ext cx="5120000" cy="2880000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545B4036-3965-F5ED-6A79-2FF06EC9D1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44430" y="4046298"/>
            <a:ext cx="5120000" cy="2880000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EC02397-24CB-3682-00AC-B73357B0D83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43242" y="1106374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0D76B20-E592-AC44-C2CE-590FB9E9DF51}"/>
              </a:ext>
            </a:extLst>
          </p:cNvPr>
          <p:cNvSpPr txBox="1"/>
          <p:nvPr/>
        </p:nvSpPr>
        <p:spPr>
          <a:xfrm>
            <a:off x="4519449" y="1881352"/>
            <a:ext cx="147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玩家</a:t>
            </a:r>
            <a:r>
              <a:rPr kumimoji="1" lang="en-US" altLang="zh-CN" dirty="0"/>
              <a:t>B</a:t>
            </a:r>
            <a:r>
              <a:rPr kumimoji="1" lang="zh-CN" altLang="en-US" dirty="0"/>
              <a:t>获得了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13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F9819-385C-9D35-255B-FAE2325C42EA}"/>
              </a:ext>
            </a:extLst>
          </p:cNvPr>
          <p:cNvSpPr txBox="1"/>
          <p:nvPr/>
        </p:nvSpPr>
        <p:spPr>
          <a:xfrm>
            <a:off x="1860331" y="1555530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请选择您此刻的愉悦程度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108EEB-2E77-57FE-62CE-2C658F9AA02F}"/>
              </a:ext>
            </a:extLst>
          </p:cNvPr>
          <p:cNvSpPr txBox="1"/>
          <p:nvPr/>
        </p:nvSpPr>
        <p:spPr>
          <a:xfrm>
            <a:off x="2059619" y="3116062"/>
            <a:ext cx="41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请您先休息一下，休息好之后告知主试</a:t>
            </a:r>
          </a:p>
        </p:txBody>
      </p:sp>
    </p:spTree>
    <p:extLst>
      <p:ext uri="{BB962C8B-B14F-4D97-AF65-F5344CB8AC3E}">
        <p14:creationId xmlns:p14="http://schemas.microsoft.com/office/powerpoint/2010/main" val="196486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1203</Words>
  <Application>Microsoft Macintosh PowerPoint</Application>
  <PresentationFormat>宽屏</PresentationFormat>
  <Paragraphs>93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Haofei</dc:creator>
  <cp:lastModifiedBy>Wu Haofei</cp:lastModifiedBy>
  <cp:revision>2</cp:revision>
  <dcterms:created xsi:type="dcterms:W3CDTF">2022-11-18T15:35:58Z</dcterms:created>
  <dcterms:modified xsi:type="dcterms:W3CDTF">2022-11-22T10:33:56Z</dcterms:modified>
</cp:coreProperties>
</file>