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275" r:id="rId8"/>
    <p:sldId id="281" r:id="rId9"/>
    <p:sldId id="280" r:id="rId10"/>
    <p:sldId id="298" r:id="rId11"/>
    <p:sldId id="296" r:id="rId12"/>
    <p:sldId id="262" r:id="rId13"/>
    <p:sldId id="300" r:id="rId14"/>
    <p:sldId id="301" r:id="rId15"/>
    <p:sldId id="295" r:id="rId16"/>
    <p:sldId id="329" r:id="rId17"/>
    <p:sldId id="330" r:id="rId18"/>
    <p:sldId id="331" r:id="rId19"/>
    <p:sldId id="332" r:id="rId20"/>
    <p:sldId id="333" r:id="rId21"/>
    <p:sldId id="297" r:id="rId22"/>
    <p:sldId id="269" r:id="rId23"/>
    <p:sldId id="270" r:id="rId24"/>
    <p:sldId id="271" r:id="rId25"/>
    <p:sldId id="272" r:id="rId26"/>
    <p:sldId id="273" r:id="rId27"/>
    <p:sldId id="274" r:id="rId28"/>
    <p:sldId id="268" r:id="rId29"/>
    <p:sldId id="277" r:id="rId30"/>
    <p:sldId id="279" r:id="rId31"/>
    <p:sldId id="282" r:id="rId32"/>
    <p:sldId id="278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练习部分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66993" y="1398827"/>
            <a:ext cx="9044762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设备完成这个部分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请接触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场景中出现的箭头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红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zh-CN" altLang="en-US" sz="2125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蓝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zh-CN" altLang="en-US" sz="2125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绿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请跟着箭头在虚拟空间中行走。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在虚拟空间中行走时，请记住</a:t>
            </a:r>
            <a:r>
              <a:rPr lang="zh-CN" altLang="en-US" sz="2125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路中的物体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zh-CN" altLang="en-US" sz="2125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所在的位置</a:t>
            </a:r>
            <a:endParaRPr lang="en-US" altLang="zh-CN" sz="2125" dirty="0">
              <a:solidFill>
                <a:schemeClr val="accent2">
                  <a:lumMod val="40000"/>
                  <a:lumOff val="60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练习结束将会有记忆测试部分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22078" y="571198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ocial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84480" y="1020445"/>
            <a:ext cx="11613515" cy="585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Hello! Welcome to our experiment!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In this experimental task, we're going to show you a virtual reality scene,</a:t>
            </a: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need to wear the VR headset to walk in space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While walking in the virtual space, you may meet different people, some of them will greet you and some of them will be indifferent to you.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will get 1 token when the person greets you and lose 1 token when they are indifferent to you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Obstacles that may be blocked during navigation are impassable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Your task is to find the target object as soon as possible and get as many tokens as possible.</a:t>
            </a: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click the button above the handle to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685552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nstruction</a:t>
            </a: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Space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475615" y="1264285"/>
            <a:ext cx="11192510" cy="553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Hello! Welcome to our experiment!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In this experimental task, we will show you a virtual reality scene,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need to wear the VR headset to walk in space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While walking in the virtual space, you may encounter different treasure chests, some of which contain gold coins and some of which contain bombs!</a:t>
            </a: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If you encounter a gold coin, you will get 1 token, and if you encounter a bomb, you will lose 1 token.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There may be roadblocks during navigation that you can't pass through.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Your task is to find the target object as soon as possible and get as many tokens as possible.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Click the Button Above the Handle to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182803" y="1242363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156335" y="424180"/>
            <a:ext cx="10207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Spatial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 - Memory Part 1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63567"/>
            <a:ext cx="9044762" cy="465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In the virtual reality navigation below, we </a:t>
            </a:r>
            <a:r>
              <a:rPr lang="en-US" altLang="zh-CN" sz="2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no longer </a:t>
            </a: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show landmark objects in the road</a:t>
            </a:r>
          </a:p>
          <a:p>
            <a:pPr lvl="0" algn="ctr">
              <a:defRPr/>
            </a:pPr>
            <a:endParaRPr lang="zh-CN" altLang="en-US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YOUR TASK IS TO 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</a:t>
            </a: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your memory to find the object you are looking for in this round of testing as quickly as possible.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shorter the time and distance spent, the higher the bonus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Please Click the Button Above the Handle to Start</a:t>
            </a:r>
            <a:endParaRPr lang="en-US" altLang="zh-CN" sz="2800" b="1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79625" y="632720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035685" y="3810"/>
            <a:ext cx="1011999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Spatial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 - Memory Part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  <a:sym typeface="+mn-ea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631166" y="1578201"/>
            <a:ext cx="9044762" cy="437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Hello! Welcome to our experiment!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experimental task, we will present you with a set of images,</a:t>
            </a:r>
          </a:p>
          <a:p>
            <a:pPr lvl="0" algn="ctr">
              <a:defRPr/>
            </a:pP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You need to determine if each of the pictures in the group has appeared in the scene before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If so, press the S key</a:t>
            </a:r>
          </a:p>
          <a:p>
            <a:pPr lvl="0" algn="ctr">
              <a:defRPr/>
            </a:pPr>
            <a:r>
              <a:rPr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Otherwise, press the K key</a:t>
            </a:r>
          </a:p>
          <a:p>
            <a:pPr lvl="0" algn="ctr">
              <a:defRPr/>
            </a:pP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Press </a:t>
            </a:r>
            <a:r>
              <a:rPr lang="en-US" altLang="zh-CN" sz="32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SPACE </a:t>
            </a: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key to continue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124075" y="1153420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080135" y="524510"/>
            <a:ext cx="1011999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Spatial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 - Memory Part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  <a:sym typeface="+mn-ea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53770" y="1743075"/>
            <a:ext cx="10488930" cy="496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Hello! Welcome to our experiment!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</a:t>
            </a:r>
            <a:r>
              <a:rPr lang="en-US" altLang="zh-CN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following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experimental task, we will show you the navigation map</a:t>
            </a:r>
            <a:r>
              <a:rPr lang="en-US" altLang="zh-CN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nd related photo materials,</a:t>
            </a:r>
          </a:p>
          <a:p>
            <a:pPr lvl="0" algn="ctr">
              <a:defRPr/>
            </a:pPr>
            <a:endParaRPr lang="zh-CN" altLang="en-US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Your task is to press the mouse with the memory of the navigation process</a:t>
            </a:r>
            <a:r>
              <a:rPr lang="en-US" altLang="zh-CN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</a:p>
          <a:p>
            <a:pPr lvl="0" algn="ctr">
              <a:defRPr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Drag the picture to the corresponding location on the map</a:t>
            </a:r>
          </a:p>
          <a:p>
            <a:pPr lvl="0" algn="ctr">
              <a:defRPr/>
            </a:pPr>
            <a:endParaRPr lang="zh-CN" altLang="en-US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will use the position of the tip of the mouse cursor </a:t>
            </a:r>
            <a:r>
              <a:rPr lang="en-US" altLang="zh-CN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you drag as a reference point, and according to the distance between the reference point and the real position as a token standard</a:t>
            </a:r>
          </a:p>
          <a:p>
            <a:pPr lvl="0"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Press any key to continue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21800" y="4936490"/>
            <a:ext cx="357505" cy="551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altLang="zh-CN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</a:t>
            </a:r>
            <a:r>
              <a:rPr lang="zh-CN" alt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lower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Mailbox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Plants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Sofa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Bin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练习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记忆部分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12079"/>
            <a:ext cx="9044762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在这个实验任务中，我们将向您呈现一组图片，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您需要判断该组图片的每一张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是否在您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空间导航练习的最后一圈（沿红色箭头行进路线）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出现过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如果是，请在图片下方输入栏填写事物出现的先后顺序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(1/2/3)</a:t>
            </a:r>
          </a:p>
          <a:p>
            <a:pPr algn="ctr">
              <a:defRPr/>
            </a:pP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如果否，请在图片下方输入栏填写 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单击键盘上的</a:t>
            </a:r>
            <a:r>
              <a:rPr lang="en-US" altLang="zh-CN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Washer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91059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Space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3047594"/>
            <a:ext cx="9044762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charset="-122"/>
                <a:cs typeface="Arial" panose="020B0604020202020204" pitchFamily="34" charset="0"/>
              </a:rPr>
              <a:t>Congratulations on finding the object!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44065" y="5466715"/>
            <a:ext cx="8281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Press any key to continue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花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信箱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绿植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沙发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垃圾桶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洗衣机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8000" y="58107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800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请在此输入：</a:t>
            </a:r>
            <a:endParaRPr lang="en-US" altLang="zh-CN" sz="18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9813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如果是，请在图片下方输入栏填写沿导航行进的图片中事物出现的先后顺序</a:t>
            </a:r>
            <a:r>
              <a:rPr lang="en-US" altLang="zh-CN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(1/2/3)</a:t>
            </a:r>
            <a:r>
              <a:rPr lang="zh-CN" altLang="en-US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；如果否，请填写 </a:t>
            </a:r>
            <a:r>
              <a:rPr lang="en-US" altLang="zh-CN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</a:p>
          <a:p>
            <a:pPr lvl="0">
              <a:defRPr/>
            </a:pP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样例： 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132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123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120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000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210……</a:t>
            </a:r>
          </a:p>
          <a:p>
            <a:pPr lvl="0">
              <a:defRPr/>
            </a:pPr>
            <a:endParaRPr lang="en-US" altLang="zh-CN" sz="1800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如果您完成填写，请单击右下角的按钮</a:t>
            </a:r>
            <a:endParaRPr lang="en-US" altLang="zh-CN" sz="1800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74" y="1140562"/>
            <a:ext cx="7623251" cy="571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7034" y="5398093"/>
            <a:ext cx="727792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如果图片在全程的</a:t>
            </a:r>
            <a:r>
              <a:rPr lang="en-US" altLang="zh-CN" sz="2000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VR</a:t>
            </a:r>
            <a:r>
              <a:rPr lang="zh-CN" altLang="en-US" sz="2000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实验中出现过，</a:t>
            </a:r>
            <a:r>
              <a:rPr lang="zh-CN" altLang="en-US" sz="20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请按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</a:t>
            </a:r>
            <a:r>
              <a:rPr lang="zh-CN" altLang="en-US" sz="20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键；</a:t>
            </a:r>
            <a:r>
              <a:rPr lang="zh-CN" altLang="en-US" sz="20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反之，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请按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</a:t>
            </a:r>
            <a:endParaRPr lang="en-US" altLang="zh-CN" sz="20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测试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66993" y="1398827"/>
            <a:ext cx="9044762" cy="546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设备在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空间中行走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在虚拟空间中行走时，您可能会遇到不同的宝箱，有的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宝箱里面是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金币，有的是炸弹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遇到金币您将得到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代币，遇到炸弹您将失去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导航过程中可能存在拦截的路障不可通过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尽快找到目标物体并且得到尽可能多的代币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确认开始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86587" y="2977286"/>
            <a:ext cx="71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行进起点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721264" y="3171902"/>
            <a:ext cx="280798" cy="2651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1086587" y="3703322"/>
            <a:ext cx="71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行进终点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721264" y="3897938"/>
            <a:ext cx="280798" cy="265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0541822" y="1308019"/>
            <a:ext cx="1558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请用鼠标拖动物体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到你认为的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地图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的相应位置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1822" y="4731148"/>
            <a:ext cx="1558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单击下方按钮</a:t>
            </a:r>
            <a:endParaRPr lang="en-US" altLang="zh-CN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以结束任务</a:t>
            </a:r>
            <a:endParaRPr lang="en-US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41822" y="1308019"/>
            <a:ext cx="1558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请用鼠标拖动物体到你认为的在导航地图中的相应位置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1822" y="4731148"/>
            <a:ext cx="1558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单击下方按钮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以结束任务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010274" y="3349624"/>
            <a:ext cx="360045" cy="3536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22078" y="571198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社交空间导航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测试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27988" y="1063560"/>
            <a:ext cx="90447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在这个实验任务中，我们将向你呈现虚拟现实的场景，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设备在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空间中行走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在虚拟空间中行走时，您可能会遇到不同的人，他们有些会和您打招呼，有些会对您冷漠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遇到打招呼的人时，您将得到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代币，反之，您将失去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导航过程中可能存在拦截的路障不可通过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尽快找到目标物体并且得到尽可能多的代币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确认开始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182803" y="1242363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966470" y="424180"/>
            <a:ext cx="1025906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空间导航</a:t>
            </a:r>
            <a:r>
              <a:rPr lang="zh-CN" altLang="en-US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任务 测试</a:t>
            </a:r>
            <a:r>
              <a:rPr lang="en-US" altLang="zh-CN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-</a:t>
            </a:r>
            <a:r>
              <a:rPr lang="zh-CN" altLang="en-US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记忆部分</a:t>
            </a:r>
            <a:r>
              <a:rPr lang="en-US" altLang="zh-CN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-1</a:t>
            </a:r>
            <a:endParaRPr sz="3500" b="1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63567"/>
            <a:ext cx="9044762" cy="447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在下面的虚拟现实导航过程中，我们不再显示路中的地表物体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请您凭借记忆尽可能快地找到在本轮测试中需要寻找的目标物体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花费的时间与路程越短，获得的奖金越高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 eaLnBrk="1" hangingPunct="1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请单击手柄上方按钮以确认开始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79625" y="632720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测试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记忆部分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-2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675616" y="1229586"/>
            <a:ext cx="9044762" cy="546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在这个实验任务中，我们将向您呈现一组图片，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您需要判断该组图片的每一张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是否在全程的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实验过程中出现过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请根据图片尽快且准确地判断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如果出现过，</a:t>
            </a:r>
            <a:r>
              <a:rPr lang="zh-CN" altLang="en-US" sz="2125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请按</a:t>
            </a: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</a:t>
            </a:r>
            <a:r>
              <a:rPr lang="zh-CN" altLang="en-US" sz="2125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如果没有，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请按</a:t>
            </a: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</a:t>
            </a:r>
            <a:endParaRPr lang="en-US" altLang="zh-CN" sz="2125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按空格键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22148" y="939508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记忆部分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-3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559729"/>
            <a:ext cx="9044762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接下来的</a:t>
            </a: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实验任务中，我们将向您</a:t>
            </a:r>
            <a:r>
              <a:rPr lang="zh-CN" altLang="en-US" sz="2125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呈现导航地图</a:t>
            </a:r>
            <a:endParaRPr lang="en-US" altLang="zh-CN" sz="2125" noProof="0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25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以及相关</a:t>
            </a:r>
            <a:r>
              <a:rPr lang="zh-CN" altLang="en-US" sz="2125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图片材料</a:t>
            </a: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请凭借记忆按动鼠标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将图片拖动到地图的相应位置中</a:t>
            </a: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我们会以您拖动时鼠标光标</a:t>
            </a: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</a:t>
            </a: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最尖部的位置作为参照点，并根据参照点和真实位置距离作为衡量的代币标准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如果遇到晕眩或者无法继续进行实验，请及时告知主试同学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136515" y="3980815"/>
            <a:ext cx="357505" cy="551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79625" y="632720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第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天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-1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631166" y="2110082"/>
            <a:ext cx="9044762" cy="38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在这个实验任务中，我们将向您呈现前一天实验场景中的物体，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您需要根据喜爱程度对这些物体进行评分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按任意键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79625" y="632720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第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天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-2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631166" y="1626378"/>
            <a:ext cx="9044762" cy="481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接下来，我们将向您呈现之前出现过的图片材料和关于情绪评价的网格，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根据自己的感觉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将物体放置到网格中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网格由两个维度（唤醒度、效价）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唤醒度</a:t>
            </a: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</a:t>
            </a: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兴奋程度</a:t>
            </a:r>
            <a:endParaRPr kumimoji="0" lang="zh-CN" altLang="en-US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效价</a:t>
            </a: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</a:t>
            </a: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情绪积极程度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按任意键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hmMGIwNmViZDU2YjY4MGE1Y2RjMzFlOWMwZGY5N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1909</Words>
  <Application>Microsoft Office PowerPoint</Application>
  <PresentationFormat>宽屏</PresentationFormat>
  <Paragraphs>325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华文中宋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JunY Zheng</cp:lastModifiedBy>
  <cp:revision>35</cp:revision>
  <dcterms:created xsi:type="dcterms:W3CDTF">2023-02-17T13:19:00Z</dcterms:created>
  <dcterms:modified xsi:type="dcterms:W3CDTF">2024-01-26T06:57:59Z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233E5834D31F477482C5E5FE98A42A55_13</vt:lpwstr>
  </property>
  <property fmtid="{D5CDD505-2E9C-101B-9397-08002B2CF9AE}" pid="3" name="KSOProductBuildVer">
    <vt:lpwstr>2052-12.1.0.16120</vt:lpwstr>
  </property>
</Properties>
</file>