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2_CAA78D85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420" r:id="rId5"/>
    <p:sldId id="42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5529C7-8ABB-521E-466C-8BE5534F44AF}" name="Wang Han" initials="WH" userId="S::mc04144@umac.mo::0807879f-782a-41ea-acb1-a511483dc8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2_CAA78D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EEC693-19F1-4178-A2C9-A49E1A37620D}" authorId="{5C5529C7-8ABB-521E-466C-8BE5534F44AF}" created="2023-06-11T06:59:07.6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99978373" sldId="258"/>
      <ac:picMk id="24" creationId="{472D1021-EBF3-D5F8-F244-A9ABE2E6FD50}"/>
    </ac:deMkLst>
    <p188:txBody>
      <a:bodyPr/>
      <a:lstStyle/>
      <a:p>
        <a:r>
          <a:rPr lang="en-US"/>
          <a:t>缺了一个情绪唤醒case和time的图，因为当时三方显著了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FCB3F-825B-4CAD-82DF-590DA8A1995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27E6-A3EA-4A6A-ACA1-2BBD7BED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A639B-4433-4B2C-A423-B5FEA04369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显示时间效应的</a:t>
            </a:r>
            <a:r>
              <a:rPr lang="en-US" altLang="zh-CN" dirty="0"/>
              <a:t>ROI</a:t>
            </a:r>
            <a:r>
              <a:rPr lang="zh-CN" altLang="en-US" dirty="0"/>
              <a:t>结果及其与惩罚评级的时间变化性的关系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A639B-4433-4B2C-A423-B5FEA04369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类别效应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A639B-4433-4B2C-A423-B5FEA04369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0CCD-CD84-4DF8-0F74-3D3C7504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9876B-C8DB-E7A8-86F7-408B7C7C9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FC1E3-161B-3C99-2F94-DAED687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88B66-D33C-1591-1B97-FF7C3F96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464F4-B3F2-DF21-A033-E71DD595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CB385-923A-63F9-8B16-5BFBB9B9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0E03D-075C-87A9-27C4-A5B15B9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54A10-FB3B-2A88-2F74-1757A98E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A8AA1-93FB-3A72-1D3C-4A64CC4B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F8DD4-EB58-E335-10D2-EA6F1DBE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893160-7146-CAF4-F3EA-654086D43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5531A7-E461-F433-DF99-52611EDC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E9328-1557-2320-5ADD-B2CBF7A6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0C7D2-EE60-D48D-2524-B69DE0E2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6FC27-8752-6C85-69F4-2877434C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A991C-8F81-8A5C-57CA-F3B70F9C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907E2-EA1D-CDB1-34D7-FA3D1983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F18D0-E4AF-FB96-F19A-CCEFCFE1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171A1-47A8-8660-4B4A-9CEFB54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97846-2109-AB24-204C-75EE24E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9A46-B30B-ECB6-EF57-9F8DD753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270B1-D2C2-A0C9-18F9-BAE60ADC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D8424-9C8D-BF73-3E20-8DCA4E3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816DF-5A17-9A86-CE7A-627BCBFA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2C4C5-CD8A-7232-CA5E-15FDC90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69220-88F1-180F-DBA5-4E16FF61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D0400-DE66-A6D3-5017-AFA3325BB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7AC68-81F6-455B-12A4-E09F2267F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72ECE-4807-8EF1-2787-4688290D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0260B-2DC9-A1A8-2C9A-0D5CA32A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A4DD2-CBC4-E957-4F23-BF8AC255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7C028-E956-F8E0-A5F1-802AAF13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C7870-107B-CA95-3D0E-A6AF3FD7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64F86-FBDC-D231-0BE7-060123AE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B542A-87F1-7F2E-7EC7-EC12CA2D2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1A59CB-C0CD-BF1D-B3CE-363183016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C029B2-E3F7-C5EC-F968-88D304CA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5D44C5-C9E4-4F5C-A334-BBE6DFEB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541EC-8642-F623-042D-19CE1BBB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036E-CC7F-3839-FBB1-052CBC8E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F07455-ED0C-99FC-8CF6-032F2DFA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A0B945-5201-E562-D304-E5916AA8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0716C-845C-1FCA-0FC2-9FD21C5C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5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46F56-0D56-4F02-CE73-A6D36FF4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5E9B74-4B72-56B5-8E1E-EAD4D04A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DAB98-5D53-845D-C2CD-9AB6817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5E87F-41FD-9531-B260-2B24A061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F0A60-C6F7-971A-6DF4-39D112AB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78D0C-2005-C227-D719-695C7D81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D6098-56C6-131B-4192-581D76DF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2E1CB-A20A-61B5-2627-00139C62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FC29E-721B-142B-4F78-A85B2A53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D1E84-BCBB-AF30-8F7B-A8B0CDC4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21E843-9717-5DD8-7777-B99C246CA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CFEAC-0272-A1AB-ED64-34178804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0179B-A436-3229-578A-DC63C7C6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B7C11-940A-500D-AC5E-70C713F7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1CC13-8505-0CE2-3F6D-391D34E3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1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0EEDEE-CEDD-747A-3DA5-66D5DA5E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C799E-10B2-D294-BDD2-2A9983A87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33108-D0F7-2AC9-43F3-6C1CDE10D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4F68-0217-4F9C-92D8-BB012B43731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66B98-E744-5276-F599-D55716C0E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B3345-2ADA-CD76-B747-017BB05D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CAA78D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472D1021-EBF3-D5F8-F244-A9ABE2E6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834" y="290693"/>
            <a:ext cx="3598270" cy="28524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FBA198B-EA80-8077-8DAB-57E9876E2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" y="116829"/>
            <a:ext cx="2914780" cy="2914780"/>
          </a:xfrm>
          <a:prstGeom prst="rect">
            <a:avLst/>
          </a:prstGeom>
        </p:spPr>
      </p:pic>
      <p:pic>
        <p:nvPicPr>
          <p:cNvPr id="26" name="图片 25" descr="图表, 箱线图&#10;&#10;描述已自动生成">
            <a:extLst>
              <a:ext uri="{FF2B5EF4-FFF2-40B4-BE49-F238E27FC236}">
                <a16:creationId xmlns:a16="http://schemas.microsoft.com/office/drawing/2014/main" id="{9B7991F3-9C5C-1C69-19C0-01FF139E8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" y="3575483"/>
            <a:ext cx="2865282" cy="2865282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BFE42577-54E2-D95F-DC54-29D63F68C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250" y="155316"/>
            <a:ext cx="2987809" cy="2987809"/>
          </a:xfrm>
          <a:prstGeom prst="rect">
            <a:avLst/>
          </a:prstGeom>
        </p:spPr>
      </p:pic>
      <p:pic>
        <p:nvPicPr>
          <p:cNvPr id="49" name="图片 48" descr="图表, 箱线图&#10;&#10;描述已自动生成">
            <a:extLst>
              <a:ext uri="{FF2B5EF4-FFF2-40B4-BE49-F238E27FC236}">
                <a16:creationId xmlns:a16="http://schemas.microsoft.com/office/drawing/2014/main" id="{77DCBBFF-44EE-4D84-7294-34C7C4532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50" y="3444523"/>
            <a:ext cx="3127201" cy="3127201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34448D8A-8096-41B7-2044-E613F73D157A}"/>
              </a:ext>
            </a:extLst>
          </p:cNvPr>
          <p:cNvSpPr/>
          <p:nvPr/>
        </p:nvSpPr>
        <p:spPr>
          <a:xfrm>
            <a:off x="173066" y="2908217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D04D89-C2D2-C53D-B3F3-79AFFB728982}"/>
              </a:ext>
            </a:extLst>
          </p:cNvPr>
          <p:cNvSpPr/>
          <p:nvPr/>
        </p:nvSpPr>
        <p:spPr>
          <a:xfrm>
            <a:off x="3087846" y="2974767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833CB90-116C-E401-A368-6ACCFDBD9486}"/>
              </a:ext>
            </a:extLst>
          </p:cNvPr>
          <p:cNvSpPr/>
          <p:nvPr/>
        </p:nvSpPr>
        <p:spPr>
          <a:xfrm>
            <a:off x="6784971" y="3025671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A618DCA-E87B-4ABC-C47E-37841582E2DA}"/>
              </a:ext>
            </a:extLst>
          </p:cNvPr>
          <p:cNvSpPr/>
          <p:nvPr/>
        </p:nvSpPr>
        <p:spPr>
          <a:xfrm>
            <a:off x="99632" y="6280695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5F5768E-EB94-CCF1-8205-0FE463C5B6BD}"/>
              </a:ext>
            </a:extLst>
          </p:cNvPr>
          <p:cNvSpPr/>
          <p:nvPr/>
        </p:nvSpPr>
        <p:spPr>
          <a:xfrm>
            <a:off x="3039834" y="6233674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F76607-7AAA-F09D-4CBB-4AB2C1135911}"/>
              </a:ext>
            </a:extLst>
          </p:cNvPr>
          <p:cNvSpPr/>
          <p:nvPr/>
        </p:nvSpPr>
        <p:spPr>
          <a:xfrm>
            <a:off x="6784971" y="6369051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783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B2D12B-AC4F-A70F-E9C7-3446C6811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2" r="7250" b="50000"/>
          <a:stretch/>
        </p:blipFill>
        <p:spPr>
          <a:xfrm>
            <a:off x="1109940" y="-86977"/>
            <a:ext cx="9801225" cy="32488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6B6FEC-9E7F-0DE1-FCA8-88700A0E8982}"/>
              </a:ext>
            </a:extLst>
          </p:cNvPr>
          <p:cNvSpPr/>
          <p:nvPr/>
        </p:nvSpPr>
        <p:spPr>
          <a:xfrm>
            <a:off x="-672576" y="1519052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CCE1E1-F296-B025-A17C-A80578E73366}"/>
              </a:ext>
            </a:extLst>
          </p:cNvPr>
          <p:cNvSpPr/>
          <p:nvPr/>
        </p:nvSpPr>
        <p:spPr>
          <a:xfrm>
            <a:off x="4626595" y="1519053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6098025-7AF1-4916-1B6C-8CCB1E9B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4935" y="3239814"/>
            <a:ext cx="3788689" cy="35288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0B10AA1-A94B-F228-976D-99F4DBC566C4}"/>
              </a:ext>
            </a:extLst>
          </p:cNvPr>
          <p:cNvSpPr/>
          <p:nvPr/>
        </p:nvSpPr>
        <p:spPr>
          <a:xfrm>
            <a:off x="-672576" y="4336995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FE152E-41D6-F75B-D012-B0E920897F3D}"/>
              </a:ext>
            </a:extLst>
          </p:cNvPr>
          <p:cNvSpPr/>
          <p:nvPr/>
        </p:nvSpPr>
        <p:spPr>
          <a:xfrm>
            <a:off x="4524790" y="4336994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2-4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D76A7-BF7D-86DE-38C2-CA6D0B8E7C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74" y="3156572"/>
            <a:ext cx="3965684" cy="3695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715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79AD9E-9F6D-557C-CA5F-74BD03A3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22" y="1075038"/>
            <a:ext cx="4473703" cy="44737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8F592F-EE3B-CC24-6C35-05A6F3139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818" y="1075038"/>
            <a:ext cx="4473703" cy="4473703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88A6DD-2DB2-EBA2-C3FF-5582A2B87744}"/>
              </a:ext>
            </a:extLst>
          </p:cNvPr>
          <p:cNvSpPr/>
          <p:nvPr/>
        </p:nvSpPr>
        <p:spPr>
          <a:xfrm>
            <a:off x="2062251" y="5449329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5ECB0C-17E1-ADAF-A79B-8B8AA915D467}"/>
              </a:ext>
            </a:extLst>
          </p:cNvPr>
          <p:cNvSpPr/>
          <p:nvPr/>
        </p:nvSpPr>
        <p:spPr>
          <a:xfrm>
            <a:off x="8106493" y="5449328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3-2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7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38B5A12-A8D6-4C6C-A3A2-5807FD76F7F4}"/>
              </a:ext>
            </a:extLst>
          </p:cNvPr>
          <p:cNvSpPr txBox="1"/>
          <p:nvPr/>
        </p:nvSpPr>
        <p:spPr>
          <a:xfrm>
            <a:off x="4306782" y="227062"/>
            <a:ext cx="3578436" cy="61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Different brain activations comparing second-party and third-party punishment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auto part, sketch, gear&#10;&#10;Description automatically generated">
            <a:extLst>
              <a:ext uri="{FF2B5EF4-FFF2-40B4-BE49-F238E27FC236}">
                <a16:creationId xmlns:a16="http://schemas.microsoft.com/office/drawing/2014/main" id="{1D4F768F-B685-2E1A-DD96-8EAF9CA24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44" y="866918"/>
            <a:ext cx="2493512" cy="110835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158ED172-5B06-C73A-1CC7-8BA7C8A0CA79}"/>
              </a:ext>
            </a:extLst>
          </p:cNvPr>
          <p:cNvSpPr txBox="1"/>
          <p:nvPr/>
        </p:nvSpPr>
        <p:spPr>
          <a:xfrm>
            <a:off x="3781338" y="51344"/>
            <a:ext cx="641522" cy="23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3" b="1" dirty="0">
                <a:latin typeface="Helvetica" pitchFamily="2" charset="0"/>
              </a:rPr>
              <a:t>Figure</a:t>
            </a:r>
            <a:r>
              <a:rPr lang="zh-CN" altLang="en-US" sz="913" b="1" dirty="0">
                <a:latin typeface="Helvetica" pitchFamily="2" charset="0"/>
              </a:rPr>
              <a:t> </a:t>
            </a:r>
            <a:r>
              <a:rPr lang="en-US" altLang="zh-CN" sz="913" b="1" dirty="0">
                <a:latin typeface="Helvetica" pitchFamily="2" charset="0"/>
              </a:rPr>
              <a:t>4</a:t>
            </a:r>
          </a:p>
        </p:txBody>
      </p:sp>
      <p:pic>
        <p:nvPicPr>
          <p:cNvPr id="6" name="Picture 3" descr="A picture containing auto part, metalware, gear, wheel&#10;&#10;Description automatically generated">
            <a:extLst>
              <a:ext uri="{FF2B5EF4-FFF2-40B4-BE49-F238E27FC236}">
                <a16:creationId xmlns:a16="http://schemas.microsoft.com/office/drawing/2014/main" id="{21E77023-5EB5-E144-0C08-DB7E566A5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33" y="2906429"/>
            <a:ext cx="2493512" cy="2216455"/>
          </a:xfrm>
          <a:prstGeom prst="rect">
            <a:avLst/>
          </a:prstGeom>
        </p:spPr>
      </p:pic>
      <p:sp>
        <p:nvSpPr>
          <p:cNvPr id="7" name="文本框 19">
            <a:extLst>
              <a:ext uri="{FF2B5EF4-FFF2-40B4-BE49-F238E27FC236}">
                <a16:creationId xmlns:a16="http://schemas.microsoft.com/office/drawing/2014/main" id="{F1663AE0-49D1-0DC1-F5BE-7C9624D9FDEB}"/>
              </a:ext>
            </a:extLst>
          </p:cNvPr>
          <p:cNvSpPr txBox="1"/>
          <p:nvPr/>
        </p:nvSpPr>
        <p:spPr>
          <a:xfrm>
            <a:off x="4363852" y="5295253"/>
            <a:ext cx="3578436" cy="903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85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A: left </a:t>
            </a:r>
            <a:r>
              <a:rPr lang="en-US" sz="685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dmPFC</a:t>
            </a:r>
            <a:r>
              <a:rPr lang="en-US" sz="685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displayed reduced activations in immediate arrest condition when compared to delayed arrest condition across all case severity levels; B: left </a:t>
            </a:r>
            <a:r>
              <a:rPr lang="en-US" sz="685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dmPFC</a:t>
            </a:r>
            <a:r>
              <a:rPr lang="en-US" sz="685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displayed reduced activations in immediate arrest condition when compared to delayed arrest condition in felony ( with mercy merits) category.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3AB5FE-046A-34C8-FCAD-3E7CB056950D}"/>
              </a:ext>
            </a:extLst>
          </p:cNvPr>
          <p:cNvSpPr txBox="1"/>
          <p:nvPr/>
        </p:nvSpPr>
        <p:spPr>
          <a:xfrm>
            <a:off x="4417135" y="2352627"/>
            <a:ext cx="3578436" cy="61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Different brain activations comparing immediate arrest and delayed arrest conditions in third-party punishment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B5436-B6ED-8972-510B-234D4AB10435}"/>
              </a:ext>
            </a:extLst>
          </p:cNvPr>
          <p:cNvSpPr/>
          <p:nvPr/>
        </p:nvSpPr>
        <p:spPr>
          <a:xfrm>
            <a:off x="1786205" y="1010176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3B95E2-2C89-DBB4-FE8D-B61B1C14CBF0}"/>
              </a:ext>
            </a:extLst>
          </p:cNvPr>
          <p:cNvSpPr/>
          <p:nvPr/>
        </p:nvSpPr>
        <p:spPr>
          <a:xfrm>
            <a:off x="1786204" y="4009322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4-2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38B5A12-A8D6-4C6C-A3A2-5807FD76F7F4}"/>
              </a:ext>
            </a:extLst>
          </p:cNvPr>
          <p:cNvSpPr txBox="1"/>
          <p:nvPr/>
        </p:nvSpPr>
        <p:spPr>
          <a:xfrm>
            <a:off x="4306782" y="227062"/>
            <a:ext cx="3578436" cy="61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ROI</a:t>
            </a:r>
            <a:r>
              <a:rPr lang="zh-CN" altLang="en-US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results showing temporal effects and their relationship to the temporal variability of punishment ratings 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98CE2-A864-DF0C-97F1-B82B28D5DABC}"/>
              </a:ext>
            </a:extLst>
          </p:cNvPr>
          <p:cNvSpPr txBox="1"/>
          <p:nvPr/>
        </p:nvSpPr>
        <p:spPr>
          <a:xfrm>
            <a:off x="3775760" y="51344"/>
            <a:ext cx="641522" cy="23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3" b="1" dirty="0">
                <a:latin typeface="Helvetica" pitchFamily="2" charset="0"/>
              </a:rPr>
              <a:t>Figure</a:t>
            </a:r>
            <a:r>
              <a:rPr lang="zh-CN" altLang="en-US" sz="913" b="1" dirty="0">
                <a:latin typeface="Helvetica" pitchFamily="2" charset="0"/>
              </a:rPr>
              <a:t> </a:t>
            </a:r>
            <a:r>
              <a:rPr lang="en-US" altLang="zh-CN" sz="913" b="1" dirty="0">
                <a:latin typeface="Helvetica" pitchFamily="2" charset="0"/>
              </a:rPr>
              <a:t>5</a:t>
            </a:r>
          </a:p>
        </p:txBody>
      </p:sp>
      <p:pic>
        <p:nvPicPr>
          <p:cNvPr id="6" name="Picture 5" descr="A picture containing diagram, text, line, map&#10;&#10;Description automatically generated">
            <a:extLst>
              <a:ext uri="{FF2B5EF4-FFF2-40B4-BE49-F238E27FC236}">
                <a16:creationId xmlns:a16="http://schemas.microsoft.com/office/drawing/2014/main" id="{DDAB6F47-D2F5-4C2D-4764-69990479A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85" y="1237627"/>
            <a:ext cx="4338229" cy="1566129"/>
          </a:xfrm>
          <a:prstGeom prst="rect">
            <a:avLst/>
          </a:prstGeom>
        </p:spPr>
      </p:pic>
      <p:sp>
        <p:nvSpPr>
          <p:cNvPr id="7" name="文本框 19">
            <a:extLst>
              <a:ext uri="{FF2B5EF4-FFF2-40B4-BE49-F238E27FC236}">
                <a16:creationId xmlns:a16="http://schemas.microsoft.com/office/drawing/2014/main" id="{33C4C982-206B-C757-ACC5-4E8F8BD4621F}"/>
              </a:ext>
            </a:extLst>
          </p:cNvPr>
          <p:cNvSpPr txBox="1"/>
          <p:nvPr/>
        </p:nvSpPr>
        <p:spPr>
          <a:xfrm>
            <a:off x="4211247" y="2750062"/>
            <a:ext cx="3578436" cy="89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A: four brain regions showing temporal effects; B: The temporal variance of activation in left </a:t>
            </a:r>
            <a:r>
              <a:rPr lang="en-US" altLang="zh-CN" sz="913" b="1" kern="100" dirty="0" err="1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dmPFC</a:t>
            </a: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correlates with the temporal variability of punishment ratings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74342-B972-3F34-DDAC-DD38FA88D301}"/>
              </a:ext>
            </a:extLst>
          </p:cNvPr>
          <p:cNvSpPr txBox="1"/>
          <p:nvPr/>
        </p:nvSpPr>
        <p:spPr>
          <a:xfrm>
            <a:off x="4211246" y="3762388"/>
            <a:ext cx="3578436" cy="61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(b) ROI</a:t>
            </a:r>
            <a:r>
              <a:rPr lang="zh-CN" altLang="en-US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results showing emotion effects and their relationship to the arousal ratings 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E583386C-83CB-A5BB-D3C4-5F3B481E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61" y="4493568"/>
            <a:ext cx="2677349" cy="2007247"/>
          </a:xfrm>
          <a:prstGeom prst="rect">
            <a:avLst/>
          </a:prstGeom>
        </p:spPr>
      </p:pic>
      <p:pic>
        <p:nvPicPr>
          <p:cNvPr id="8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EB16184A-7B1F-319A-ADEC-714D9DDC9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22" y="4910366"/>
            <a:ext cx="2039618" cy="15297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E4E526-E8FF-50B0-E6B0-D510877C1B47}"/>
              </a:ext>
            </a:extLst>
          </p:cNvPr>
          <p:cNvSpPr/>
          <p:nvPr/>
        </p:nvSpPr>
        <p:spPr>
          <a:xfrm>
            <a:off x="4016709" y="706337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0959D4-A83C-3229-491E-099B6D76CE8E}"/>
              </a:ext>
            </a:extLst>
          </p:cNvPr>
          <p:cNvSpPr/>
          <p:nvPr/>
        </p:nvSpPr>
        <p:spPr>
          <a:xfrm>
            <a:off x="4630334" y="700394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9A4F50-4A66-73A9-84EA-E0E753FDADF3}"/>
              </a:ext>
            </a:extLst>
          </p:cNvPr>
          <p:cNvSpPr/>
          <p:nvPr/>
        </p:nvSpPr>
        <p:spPr>
          <a:xfrm>
            <a:off x="5210479" y="700393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5BD553-4867-44D9-735C-1174723793E3}"/>
              </a:ext>
            </a:extLst>
          </p:cNvPr>
          <p:cNvSpPr/>
          <p:nvPr/>
        </p:nvSpPr>
        <p:spPr>
          <a:xfrm>
            <a:off x="5957560" y="669908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1AD720-4AB3-F3B4-FD93-77BF80FA22A3}"/>
              </a:ext>
            </a:extLst>
          </p:cNvPr>
          <p:cNvSpPr/>
          <p:nvPr/>
        </p:nvSpPr>
        <p:spPr>
          <a:xfrm>
            <a:off x="6921389" y="666322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0E7A52-E135-B9E7-6131-198C0F79B5B8}"/>
              </a:ext>
            </a:extLst>
          </p:cNvPr>
          <p:cNvSpPr/>
          <p:nvPr/>
        </p:nvSpPr>
        <p:spPr>
          <a:xfrm>
            <a:off x="4350893" y="6190735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29FC3A-98D8-0DBB-651F-0A4F7463CCF0}"/>
              </a:ext>
            </a:extLst>
          </p:cNvPr>
          <p:cNvSpPr/>
          <p:nvPr/>
        </p:nvSpPr>
        <p:spPr>
          <a:xfrm>
            <a:off x="5503956" y="6188092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0A4837-D322-9271-1563-8E24CAF35B29}"/>
              </a:ext>
            </a:extLst>
          </p:cNvPr>
          <p:cNvSpPr/>
          <p:nvPr/>
        </p:nvSpPr>
        <p:spPr>
          <a:xfrm>
            <a:off x="7175430" y="6190735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5-8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3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38B5A12-A8D6-4C6C-A3A2-5807FD76F7F4}"/>
              </a:ext>
            </a:extLst>
          </p:cNvPr>
          <p:cNvSpPr txBox="1"/>
          <p:nvPr/>
        </p:nvSpPr>
        <p:spPr>
          <a:xfrm>
            <a:off x="4306782" y="227062"/>
            <a:ext cx="3578436" cy="32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Category effects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98CE2-A864-DF0C-97F1-B82B28D5DABC}"/>
              </a:ext>
            </a:extLst>
          </p:cNvPr>
          <p:cNvSpPr txBox="1"/>
          <p:nvPr/>
        </p:nvSpPr>
        <p:spPr>
          <a:xfrm>
            <a:off x="3775760" y="51344"/>
            <a:ext cx="641522" cy="23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3" b="1" dirty="0">
                <a:latin typeface="Helvetica" pitchFamily="2" charset="0"/>
              </a:rPr>
              <a:t>Figure</a:t>
            </a:r>
            <a:r>
              <a:rPr lang="zh-CN" altLang="en-US" sz="913" b="1" dirty="0">
                <a:latin typeface="Helvetica" pitchFamily="2" charset="0"/>
              </a:rPr>
              <a:t> </a:t>
            </a:r>
            <a:r>
              <a:rPr lang="en-US" altLang="zh-CN" sz="913" b="1" dirty="0">
                <a:latin typeface="Helvetica" pitchFamily="2" charset="0"/>
              </a:rPr>
              <a:t>6</a:t>
            </a:r>
          </a:p>
        </p:txBody>
      </p:sp>
      <p:pic>
        <p:nvPicPr>
          <p:cNvPr id="4" name="Picture 3" descr="A picture containing sketch, panorama, collection&#10;&#10;Description automatically generated with medium confidence">
            <a:extLst>
              <a:ext uri="{FF2B5EF4-FFF2-40B4-BE49-F238E27FC236}">
                <a16:creationId xmlns:a16="http://schemas.microsoft.com/office/drawing/2014/main" id="{DB5B8C14-1EE7-75E1-CF5B-6A7FF4FBD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81" y="793353"/>
            <a:ext cx="4234437" cy="7468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6EC20D-0B75-E8F5-DA3C-5034DD3FA080}"/>
              </a:ext>
            </a:extLst>
          </p:cNvPr>
          <p:cNvSpPr txBox="1"/>
          <p:nvPr/>
        </p:nvSpPr>
        <p:spPr>
          <a:xfrm>
            <a:off x="4102426" y="1586170"/>
            <a:ext cx="2338557" cy="20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4"/>
              </a:spcAft>
            </a:pP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Cat2</a:t>
            </a: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：重罪：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SPP-TPP ITPJ, </a:t>
            </a:r>
            <a:r>
              <a:rPr lang="en-US" sz="685" kern="100" dirty="0" err="1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Precu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--PCC</a:t>
            </a:r>
            <a:endParaRPr lang="en-US" sz="685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9EB34-03B8-F563-60EF-8F9A6F53DC8A}"/>
              </a:ext>
            </a:extLst>
          </p:cNvPr>
          <p:cNvSpPr txBox="1"/>
          <p:nvPr/>
        </p:nvSpPr>
        <p:spPr>
          <a:xfrm>
            <a:off x="4102426" y="2255543"/>
            <a:ext cx="2338557" cy="20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4"/>
              </a:spcAft>
            </a:pP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cat3-cat2</a:t>
            </a: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SPP-TPP IDLPFC</a:t>
            </a:r>
            <a:endParaRPr lang="en-US" sz="685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345525-4C3C-70E9-5437-0B4A827FBC82}"/>
              </a:ext>
            </a:extLst>
          </p:cNvPr>
          <p:cNvSpPr txBox="1"/>
          <p:nvPr/>
        </p:nvSpPr>
        <p:spPr>
          <a:xfrm>
            <a:off x="4102425" y="3018481"/>
            <a:ext cx="3477307" cy="19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S3rd_c3</a:t>
            </a:r>
            <a:r>
              <a:rPr lang="zh-CN" alt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TPP</a:t>
            </a:r>
            <a:r>
              <a:rPr lang="zh-CN" alt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组</a:t>
            </a:r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cat2</a:t>
            </a:r>
            <a:r>
              <a:rPr lang="zh-CN" alt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current-delay ACC-L, L-Amygdala, R-Amygdala,  left-</a:t>
            </a:r>
            <a:r>
              <a:rPr lang="en-US" sz="685" dirty="0" err="1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mPFC</a:t>
            </a:r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endParaRPr lang="en-US" sz="685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98ECF2-EBEC-9505-C1FC-5237F9AA5B13}"/>
              </a:ext>
            </a:extLst>
          </p:cNvPr>
          <p:cNvSpPr txBox="1"/>
          <p:nvPr/>
        </p:nvSpPr>
        <p:spPr>
          <a:xfrm>
            <a:off x="4102425" y="3877004"/>
            <a:ext cx="3581107" cy="20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4"/>
              </a:spcAft>
            </a:pP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Sall_c3</a:t>
            </a: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在所有被试组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cat2</a:t>
            </a: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current-delay ACC-L</a:t>
            </a:r>
            <a:r>
              <a:rPr lang="en-US" sz="685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ACC-R</a:t>
            </a:r>
            <a:r>
              <a:rPr lang="en-US" sz="685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L-Amygdala, L-MTG</a:t>
            </a:r>
            <a:r>
              <a:rPr lang="en-US" sz="685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left-</a:t>
            </a:r>
            <a:r>
              <a:rPr lang="en-US" sz="685" kern="100" dirty="0" err="1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mPFC,R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-TPJ</a:t>
            </a:r>
            <a:endParaRPr lang="en-US" sz="685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92AA71-D364-18F5-2611-36461485CB3A}"/>
              </a:ext>
            </a:extLst>
          </p:cNvPr>
          <p:cNvSpPr/>
          <p:nvPr/>
        </p:nvSpPr>
        <p:spPr>
          <a:xfrm>
            <a:off x="1649369" y="922149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B80A9-A8C2-B80B-BFEA-9BC4369F179F}"/>
              </a:ext>
            </a:extLst>
          </p:cNvPr>
          <p:cNvSpPr/>
          <p:nvPr/>
        </p:nvSpPr>
        <p:spPr>
          <a:xfrm>
            <a:off x="1649369" y="1318634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CA8DDC-D1EA-C6E5-2E7C-F3635CE07739}"/>
              </a:ext>
            </a:extLst>
          </p:cNvPr>
          <p:cNvSpPr/>
          <p:nvPr/>
        </p:nvSpPr>
        <p:spPr>
          <a:xfrm>
            <a:off x="1649369" y="1988879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269153-3D0C-BC25-B27F-FA3ACE4EAE5F}"/>
              </a:ext>
            </a:extLst>
          </p:cNvPr>
          <p:cNvSpPr/>
          <p:nvPr/>
        </p:nvSpPr>
        <p:spPr>
          <a:xfrm>
            <a:off x="1649369" y="2737866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720485-E2DA-91DF-2012-37D1C6A492C9}"/>
              </a:ext>
            </a:extLst>
          </p:cNvPr>
          <p:cNvSpPr/>
          <p:nvPr/>
        </p:nvSpPr>
        <p:spPr>
          <a:xfrm>
            <a:off x="1649369" y="3634060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6-5</a:t>
            </a:r>
          </a:p>
        </p:txBody>
      </p:sp>
    </p:spTree>
    <p:extLst>
      <p:ext uri="{BB962C8B-B14F-4D97-AF65-F5344CB8AC3E}">
        <p14:creationId xmlns:p14="http://schemas.microsoft.com/office/powerpoint/2010/main" val="171393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238</Words>
  <Application>Microsoft Office PowerPoint</Application>
  <PresentationFormat>宽屏</PresentationFormat>
  <Paragraphs>47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Han</dc:creator>
  <cp:lastModifiedBy>Wang Han</cp:lastModifiedBy>
  <cp:revision>3</cp:revision>
  <dcterms:created xsi:type="dcterms:W3CDTF">2023-06-11T06:32:56Z</dcterms:created>
  <dcterms:modified xsi:type="dcterms:W3CDTF">2023-06-11T09:00:50Z</dcterms:modified>
</cp:coreProperties>
</file>