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31"/>
  </p:notesMasterIdLst>
  <p:handoutMasterIdLst>
    <p:handoutMasterId r:id="rId32"/>
  </p:handoutMasterIdLst>
  <p:sldIdLst>
    <p:sldId id="258" r:id="rId5"/>
    <p:sldId id="294" r:id="rId6"/>
    <p:sldId id="261" r:id="rId7"/>
    <p:sldId id="286" r:id="rId8"/>
    <p:sldId id="295" r:id="rId9"/>
    <p:sldId id="303" r:id="rId10"/>
    <p:sldId id="296" r:id="rId11"/>
    <p:sldId id="297" r:id="rId12"/>
    <p:sldId id="298" r:id="rId13"/>
    <p:sldId id="299" r:id="rId14"/>
    <p:sldId id="300" r:id="rId15"/>
    <p:sldId id="301" r:id="rId16"/>
    <p:sldId id="304" r:id="rId17"/>
    <p:sldId id="305" r:id="rId18"/>
    <p:sldId id="302" r:id="rId19"/>
    <p:sldId id="306" r:id="rId20"/>
    <p:sldId id="307" r:id="rId21"/>
    <p:sldId id="308" r:id="rId22"/>
    <p:sldId id="309" r:id="rId23"/>
    <p:sldId id="311" r:id="rId24"/>
    <p:sldId id="310" r:id="rId25"/>
    <p:sldId id="312" r:id="rId26"/>
    <p:sldId id="313" r:id="rId27"/>
    <p:sldId id="314" r:id="rId28"/>
    <p:sldId id="315"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9" autoAdjust="0"/>
  </p:normalViewPr>
  <p:slideViewPr>
    <p:cSldViewPr snapToGrid="0">
      <p:cViewPr varScale="1">
        <p:scale>
          <a:sx n="78" d="100"/>
          <a:sy n="78" d="100"/>
        </p:scale>
        <p:origin x="806" y="7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4/20/2022</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4/20/2022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当绿色和平组织主席向当地的绿色和平组织发言时，你知道他自己的观点</a:t>
            </a:r>
            <a:r>
              <a:rPr lang="en-US" altLang="zh-CN" dirty="0"/>
              <a:t>(dispositional factor) </a:t>
            </a:r>
            <a:r>
              <a:rPr lang="zh-CN" altLang="en-US" dirty="0"/>
              <a:t>和他的听众的观点（</a:t>
            </a:r>
            <a:r>
              <a:rPr lang="en-US" altLang="zh-CN" dirty="0"/>
              <a:t>situational factor</a:t>
            </a:r>
            <a:r>
              <a:rPr lang="zh-CN" altLang="en-US" dirty="0"/>
              <a:t>）都预先倾向于接受他的观点。</a:t>
            </a:r>
            <a:endParaRPr lang="en-US" altLang="zh-CN" dirty="0"/>
          </a:p>
          <a:p>
            <a:r>
              <a:rPr lang="zh-CN" altLang="en-US" dirty="0"/>
              <a:t>如果像英国石油这样的大型石油公司的总裁向其他行业主管提出同样的环保主义观点，那么他的信息确实是可信和有说服力的。</a:t>
            </a:r>
            <a:endParaRPr lang="en-US" altLang="zh-CN" dirty="0"/>
          </a:p>
          <a:p>
            <a:r>
              <a:rPr lang="zh-CN" altLang="en-US" dirty="0"/>
              <a:t>可以总结成与相关事件无关或对立的人提出相同的观点更可信。</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157318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一项研究测试了有吸引力的沟通者是否不仅在总体上更具说服力（这是一个公认的发现），而且在他们倡导不受欢迎的立场时尤其具有说服力</a:t>
            </a:r>
            <a:endParaRPr lang="en-US" altLang="zh-CN" dirty="0"/>
          </a:p>
          <a:p>
            <a:r>
              <a:rPr lang="zh-CN" altLang="en-US" dirty="0"/>
              <a:t>大学生就业机会、疾病的传播</a:t>
            </a:r>
            <a:endParaRPr lang="en-US" altLang="zh-CN" dirty="0"/>
          </a:p>
          <a:p>
            <a:r>
              <a:rPr lang="zh-CN" altLang="en-US" dirty="0"/>
              <a:t>如果这个说法是正确的，那么支持这个说法的所有论据就都是正确的</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3155626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Group decision-making</a:t>
            </a:r>
          </a:p>
          <a:p>
            <a:r>
              <a:rPr lang="zh-CN" altLang="en-US" dirty="0"/>
              <a:t>假设你在竞选一个职位，你希望投票者一起讨论之后进行投票还是直接个人投票？</a:t>
            </a:r>
            <a:endParaRPr lang="en-US" altLang="zh-CN" dirty="0"/>
          </a:p>
          <a:p>
            <a:r>
              <a:rPr lang="zh-CN" altLang="en-US" dirty="0"/>
              <a:t>在有凝聚力的群体中，人们会觉得自己受到了保护，免受风险决策的影响；可以躲在团队的后面</a:t>
            </a:r>
            <a:endParaRPr lang="en-US" altLang="zh-CN" dirty="0"/>
          </a:p>
          <a:p>
            <a:r>
              <a:rPr lang="zh-CN" altLang="en-US" dirty="0"/>
              <a:t>当听到别人与自己类似但更极端的观点时，他们就倾向改变自己的观点。温和中立的立场被讨论淹没，形成了鼓励极端立场的状况</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4253082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我自己本身不了解自己对心理学是否感兴趣，但是我选择了这门课，就说明我是对心理学是感兴趣的，但本身没有感兴趣的感觉</a:t>
            </a:r>
            <a:endParaRPr lang="en-US" altLang="zh-CN" dirty="0"/>
          </a:p>
          <a:p>
            <a:r>
              <a:rPr lang="zh-CN" altLang="en-US" dirty="0"/>
              <a:t>一个结果是，人们可能会歪曲自己先前的态度。被说服改变立场之后，人们可以很方便地感觉到他们的态度从未改变过。例如回想一下五年前自己对于心理学这门专业的看法</a:t>
            </a:r>
            <a:endParaRPr lang="en-US" altLang="zh-CN" dirty="0"/>
          </a:p>
          <a:p>
            <a:r>
              <a:rPr lang="zh-CN" altLang="en-US" dirty="0"/>
              <a:t>一般来说，人们轻视他们遥远的过去并赞扬最近过去的自我，相信他们过去到现在有很大的进步</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18</a:t>
            </a:fld>
            <a:endParaRPr lang="en-US" noProof="0" dirty="0"/>
          </a:p>
        </p:txBody>
      </p:sp>
    </p:spTree>
    <p:extLst>
      <p:ext uri="{BB962C8B-B14F-4D97-AF65-F5344CB8AC3E}">
        <p14:creationId xmlns:p14="http://schemas.microsoft.com/office/powerpoint/2010/main" val="224378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遵守法规以获得奖励并避免惩罚</a:t>
            </a:r>
            <a:endParaRPr lang="en-US" altLang="zh-CN" dirty="0"/>
          </a:p>
          <a:p>
            <a:r>
              <a:rPr lang="zh-CN" altLang="en-US" dirty="0"/>
              <a:t>识别和整合以增强对有价值群体的归属感</a:t>
            </a:r>
            <a:endParaRPr lang="en-US" altLang="zh-CN" dirty="0"/>
          </a:p>
          <a:p>
            <a:r>
              <a:rPr lang="zh-CN" altLang="en-US" dirty="0"/>
              <a:t>内化以存储态度相关知识</a:t>
            </a:r>
            <a:endParaRPr lang="en-US" altLang="zh-CN" dirty="0"/>
          </a:p>
          <a:p>
            <a:r>
              <a:rPr lang="en-US" altLang="zh-CN" dirty="0"/>
              <a:t>Conviction </a:t>
            </a:r>
            <a:r>
              <a:rPr lang="zh-CN" altLang="en-US" dirty="0"/>
              <a:t>信念</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20</a:t>
            </a:fld>
            <a:endParaRPr lang="en-US" noProof="0" dirty="0"/>
          </a:p>
        </p:txBody>
      </p:sp>
    </p:spTree>
    <p:extLst>
      <p:ext uri="{BB962C8B-B14F-4D97-AF65-F5344CB8AC3E}">
        <p14:creationId xmlns:p14="http://schemas.microsoft.com/office/powerpoint/2010/main" val="288454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态度强度在中年前会增加，然后下降，这意味着年轻人和老年人最容易改变他们的想法，因为他们觉得自己的态度不那么重要和确定</a:t>
            </a:r>
            <a:endParaRPr lang="en-US" altLang="zh-CN" dirty="0"/>
          </a:p>
          <a:p>
            <a:r>
              <a:rPr lang="zh-CN" altLang="en-US" dirty="0"/>
              <a:t>例如，一位候选人重要的政治态度 （福利、战争、移民），与态度不重要的人相比，可以更好的辨别出他们在这个问题上的差异</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21</a:t>
            </a:fld>
            <a:endParaRPr lang="en-US" noProof="0" dirty="0"/>
          </a:p>
        </p:txBody>
      </p:sp>
    </p:spTree>
    <p:extLst>
      <p:ext uri="{BB962C8B-B14F-4D97-AF65-F5344CB8AC3E}">
        <p14:creationId xmlns:p14="http://schemas.microsoft.com/office/powerpoint/2010/main" val="703184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态度的对象评价功能可以作为启发式，这是解决问题的简单评价策略。例如，态度有助于将态度一致性信息定义为真实信息；喜欢的人被认为有好的品质，不喜欢的人被认为有坏的品质。</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23</a:t>
            </a:fld>
            <a:endParaRPr lang="en-US" noProof="0" dirty="0"/>
          </a:p>
        </p:txBody>
      </p:sp>
    </p:spTree>
    <p:extLst>
      <p:ext uri="{BB962C8B-B14F-4D97-AF65-F5344CB8AC3E}">
        <p14:creationId xmlns:p14="http://schemas.microsoft.com/office/powerpoint/2010/main" val="82261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低自我监控者</a:t>
            </a:r>
            <a:r>
              <a:rPr lang="en-US" altLang="zh-CN" dirty="0"/>
              <a:t>(low self-monitors) </a:t>
            </a:r>
            <a:r>
              <a:rPr lang="zh-CN" altLang="en-US" dirty="0"/>
              <a:t>指那些不根据社会情况调节自己，而是一直以来以自己内心想法和感受来指导自己行为的人，这样的人更有价值表达的动机。</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24</a:t>
            </a:fld>
            <a:endParaRPr lang="en-US" noProof="0" dirty="0"/>
          </a:p>
        </p:txBody>
      </p:sp>
    </p:spTree>
    <p:extLst>
      <p:ext uri="{BB962C8B-B14F-4D97-AF65-F5344CB8AC3E}">
        <p14:creationId xmlns:p14="http://schemas.microsoft.com/office/powerpoint/2010/main" val="2407109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Interpersonal priorities </a:t>
            </a:r>
            <a:r>
              <a:rPr lang="zh-CN" altLang="en-US" dirty="0"/>
              <a:t>人际关系</a:t>
            </a:r>
            <a:endParaRPr lang="en-US" altLang="zh-CN" dirty="0"/>
          </a:p>
          <a:p>
            <a:r>
              <a:rPr lang="zh-CN" altLang="en-US" dirty="0"/>
              <a:t>例如，对同性恋者的偏见可以促进一个人被同性恋的直接群体的接受</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25</a:t>
            </a:fld>
            <a:endParaRPr lang="en-US" noProof="0" dirty="0"/>
          </a:p>
        </p:txBody>
      </p:sp>
    </p:spTree>
    <p:extLst>
      <p:ext uri="{BB962C8B-B14F-4D97-AF65-F5344CB8AC3E}">
        <p14:creationId xmlns:p14="http://schemas.microsoft.com/office/powerpoint/2010/main" val="390979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宣传和说服</a:t>
            </a:r>
            <a:endParaRPr lang="en-US" altLang="zh-CN" dirty="0"/>
          </a:p>
          <a:p>
            <a:r>
              <a:rPr lang="zh-CN" altLang="en-US" dirty="0"/>
              <a:t>反犹太主义和反民主偏见</a:t>
            </a:r>
            <a:endParaRPr lang="en-US" altLang="zh-CN" dirty="0"/>
          </a:p>
          <a:p>
            <a:r>
              <a:rPr lang="zh-CN" altLang="en-US" dirty="0"/>
              <a:t>军事中的满足感和剥夺感</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2477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现在的研究经常会用到很早之前的实验设计，改变主要就是增加了一些对干预认知过程的更详细的分析。</a:t>
            </a:r>
            <a:endParaRPr lang="en-US" altLang="zh-CN" dirty="0"/>
          </a:p>
          <a:p>
            <a:r>
              <a:rPr lang="en-US" altLang="zh-CN" dirty="0"/>
              <a:t>First:</a:t>
            </a:r>
            <a:r>
              <a:rPr lang="zh-CN" altLang="en-US" dirty="0"/>
              <a:t>传统的一致性理论假定人们解决差异是为了避免持有两种相互冲突的信仰而产生的不适感</a:t>
            </a:r>
            <a:r>
              <a:rPr lang="en-US" altLang="zh-CN" dirty="0"/>
              <a:t>,</a:t>
            </a:r>
            <a:r>
              <a:rPr lang="zh-CN" altLang="en-US" dirty="0"/>
              <a:t>保持人们认知之间的一致性 （自洽理论）</a:t>
            </a:r>
            <a:endParaRPr lang="en-US" altLang="zh-CN" dirty="0"/>
          </a:p>
          <a:p>
            <a:r>
              <a:rPr lang="zh-CN" altLang="en-US" dirty="0"/>
              <a:t>例如，为了处理不一致性，当前的认知方法可能会假设人们解决差异主要是为了提高记忆存储的效率。</a:t>
            </a:r>
            <a:endParaRPr lang="en-US" altLang="zh-CN" dirty="0"/>
          </a:p>
          <a:p>
            <a:r>
              <a:rPr lang="en-US" altLang="zh-CN" dirty="0"/>
              <a:t>Second:</a:t>
            </a:r>
            <a:r>
              <a:rPr lang="zh-CN" altLang="en-US" dirty="0"/>
              <a:t>较新的方法得到了早期无法获得的认知理论。这些理论有可能提供精确的框架，从而更仔细地分析与态度变化相关的认知过程。</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4024408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多个同时发生的心理过程的相容性</a:t>
            </a:r>
            <a:r>
              <a:rPr lang="en-US" altLang="zh-CN" dirty="0"/>
              <a:t>” “</a:t>
            </a:r>
            <a:r>
              <a:rPr lang="zh-CN" altLang="en-US" dirty="0"/>
              <a:t>当心理过程和状态之间的关系是和谐的</a:t>
            </a:r>
            <a:r>
              <a:rPr lang="en-US" altLang="zh-CN" dirty="0"/>
              <a:t>”</a:t>
            </a:r>
          </a:p>
          <a:p>
            <a:r>
              <a:rPr lang="zh-CN" altLang="en-US" dirty="0"/>
              <a:t>对于每种情况，书中首先简要回顾最相关的一致性理论作为背景，然后描述当前的认知解释。</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3205818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第一段结束：如果你相信吸烟会导致癌症（一种认知），但你还是吸烟（一种关于行为的相互矛盾的认知），那么你就容易产生认知失调 </a:t>
            </a:r>
            <a:r>
              <a:rPr lang="en-US" altLang="zh-CN" dirty="0"/>
              <a:t>cognitive dissonance.</a:t>
            </a:r>
          </a:p>
          <a:p>
            <a:r>
              <a:rPr lang="zh-CN" altLang="en-US" dirty="0"/>
              <a:t>第二段结束：虽然理论上人们可以通过改变自己的行为来减少不一致性，但大多数不一致性研究关注的是不一致的认知何时更有可能改变。由于行为收到现实的约束，所以相较于认知和态度会更难被改变</a:t>
            </a:r>
            <a:endParaRPr lang="en-US" altLang="zh-CN" dirty="0"/>
          </a:p>
          <a:p>
            <a:r>
              <a:rPr lang="zh-CN" altLang="en-US" dirty="0"/>
              <a:t>赞同自己吸烟：烟品尝起来很好，很放松  不赞同：吸烟得癌症，烟很贵，其他人不喜欢我抽烟。</a:t>
            </a:r>
            <a:r>
              <a:rPr lang="en-US" altLang="zh-CN" dirty="0"/>
              <a:t>Reduce the importance: </a:t>
            </a:r>
            <a:r>
              <a:rPr lang="zh-CN" altLang="en-US" dirty="0"/>
              <a:t>反正我早晚都会死，吸烟也无所谓</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937728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前两段结束：如果知道这个人是一位飞行员，你就会记住它有很好的视力，并能够推断他有良好的空间能力</a:t>
            </a:r>
            <a:endParaRPr lang="en-US" altLang="zh-CN" dirty="0"/>
          </a:p>
          <a:p>
            <a:r>
              <a:rPr lang="zh-CN" altLang="en-US" dirty="0"/>
              <a:t>这些共存的态度产生了微妙的矛盾心理，破坏了信心，扩大了对利弊的考虑，并在时间压力下自动形成了中立的态度。</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4005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用小单位代表了态度</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150172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第三种方法考察了人们独自思考自己的态度，并将自己关于态度变化的理论应用于这种情况。</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1372993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altLang="zh-CN"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4/20/2022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noProof="0"/>
              <a:t>Click to edit Master subtitle style</a:t>
            </a:r>
            <a:endParaRPr lang="en-US" noProof="0"/>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altLang="zh-CN" noProof="0"/>
              <a:t>Click to edit Master title style</a:t>
            </a:r>
            <a:endParaRPr lang="en-US" noProof="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altLang="zh-CN" noProof="0"/>
              <a:t>Click to edit Master title style</a:t>
            </a:r>
            <a:endParaRPr lang="en-US" noProof="0"/>
          </a:p>
        </p:txBody>
      </p:sp>
      <p:sp>
        <p:nvSpPr>
          <p:cNvPr id="3" name="Content Placeholder 2"/>
          <p:cNvSpPr>
            <a:spLocks noGrp="1"/>
          </p:cNvSpPr>
          <p:nvPr>
            <p:ph idx="1"/>
          </p:nvPr>
        </p:nvSpPr>
        <p:spPr>
          <a:xfrm>
            <a:off x="5458984" y="812800"/>
            <a:ext cx="5713841" cy="4868609"/>
          </a:xfrm>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4/20/2022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4/20/2022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4/20/2022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altLang="zh-CN" noProof="0"/>
              <a:t>Click to edit Master title style</a:t>
            </a:r>
            <a:endParaRPr lang="en-US" noProof="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altLang="zh-CN"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4/20/2022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altLang="zh-CN"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altLang="zh-CN" noProof="0"/>
              <a:t>Click to edit Master title style</a:t>
            </a:r>
            <a:endParaRPr lang="en-US" noProof="0"/>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4/20/2022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altLang="zh-CN"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altLang="zh-CN"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altLang="zh-CN" noProof="0"/>
              <a:t>Click to edit Master title style</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4/20/2022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altLang="zh-CN" noProof="0"/>
              <a:t>Click to edit Master title style</a:t>
            </a:r>
            <a:endParaRPr lang="en-US" noProof="0"/>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4/20/2022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altLang="zh-CN" noProof="0"/>
              <a:t>Click to edit Master title style</a:t>
            </a:r>
            <a:endParaRPr lang="en-US" noProof="0"/>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4/20/2022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altLang="zh-CN" noProof="0"/>
              <a:t>Click to edit Master title style</a:t>
            </a:r>
            <a:endParaRPr lang="en-US" noProof="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4/20/2022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4/20/2022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4/20/2022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altLang="zh-CN"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altLang="zh-CN" noProof="0"/>
              <a:t>Click to edit Master title style</a:t>
            </a:r>
            <a:endParaRPr lang="en-US" noProof="0"/>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noProof="0"/>
              <a:t>Click to edit Master subtitle style</a:t>
            </a:r>
            <a:endParaRPr lang="en-US" noProof="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altLang="zh-CN" noProof="0"/>
              <a:t>Click to edit Master title style</a:t>
            </a:r>
            <a:endParaRPr lang="en-US" noProof="0"/>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4/20/2022</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4/20/2022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4/20/2022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altLang="zh-CN"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altLang="zh-CN" noProof="0"/>
              <a:t>Click to edit Master title style</a:t>
            </a:r>
            <a:endParaRPr lang="en-US" noProof="0"/>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4/20/2022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altLang="zh-CN"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altLang="zh-CN" noProof="0"/>
              <a:t>Click to edit Master title style</a:t>
            </a:r>
            <a:endParaRPr lang="en-US" noProof="0"/>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4/20/2022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4/20/2022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4/20/2022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4/20/2022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CN" noProof="0"/>
              <a:t>Click to edit Master title style</a:t>
            </a:r>
            <a:endParaRPr lang="en-US" noProof="0"/>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4/20/2022</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29399" y="758952"/>
            <a:ext cx="5322455" cy="3227514"/>
          </a:xfrm>
        </p:spPr>
        <p:txBody>
          <a:bodyPr/>
          <a:lstStyle/>
          <a:p>
            <a:r>
              <a:rPr lang="en-US" dirty="0"/>
              <a:t>Part Three</a:t>
            </a:r>
            <a:br>
              <a:rPr lang="en-US" dirty="0"/>
            </a:br>
            <a:br>
              <a:rPr lang="en-US" dirty="0"/>
            </a:br>
            <a:r>
              <a:rPr lang="en-US" sz="4000" dirty="0"/>
              <a:t>Making Sense of Society</a:t>
            </a:r>
          </a:p>
        </p:txBody>
      </p:sp>
      <p:sp>
        <p:nvSpPr>
          <p:cNvPr id="8" name="Picture Placeholder 7">
            <a:extLst>
              <a:ext uri="{FF2B5EF4-FFF2-40B4-BE49-F238E27FC236}">
                <a16:creationId xmlns:a16="http://schemas.microsoft.com/office/drawing/2014/main" id="{97562C39-D4F1-4B0E-A193-D0F92DCBE0AD}"/>
              </a:ext>
            </a:extLst>
          </p:cNvPr>
          <p:cNvSpPr>
            <a:spLocks noGrp="1"/>
          </p:cNvSpPr>
          <p:nvPr>
            <p:ph type="pic" sz="quarter" idx="13"/>
          </p:nvPr>
        </p:nvSpPr>
        <p:spPr/>
      </p:sp>
      <p:pic>
        <p:nvPicPr>
          <p:cNvPr id="1030" name="Picture 6" descr="COVID-19 online information and crisis communities in Bath and North East  Somerset | IPR blog">
            <a:extLst>
              <a:ext uri="{FF2B5EF4-FFF2-40B4-BE49-F238E27FC236}">
                <a16:creationId xmlns:a16="http://schemas.microsoft.com/office/drawing/2014/main" id="{478AE65D-A290-4ACE-85C8-91A7B87CA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119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A1A80E-295D-4A69-AF61-639F02700CC3}"/>
              </a:ext>
            </a:extLst>
          </p:cNvPr>
          <p:cNvSpPr txBox="1"/>
          <p:nvPr/>
        </p:nvSpPr>
        <p:spPr>
          <a:xfrm>
            <a:off x="10304206" y="6103685"/>
            <a:ext cx="3136490" cy="369332"/>
          </a:xfrm>
          <a:prstGeom prst="rect">
            <a:avLst/>
          </a:prstGeom>
          <a:noFill/>
        </p:spPr>
        <p:txBody>
          <a:bodyPr wrap="square" rtlCol="0">
            <a:spAutoFit/>
          </a:bodyPr>
          <a:lstStyle/>
          <a:p>
            <a:r>
              <a:rPr lang="en-US" altLang="zh-CN" dirty="0"/>
              <a:t>2022.4.20</a:t>
            </a:r>
            <a:endParaRPr lang="zh-CN" altLang="en-US"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103C15-B80A-4A73-9A61-0AED6E4E747D}"/>
              </a:ext>
            </a:extLst>
          </p:cNvPr>
          <p:cNvPicPr>
            <a:picLocks noChangeAspect="1"/>
          </p:cNvPicPr>
          <p:nvPr/>
        </p:nvPicPr>
        <p:blipFill>
          <a:blip r:embed="rId2"/>
          <a:stretch>
            <a:fillRect/>
          </a:stretch>
        </p:blipFill>
        <p:spPr>
          <a:xfrm>
            <a:off x="91717" y="2553929"/>
            <a:ext cx="4586830" cy="1750142"/>
          </a:xfrm>
          <a:prstGeom prst="rect">
            <a:avLst/>
          </a:prstGeom>
        </p:spPr>
      </p:pic>
      <p:sp>
        <p:nvSpPr>
          <p:cNvPr id="6" name="TextBox 5">
            <a:extLst>
              <a:ext uri="{FF2B5EF4-FFF2-40B4-BE49-F238E27FC236}">
                <a16:creationId xmlns:a16="http://schemas.microsoft.com/office/drawing/2014/main" id="{432D79AD-3F09-4040-ADC5-BD442EAFE12A}"/>
              </a:ext>
            </a:extLst>
          </p:cNvPr>
          <p:cNvSpPr txBox="1"/>
          <p:nvPr/>
        </p:nvSpPr>
        <p:spPr>
          <a:xfrm>
            <a:off x="91717" y="2092264"/>
            <a:ext cx="3451122" cy="461665"/>
          </a:xfrm>
          <a:prstGeom prst="rect">
            <a:avLst/>
          </a:prstGeom>
          <a:noFill/>
        </p:spPr>
        <p:txBody>
          <a:bodyPr wrap="square" rtlCol="0">
            <a:spAutoFit/>
          </a:bodyPr>
          <a:lstStyle/>
          <a:p>
            <a:r>
              <a:rPr lang="en-US" altLang="zh-CN" sz="2400" dirty="0"/>
              <a:t>Basic cognitive structure</a:t>
            </a:r>
            <a:endParaRPr lang="zh-CN" altLang="en-US" sz="2400" dirty="0"/>
          </a:p>
        </p:txBody>
      </p:sp>
      <p:pic>
        <p:nvPicPr>
          <p:cNvPr id="8" name="Picture 7">
            <a:extLst>
              <a:ext uri="{FF2B5EF4-FFF2-40B4-BE49-F238E27FC236}">
                <a16:creationId xmlns:a16="http://schemas.microsoft.com/office/drawing/2014/main" id="{EA19AA2A-A487-4DF4-AEBF-3C945430C736}"/>
              </a:ext>
            </a:extLst>
          </p:cNvPr>
          <p:cNvPicPr>
            <a:picLocks noChangeAspect="1"/>
          </p:cNvPicPr>
          <p:nvPr/>
        </p:nvPicPr>
        <p:blipFill>
          <a:blip r:embed="rId3"/>
          <a:stretch>
            <a:fillRect/>
          </a:stretch>
        </p:blipFill>
        <p:spPr>
          <a:xfrm>
            <a:off x="4385803" y="869847"/>
            <a:ext cx="7570222" cy="2198820"/>
          </a:xfrm>
          <a:prstGeom prst="rect">
            <a:avLst/>
          </a:prstGeom>
        </p:spPr>
      </p:pic>
      <p:pic>
        <p:nvPicPr>
          <p:cNvPr id="10" name="Picture 9">
            <a:extLst>
              <a:ext uri="{FF2B5EF4-FFF2-40B4-BE49-F238E27FC236}">
                <a16:creationId xmlns:a16="http://schemas.microsoft.com/office/drawing/2014/main" id="{25010987-2A48-425A-A6C1-9AF660504FEF}"/>
              </a:ext>
            </a:extLst>
          </p:cNvPr>
          <p:cNvPicPr>
            <a:picLocks noChangeAspect="1"/>
          </p:cNvPicPr>
          <p:nvPr/>
        </p:nvPicPr>
        <p:blipFill>
          <a:blip r:embed="rId4"/>
          <a:stretch>
            <a:fillRect/>
          </a:stretch>
        </p:blipFill>
        <p:spPr>
          <a:xfrm>
            <a:off x="4385803" y="4304071"/>
            <a:ext cx="7274738" cy="2138743"/>
          </a:xfrm>
          <a:prstGeom prst="rect">
            <a:avLst/>
          </a:prstGeom>
        </p:spPr>
      </p:pic>
    </p:spTree>
    <p:extLst>
      <p:ext uri="{BB962C8B-B14F-4D97-AF65-F5344CB8AC3E}">
        <p14:creationId xmlns:p14="http://schemas.microsoft.com/office/powerpoint/2010/main" val="294571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D23883-67A4-4BC3-A11C-F67415D942C5}"/>
              </a:ext>
            </a:extLst>
          </p:cNvPr>
          <p:cNvPicPr>
            <a:picLocks noChangeAspect="1"/>
          </p:cNvPicPr>
          <p:nvPr/>
        </p:nvPicPr>
        <p:blipFill>
          <a:blip r:embed="rId2"/>
          <a:stretch>
            <a:fillRect/>
          </a:stretch>
        </p:blipFill>
        <p:spPr>
          <a:xfrm>
            <a:off x="1298779" y="1183251"/>
            <a:ext cx="9772043" cy="4491498"/>
          </a:xfrm>
          <a:prstGeom prst="rect">
            <a:avLst/>
          </a:prstGeom>
        </p:spPr>
      </p:pic>
    </p:spTree>
    <p:extLst>
      <p:ext uri="{BB962C8B-B14F-4D97-AF65-F5344CB8AC3E}">
        <p14:creationId xmlns:p14="http://schemas.microsoft.com/office/powerpoint/2010/main" val="396847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0AF230-DD9F-40CD-92E2-EF99F1FB5B88}"/>
              </a:ext>
            </a:extLst>
          </p:cNvPr>
          <p:cNvSpPr txBox="1"/>
          <p:nvPr/>
        </p:nvSpPr>
        <p:spPr>
          <a:xfrm>
            <a:off x="255639" y="294968"/>
            <a:ext cx="10550013" cy="584775"/>
          </a:xfrm>
          <a:prstGeom prst="rect">
            <a:avLst/>
          </a:prstGeom>
          <a:noFill/>
        </p:spPr>
        <p:txBody>
          <a:bodyPr wrap="square" rtlCol="0">
            <a:spAutoFit/>
          </a:bodyPr>
          <a:lstStyle/>
          <a:p>
            <a:r>
              <a:rPr lang="en-US" altLang="zh-CN" sz="3200" b="1" dirty="0"/>
              <a:t>Attitudes Organize Memory</a:t>
            </a:r>
            <a:endParaRPr lang="zh-CN" altLang="en-US" sz="3200" b="1" dirty="0"/>
          </a:p>
        </p:txBody>
      </p:sp>
      <p:sp>
        <p:nvSpPr>
          <p:cNvPr id="3" name="TextBox 2">
            <a:extLst>
              <a:ext uri="{FF2B5EF4-FFF2-40B4-BE49-F238E27FC236}">
                <a16:creationId xmlns:a16="http://schemas.microsoft.com/office/drawing/2014/main" id="{0128626D-3BE0-4F81-A76A-0F90ECC02CD4}"/>
              </a:ext>
            </a:extLst>
          </p:cNvPr>
          <p:cNvSpPr txBox="1"/>
          <p:nvPr/>
        </p:nvSpPr>
        <p:spPr>
          <a:xfrm>
            <a:off x="855406" y="1022555"/>
            <a:ext cx="10382865" cy="4154984"/>
          </a:xfrm>
          <a:prstGeom prst="rect">
            <a:avLst/>
          </a:prstGeom>
          <a:noFill/>
        </p:spPr>
        <p:txBody>
          <a:bodyPr wrap="square" rtlCol="0">
            <a:spAutoFit/>
          </a:bodyPr>
          <a:lstStyle/>
          <a:p>
            <a:r>
              <a:rPr lang="en-US" altLang="zh-CN" sz="2400" dirty="0"/>
              <a:t>Making an attitudinal judgment improves recall of attitude-relevant evidence and creates attitude-consistent inferences.</a:t>
            </a:r>
          </a:p>
          <a:p>
            <a:endParaRPr lang="en-US" altLang="zh-CN" sz="2400" dirty="0"/>
          </a:p>
          <a:p>
            <a:r>
              <a:rPr lang="en-US" altLang="zh-CN" sz="2400" dirty="0"/>
              <a:t>The overall attitude is easier to recall than its supporting evidence</a:t>
            </a:r>
          </a:p>
          <a:p>
            <a:endParaRPr lang="en-US" altLang="zh-CN" sz="2400" dirty="0"/>
          </a:p>
          <a:p>
            <a:r>
              <a:rPr lang="en-US" altLang="zh-CN" sz="2400" dirty="0"/>
              <a:t>When people’s attitudes change, they retain both the old and new attitude in memory, as the old attitude seems to go underground. </a:t>
            </a:r>
          </a:p>
          <a:p>
            <a:endParaRPr lang="en-US" altLang="zh-CN" sz="2400" dirty="0"/>
          </a:p>
          <a:p>
            <a:r>
              <a:rPr lang="en-US" altLang="zh-CN" sz="2400" b="1" dirty="0"/>
              <a:t>Dual attitudes</a:t>
            </a:r>
            <a:r>
              <a:rPr lang="en-US" altLang="zh-CN" sz="2400" dirty="0"/>
              <a:t> comprise an older, automatic attitude and the newer, explicitly accessible attitude. The older attitude may pop out unawares when one responds automatically or under cognitive load.</a:t>
            </a:r>
            <a:endParaRPr lang="zh-CN" altLang="en-US" sz="2400" dirty="0"/>
          </a:p>
        </p:txBody>
      </p:sp>
    </p:spTree>
    <p:extLst>
      <p:ext uri="{BB962C8B-B14F-4D97-AF65-F5344CB8AC3E}">
        <p14:creationId xmlns:p14="http://schemas.microsoft.com/office/powerpoint/2010/main" val="171574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54E-4BD8-4E98-A301-14CB7A02F911}"/>
              </a:ext>
            </a:extLst>
          </p:cNvPr>
          <p:cNvSpPr>
            <a:spLocks noGrp="1"/>
          </p:cNvSpPr>
          <p:nvPr>
            <p:ph type="title"/>
          </p:nvPr>
        </p:nvSpPr>
        <p:spPr/>
        <p:txBody>
          <a:bodyPr/>
          <a:lstStyle/>
          <a:p>
            <a:r>
              <a:rPr lang="en-US" altLang="zh-CN" dirty="0"/>
              <a:t>Representations Can Be Discrete versus Distributed</a:t>
            </a:r>
            <a:endParaRPr lang="zh-CN" altLang="en-US" dirty="0"/>
          </a:p>
        </p:txBody>
      </p:sp>
      <p:sp>
        <p:nvSpPr>
          <p:cNvPr id="3" name="TextBox 2">
            <a:extLst>
              <a:ext uri="{FF2B5EF4-FFF2-40B4-BE49-F238E27FC236}">
                <a16:creationId xmlns:a16="http://schemas.microsoft.com/office/drawing/2014/main" id="{117FB074-CCCF-41EE-8099-A6EE7376DC7E}"/>
              </a:ext>
            </a:extLst>
          </p:cNvPr>
          <p:cNvSpPr txBox="1"/>
          <p:nvPr/>
        </p:nvSpPr>
        <p:spPr>
          <a:xfrm>
            <a:off x="943897" y="1995948"/>
            <a:ext cx="10628671" cy="2677656"/>
          </a:xfrm>
          <a:prstGeom prst="rect">
            <a:avLst/>
          </a:prstGeom>
          <a:noFill/>
        </p:spPr>
        <p:txBody>
          <a:bodyPr wrap="square" rtlCol="0">
            <a:spAutoFit/>
          </a:bodyPr>
          <a:lstStyle/>
          <a:p>
            <a:r>
              <a:rPr lang="en-US" altLang="zh-CN" sz="2400" dirty="0"/>
              <a:t>Distributed, procedural representations operate in parallel processes of </a:t>
            </a:r>
            <a:r>
              <a:rPr lang="en-US" altLang="zh-CN" sz="2400" dirty="0">
                <a:solidFill>
                  <a:srgbClr val="FF0000"/>
                </a:solidFill>
              </a:rPr>
              <a:t>attitude generation and response</a:t>
            </a:r>
            <a:r>
              <a:rPr lang="en-US" altLang="zh-CN" sz="2400" dirty="0"/>
              <a:t>, are not just representations but also </a:t>
            </a:r>
            <a:r>
              <a:rPr lang="en-US" altLang="zh-CN" sz="2400" dirty="0">
                <a:solidFill>
                  <a:srgbClr val="FF0000"/>
                </a:solidFill>
              </a:rPr>
              <a:t>attitude processes</a:t>
            </a:r>
            <a:r>
              <a:rPr lang="en-US" altLang="zh-CN" sz="2400" dirty="0"/>
              <a:t>, especially for </a:t>
            </a:r>
            <a:r>
              <a:rPr lang="en-US" altLang="zh-CN" sz="2400" dirty="0">
                <a:solidFill>
                  <a:srgbClr val="FF0000"/>
                </a:solidFill>
              </a:rPr>
              <a:t>generating attitudes</a:t>
            </a:r>
            <a:r>
              <a:rPr lang="en-US" altLang="zh-CN" sz="2400" dirty="0"/>
              <a:t>.</a:t>
            </a:r>
          </a:p>
          <a:p>
            <a:endParaRPr lang="en-US" altLang="zh-CN" sz="2400" dirty="0"/>
          </a:p>
          <a:p>
            <a:r>
              <a:rPr lang="en-US" altLang="zh-CN" sz="2400" dirty="0"/>
              <a:t>Discrete, declarative representations operate in serial processes of attitude-relevant categorization, reasoning, and deciding,</a:t>
            </a:r>
            <a:r>
              <a:rPr lang="zh-CN" altLang="en-US" sz="2400" dirty="0"/>
              <a:t> </a:t>
            </a:r>
            <a:r>
              <a:rPr lang="en-US" altLang="zh-CN" sz="2400" dirty="0">
                <a:solidFill>
                  <a:srgbClr val="FF0000"/>
                </a:solidFill>
              </a:rPr>
              <a:t>account well for higher-level thinking about attitudes</a:t>
            </a:r>
          </a:p>
        </p:txBody>
      </p:sp>
    </p:spTree>
    <p:extLst>
      <p:ext uri="{BB962C8B-B14F-4D97-AF65-F5344CB8AC3E}">
        <p14:creationId xmlns:p14="http://schemas.microsoft.com/office/powerpoint/2010/main" val="41655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CAEB-F22B-4982-81FB-7E256AE9D45B}"/>
              </a:ext>
            </a:extLst>
          </p:cNvPr>
          <p:cNvSpPr>
            <a:spLocks noGrp="1"/>
          </p:cNvSpPr>
          <p:nvPr>
            <p:ph type="title"/>
          </p:nvPr>
        </p:nvSpPr>
        <p:spPr/>
        <p:txBody>
          <a:bodyPr/>
          <a:lstStyle/>
          <a:p>
            <a:r>
              <a:rPr lang="en-US" altLang="zh-CN" dirty="0"/>
              <a:t>People Have Lay Theories about Attitude Change</a:t>
            </a:r>
            <a:endParaRPr lang="zh-CN" altLang="en-US" dirty="0"/>
          </a:p>
        </p:txBody>
      </p:sp>
      <p:sp>
        <p:nvSpPr>
          <p:cNvPr id="3" name="TextBox 2">
            <a:extLst>
              <a:ext uri="{FF2B5EF4-FFF2-40B4-BE49-F238E27FC236}">
                <a16:creationId xmlns:a16="http://schemas.microsoft.com/office/drawing/2014/main" id="{41A393D0-5E3E-40C6-9C26-60DE95C3D64F}"/>
              </a:ext>
            </a:extLst>
          </p:cNvPr>
          <p:cNvSpPr txBox="1"/>
          <p:nvPr/>
        </p:nvSpPr>
        <p:spPr>
          <a:xfrm>
            <a:off x="894735" y="1986116"/>
            <a:ext cx="10579510" cy="3785652"/>
          </a:xfrm>
          <a:prstGeom prst="rect">
            <a:avLst/>
          </a:prstGeom>
          <a:noFill/>
        </p:spPr>
        <p:txBody>
          <a:bodyPr wrap="square" rtlCol="0">
            <a:spAutoFit/>
          </a:bodyPr>
          <a:lstStyle/>
          <a:p>
            <a:r>
              <a:rPr lang="en-US" altLang="zh-CN" sz="2400" dirty="0"/>
              <a:t>People’s everyday social theories about why attitudes change ( and do not change ).</a:t>
            </a:r>
          </a:p>
          <a:p>
            <a:endParaRPr lang="en-US" altLang="zh-CN" sz="2400" dirty="0"/>
          </a:p>
          <a:p>
            <a:r>
              <a:rPr lang="en-US" altLang="zh-CN" sz="2400" dirty="0"/>
              <a:t>One approach examines people’s ideas about the </a:t>
            </a:r>
            <a:r>
              <a:rPr lang="en-US" altLang="zh-CN" sz="2400" dirty="0">
                <a:solidFill>
                  <a:srgbClr val="FF0000"/>
                </a:solidFill>
              </a:rPr>
              <a:t>communicator’s social context</a:t>
            </a:r>
            <a:r>
              <a:rPr lang="en-US" altLang="zh-CN" sz="2400" dirty="0"/>
              <a:t>, as it influences the perceived validity of the message.</a:t>
            </a:r>
          </a:p>
          <a:p>
            <a:endParaRPr lang="en-US" altLang="zh-CN" sz="2400" dirty="0"/>
          </a:p>
          <a:p>
            <a:r>
              <a:rPr lang="en-US" altLang="zh-CN" sz="2400" dirty="0"/>
              <a:t>Another examines information and arguments that arise when a group discuss an issue.</a:t>
            </a:r>
          </a:p>
          <a:p>
            <a:endParaRPr lang="en-US" altLang="zh-CN" sz="2400" dirty="0"/>
          </a:p>
          <a:p>
            <a:r>
              <a:rPr lang="en-US" altLang="zh-CN" sz="2400" dirty="0"/>
              <a:t>A third approach examines people contemplating their attitudes alone and applying their own theories about attitude change to that context.</a:t>
            </a:r>
            <a:endParaRPr lang="zh-CN" altLang="en-US" sz="2400" dirty="0"/>
          </a:p>
        </p:txBody>
      </p:sp>
    </p:spTree>
    <p:extLst>
      <p:ext uri="{BB962C8B-B14F-4D97-AF65-F5344CB8AC3E}">
        <p14:creationId xmlns:p14="http://schemas.microsoft.com/office/powerpoint/2010/main" val="322429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8C66E-9BA2-4B64-B139-AD40D8100A86}"/>
              </a:ext>
            </a:extLst>
          </p:cNvPr>
          <p:cNvSpPr txBox="1"/>
          <p:nvPr/>
        </p:nvSpPr>
        <p:spPr>
          <a:xfrm>
            <a:off x="323272" y="350982"/>
            <a:ext cx="10954328" cy="584775"/>
          </a:xfrm>
          <a:prstGeom prst="rect">
            <a:avLst/>
          </a:prstGeom>
          <a:noFill/>
        </p:spPr>
        <p:txBody>
          <a:bodyPr wrap="square" rtlCol="0">
            <a:spAutoFit/>
          </a:bodyPr>
          <a:lstStyle/>
          <a:p>
            <a:r>
              <a:rPr lang="en-US" altLang="zh-CN" sz="3200" b="1" dirty="0"/>
              <a:t>Attributional Analyses of Communicators and Their Messages</a:t>
            </a:r>
            <a:endParaRPr lang="zh-CN" altLang="en-US" sz="3200" b="1" dirty="0"/>
          </a:p>
        </p:txBody>
      </p:sp>
      <p:sp>
        <p:nvSpPr>
          <p:cNvPr id="3" name="TextBox 2">
            <a:extLst>
              <a:ext uri="{FF2B5EF4-FFF2-40B4-BE49-F238E27FC236}">
                <a16:creationId xmlns:a16="http://schemas.microsoft.com/office/drawing/2014/main" id="{14C9E1BB-1B7C-4AA1-82FE-CE82EFFE197B}"/>
              </a:ext>
            </a:extLst>
          </p:cNvPr>
          <p:cNvSpPr txBox="1"/>
          <p:nvPr/>
        </p:nvSpPr>
        <p:spPr>
          <a:xfrm>
            <a:off x="320930" y="1101212"/>
            <a:ext cx="11336594"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One early manifestation of social cognition research influencing attitude research came from attributional approaches to communicator credibility</a:t>
            </a:r>
            <a:endParaRPr lang="zh-CN" altLang="en-US" sz="2400" dirty="0"/>
          </a:p>
        </p:txBody>
      </p:sp>
      <p:pic>
        <p:nvPicPr>
          <p:cNvPr id="5" name="Picture 4">
            <a:extLst>
              <a:ext uri="{FF2B5EF4-FFF2-40B4-BE49-F238E27FC236}">
                <a16:creationId xmlns:a16="http://schemas.microsoft.com/office/drawing/2014/main" id="{AAF242EC-E217-436A-BA1F-1A10B0C3DCA1}"/>
              </a:ext>
            </a:extLst>
          </p:cNvPr>
          <p:cNvPicPr>
            <a:picLocks noChangeAspect="1"/>
          </p:cNvPicPr>
          <p:nvPr/>
        </p:nvPicPr>
        <p:blipFill>
          <a:blip r:embed="rId3"/>
          <a:stretch>
            <a:fillRect/>
          </a:stretch>
        </p:blipFill>
        <p:spPr>
          <a:xfrm>
            <a:off x="1979049" y="1932209"/>
            <a:ext cx="8020357" cy="4904063"/>
          </a:xfrm>
          <a:prstGeom prst="rect">
            <a:avLst/>
          </a:prstGeom>
        </p:spPr>
      </p:pic>
    </p:spTree>
    <p:extLst>
      <p:ext uri="{BB962C8B-B14F-4D97-AF65-F5344CB8AC3E}">
        <p14:creationId xmlns:p14="http://schemas.microsoft.com/office/powerpoint/2010/main" val="231714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24C76-C51F-4C8F-9FF4-B75BABBD73A3}"/>
              </a:ext>
            </a:extLst>
          </p:cNvPr>
          <p:cNvSpPr txBox="1"/>
          <p:nvPr/>
        </p:nvSpPr>
        <p:spPr>
          <a:xfrm>
            <a:off x="757083" y="786581"/>
            <a:ext cx="10962968" cy="489364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Communicator attractiveness also profits from an attributional perspective</a:t>
            </a:r>
          </a:p>
          <a:p>
            <a:r>
              <a:rPr lang="en-US" altLang="zh-CN" sz="2400" dirty="0"/>
              <a:t> </a:t>
            </a:r>
            <a:r>
              <a:rPr lang="zh-CN" altLang="en-US" sz="2400" dirty="0"/>
              <a:t>       </a:t>
            </a:r>
            <a:r>
              <a:rPr lang="en-US" altLang="zh-CN" sz="2400" dirty="0"/>
              <a:t>An</a:t>
            </a:r>
            <a:r>
              <a:rPr lang="zh-CN" altLang="en-US" sz="2400" dirty="0"/>
              <a:t> </a:t>
            </a:r>
            <a:r>
              <a:rPr lang="en-US" altLang="zh-CN" sz="2400" dirty="0"/>
              <a:t>unexpected</a:t>
            </a:r>
            <a:r>
              <a:rPr lang="zh-CN" altLang="en-US" sz="2400" dirty="0"/>
              <a:t> </a:t>
            </a:r>
            <a:r>
              <a:rPr lang="en-US" altLang="zh-CN" sz="2400" dirty="0"/>
              <a:t>position</a:t>
            </a:r>
            <a:r>
              <a:rPr lang="zh-CN" altLang="en-US" sz="2400" dirty="0"/>
              <a:t> </a:t>
            </a:r>
            <a:r>
              <a:rPr lang="en-US" altLang="zh-CN" sz="2400" dirty="0"/>
              <a:t>–</a:t>
            </a:r>
            <a:r>
              <a:rPr lang="zh-CN" altLang="en-US" sz="2400" dirty="0"/>
              <a:t> </a:t>
            </a:r>
            <a:r>
              <a:rPr lang="en-US" altLang="zh-CN" sz="2400" dirty="0"/>
              <a:t>given</a:t>
            </a:r>
            <a:r>
              <a:rPr lang="zh-CN" altLang="en-US" sz="2400" dirty="0"/>
              <a:t> </a:t>
            </a:r>
            <a:r>
              <a:rPr lang="en-US" altLang="zh-CN" sz="2400" dirty="0"/>
              <a:t>the</a:t>
            </a:r>
            <a:r>
              <a:rPr lang="zh-CN" altLang="en-US" sz="2400" dirty="0"/>
              <a:t> </a:t>
            </a:r>
            <a:r>
              <a:rPr lang="en-US" altLang="zh-CN" sz="2400" dirty="0"/>
              <a:t>communicator’s</a:t>
            </a:r>
            <a:r>
              <a:rPr lang="zh-CN" altLang="en-US" sz="2400" dirty="0"/>
              <a:t> </a:t>
            </a:r>
            <a:r>
              <a:rPr lang="en-US" altLang="zh-CN" sz="2400" dirty="0"/>
              <a:t>self-interest – increases perceived trustworthiness and accuracy, so it decreases message processing, resulting in heuristic agreement.</a:t>
            </a:r>
          </a:p>
          <a:p>
            <a:endParaRPr lang="en-US" altLang="zh-CN" sz="2400" dirty="0"/>
          </a:p>
          <a:p>
            <a:pPr marL="342900" indent="-342900">
              <a:buFont typeface="Arial" panose="020B0604020202020204" pitchFamily="34" charset="0"/>
              <a:buChar char="•"/>
            </a:pPr>
            <a:r>
              <a:rPr lang="en-US" altLang="zh-CN" sz="2400" dirty="0"/>
              <a:t>People not only believe that an agreeing source is credible; they also misattribute agreeable positions to credible sources </a:t>
            </a:r>
            <a:r>
              <a:rPr lang="en-US" altLang="zh-CN" sz="2400" dirty="0">
                <a:sym typeface="Wingdings" panose="05000000000000000000" pitchFamily="2" charset="2"/>
              </a:rPr>
              <a:t> The heuristic implies that firm beliefs come from good sources.</a:t>
            </a:r>
          </a:p>
          <a:p>
            <a:pPr marL="342900" indent="-342900">
              <a:buFont typeface="Arial" panose="020B0604020202020204" pitchFamily="34" charset="0"/>
              <a:buChar char="•"/>
            </a:pPr>
            <a:endParaRPr lang="en-US" altLang="zh-CN" sz="2400" dirty="0">
              <a:sym typeface="Wingdings" panose="05000000000000000000" pitchFamily="2" charset="2"/>
            </a:endParaRPr>
          </a:p>
          <a:p>
            <a:pPr marL="342900" indent="-342900">
              <a:buFont typeface="Arial" panose="020B0604020202020204" pitchFamily="34" charset="0"/>
              <a:buChar char="•"/>
            </a:pPr>
            <a:r>
              <a:rPr lang="en-US" altLang="zh-CN" sz="2400" dirty="0">
                <a:sym typeface="Wingdings" panose="05000000000000000000" pitchFamily="2" charset="2"/>
              </a:rPr>
              <a:t>People </a:t>
            </a:r>
            <a:r>
              <a:rPr lang="en-US" altLang="zh-CN" sz="2400" dirty="0"/>
              <a:t>have lay theories about how components of attitudes should fit. Attributional analyses clarify various communicator variables interacting with message and context variables. </a:t>
            </a:r>
          </a:p>
          <a:p>
            <a:endParaRPr lang="en-US" altLang="zh-CN" sz="2400" dirty="0"/>
          </a:p>
        </p:txBody>
      </p:sp>
    </p:spTree>
    <p:extLst>
      <p:ext uri="{BB962C8B-B14F-4D97-AF65-F5344CB8AC3E}">
        <p14:creationId xmlns:p14="http://schemas.microsoft.com/office/powerpoint/2010/main" val="366060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2A48B9-1F29-4A13-B604-92880617D511}"/>
              </a:ext>
            </a:extLst>
          </p:cNvPr>
          <p:cNvSpPr txBox="1"/>
          <p:nvPr/>
        </p:nvSpPr>
        <p:spPr>
          <a:xfrm>
            <a:off x="323272" y="350982"/>
            <a:ext cx="10954328" cy="584775"/>
          </a:xfrm>
          <a:prstGeom prst="rect">
            <a:avLst/>
          </a:prstGeom>
          <a:noFill/>
        </p:spPr>
        <p:txBody>
          <a:bodyPr wrap="square" rtlCol="0">
            <a:spAutoFit/>
          </a:bodyPr>
          <a:lstStyle/>
          <a:p>
            <a:r>
              <a:rPr lang="en-US" altLang="zh-CN" sz="3200" b="1" dirty="0"/>
              <a:t>Group Polarization: Social Cognitive Explanations</a:t>
            </a:r>
            <a:endParaRPr lang="zh-CN" altLang="en-US" sz="3200" b="1" dirty="0"/>
          </a:p>
        </p:txBody>
      </p:sp>
      <p:sp>
        <p:nvSpPr>
          <p:cNvPr id="5" name="TextBox 4">
            <a:extLst>
              <a:ext uri="{FF2B5EF4-FFF2-40B4-BE49-F238E27FC236}">
                <a16:creationId xmlns:a16="http://schemas.microsoft.com/office/drawing/2014/main" id="{DAC6EC8F-A9FD-4E50-8446-DABCD305821A}"/>
              </a:ext>
            </a:extLst>
          </p:cNvPr>
          <p:cNvSpPr txBox="1"/>
          <p:nvPr/>
        </p:nvSpPr>
        <p:spPr>
          <a:xfrm>
            <a:off x="727587" y="1052052"/>
            <a:ext cx="10736826" cy="4893647"/>
          </a:xfrm>
          <a:prstGeom prst="rect">
            <a:avLst/>
          </a:prstGeom>
          <a:noFill/>
        </p:spPr>
        <p:txBody>
          <a:bodyPr wrap="square" rtlCol="0">
            <a:spAutoFit/>
          </a:bodyPr>
          <a:lstStyle/>
          <a:p>
            <a:r>
              <a:rPr lang="en-US" altLang="zh-CN" sz="2400" dirty="0"/>
              <a:t>Group polarization: the tendency for groups to show a shift towards the extremes of decision-making when compared to decisions made by individuals </a:t>
            </a:r>
            <a:r>
              <a:rPr lang="en-US" altLang="zh-CN" sz="2400" dirty="0">
                <a:sym typeface="Wingdings" panose="05000000000000000000" pitchFamily="2" charset="2"/>
              </a:rPr>
              <a:t> groups will polarize toward the attitudes held before the group decision is reached.</a:t>
            </a:r>
          </a:p>
          <a:p>
            <a:endParaRPr lang="en-US" altLang="zh-CN" sz="2400" dirty="0">
              <a:sym typeface="Wingdings" panose="05000000000000000000" pitchFamily="2" charset="2"/>
            </a:endParaRPr>
          </a:p>
          <a:p>
            <a:r>
              <a:rPr lang="en-US" altLang="zh-CN" sz="2400" dirty="0">
                <a:sym typeface="Wingdings" panose="05000000000000000000" pitchFamily="2" charset="2"/>
              </a:rPr>
              <a:t>Some of the explanations relied on traditional variables such as norms and values (normative influences), but one relied on a cognitive interpretation of the </a:t>
            </a:r>
            <a:r>
              <a:rPr lang="en-US" altLang="zh-CN" sz="2400" dirty="0" err="1">
                <a:sym typeface="Wingdings" panose="05000000000000000000" pitchFamily="2" charset="2"/>
              </a:rPr>
              <a:t>froup</a:t>
            </a:r>
            <a:r>
              <a:rPr lang="en-US" altLang="zh-CN" sz="2400" dirty="0">
                <a:sym typeface="Wingdings" panose="05000000000000000000" pitchFamily="2" charset="2"/>
              </a:rPr>
              <a:t> interaction (informational influence).</a:t>
            </a:r>
          </a:p>
          <a:p>
            <a:endParaRPr lang="en-US" altLang="zh-CN" sz="2400" dirty="0">
              <a:sym typeface="Wingdings" panose="05000000000000000000" pitchFamily="2" charset="2"/>
            </a:endParaRPr>
          </a:p>
          <a:p>
            <a:r>
              <a:rPr lang="en-US" altLang="zh-CN" sz="2400" dirty="0">
                <a:sym typeface="Wingdings" panose="05000000000000000000" pitchFamily="2" charset="2"/>
              </a:rPr>
              <a:t>          </a:t>
            </a:r>
            <a:r>
              <a:rPr lang="en-US" altLang="zh-CN" sz="2400" b="1" dirty="0">
                <a:sym typeface="Wingdings" panose="05000000000000000000" pitchFamily="2" charset="2"/>
              </a:rPr>
              <a:t>Persuasive arguments theory </a:t>
            </a:r>
            <a:r>
              <a:rPr lang="en-US" altLang="zh-CN" sz="2400" dirty="0">
                <a:sym typeface="Wingdings" panose="05000000000000000000" pitchFamily="2" charset="2"/>
              </a:rPr>
              <a:t>proposed that attitudes in groups polarize toward relatively extreme alternatives when people are exposed to </a:t>
            </a:r>
            <a:r>
              <a:rPr lang="en-US" altLang="zh-CN" sz="2400" dirty="0">
                <a:solidFill>
                  <a:srgbClr val="FF0000"/>
                </a:solidFill>
                <a:sym typeface="Wingdings" panose="05000000000000000000" pitchFamily="2" charset="2"/>
              </a:rPr>
              <a:t>new information</a:t>
            </a:r>
          </a:p>
          <a:p>
            <a:endParaRPr lang="en-US" altLang="zh-CN" sz="2400" dirty="0">
              <a:sym typeface="Wingdings" panose="05000000000000000000" pitchFamily="2" charset="2"/>
            </a:endParaRPr>
          </a:p>
          <a:p>
            <a:r>
              <a:rPr lang="en-US" altLang="zh-CN" sz="2400" dirty="0">
                <a:sym typeface="Wingdings" panose="05000000000000000000" pitchFamily="2" charset="2"/>
              </a:rPr>
              <a:t>          </a:t>
            </a:r>
            <a:r>
              <a:rPr lang="en-US" altLang="zh-CN" sz="2400" b="1" dirty="0">
                <a:sym typeface="Wingdings" panose="05000000000000000000" pitchFamily="2" charset="2"/>
              </a:rPr>
              <a:t>Social comparison theory</a:t>
            </a:r>
            <a:r>
              <a:rPr lang="en-US" altLang="zh-CN" sz="2400" dirty="0">
                <a:sym typeface="Wingdings" panose="05000000000000000000" pitchFamily="2" charset="2"/>
              </a:rPr>
              <a:t>: choice shift can be produced simply by information about others’ positions</a:t>
            </a:r>
            <a:endParaRPr lang="zh-CN" altLang="en-US" sz="2400" dirty="0"/>
          </a:p>
        </p:txBody>
      </p:sp>
    </p:spTree>
    <p:extLst>
      <p:ext uri="{BB962C8B-B14F-4D97-AF65-F5344CB8AC3E}">
        <p14:creationId xmlns:p14="http://schemas.microsoft.com/office/powerpoint/2010/main" val="250769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9B60C-16E1-427B-BF99-8BF500B9BDA6}"/>
              </a:ext>
            </a:extLst>
          </p:cNvPr>
          <p:cNvSpPr txBox="1"/>
          <p:nvPr/>
        </p:nvSpPr>
        <p:spPr>
          <a:xfrm>
            <a:off x="323272" y="350982"/>
            <a:ext cx="10954328" cy="584775"/>
          </a:xfrm>
          <a:prstGeom prst="rect">
            <a:avLst/>
          </a:prstGeom>
          <a:noFill/>
        </p:spPr>
        <p:txBody>
          <a:bodyPr wrap="square" rtlCol="0">
            <a:spAutoFit/>
          </a:bodyPr>
          <a:lstStyle/>
          <a:p>
            <a:r>
              <a:rPr lang="en-US" altLang="zh-CN" sz="3200" b="1" dirty="0"/>
              <a:t>Implicit Theories about Attitude Stability and Change</a:t>
            </a:r>
            <a:endParaRPr lang="zh-CN" altLang="en-US" sz="3200" b="1" dirty="0"/>
          </a:p>
        </p:txBody>
      </p:sp>
      <p:sp>
        <p:nvSpPr>
          <p:cNvPr id="3" name="TextBox 2">
            <a:extLst>
              <a:ext uri="{FF2B5EF4-FFF2-40B4-BE49-F238E27FC236}">
                <a16:creationId xmlns:a16="http://schemas.microsoft.com/office/drawing/2014/main" id="{4EF14A1E-E709-448E-8F43-5F4EF9172FFF}"/>
              </a:ext>
            </a:extLst>
          </p:cNvPr>
          <p:cNvSpPr txBox="1"/>
          <p:nvPr/>
        </p:nvSpPr>
        <p:spPr>
          <a:xfrm>
            <a:off x="806245" y="1189704"/>
            <a:ext cx="10353367" cy="3416320"/>
          </a:xfrm>
          <a:prstGeom prst="rect">
            <a:avLst/>
          </a:prstGeom>
          <a:noFill/>
        </p:spPr>
        <p:txBody>
          <a:bodyPr wrap="square" rtlCol="0">
            <a:spAutoFit/>
          </a:bodyPr>
          <a:lstStyle/>
          <a:p>
            <a:r>
              <a:rPr lang="en-US" altLang="zh-CN" sz="2400" b="1" dirty="0"/>
              <a:t>Self-perception theory</a:t>
            </a:r>
            <a:r>
              <a:rPr lang="en-US" altLang="zh-CN" sz="2400" dirty="0"/>
              <a:t>: when uncertain about their attitudes, people infer their attitudes from their own behavior. </a:t>
            </a:r>
          </a:p>
          <a:p>
            <a:r>
              <a:rPr lang="en-US" altLang="zh-CN" sz="2400" dirty="0"/>
              <a:t>     People perceive their initial attitudes to be similar to their current (changed) attitudes, and they claim not to have changed.</a:t>
            </a:r>
          </a:p>
          <a:p>
            <a:endParaRPr lang="en-US" altLang="zh-CN" sz="2400" dirty="0"/>
          </a:p>
          <a:p>
            <a:r>
              <a:rPr lang="en-US" altLang="zh-CN" sz="2400" dirty="0"/>
              <a:t>Attitudes toward social categories in general are expected to be stable across the life span, but attitudes toward one’s own age group and its typical activities are expected to change with age (people do not expect attitudes toward skateboards to be stable across the life span)</a:t>
            </a:r>
            <a:endParaRPr lang="zh-CN" altLang="en-US" sz="2400" dirty="0"/>
          </a:p>
        </p:txBody>
      </p:sp>
    </p:spTree>
    <p:extLst>
      <p:ext uri="{BB962C8B-B14F-4D97-AF65-F5344CB8AC3E}">
        <p14:creationId xmlns:p14="http://schemas.microsoft.com/office/powerpoint/2010/main" val="1128791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999BD-86D7-4994-B085-E7A2976068CA}"/>
              </a:ext>
            </a:extLst>
          </p:cNvPr>
          <p:cNvSpPr txBox="1"/>
          <p:nvPr/>
        </p:nvSpPr>
        <p:spPr>
          <a:xfrm>
            <a:off x="323272" y="350982"/>
            <a:ext cx="10954328" cy="584775"/>
          </a:xfrm>
          <a:prstGeom prst="rect">
            <a:avLst/>
          </a:prstGeom>
          <a:noFill/>
        </p:spPr>
        <p:txBody>
          <a:bodyPr wrap="square" rtlCol="0">
            <a:spAutoFit/>
          </a:bodyPr>
          <a:lstStyle/>
          <a:p>
            <a:r>
              <a:rPr lang="en-US" altLang="zh-CN" sz="3200" b="1" dirty="0"/>
              <a:t>Summary of Lay Theories of Attitudes</a:t>
            </a:r>
            <a:endParaRPr lang="zh-CN" altLang="en-US" sz="3200" b="1" dirty="0"/>
          </a:p>
        </p:txBody>
      </p:sp>
      <p:sp>
        <p:nvSpPr>
          <p:cNvPr id="6" name="TextBox 5">
            <a:extLst>
              <a:ext uri="{FF2B5EF4-FFF2-40B4-BE49-F238E27FC236}">
                <a16:creationId xmlns:a16="http://schemas.microsoft.com/office/drawing/2014/main" id="{48370F76-5837-491F-969A-C4C52454C462}"/>
              </a:ext>
            </a:extLst>
          </p:cNvPr>
          <p:cNvSpPr txBox="1"/>
          <p:nvPr/>
        </p:nvSpPr>
        <p:spPr>
          <a:xfrm>
            <a:off x="934064" y="1279886"/>
            <a:ext cx="10323872" cy="3970318"/>
          </a:xfrm>
          <a:prstGeom prst="rect">
            <a:avLst/>
          </a:prstGeom>
          <a:noFill/>
        </p:spPr>
        <p:txBody>
          <a:bodyPr wrap="square">
            <a:spAutoFit/>
          </a:bodyPr>
          <a:lstStyle/>
          <a:p>
            <a:r>
              <a:rPr lang="en-US" altLang="zh-CN" sz="2800" dirty="0">
                <a:solidFill>
                  <a:srgbClr val="000000"/>
                </a:solidFill>
                <a:effectLst/>
              </a:rPr>
              <a:t>We have seen three approaches that rely on people’s own ideas about attitude change. The first examines the </a:t>
            </a:r>
            <a:r>
              <a:rPr lang="en-US" altLang="zh-CN" sz="2800" dirty="0">
                <a:solidFill>
                  <a:srgbClr val="FF0000"/>
                </a:solidFill>
                <a:effectLst/>
              </a:rPr>
              <a:t>communicator’s motives</a:t>
            </a:r>
            <a:r>
              <a:rPr lang="en-US" altLang="zh-CN" sz="2800" dirty="0">
                <a:solidFill>
                  <a:srgbClr val="000000"/>
                </a:solidFill>
                <a:effectLst/>
              </a:rPr>
              <a:t>, in order to infer the credibility of the information given. The second examines people’s ideas about the </a:t>
            </a:r>
            <a:r>
              <a:rPr lang="en-US" altLang="zh-CN" sz="2800" dirty="0">
                <a:solidFill>
                  <a:srgbClr val="FF0000"/>
                </a:solidFill>
                <a:effectLst/>
              </a:rPr>
              <a:t>information</a:t>
            </a:r>
            <a:r>
              <a:rPr lang="en-US" altLang="zh-CN" sz="2800" dirty="0">
                <a:solidFill>
                  <a:srgbClr val="000000"/>
                </a:solidFill>
                <a:effectLst/>
              </a:rPr>
              <a:t> they receive in groups, both information about other people’s positions relative to their own and </a:t>
            </a:r>
            <a:r>
              <a:rPr lang="en-US" altLang="zh-CN" sz="2800" dirty="0">
                <a:solidFill>
                  <a:srgbClr val="000000"/>
                </a:solidFill>
              </a:rPr>
              <a:t>i</a:t>
            </a:r>
            <a:r>
              <a:rPr lang="en-US" altLang="zh-CN" sz="2800" dirty="0">
                <a:solidFill>
                  <a:srgbClr val="000000"/>
                </a:solidFill>
                <a:effectLst/>
              </a:rPr>
              <a:t>nformation about the topic. The third examines </a:t>
            </a:r>
            <a:r>
              <a:rPr lang="en-US" altLang="zh-CN" sz="2800" dirty="0">
                <a:solidFill>
                  <a:srgbClr val="FF0000"/>
                </a:solidFill>
                <a:effectLst/>
              </a:rPr>
              <a:t>people’s naive theories</a:t>
            </a:r>
            <a:r>
              <a:rPr lang="en-US" altLang="zh-CN" sz="2800" dirty="0">
                <a:solidFill>
                  <a:srgbClr val="000000"/>
                </a:solidFill>
                <a:effectLst/>
              </a:rPr>
              <a:t> about their own attitude change processes. All three involve people using their own social theories to reflect on the social circumstances of their attitudes. </a:t>
            </a:r>
            <a:endParaRPr lang="zh-CN" altLang="en-US" sz="2800" dirty="0"/>
          </a:p>
        </p:txBody>
      </p:sp>
    </p:spTree>
    <p:extLst>
      <p:ext uri="{BB962C8B-B14F-4D97-AF65-F5344CB8AC3E}">
        <p14:creationId xmlns:p14="http://schemas.microsoft.com/office/powerpoint/2010/main" val="364804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626BC8C-B151-42ED-9365-5BD5FEBBE00E}"/>
              </a:ext>
            </a:extLst>
          </p:cNvPr>
          <p:cNvSpPr>
            <a:spLocks noGrp="1"/>
          </p:cNvSpPr>
          <p:nvPr>
            <p:ph type="pic" sz="quarter" idx="13"/>
          </p:nvPr>
        </p:nvSpPr>
        <p:spPr/>
      </p:sp>
      <p:sp>
        <p:nvSpPr>
          <p:cNvPr id="3" name="Title 2">
            <a:extLst>
              <a:ext uri="{FF2B5EF4-FFF2-40B4-BE49-F238E27FC236}">
                <a16:creationId xmlns:a16="http://schemas.microsoft.com/office/drawing/2014/main" id="{0ED37767-2FA9-4E9F-87FF-8B6D363B9339}"/>
              </a:ext>
            </a:extLst>
          </p:cNvPr>
          <p:cNvSpPr>
            <a:spLocks noGrp="1"/>
          </p:cNvSpPr>
          <p:nvPr>
            <p:ph type="title"/>
          </p:nvPr>
        </p:nvSpPr>
        <p:spPr/>
        <p:txBody>
          <a:bodyPr/>
          <a:lstStyle/>
          <a:p>
            <a:r>
              <a:rPr lang="en-US" altLang="zh-CN" sz="3600" dirty="0"/>
              <a:t>Making Sense of Society</a:t>
            </a:r>
            <a:br>
              <a:rPr lang="zh-CN" altLang="en-US" sz="3600" dirty="0"/>
            </a:br>
            <a:endParaRPr lang="zh-CN" altLang="en-US" dirty="0"/>
          </a:p>
        </p:txBody>
      </p:sp>
      <p:sp>
        <p:nvSpPr>
          <p:cNvPr id="4" name="TextBox 3">
            <a:extLst>
              <a:ext uri="{FF2B5EF4-FFF2-40B4-BE49-F238E27FC236}">
                <a16:creationId xmlns:a16="http://schemas.microsoft.com/office/drawing/2014/main" id="{E3E09D50-D448-4923-A727-343CE4BD6EB8}"/>
              </a:ext>
            </a:extLst>
          </p:cNvPr>
          <p:cNvSpPr txBox="1"/>
          <p:nvPr/>
        </p:nvSpPr>
        <p:spPr>
          <a:xfrm>
            <a:off x="1265382" y="1415552"/>
            <a:ext cx="10113818" cy="2092881"/>
          </a:xfrm>
          <a:prstGeom prst="rect">
            <a:avLst/>
          </a:prstGeom>
          <a:noFill/>
        </p:spPr>
        <p:txBody>
          <a:bodyPr wrap="square" rtlCol="0">
            <a:spAutoFit/>
          </a:bodyPr>
          <a:lstStyle/>
          <a:p>
            <a:pPr marL="285750" indent="-285750">
              <a:buFont typeface="Arial" panose="020B0604020202020204" pitchFamily="34" charset="0"/>
              <a:buChar char="•"/>
            </a:pPr>
            <a:r>
              <a:rPr lang="en-US" altLang="zh-CN" sz="2800" u="sng" dirty="0"/>
              <a:t>9. Cognitive Structures of Attitudes</a:t>
            </a:r>
          </a:p>
          <a:p>
            <a:pPr marL="285750" indent="-285750">
              <a:buFont typeface="Arial" panose="020B0604020202020204" pitchFamily="34" charset="0"/>
              <a:buChar char="•"/>
            </a:pPr>
            <a:r>
              <a:rPr lang="en-US" altLang="zh-CN" sz="2800" u="sng" dirty="0"/>
              <a:t>10.</a:t>
            </a:r>
            <a:r>
              <a:rPr lang="zh-CN" altLang="en-US" sz="2800" u="sng" dirty="0"/>
              <a:t> </a:t>
            </a:r>
            <a:r>
              <a:rPr lang="en-US" altLang="zh-CN" sz="2800" u="sng" dirty="0"/>
              <a:t>Cognitive Processing of Attitudes</a:t>
            </a:r>
          </a:p>
          <a:p>
            <a:pPr marL="285750" indent="-285750">
              <a:buFont typeface="Arial" panose="020B0604020202020204" pitchFamily="34" charset="0"/>
              <a:buChar char="•"/>
            </a:pPr>
            <a:r>
              <a:rPr lang="en-US" altLang="zh-CN" sz="2800" u="sng" dirty="0"/>
              <a:t>11. Stereotyping: Cognition and Bias</a:t>
            </a:r>
          </a:p>
          <a:p>
            <a:pPr marL="285750" indent="-285750">
              <a:buFont typeface="Arial" panose="020B0604020202020204" pitchFamily="34" charset="0"/>
              <a:buChar char="•"/>
            </a:pPr>
            <a:r>
              <a:rPr lang="en-US" altLang="zh-CN" sz="2800" u="sng" dirty="0"/>
              <a:t>12. Prejudice: Interplay of Cognitive and Affective Biases</a:t>
            </a:r>
            <a:r>
              <a:rPr lang="en-US" altLang="zh-CN" sz="2800" dirty="0"/>
              <a:t> </a:t>
            </a:r>
          </a:p>
          <a:p>
            <a:endParaRPr lang="zh-CN" altLang="en-US" dirty="0"/>
          </a:p>
        </p:txBody>
      </p:sp>
      <p:sp>
        <p:nvSpPr>
          <p:cNvPr id="6" name="TextBox 5">
            <a:extLst>
              <a:ext uri="{FF2B5EF4-FFF2-40B4-BE49-F238E27FC236}">
                <a16:creationId xmlns:a16="http://schemas.microsoft.com/office/drawing/2014/main" id="{79B53686-2AD4-4BDD-9C68-A9807EAB042D}"/>
              </a:ext>
            </a:extLst>
          </p:cNvPr>
          <p:cNvSpPr txBox="1"/>
          <p:nvPr/>
        </p:nvSpPr>
        <p:spPr>
          <a:xfrm>
            <a:off x="655782" y="3856520"/>
            <a:ext cx="11536218" cy="2677656"/>
          </a:xfrm>
          <a:prstGeom prst="rect">
            <a:avLst/>
          </a:prstGeom>
          <a:noFill/>
        </p:spPr>
        <p:txBody>
          <a:bodyPr wrap="square">
            <a:spAutoFit/>
          </a:bodyPr>
          <a:lstStyle/>
          <a:p>
            <a:r>
              <a:rPr lang="en-US" altLang="zh-CN" sz="2800" dirty="0"/>
              <a:t>When people  consider their social context, their </a:t>
            </a:r>
            <a:r>
              <a:rPr lang="en-US" altLang="zh-CN" sz="2800" dirty="0">
                <a:solidFill>
                  <a:srgbClr val="FF0000"/>
                </a:solidFill>
              </a:rPr>
              <a:t>attitudes about issues </a:t>
            </a:r>
            <a:r>
              <a:rPr lang="en-US" altLang="zh-CN" sz="2800" dirty="0"/>
              <a:t>and their </a:t>
            </a:r>
            <a:r>
              <a:rPr lang="en-US" altLang="zh-CN" sz="2800" dirty="0">
                <a:solidFill>
                  <a:srgbClr val="FF0000"/>
                </a:solidFill>
              </a:rPr>
              <a:t>reactions to social groups </a:t>
            </a:r>
            <a:r>
              <a:rPr lang="en-US" altLang="zh-CN" sz="2800" dirty="0"/>
              <a:t>inform their sense of their place in society. People’s attitudes rapidly or deliberately evaluate relevant objects in each person’s surroundings, serving several adaptive functions to guide responses. </a:t>
            </a:r>
            <a:r>
              <a:rPr lang="en-US" altLang="zh-CN" sz="2800" dirty="0">
                <a:solidFill>
                  <a:srgbClr val="FF0000"/>
                </a:solidFill>
              </a:rPr>
              <a:t>Stereotypes</a:t>
            </a:r>
            <a:r>
              <a:rPr lang="en-US" altLang="zh-CN" sz="2800" dirty="0"/>
              <a:t> represent social groups, and </a:t>
            </a:r>
            <a:r>
              <a:rPr lang="en-US" altLang="zh-CN" sz="2800" dirty="0">
                <a:solidFill>
                  <a:srgbClr val="FF0000"/>
                </a:solidFill>
              </a:rPr>
              <a:t>prejudices</a:t>
            </a:r>
            <a:r>
              <a:rPr lang="en-US" altLang="zh-CN" sz="2800" dirty="0"/>
              <a:t> drive emotional reactions to them.</a:t>
            </a:r>
            <a:endParaRPr lang="zh-CN" altLang="en-US" sz="2800" dirty="0"/>
          </a:p>
        </p:txBody>
      </p:sp>
    </p:spTree>
    <p:extLst>
      <p:ext uri="{BB962C8B-B14F-4D97-AF65-F5344CB8AC3E}">
        <p14:creationId xmlns:p14="http://schemas.microsoft.com/office/powerpoint/2010/main" val="97509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8B8B-21CC-4F3C-B07E-8671DB27B52C}"/>
              </a:ext>
            </a:extLst>
          </p:cNvPr>
          <p:cNvSpPr>
            <a:spLocks noGrp="1"/>
          </p:cNvSpPr>
          <p:nvPr>
            <p:ph type="title"/>
          </p:nvPr>
        </p:nvSpPr>
        <p:spPr/>
        <p:txBody>
          <a:bodyPr/>
          <a:lstStyle/>
          <a:p>
            <a:r>
              <a:rPr lang="en-US" altLang="zh-CN" dirty="0"/>
              <a:t>Functional Dimensions of Attitudes</a:t>
            </a:r>
            <a:endParaRPr lang="zh-CN" altLang="en-US" dirty="0"/>
          </a:p>
        </p:txBody>
      </p:sp>
      <p:sp>
        <p:nvSpPr>
          <p:cNvPr id="3" name="TextBox 2">
            <a:extLst>
              <a:ext uri="{FF2B5EF4-FFF2-40B4-BE49-F238E27FC236}">
                <a16:creationId xmlns:a16="http://schemas.microsoft.com/office/drawing/2014/main" id="{615D89F7-DD68-44C1-B9FE-4C6136B79B7C}"/>
              </a:ext>
            </a:extLst>
          </p:cNvPr>
          <p:cNvSpPr txBox="1"/>
          <p:nvPr/>
        </p:nvSpPr>
        <p:spPr>
          <a:xfrm>
            <a:off x="806245" y="2143433"/>
            <a:ext cx="10825316" cy="3416320"/>
          </a:xfrm>
          <a:prstGeom prst="rect">
            <a:avLst/>
          </a:prstGeom>
          <a:noFill/>
        </p:spPr>
        <p:txBody>
          <a:bodyPr wrap="square" rtlCol="0">
            <a:spAutoFit/>
          </a:bodyPr>
          <a:lstStyle/>
          <a:p>
            <a:r>
              <a:rPr lang="en-US" altLang="zh-CN" sz="2400" dirty="0">
                <a:solidFill>
                  <a:srgbClr val="000000"/>
                </a:solidFill>
                <a:effectLst/>
              </a:rPr>
              <a:t>Some classic theories differentiated motivational functions of attitudes and attitude change</a:t>
            </a:r>
          </a:p>
          <a:p>
            <a:pPr marL="342900" indent="-342900">
              <a:buFont typeface="Arial" panose="020B0604020202020204" pitchFamily="34" charset="0"/>
              <a:buChar char="•"/>
            </a:pPr>
            <a:r>
              <a:rPr lang="en-US" altLang="zh-CN" sz="2400" dirty="0">
                <a:solidFill>
                  <a:srgbClr val="000000"/>
                </a:solidFill>
              </a:rPr>
              <a:t>Compliance to gain rewards and avoid punishments</a:t>
            </a:r>
          </a:p>
          <a:p>
            <a:pPr marL="342900" indent="-342900">
              <a:buFont typeface="Arial" panose="020B0604020202020204" pitchFamily="34" charset="0"/>
              <a:buChar char="•"/>
            </a:pPr>
            <a:r>
              <a:rPr lang="en-US" altLang="zh-CN" sz="2400" dirty="0">
                <a:solidFill>
                  <a:srgbClr val="000000"/>
                </a:solidFill>
              </a:rPr>
              <a:t>Identification and conformity to enhance belonging with valued groups</a:t>
            </a:r>
          </a:p>
          <a:p>
            <a:pPr marL="342900" indent="-342900">
              <a:buFont typeface="Arial" panose="020B0604020202020204" pitchFamily="34" charset="0"/>
              <a:buChar char="•"/>
            </a:pPr>
            <a:r>
              <a:rPr lang="en-US" altLang="zh-CN" sz="2400" dirty="0">
                <a:solidFill>
                  <a:srgbClr val="000000"/>
                </a:solidFill>
              </a:rPr>
              <a:t>Internalization to store attitude-relevant knowledge</a:t>
            </a:r>
          </a:p>
          <a:p>
            <a:endParaRPr lang="en-US" altLang="zh-CN" sz="2400" dirty="0">
              <a:solidFill>
                <a:srgbClr val="000000"/>
              </a:solidFill>
            </a:endParaRPr>
          </a:p>
          <a:p>
            <a:r>
              <a:rPr lang="en-US" altLang="zh-CN" sz="2400" dirty="0">
                <a:solidFill>
                  <a:srgbClr val="000000"/>
                </a:solidFill>
              </a:rPr>
              <a:t>Some of theses functional approaches focus on conviction, strength, and importance, which certainly have motivational components, and others specify particular attitude functions</a:t>
            </a:r>
            <a:endParaRPr lang="zh-CN" altLang="en-US" sz="2400" dirty="0"/>
          </a:p>
        </p:txBody>
      </p:sp>
    </p:spTree>
    <p:extLst>
      <p:ext uri="{BB962C8B-B14F-4D97-AF65-F5344CB8AC3E}">
        <p14:creationId xmlns:p14="http://schemas.microsoft.com/office/powerpoint/2010/main" val="1764705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9F53E-7E39-4991-866A-80FA5139958E}"/>
              </a:ext>
            </a:extLst>
          </p:cNvPr>
          <p:cNvSpPr txBox="1"/>
          <p:nvPr/>
        </p:nvSpPr>
        <p:spPr>
          <a:xfrm>
            <a:off x="323272" y="350982"/>
            <a:ext cx="10954328" cy="584775"/>
          </a:xfrm>
          <a:prstGeom prst="rect">
            <a:avLst/>
          </a:prstGeom>
          <a:noFill/>
        </p:spPr>
        <p:txBody>
          <a:bodyPr wrap="square" rtlCol="0">
            <a:spAutoFit/>
          </a:bodyPr>
          <a:lstStyle/>
          <a:p>
            <a:r>
              <a:rPr lang="en-US" altLang="zh-CN" sz="3200" b="1" dirty="0"/>
              <a:t>Conviction, Strength, and Importance</a:t>
            </a:r>
            <a:endParaRPr lang="zh-CN" altLang="en-US" sz="3200" b="1" dirty="0"/>
          </a:p>
        </p:txBody>
      </p:sp>
      <p:sp>
        <p:nvSpPr>
          <p:cNvPr id="3" name="TextBox 2">
            <a:extLst>
              <a:ext uri="{FF2B5EF4-FFF2-40B4-BE49-F238E27FC236}">
                <a16:creationId xmlns:a16="http://schemas.microsoft.com/office/drawing/2014/main" id="{7CC2758D-76C1-44D2-BE21-DF3D7B951978}"/>
              </a:ext>
            </a:extLst>
          </p:cNvPr>
          <p:cNvSpPr txBox="1"/>
          <p:nvPr/>
        </p:nvSpPr>
        <p:spPr>
          <a:xfrm>
            <a:off x="1032387" y="1112738"/>
            <a:ext cx="10382865" cy="3785652"/>
          </a:xfrm>
          <a:prstGeom prst="rect">
            <a:avLst/>
          </a:prstGeom>
          <a:noFill/>
        </p:spPr>
        <p:txBody>
          <a:bodyPr wrap="square" rtlCol="0">
            <a:spAutoFit/>
          </a:bodyPr>
          <a:lstStyle/>
          <a:p>
            <a:r>
              <a:rPr lang="en-US" altLang="zh-CN" sz="2400" b="1" dirty="0">
                <a:solidFill>
                  <a:srgbClr val="000000"/>
                </a:solidFill>
                <a:effectLst/>
              </a:rPr>
              <a:t>Conviction </a:t>
            </a:r>
            <a:r>
              <a:rPr lang="en-US" altLang="zh-CN" sz="2400" dirty="0">
                <a:solidFill>
                  <a:srgbClr val="000000"/>
                </a:solidFill>
                <a:effectLst/>
              </a:rPr>
              <a:t>includes (Abelson, 1988) emotional commitment; attitudes that people hold with conviction are those about which they feel </a:t>
            </a:r>
            <a:r>
              <a:rPr lang="en-US" altLang="zh-CN" sz="2400" dirty="0">
                <a:solidFill>
                  <a:srgbClr val="FF0000"/>
                </a:solidFill>
                <a:effectLst/>
              </a:rPr>
              <a:t>absolutely correct, cannot imagine ever changing their minds</a:t>
            </a:r>
            <a:r>
              <a:rPr lang="en-US" altLang="zh-CN" sz="2400" dirty="0">
                <a:solidFill>
                  <a:srgbClr val="000000"/>
                </a:solidFill>
                <a:effectLst/>
              </a:rPr>
              <a:t>, have a moral sense, and feel committed.</a:t>
            </a:r>
          </a:p>
          <a:p>
            <a:endParaRPr lang="en-US" altLang="zh-CN" sz="2400" dirty="0">
              <a:solidFill>
                <a:srgbClr val="000000"/>
              </a:solidFill>
            </a:endParaRPr>
          </a:p>
          <a:p>
            <a:r>
              <a:rPr lang="en-US" altLang="zh-CN" sz="2400" b="1" dirty="0">
                <a:solidFill>
                  <a:srgbClr val="000000"/>
                </a:solidFill>
              </a:rPr>
              <a:t>Attitude strength </a:t>
            </a:r>
            <a:r>
              <a:rPr lang="en-US" altLang="zh-CN" sz="2400" dirty="0">
                <a:solidFill>
                  <a:srgbClr val="000000"/>
                </a:solidFill>
              </a:rPr>
              <a:t>includes various interrelated components. For example, importance and certainty both predict attempts to persuade others.</a:t>
            </a:r>
          </a:p>
          <a:p>
            <a:endParaRPr lang="en-US" altLang="zh-CN" sz="2400" dirty="0">
              <a:solidFill>
                <a:srgbClr val="000000"/>
              </a:solidFill>
            </a:endParaRPr>
          </a:p>
          <a:p>
            <a:r>
              <a:rPr lang="en-US" altLang="zh-CN" sz="2400" b="1" dirty="0">
                <a:solidFill>
                  <a:srgbClr val="000000"/>
                </a:solidFill>
              </a:rPr>
              <a:t>Attitude importance </a:t>
            </a:r>
            <a:r>
              <a:rPr lang="en-US" altLang="zh-CN" sz="2400" dirty="0">
                <a:solidFill>
                  <a:srgbClr val="000000"/>
                </a:solidFill>
              </a:rPr>
              <a:t>- a person’s interest or concern about an attitude – predicts information seeking. Important attitudes are stable, accessible, and allow one to differentiate among relevant objects.</a:t>
            </a:r>
            <a:endParaRPr lang="zh-CN" altLang="en-US" sz="2400" dirty="0"/>
          </a:p>
        </p:txBody>
      </p:sp>
    </p:spTree>
    <p:extLst>
      <p:ext uri="{BB962C8B-B14F-4D97-AF65-F5344CB8AC3E}">
        <p14:creationId xmlns:p14="http://schemas.microsoft.com/office/powerpoint/2010/main" val="48974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FC929-6225-4E03-95C4-85A28B05458A}"/>
              </a:ext>
            </a:extLst>
          </p:cNvPr>
          <p:cNvSpPr txBox="1"/>
          <p:nvPr/>
        </p:nvSpPr>
        <p:spPr>
          <a:xfrm>
            <a:off x="392098" y="494315"/>
            <a:ext cx="10954328" cy="584775"/>
          </a:xfrm>
          <a:prstGeom prst="rect">
            <a:avLst/>
          </a:prstGeom>
          <a:noFill/>
        </p:spPr>
        <p:txBody>
          <a:bodyPr wrap="square" rtlCol="0">
            <a:spAutoFit/>
          </a:bodyPr>
          <a:lstStyle/>
          <a:p>
            <a:r>
              <a:rPr lang="en-US" altLang="zh-CN" sz="3200" b="1" dirty="0"/>
              <a:t>Attitude Functions</a:t>
            </a:r>
            <a:endParaRPr lang="zh-CN" altLang="en-US" sz="3200" b="1" dirty="0"/>
          </a:p>
        </p:txBody>
      </p:sp>
      <p:sp>
        <p:nvSpPr>
          <p:cNvPr id="4" name="TextBox 3">
            <a:extLst>
              <a:ext uri="{FF2B5EF4-FFF2-40B4-BE49-F238E27FC236}">
                <a16:creationId xmlns:a16="http://schemas.microsoft.com/office/drawing/2014/main" id="{34733825-3A82-4B79-ACF8-DD5F6D1DFD36}"/>
              </a:ext>
            </a:extLst>
          </p:cNvPr>
          <p:cNvSpPr txBox="1"/>
          <p:nvPr/>
        </p:nvSpPr>
        <p:spPr>
          <a:xfrm>
            <a:off x="923636" y="1448080"/>
            <a:ext cx="10039332" cy="1815882"/>
          </a:xfrm>
          <a:prstGeom prst="rect">
            <a:avLst/>
          </a:prstGeom>
          <a:noFill/>
        </p:spPr>
        <p:txBody>
          <a:bodyPr wrap="square">
            <a:spAutoFit/>
          </a:bodyPr>
          <a:lstStyle/>
          <a:p>
            <a:r>
              <a:rPr lang="en-US" altLang="zh-CN" sz="2800" dirty="0">
                <a:solidFill>
                  <a:srgbClr val="000000"/>
                </a:solidFill>
                <a:effectLst/>
              </a:rPr>
              <a:t>Attitude functions can be divided in a few ways. Here we split them into </a:t>
            </a:r>
            <a:r>
              <a:rPr lang="en-US" altLang="zh-CN" sz="2800" dirty="0">
                <a:solidFill>
                  <a:srgbClr val="FF0000"/>
                </a:solidFill>
                <a:effectLst/>
              </a:rPr>
              <a:t>knowledge, values, </a:t>
            </a:r>
            <a:r>
              <a:rPr lang="en-US" altLang="zh-CN" sz="2800" dirty="0">
                <a:effectLst/>
              </a:rPr>
              <a:t>and</a:t>
            </a:r>
            <a:r>
              <a:rPr lang="en-US" altLang="zh-CN" sz="2800" dirty="0">
                <a:solidFill>
                  <a:srgbClr val="FF0000"/>
                </a:solidFill>
                <a:effectLst/>
              </a:rPr>
              <a:t> sociality </a:t>
            </a:r>
            <a:r>
              <a:rPr lang="en-US" altLang="zh-CN" sz="2800" dirty="0">
                <a:solidFill>
                  <a:srgbClr val="000000"/>
                </a:solidFill>
                <a:effectLst/>
              </a:rPr>
              <a:t>. These newer approaches explicitly incorporate motivation, reexamining traditional theories of attitudes’ motivational functions,</a:t>
            </a:r>
            <a:r>
              <a:rPr lang="en-US" altLang="zh-CN" sz="2800" dirty="0">
                <a:solidFill>
                  <a:srgbClr val="000000"/>
                </a:solidFill>
              </a:rPr>
              <a:t> </a:t>
            </a:r>
            <a:r>
              <a:rPr lang="en-US" altLang="zh-CN" sz="2800" dirty="0">
                <a:solidFill>
                  <a:srgbClr val="000000"/>
                </a:solidFill>
                <a:effectLst/>
              </a:rPr>
              <a:t>but with new cognitive twists. </a:t>
            </a:r>
            <a:endParaRPr lang="zh-CN" altLang="en-US" sz="2800" dirty="0"/>
          </a:p>
        </p:txBody>
      </p:sp>
    </p:spTree>
    <p:extLst>
      <p:ext uri="{BB962C8B-B14F-4D97-AF65-F5344CB8AC3E}">
        <p14:creationId xmlns:p14="http://schemas.microsoft.com/office/powerpoint/2010/main" val="4290648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9F01A-1BA8-4A47-90BB-F6001D9AACF8}"/>
              </a:ext>
            </a:extLst>
          </p:cNvPr>
          <p:cNvSpPr txBox="1"/>
          <p:nvPr/>
        </p:nvSpPr>
        <p:spPr>
          <a:xfrm>
            <a:off x="392098" y="494315"/>
            <a:ext cx="10954328" cy="58477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t>Knowledge Functions</a:t>
            </a:r>
            <a:endParaRPr lang="zh-CN" altLang="en-US" sz="3200" b="1" dirty="0"/>
          </a:p>
        </p:txBody>
      </p:sp>
      <p:sp>
        <p:nvSpPr>
          <p:cNvPr id="3" name="TextBox 2">
            <a:extLst>
              <a:ext uri="{FF2B5EF4-FFF2-40B4-BE49-F238E27FC236}">
                <a16:creationId xmlns:a16="http://schemas.microsoft.com/office/drawing/2014/main" id="{2935E782-CFD6-49A7-B43D-554DB93DAAB0}"/>
              </a:ext>
            </a:extLst>
          </p:cNvPr>
          <p:cNvSpPr txBox="1"/>
          <p:nvPr/>
        </p:nvSpPr>
        <p:spPr>
          <a:xfrm>
            <a:off x="1042219" y="1268361"/>
            <a:ext cx="10038736" cy="4893647"/>
          </a:xfrm>
          <a:prstGeom prst="rect">
            <a:avLst/>
          </a:prstGeom>
          <a:noFill/>
        </p:spPr>
        <p:txBody>
          <a:bodyPr wrap="square" rtlCol="0">
            <a:spAutoFit/>
          </a:bodyPr>
          <a:lstStyle/>
          <a:p>
            <a:r>
              <a:rPr lang="en-US" altLang="zh-CN" sz="2400" dirty="0"/>
              <a:t>The</a:t>
            </a:r>
            <a:r>
              <a:rPr lang="en-US" altLang="zh-CN" dirty="0"/>
              <a:t> </a:t>
            </a:r>
            <a:r>
              <a:rPr lang="en-US" altLang="zh-CN" sz="2400" dirty="0"/>
              <a:t>most fundamental attitude function is an </a:t>
            </a:r>
            <a:r>
              <a:rPr lang="en-US" altLang="zh-CN" sz="2400" dirty="0">
                <a:solidFill>
                  <a:srgbClr val="FF0000"/>
                </a:solidFill>
              </a:rPr>
              <a:t>object-appraisal function</a:t>
            </a:r>
            <a:r>
              <a:rPr lang="en-US" altLang="zh-CN" sz="2400" dirty="0"/>
              <a:t>, which prominently includes a cognitive knowledge function and often an instrumental, utilitarian, or goal function.</a:t>
            </a:r>
          </a:p>
          <a:p>
            <a:endParaRPr lang="en-US" altLang="zh-CN" sz="2400" dirty="0"/>
          </a:p>
          <a:p>
            <a:r>
              <a:rPr lang="en-US" altLang="zh-CN" sz="2400" dirty="0"/>
              <a:t>The knowledge function of an attitude is fundamentally cognitive and adaptive. Attitudes help people to make sense of the world, to order and organize it.</a:t>
            </a:r>
          </a:p>
          <a:p>
            <a:endParaRPr lang="en-US" altLang="zh-CN" sz="2400" dirty="0"/>
          </a:p>
          <a:p>
            <a:r>
              <a:rPr lang="en-US" altLang="zh-CN" sz="2400" dirty="0"/>
              <a:t>Moreover, attitudes can have instrumental and adaptive functions, helping people to avoid pain and receive rewards.</a:t>
            </a:r>
          </a:p>
          <a:p>
            <a:endParaRPr lang="en-US" altLang="zh-CN" sz="2400" dirty="0"/>
          </a:p>
          <a:p>
            <a:r>
              <a:rPr lang="en-US" altLang="zh-CN" sz="2400" dirty="0"/>
              <a:t>Attitudes affect a range of knowledge-related problem-solving activities: interpretation and explanation, reasoning, responses to persuasion, judgment, perceived consensus, identification of facts and errors, and prediction</a:t>
            </a:r>
            <a:r>
              <a:rPr lang="en-US" altLang="zh-CN" sz="1800" dirty="0">
                <a:solidFill>
                  <a:srgbClr val="000000"/>
                </a:solidFill>
                <a:effectLst/>
                <a:latin typeface="Times New Roman" panose="02020603050405020304" pitchFamily="18" charset="0"/>
              </a:rPr>
              <a:t>. </a:t>
            </a:r>
            <a:endParaRPr lang="zh-CN" altLang="en-US" dirty="0"/>
          </a:p>
        </p:txBody>
      </p:sp>
    </p:spTree>
    <p:extLst>
      <p:ext uri="{BB962C8B-B14F-4D97-AF65-F5344CB8AC3E}">
        <p14:creationId xmlns:p14="http://schemas.microsoft.com/office/powerpoint/2010/main" val="321513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E37E2-0F2C-447E-A4C2-3BEFFA5893A1}"/>
              </a:ext>
            </a:extLst>
          </p:cNvPr>
          <p:cNvSpPr txBox="1"/>
          <p:nvPr/>
        </p:nvSpPr>
        <p:spPr>
          <a:xfrm>
            <a:off x="392098" y="494315"/>
            <a:ext cx="10954328" cy="58477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t>Value Functions</a:t>
            </a:r>
            <a:endParaRPr lang="zh-CN" altLang="en-US" sz="3200" b="1" dirty="0"/>
          </a:p>
        </p:txBody>
      </p:sp>
      <p:sp>
        <p:nvSpPr>
          <p:cNvPr id="3" name="TextBox 2">
            <a:extLst>
              <a:ext uri="{FF2B5EF4-FFF2-40B4-BE49-F238E27FC236}">
                <a16:creationId xmlns:a16="http://schemas.microsoft.com/office/drawing/2014/main" id="{35DBF781-2097-4117-A8A9-6862D2D63BAC}"/>
              </a:ext>
            </a:extLst>
          </p:cNvPr>
          <p:cNvSpPr txBox="1"/>
          <p:nvPr/>
        </p:nvSpPr>
        <p:spPr>
          <a:xfrm>
            <a:off x="855406" y="1248696"/>
            <a:ext cx="10422194" cy="1938992"/>
          </a:xfrm>
          <a:prstGeom prst="rect">
            <a:avLst/>
          </a:prstGeom>
          <a:noFill/>
        </p:spPr>
        <p:txBody>
          <a:bodyPr wrap="square" rtlCol="0">
            <a:spAutoFit/>
          </a:bodyPr>
          <a:lstStyle/>
          <a:p>
            <a:r>
              <a:rPr lang="en-US" altLang="zh-CN" sz="2400" dirty="0"/>
              <a:t>The </a:t>
            </a:r>
            <a:r>
              <a:rPr lang="en-US" altLang="zh-CN" sz="2400" b="1" dirty="0"/>
              <a:t>value-expressive function </a:t>
            </a:r>
            <a:r>
              <a:rPr lang="en-US" altLang="zh-CN" sz="2400" dirty="0"/>
              <a:t>of attitudes describes the importance to people of demonstrating and maintaining their long-term standards and Orientations. Value functions also relate to attitude importance and conviction.</a:t>
            </a:r>
          </a:p>
          <a:p>
            <a:endParaRPr lang="en-US" altLang="zh-CN" sz="2400" dirty="0"/>
          </a:p>
          <a:p>
            <a:r>
              <a:rPr lang="en-US" altLang="zh-CN" sz="2400" dirty="0"/>
              <a:t>People differ in the value-expressive functions of their attitudes</a:t>
            </a:r>
          </a:p>
        </p:txBody>
      </p:sp>
    </p:spTree>
    <p:extLst>
      <p:ext uri="{BB962C8B-B14F-4D97-AF65-F5344CB8AC3E}">
        <p14:creationId xmlns:p14="http://schemas.microsoft.com/office/powerpoint/2010/main" val="1130740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88BCA-59C1-4705-BE97-A5008BC4278B}"/>
              </a:ext>
            </a:extLst>
          </p:cNvPr>
          <p:cNvSpPr txBox="1"/>
          <p:nvPr/>
        </p:nvSpPr>
        <p:spPr>
          <a:xfrm>
            <a:off x="392098" y="494315"/>
            <a:ext cx="10954328" cy="58477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t>Social Functions</a:t>
            </a:r>
            <a:endParaRPr lang="zh-CN" altLang="en-US" sz="3200" b="1" dirty="0"/>
          </a:p>
        </p:txBody>
      </p:sp>
      <p:sp>
        <p:nvSpPr>
          <p:cNvPr id="3" name="TextBox 2">
            <a:extLst>
              <a:ext uri="{FF2B5EF4-FFF2-40B4-BE49-F238E27FC236}">
                <a16:creationId xmlns:a16="http://schemas.microsoft.com/office/drawing/2014/main" id="{9EA51E71-228A-495A-BF8D-3DEC841FAC32}"/>
              </a:ext>
            </a:extLst>
          </p:cNvPr>
          <p:cNvSpPr txBox="1"/>
          <p:nvPr/>
        </p:nvSpPr>
        <p:spPr>
          <a:xfrm>
            <a:off x="875071" y="1189703"/>
            <a:ext cx="10795819" cy="3046988"/>
          </a:xfrm>
          <a:prstGeom prst="rect">
            <a:avLst/>
          </a:prstGeom>
          <a:noFill/>
        </p:spPr>
        <p:txBody>
          <a:bodyPr wrap="square" rtlCol="0">
            <a:spAutoFit/>
          </a:bodyPr>
          <a:lstStyle/>
          <a:p>
            <a:r>
              <a:rPr lang="en-US" altLang="zh-CN" sz="2400" dirty="0"/>
              <a:t>Attitudes also serve important </a:t>
            </a:r>
            <a:r>
              <a:rPr lang="en-US" altLang="zh-CN" sz="2400" b="1" dirty="0"/>
              <a:t>social-adjustive functions </a:t>
            </a:r>
            <a:r>
              <a:rPr lang="en-US" altLang="zh-CN" sz="2400" dirty="0"/>
              <a:t>for the self. Sometimes attitudes signal interpersonal priorities, sensitivity to others, and getting along with people in general. </a:t>
            </a:r>
          </a:p>
          <a:p>
            <a:endParaRPr lang="en-US" altLang="zh-CN" sz="2400" dirty="0"/>
          </a:p>
          <a:p>
            <a:r>
              <a:rPr lang="en-US" altLang="zh-CN" sz="2400" dirty="0"/>
              <a:t>This function tends to inhibit persuasion based mainly on argument strength. Social-adjustive attitudes are most prominent for people with high need for affiliation, sensitivity to approval, and well-developed awareness of their self-presentation to others</a:t>
            </a:r>
            <a:endParaRPr lang="zh-CN" altLang="en-US" sz="2400" dirty="0"/>
          </a:p>
        </p:txBody>
      </p:sp>
    </p:spTree>
    <p:extLst>
      <p:ext uri="{BB962C8B-B14F-4D97-AF65-F5344CB8AC3E}">
        <p14:creationId xmlns:p14="http://schemas.microsoft.com/office/powerpoint/2010/main" val="2663598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a:t>
            </a:r>
            <a:r>
              <a:rPr lang="en-US" altLang="zh-CN" sz="9600" dirty="0">
                <a:solidFill>
                  <a:srgbClr val="FFFFFF"/>
                </a:solidFill>
                <a:latin typeface="+mj-lt"/>
              </a:rPr>
              <a:t>s</a:t>
            </a:r>
            <a:r>
              <a:rPr lang="en-US" sz="9600" dirty="0">
                <a:solidFill>
                  <a:srgbClr val="FFFFFF"/>
                </a:solidFill>
                <a:latin typeface="+mj-lt"/>
              </a:rPr>
              <a:t> for listening</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en-US" dirty="0"/>
              <a:t>Cognitive Structures of Attitudes</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6518528" y="943430"/>
            <a:ext cx="5276307" cy="3977366"/>
          </a:xfrm>
        </p:spPr>
        <p:txBody>
          <a:bodyPr>
            <a:normAutofit lnSpcReduction="10000"/>
          </a:bodyPr>
          <a:lstStyle/>
          <a:p>
            <a:r>
              <a:rPr lang="en-US" dirty="0"/>
              <a:t>Newer Approaches Build on Early Insights</a:t>
            </a:r>
          </a:p>
          <a:p>
            <a:r>
              <a:rPr lang="en-US" altLang="zh-CN" dirty="0"/>
              <a:t>Cognitive Representation Foreshadowed in Two Consistency Theories</a:t>
            </a:r>
            <a:endParaRPr lang="en-US" dirty="0"/>
          </a:p>
          <a:p>
            <a:r>
              <a:rPr lang="en-US" altLang="zh-CN" dirty="0"/>
              <a:t>Representations Can Be Discrete versus Distributed</a:t>
            </a:r>
          </a:p>
          <a:p>
            <a:r>
              <a:rPr lang="en-US" dirty="0"/>
              <a:t>People Have Lay Theories about Attitude Change</a:t>
            </a:r>
          </a:p>
          <a:p>
            <a:r>
              <a:rPr lang="en-US" dirty="0"/>
              <a:t>Functional Dimensions of Attitudes</a:t>
            </a: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
        <p:nvSpPr>
          <p:cNvPr id="2" name="TextBox 1">
            <a:extLst>
              <a:ext uri="{FF2B5EF4-FFF2-40B4-BE49-F238E27FC236}">
                <a16:creationId xmlns:a16="http://schemas.microsoft.com/office/drawing/2014/main" id="{15C4B2F3-0084-469B-B945-46AD9BE97F59}"/>
              </a:ext>
            </a:extLst>
          </p:cNvPr>
          <p:cNvSpPr txBox="1"/>
          <p:nvPr/>
        </p:nvSpPr>
        <p:spPr>
          <a:xfrm>
            <a:off x="5144654" y="5430982"/>
            <a:ext cx="6964217" cy="1323439"/>
          </a:xfrm>
          <a:prstGeom prst="rect">
            <a:avLst/>
          </a:prstGeom>
          <a:noFill/>
        </p:spPr>
        <p:txBody>
          <a:bodyPr wrap="square" rtlCol="0">
            <a:spAutoFit/>
          </a:bodyPr>
          <a:lstStyle/>
          <a:p>
            <a:r>
              <a:rPr lang="en-US" altLang="zh-CN" sz="2000" dirty="0"/>
              <a:t>Attitude: Attitudes categorize a stimulus along an evaluative dimension. As such, attitudes dispose people to react positively or negatively, as inferred from their cognitive, affective and behavioral responses</a:t>
            </a:r>
            <a:endParaRPr lang="zh-CN" altLang="en-US" sz="2000" dirty="0"/>
          </a:p>
        </p:txBody>
      </p:sp>
    </p:spTree>
    <p:extLst>
      <p:ext uri="{BB962C8B-B14F-4D97-AF65-F5344CB8AC3E}">
        <p14:creationId xmlns:p14="http://schemas.microsoft.com/office/powerpoint/2010/main" val="10567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79" y="286603"/>
            <a:ext cx="10974647" cy="1450757"/>
          </a:xfrm>
        </p:spPr>
        <p:txBody>
          <a:bodyPr>
            <a:normAutofit/>
          </a:bodyPr>
          <a:lstStyle/>
          <a:p>
            <a:r>
              <a:rPr lang="en-US" dirty="0"/>
              <a:t>Newer Approaches Build on Early Insights</a:t>
            </a:r>
            <a:endParaRPr lang="en-IN" dirty="0"/>
          </a:p>
        </p:txBody>
      </p:sp>
      <p:sp>
        <p:nvSpPr>
          <p:cNvPr id="4" name="TextBox 3">
            <a:extLst>
              <a:ext uri="{FF2B5EF4-FFF2-40B4-BE49-F238E27FC236}">
                <a16:creationId xmlns:a16="http://schemas.microsoft.com/office/drawing/2014/main" id="{D3B14F8F-7F8C-4EB5-ADA8-7308A82A65D3}"/>
              </a:ext>
            </a:extLst>
          </p:cNvPr>
          <p:cNvSpPr txBox="1"/>
          <p:nvPr/>
        </p:nvSpPr>
        <p:spPr>
          <a:xfrm>
            <a:off x="498763" y="1976429"/>
            <a:ext cx="10501746"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Early</a:t>
            </a:r>
            <a:r>
              <a:rPr lang="en-US" altLang="zh-CN" dirty="0"/>
              <a:t> </a:t>
            </a:r>
            <a:r>
              <a:rPr lang="en-US" altLang="zh-CN" sz="2400" dirty="0"/>
              <a:t>in the 20th century, Gordon Allport (1935) declared attitudes to be “the most distinctive and indispensable concept in contemporary American social psychology”.</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The field sprang from various attitude research motivated by World War II:</a:t>
            </a:r>
          </a:p>
          <a:p>
            <a:endParaRPr lang="en-US" altLang="zh-CN" sz="2400" dirty="0"/>
          </a:p>
          <a:p>
            <a:r>
              <a:rPr lang="en-US" altLang="zh-CN" sz="2400" dirty="0"/>
              <a:t>       </a:t>
            </a:r>
            <a:endParaRPr lang="zh-CN" altLang="en-US" sz="2400" dirty="0"/>
          </a:p>
        </p:txBody>
      </p:sp>
      <p:sp>
        <p:nvSpPr>
          <p:cNvPr id="5" name="TextBox 4">
            <a:extLst>
              <a:ext uri="{FF2B5EF4-FFF2-40B4-BE49-F238E27FC236}">
                <a16:creationId xmlns:a16="http://schemas.microsoft.com/office/drawing/2014/main" id="{D9F0A77D-F6CC-4D86-96F9-551344ABECC8}"/>
              </a:ext>
            </a:extLst>
          </p:cNvPr>
          <p:cNvSpPr txBox="1"/>
          <p:nvPr/>
        </p:nvSpPr>
        <p:spPr>
          <a:xfrm>
            <a:off x="1097278" y="3980873"/>
            <a:ext cx="10974647"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Propaganda and persuasion (</a:t>
            </a:r>
            <a:r>
              <a:rPr lang="en-US" altLang="zh-CN" sz="2400" dirty="0" err="1"/>
              <a:t>Hovland</a:t>
            </a:r>
            <a:r>
              <a:rPr lang="en-US" altLang="zh-CN" sz="2400" dirty="0"/>
              <a:t>, Janis, &amp; Kelley, 1953</a:t>
            </a:r>
            <a:r>
              <a:rPr lang="zh-CN" altLang="en-US" sz="2400" dirty="0"/>
              <a:t>）</a:t>
            </a:r>
            <a:endParaRPr lang="en-US" altLang="zh-CN" sz="2400" dirty="0"/>
          </a:p>
          <a:p>
            <a:pPr marL="285750" indent="-285750">
              <a:buFont typeface="Arial" panose="020B0604020202020204" pitchFamily="34" charset="0"/>
              <a:buChar char="•"/>
            </a:pPr>
            <a:r>
              <a:rPr lang="en-US" altLang="zh-CN" sz="2400" dirty="0"/>
              <a:t>Anti-Semitic and antidemocratic prejudice (</a:t>
            </a:r>
            <a:r>
              <a:rPr lang="nn-NO" altLang="zh-CN" sz="2400" dirty="0"/>
              <a:t>Adorno, Frenkel-Brunswik, Levinson, &amp; Sanford, 1950</a:t>
            </a:r>
            <a:r>
              <a:rPr lang="en-US" altLang="zh-CN" sz="2400" dirty="0"/>
              <a:t>)</a:t>
            </a:r>
          </a:p>
          <a:p>
            <a:pPr marL="342900" indent="-342900">
              <a:buFont typeface="Arial" panose="020B0604020202020204" pitchFamily="34" charset="0"/>
              <a:buChar char="•"/>
            </a:pPr>
            <a:r>
              <a:rPr lang="en-US" altLang="zh-CN" sz="2400" dirty="0"/>
              <a:t>Satisfaction and deprivation in the military (Stouffer, </a:t>
            </a:r>
            <a:r>
              <a:rPr lang="en-US" altLang="zh-CN" sz="2400" dirty="0" err="1"/>
              <a:t>Suchman</a:t>
            </a:r>
            <a:r>
              <a:rPr lang="en-US" altLang="zh-CN" sz="2400" dirty="0"/>
              <a:t>, </a:t>
            </a:r>
            <a:r>
              <a:rPr lang="en-US" altLang="zh-CN" sz="2400" dirty="0" err="1"/>
              <a:t>DeVinney</a:t>
            </a:r>
            <a:r>
              <a:rPr lang="en-US" altLang="zh-CN" sz="2400" dirty="0"/>
              <a:t>, </a:t>
            </a:r>
          </a:p>
          <a:p>
            <a:r>
              <a:rPr lang="en-US" altLang="zh-CN" sz="2400" dirty="0"/>
              <a:t>Star, &amp; Williams, 1949)</a:t>
            </a:r>
            <a:endParaRPr lang="zh-CN" altLang="en-US" sz="2400" dirty="0"/>
          </a:p>
        </p:txBody>
      </p:sp>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858EF8-EAE9-4552-8ECD-F881AF542528}"/>
              </a:ext>
            </a:extLst>
          </p:cNvPr>
          <p:cNvSpPr txBox="1"/>
          <p:nvPr/>
        </p:nvSpPr>
        <p:spPr>
          <a:xfrm>
            <a:off x="323272" y="350982"/>
            <a:ext cx="10954328" cy="584775"/>
          </a:xfrm>
          <a:prstGeom prst="rect">
            <a:avLst/>
          </a:prstGeom>
          <a:noFill/>
        </p:spPr>
        <p:txBody>
          <a:bodyPr wrap="square" rtlCol="0">
            <a:spAutoFit/>
          </a:bodyPr>
          <a:lstStyle/>
          <a:p>
            <a:r>
              <a:rPr lang="en-US" altLang="zh-CN" sz="3200" b="1" dirty="0"/>
              <a:t>Comparing Older and Newer Cognitive Approached to Attitudes</a:t>
            </a:r>
            <a:endParaRPr lang="zh-CN" altLang="en-US" sz="3200" b="1" dirty="0"/>
          </a:p>
        </p:txBody>
      </p:sp>
      <p:sp>
        <p:nvSpPr>
          <p:cNvPr id="3" name="TextBox 2">
            <a:extLst>
              <a:ext uri="{FF2B5EF4-FFF2-40B4-BE49-F238E27FC236}">
                <a16:creationId xmlns:a16="http://schemas.microsoft.com/office/drawing/2014/main" id="{7CA2134A-34E7-41D4-AB61-D123F7C2946A}"/>
              </a:ext>
            </a:extLst>
          </p:cNvPr>
          <p:cNvSpPr txBox="1"/>
          <p:nvPr/>
        </p:nvSpPr>
        <p:spPr>
          <a:xfrm>
            <a:off x="766618" y="1006764"/>
            <a:ext cx="10834255"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The newer cognitive approaches build on the older attitude theories in several crucial respects. ( variables, methodological procedures, research paradigms)</a:t>
            </a:r>
          </a:p>
          <a:p>
            <a:pPr marL="285750" indent="-285750">
              <a:buFont typeface="Arial" panose="020B0604020202020204" pitchFamily="34" charset="0"/>
              <a:buChar char="•"/>
            </a:pPr>
            <a:r>
              <a:rPr lang="en-US" altLang="zh-CN" sz="2400" dirty="0"/>
              <a:t>But the</a:t>
            </a:r>
            <a:r>
              <a:rPr lang="zh-CN" altLang="en-US" sz="2400" dirty="0"/>
              <a:t> </a:t>
            </a:r>
            <a:r>
              <a:rPr lang="en-US" altLang="zh-CN" sz="2400" dirty="0"/>
              <a:t>older</a:t>
            </a:r>
            <a:r>
              <a:rPr lang="zh-CN" altLang="en-US" sz="2400" dirty="0"/>
              <a:t> </a:t>
            </a:r>
            <a:r>
              <a:rPr lang="en-US" altLang="zh-CN" sz="2400" dirty="0"/>
              <a:t>and</a:t>
            </a:r>
            <a:r>
              <a:rPr lang="zh-CN" altLang="en-US" sz="2400" dirty="0"/>
              <a:t> </a:t>
            </a:r>
            <a:r>
              <a:rPr lang="en-US" altLang="zh-CN" sz="2400" dirty="0"/>
              <a:t>newer</a:t>
            </a:r>
            <a:r>
              <a:rPr lang="zh-CN" altLang="en-US" sz="2400" dirty="0"/>
              <a:t> </a:t>
            </a:r>
            <a:r>
              <a:rPr lang="en-US" altLang="zh-CN" sz="2400" dirty="0"/>
              <a:t>approaches</a:t>
            </a:r>
            <a:r>
              <a:rPr lang="zh-CN" altLang="en-US" sz="2400" dirty="0"/>
              <a:t> </a:t>
            </a:r>
            <a:r>
              <a:rPr lang="en-US" altLang="zh-CN" sz="2400" dirty="0"/>
              <a:t>also differ</a:t>
            </a:r>
            <a:endParaRPr lang="zh-CN" altLang="en-US" sz="2400" dirty="0"/>
          </a:p>
        </p:txBody>
      </p:sp>
      <p:sp>
        <p:nvSpPr>
          <p:cNvPr id="4" name="TextBox 3">
            <a:extLst>
              <a:ext uri="{FF2B5EF4-FFF2-40B4-BE49-F238E27FC236}">
                <a16:creationId xmlns:a16="http://schemas.microsoft.com/office/drawing/2014/main" id="{FD033F49-8E59-4E6C-89EA-B0407B09D840}"/>
              </a:ext>
            </a:extLst>
          </p:cNvPr>
          <p:cNvSpPr txBox="1"/>
          <p:nvPr/>
        </p:nvSpPr>
        <p:spPr>
          <a:xfrm>
            <a:off x="1101213" y="2207093"/>
            <a:ext cx="10834254"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First are </a:t>
            </a:r>
            <a:r>
              <a:rPr lang="en-US" altLang="zh-CN" sz="2400" dirty="0">
                <a:solidFill>
                  <a:srgbClr val="FF0000"/>
                </a:solidFill>
              </a:rPr>
              <a:t>metatheoretical</a:t>
            </a:r>
            <a:r>
              <a:rPr lang="en-US" altLang="zh-CN" sz="2400" dirty="0"/>
              <a:t> differences between the two</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Second, specific theoretical differences distinguish the older and newer approaches.</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Third,</a:t>
            </a:r>
            <a:r>
              <a:rPr lang="zh-CN" altLang="en-US" sz="2400" dirty="0"/>
              <a:t> </a:t>
            </a:r>
            <a:r>
              <a:rPr lang="en-US" altLang="zh-CN" sz="2400" dirty="0"/>
              <a:t>many new methods for studying attitude change have evolved in directions borrowed from cognitive psychology.</a:t>
            </a:r>
            <a:endParaRPr lang="zh-CN" altLang="en-US" dirty="0"/>
          </a:p>
        </p:txBody>
      </p:sp>
      <p:sp>
        <p:nvSpPr>
          <p:cNvPr id="5" name="Left Brace 4">
            <a:extLst>
              <a:ext uri="{FF2B5EF4-FFF2-40B4-BE49-F238E27FC236}">
                <a16:creationId xmlns:a16="http://schemas.microsoft.com/office/drawing/2014/main" id="{368DDF3C-DB35-4EA3-9DA2-4B59C1191B61}"/>
              </a:ext>
            </a:extLst>
          </p:cNvPr>
          <p:cNvSpPr/>
          <p:nvPr/>
        </p:nvSpPr>
        <p:spPr>
          <a:xfrm>
            <a:off x="1750141" y="2737560"/>
            <a:ext cx="58993" cy="5304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08199F4D-70B7-4BEA-B38B-A53DBEABEC84}"/>
              </a:ext>
            </a:extLst>
          </p:cNvPr>
          <p:cNvSpPr txBox="1"/>
          <p:nvPr/>
        </p:nvSpPr>
        <p:spPr>
          <a:xfrm>
            <a:off x="1809135" y="2506728"/>
            <a:ext cx="9370142" cy="461665"/>
          </a:xfrm>
          <a:prstGeom prst="rect">
            <a:avLst/>
          </a:prstGeom>
          <a:noFill/>
        </p:spPr>
        <p:txBody>
          <a:bodyPr wrap="square" rtlCol="0">
            <a:spAutoFit/>
          </a:bodyPr>
          <a:lstStyle/>
          <a:p>
            <a:r>
              <a:rPr lang="en-US" altLang="zh-CN" sz="2400" dirty="0"/>
              <a:t>Consistency theories </a:t>
            </a:r>
            <a:r>
              <a:rPr lang="en-US" altLang="zh-CN" sz="2400" dirty="0">
                <a:sym typeface="Wingdings" panose="05000000000000000000" pitchFamily="2" charset="2"/>
              </a:rPr>
              <a:t> a drive to reduce internal discrepancies</a:t>
            </a:r>
            <a:endParaRPr lang="zh-CN" altLang="en-US" sz="2400" dirty="0"/>
          </a:p>
        </p:txBody>
      </p:sp>
      <p:sp>
        <p:nvSpPr>
          <p:cNvPr id="7" name="TextBox 6">
            <a:extLst>
              <a:ext uri="{FF2B5EF4-FFF2-40B4-BE49-F238E27FC236}">
                <a16:creationId xmlns:a16="http://schemas.microsoft.com/office/drawing/2014/main" id="{799BB8A5-79C9-4E0D-A15E-DEC9784C7DA1}"/>
              </a:ext>
            </a:extLst>
          </p:cNvPr>
          <p:cNvSpPr txBox="1"/>
          <p:nvPr/>
        </p:nvSpPr>
        <p:spPr>
          <a:xfrm>
            <a:off x="1838630" y="3006512"/>
            <a:ext cx="10382866" cy="461665"/>
          </a:xfrm>
          <a:prstGeom prst="rect">
            <a:avLst/>
          </a:prstGeom>
          <a:noFill/>
        </p:spPr>
        <p:txBody>
          <a:bodyPr wrap="square" rtlCol="0">
            <a:spAutoFit/>
          </a:bodyPr>
          <a:lstStyle/>
          <a:p>
            <a:r>
              <a:rPr lang="en-US" altLang="zh-CN" sz="2400" dirty="0"/>
              <a:t>Cognitive approaches </a:t>
            </a:r>
            <a:r>
              <a:rPr lang="en-US" altLang="zh-CN" sz="2400" dirty="0">
                <a:sym typeface="Wingdings" panose="05000000000000000000" pitchFamily="2" charset="2"/>
              </a:rPr>
              <a:t> based on current understandings of the cognitive system</a:t>
            </a:r>
            <a:endParaRPr lang="zh-CN" altLang="en-US" sz="2400" dirty="0"/>
          </a:p>
        </p:txBody>
      </p:sp>
    </p:spTree>
    <p:extLst>
      <p:ext uri="{BB962C8B-B14F-4D97-AF65-F5344CB8AC3E}">
        <p14:creationId xmlns:p14="http://schemas.microsoft.com/office/powerpoint/2010/main" val="380706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9437-55F5-4FF5-88BF-B8C5CD5F9AC4}"/>
              </a:ext>
            </a:extLst>
          </p:cNvPr>
          <p:cNvSpPr>
            <a:spLocks noGrp="1"/>
          </p:cNvSpPr>
          <p:nvPr>
            <p:ph type="title"/>
          </p:nvPr>
        </p:nvSpPr>
        <p:spPr/>
        <p:txBody>
          <a:bodyPr>
            <a:normAutofit fontScale="90000"/>
          </a:bodyPr>
          <a:lstStyle/>
          <a:p>
            <a:r>
              <a:rPr lang="en-US" altLang="zh-CN" dirty="0"/>
              <a:t>Cognitive Representation Foreshadowed in Two Consistency Theories</a:t>
            </a:r>
            <a:endParaRPr lang="zh-CN" altLang="en-US" dirty="0"/>
          </a:p>
        </p:txBody>
      </p:sp>
      <p:sp>
        <p:nvSpPr>
          <p:cNvPr id="3" name="TextBox 2">
            <a:extLst>
              <a:ext uri="{FF2B5EF4-FFF2-40B4-BE49-F238E27FC236}">
                <a16:creationId xmlns:a16="http://schemas.microsoft.com/office/drawing/2014/main" id="{7FAACD09-7D61-4817-9822-826D054A682E}"/>
              </a:ext>
            </a:extLst>
          </p:cNvPr>
          <p:cNvSpPr txBox="1"/>
          <p:nvPr/>
        </p:nvSpPr>
        <p:spPr>
          <a:xfrm>
            <a:off x="629265" y="2015613"/>
            <a:ext cx="11395587" cy="830997"/>
          </a:xfrm>
          <a:prstGeom prst="rect">
            <a:avLst/>
          </a:prstGeom>
          <a:noFill/>
        </p:spPr>
        <p:txBody>
          <a:bodyPr wrap="square" rtlCol="0">
            <a:spAutoFit/>
          </a:bodyPr>
          <a:lstStyle/>
          <a:p>
            <a:r>
              <a:rPr lang="en-US" altLang="zh-CN" sz="2400" dirty="0">
                <a:solidFill>
                  <a:srgbClr val="000000"/>
                </a:solidFill>
                <a:effectLst/>
              </a:rPr>
              <a:t>The consistency theories of attitudes proposed in the late 1950s predicted the interplay</a:t>
            </a:r>
            <a:endParaRPr lang="en-US" altLang="zh-CN" sz="2400" dirty="0"/>
          </a:p>
          <a:p>
            <a:r>
              <a:rPr lang="en-US" altLang="zh-CN" sz="2400" dirty="0">
                <a:solidFill>
                  <a:srgbClr val="000000"/>
                </a:solidFill>
                <a:effectLst/>
              </a:rPr>
              <a:t>between attitudes and cognitive representation</a:t>
            </a:r>
            <a:endParaRPr lang="zh-CN" altLang="en-US" sz="2400" dirty="0"/>
          </a:p>
        </p:txBody>
      </p:sp>
      <p:sp>
        <p:nvSpPr>
          <p:cNvPr id="4" name="TextBox 3">
            <a:extLst>
              <a:ext uri="{FF2B5EF4-FFF2-40B4-BE49-F238E27FC236}">
                <a16:creationId xmlns:a16="http://schemas.microsoft.com/office/drawing/2014/main" id="{9C4D697A-DF64-4C42-8017-AA5C8508D3D9}"/>
              </a:ext>
            </a:extLst>
          </p:cNvPr>
          <p:cNvSpPr txBox="1"/>
          <p:nvPr/>
        </p:nvSpPr>
        <p:spPr>
          <a:xfrm>
            <a:off x="776748" y="3165987"/>
            <a:ext cx="10795820" cy="2308324"/>
          </a:xfrm>
          <a:prstGeom prst="rect">
            <a:avLst/>
          </a:prstGeom>
          <a:noFill/>
        </p:spPr>
        <p:txBody>
          <a:bodyPr wrap="square" rtlCol="0">
            <a:spAutoFit/>
          </a:bodyPr>
          <a:lstStyle/>
          <a:p>
            <a:r>
              <a:rPr lang="en-US" altLang="zh-CN" sz="2400" dirty="0"/>
              <a:t>Consistency is describe as the “compatibility of many simultaneously transpiring mental process”. When the relationship between intrapsychic processes and states are harmonious, there is a state of consistency.</a:t>
            </a:r>
          </a:p>
          <a:p>
            <a:endParaRPr lang="en-US" altLang="zh-CN" sz="2400" dirty="0"/>
          </a:p>
          <a:p>
            <a:r>
              <a:rPr lang="en-US" altLang="zh-CN" sz="2400" dirty="0"/>
              <a:t>The human mental system strives to avoid inconsistency and develops various mechanisms to move from a dissonant, inconsistent state to a more harmonious state.</a:t>
            </a:r>
            <a:endParaRPr lang="zh-CN" altLang="en-US" sz="2400" dirty="0"/>
          </a:p>
        </p:txBody>
      </p:sp>
      <p:sp>
        <p:nvSpPr>
          <p:cNvPr id="6" name="TextBox 5">
            <a:extLst>
              <a:ext uri="{FF2B5EF4-FFF2-40B4-BE49-F238E27FC236}">
                <a16:creationId xmlns:a16="http://schemas.microsoft.com/office/drawing/2014/main" id="{A3AD6452-5725-4909-8FB8-222E2753F3D5}"/>
              </a:ext>
            </a:extLst>
          </p:cNvPr>
          <p:cNvSpPr txBox="1"/>
          <p:nvPr/>
        </p:nvSpPr>
        <p:spPr>
          <a:xfrm>
            <a:off x="432619" y="6488668"/>
            <a:ext cx="7728154" cy="369332"/>
          </a:xfrm>
          <a:prstGeom prst="rect">
            <a:avLst/>
          </a:prstGeom>
          <a:noFill/>
        </p:spPr>
        <p:txBody>
          <a:bodyPr wrap="square">
            <a:spAutoFit/>
          </a:bodyPr>
          <a:lstStyle/>
          <a:p>
            <a:r>
              <a:rPr lang="zh-CN" altLang="en-US" dirty="0"/>
              <a:t>https://www.thescienceofpsychotherapy.com/consistency-theory/</a:t>
            </a:r>
          </a:p>
        </p:txBody>
      </p:sp>
    </p:spTree>
    <p:extLst>
      <p:ext uri="{BB962C8B-B14F-4D97-AF65-F5344CB8AC3E}">
        <p14:creationId xmlns:p14="http://schemas.microsoft.com/office/powerpoint/2010/main" val="425232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E90EDE-2BEB-486B-97FD-F558C9F4ECCB}"/>
              </a:ext>
            </a:extLst>
          </p:cNvPr>
          <p:cNvSpPr txBox="1"/>
          <p:nvPr/>
        </p:nvSpPr>
        <p:spPr>
          <a:xfrm>
            <a:off x="255639" y="294968"/>
            <a:ext cx="10550013" cy="584775"/>
          </a:xfrm>
          <a:prstGeom prst="rect">
            <a:avLst/>
          </a:prstGeom>
          <a:noFill/>
        </p:spPr>
        <p:txBody>
          <a:bodyPr wrap="square" rtlCol="0">
            <a:spAutoFit/>
          </a:bodyPr>
          <a:lstStyle/>
          <a:p>
            <a:r>
              <a:rPr lang="en-US" altLang="zh-CN" sz="3200" b="1" dirty="0"/>
              <a:t>Dissonance Theory Predicts Selective Perception</a:t>
            </a:r>
            <a:endParaRPr lang="zh-CN" altLang="en-US" sz="3200" b="1" dirty="0"/>
          </a:p>
        </p:txBody>
      </p:sp>
      <p:sp>
        <p:nvSpPr>
          <p:cNvPr id="3" name="TextBox 2">
            <a:extLst>
              <a:ext uri="{FF2B5EF4-FFF2-40B4-BE49-F238E27FC236}">
                <a16:creationId xmlns:a16="http://schemas.microsoft.com/office/drawing/2014/main" id="{C9221F9E-3B08-4BCD-ACB6-0976D345D41B}"/>
              </a:ext>
            </a:extLst>
          </p:cNvPr>
          <p:cNvSpPr txBox="1"/>
          <p:nvPr/>
        </p:nvSpPr>
        <p:spPr>
          <a:xfrm>
            <a:off x="648929" y="1049019"/>
            <a:ext cx="10933471" cy="3046988"/>
          </a:xfrm>
          <a:prstGeom prst="rect">
            <a:avLst/>
          </a:prstGeom>
          <a:noFill/>
        </p:spPr>
        <p:txBody>
          <a:bodyPr wrap="square" rtlCol="0">
            <a:spAutoFit/>
          </a:bodyPr>
          <a:lstStyle/>
          <a:p>
            <a:r>
              <a:rPr lang="en-US" altLang="zh-CN" sz="2400" dirty="0"/>
              <a:t>Dissonance theory analyzes inconsistency among cognitions to describe how beliefs and behavior change attitudes. In this view, </a:t>
            </a:r>
            <a:r>
              <a:rPr lang="en-US" altLang="zh-CN" sz="2400" dirty="0">
                <a:solidFill>
                  <a:srgbClr val="FF0000"/>
                </a:solidFill>
              </a:rPr>
              <a:t>inconsistency causes a motivational state called dissonance</a:t>
            </a:r>
            <a:r>
              <a:rPr lang="en-US" altLang="zh-CN" sz="2400" dirty="0"/>
              <a:t>.</a:t>
            </a:r>
          </a:p>
          <a:p>
            <a:endParaRPr lang="en-US" altLang="zh-CN" sz="2400" dirty="0"/>
          </a:p>
          <a:p>
            <a:r>
              <a:rPr lang="en-US" altLang="zh-CN" sz="2400" dirty="0"/>
              <a:t>The drive to reduce that arousal (discomfort) consequently makes you rearrange your cognitions to reduce dissonance.</a:t>
            </a:r>
          </a:p>
          <a:p>
            <a:endParaRPr lang="en-US" altLang="zh-CN" sz="2400" dirty="0"/>
          </a:p>
          <a:p>
            <a:r>
              <a:rPr lang="en-US" altLang="zh-CN" sz="2400" dirty="0"/>
              <a:t>Most ways to increase consistency is to rearrange cognitive representations</a:t>
            </a:r>
            <a:endParaRPr lang="zh-CN" altLang="en-US" sz="2400" dirty="0"/>
          </a:p>
        </p:txBody>
      </p:sp>
      <p:sp>
        <p:nvSpPr>
          <p:cNvPr id="4" name="TextBox 3">
            <a:extLst>
              <a:ext uri="{FF2B5EF4-FFF2-40B4-BE49-F238E27FC236}">
                <a16:creationId xmlns:a16="http://schemas.microsoft.com/office/drawing/2014/main" id="{DAFC9CD7-1E9B-4456-8333-3E7B5593E747}"/>
              </a:ext>
            </a:extLst>
          </p:cNvPr>
          <p:cNvSpPr txBox="1"/>
          <p:nvPr/>
        </p:nvSpPr>
        <p:spPr>
          <a:xfrm>
            <a:off x="1297858" y="4256138"/>
            <a:ext cx="7747819"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 Add or subtract the cognitions (change your beliefs)</a:t>
            </a:r>
          </a:p>
          <a:p>
            <a:pPr marL="342900" indent="-342900">
              <a:buFont typeface="Arial" panose="020B0604020202020204" pitchFamily="34" charset="0"/>
              <a:buChar char="•"/>
            </a:pPr>
            <a:r>
              <a:rPr lang="en-US" altLang="zh-CN" sz="2400" dirty="0"/>
              <a:t>Reduce the importance of dissonant cognitions</a:t>
            </a:r>
            <a:endParaRPr lang="zh-CN" altLang="en-US" sz="2400" dirty="0"/>
          </a:p>
        </p:txBody>
      </p:sp>
    </p:spTree>
    <p:extLst>
      <p:ext uri="{BB962C8B-B14F-4D97-AF65-F5344CB8AC3E}">
        <p14:creationId xmlns:p14="http://schemas.microsoft.com/office/powerpoint/2010/main" val="120362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F2B0B-EC19-4CF1-975D-8F284023CDAB}"/>
              </a:ext>
            </a:extLst>
          </p:cNvPr>
          <p:cNvSpPr txBox="1"/>
          <p:nvPr/>
        </p:nvSpPr>
        <p:spPr>
          <a:xfrm>
            <a:off x="452284" y="226142"/>
            <a:ext cx="4896464" cy="584775"/>
          </a:xfrm>
          <a:prstGeom prst="rect">
            <a:avLst/>
          </a:prstGeom>
          <a:noFill/>
        </p:spPr>
        <p:txBody>
          <a:bodyPr wrap="square" rtlCol="0">
            <a:spAutoFit/>
          </a:bodyPr>
          <a:lstStyle/>
          <a:p>
            <a:r>
              <a:rPr lang="en-US" altLang="zh-CN" sz="3200" b="1" dirty="0"/>
              <a:t>Selective Perception</a:t>
            </a:r>
            <a:endParaRPr lang="zh-CN" altLang="en-US" sz="3200" b="1" dirty="0"/>
          </a:p>
        </p:txBody>
      </p:sp>
      <p:sp>
        <p:nvSpPr>
          <p:cNvPr id="3" name="TextBox 2">
            <a:extLst>
              <a:ext uri="{FF2B5EF4-FFF2-40B4-BE49-F238E27FC236}">
                <a16:creationId xmlns:a16="http://schemas.microsoft.com/office/drawing/2014/main" id="{0D6BD29E-C740-4DFD-A690-2D164E7562AF}"/>
              </a:ext>
            </a:extLst>
          </p:cNvPr>
          <p:cNvSpPr txBox="1"/>
          <p:nvPr/>
        </p:nvSpPr>
        <p:spPr>
          <a:xfrm>
            <a:off x="914400" y="810917"/>
            <a:ext cx="10323871" cy="3416320"/>
          </a:xfrm>
          <a:prstGeom prst="rect">
            <a:avLst/>
          </a:prstGeom>
          <a:noFill/>
        </p:spPr>
        <p:txBody>
          <a:bodyPr wrap="square" rtlCol="0">
            <a:spAutoFit/>
          </a:bodyPr>
          <a:lstStyle/>
          <a:p>
            <a:r>
              <a:rPr lang="en-US" altLang="zh-CN" sz="2400" b="1" dirty="0"/>
              <a:t>Consistency theorists </a:t>
            </a:r>
            <a:r>
              <a:rPr lang="en-US" altLang="zh-CN" sz="2400" dirty="0"/>
              <a:t>in general posit that people </a:t>
            </a:r>
            <a:r>
              <a:rPr lang="en-US" altLang="zh-CN" sz="2400" dirty="0">
                <a:solidFill>
                  <a:srgbClr val="FF0000"/>
                </a:solidFill>
              </a:rPr>
              <a:t>seek out, notice, and interpret data to reinforce their attitudes</a:t>
            </a:r>
            <a:r>
              <a:rPr lang="en-US" altLang="zh-CN" sz="2400" dirty="0"/>
              <a:t>.</a:t>
            </a:r>
          </a:p>
          <a:p>
            <a:r>
              <a:rPr lang="en-US" altLang="zh-CN" sz="2400" b="1" dirty="0"/>
              <a:t>Dissonance theory </a:t>
            </a:r>
            <a:r>
              <a:rPr lang="en-US" altLang="zh-CN" sz="2400" dirty="0"/>
              <a:t>in particular predicts that people will </a:t>
            </a:r>
            <a:r>
              <a:rPr lang="en-US" altLang="zh-CN" sz="2400" dirty="0">
                <a:solidFill>
                  <a:srgbClr val="FF0000"/>
                </a:solidFill>
              </a:rPr>
              <a:t>avoid information that increases dissonance. </a:t>
            </a:r>
          </a:p>
          <a:p>
            <a:endParaRPr lang="en-US" altLang="zh-CN" sz="2400" dirty="0"/>
          </a:p>
          <a:p>
            <a:r>
              <a:rPr lang="en-US" altLang="zh-CN" sz="2400" dirty="0"/>
              <a:t>Dissonance effects on selective perception divide into</a:t>
            </a:r>
          </a:p>
          <a:p>
            <a:pPr marL="342900" indent="-342900">
              <a:buFont typeface="Arial" panose="020B0604020202020204" pitchFamily="34" charset="0"/>
              <a:buChar char="•"/>
            </a:pPr>
            <a:r>
              <a:rPr lang="en-US" altLang="zh-CN" sz="2400" dirty="0"/>
              <a:t>selective exposure (seeking consistent information not already present), </a:t>
            </a:r>
          </a:p>
          <a:p>
            <a:pPr marL="342900" indent="-342900">
              <a:buFont typeface="Arial" panose="020B0604020202020204" pitchFamily="34" charset="0"/>
              <a:buChar char="•"/>
            </a:pPr>
            <a:r>
              <a:rPr lang="en-US" altLang="zh-CN" sz="2400" dirty="0"/>
              <a:t>selective attention (heeding consistent information once it is there)</a:t>
            </a:r>
          </a:p>
          <a:p>
            <a:pPr marL="342900" indent="-342900">
              <a:buFont typeface="Arial" panose="020B0604020202020204" pitchFamily="34" charset="0"/>
              <a:buChar char="•"/>
            </a:pPr>
            <a:r>
              <a:rPr lang="en-US" altLang="zh-CN" sz="2400" dirty="0"/>
              <a:t>selective interpretation (translating ambiguous information to be consistent)</a:t>
            </a:r>
            <a:endParaRPr lang="zh-CN" altLang="en-US" sz="2400" dirty="0"/>
          </a:p>
        </p:txBody>
      </p:sp>
    </p:spTree>
    <p:extLst>
      <p:ext uri="{BB962C8B-B14F-4D97-AF65-F5344CB8AC3E}">
        <p14:creationId xmlns:p14="http://schemas.microsoft.com/office/powerpoint/2010/main" val="424318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10D74-E103-44A0-874A-A245FF805DBB}"/>
              </a:ext>
            </a:extLst>
          </p:cNvPr>
          <p:cNvSpPr txBox="1"/>
          <p:nvPr/>
        </p:nvSpPr>
        <p:spPr>
          <a:xfrm>
            <a:off x="255639" y="294968"/>
            <a:ext cx="10550013" cy="584775"/>
          </a:xfrm>
          <a:prstGeom prst="rect">
            <a:avLst/>
          </a:prstGeom>
          <a:noFill/>
        </p:spPr>
        <p:txBody>
          <a:bodyPr wrap="square" rtlCol="0">
            <a:spAutoFit/>
          </a:bodyPr>
          <a:lstStyle/>
          <a:p>
            <a:r>
              <a:rPr lang="en-US" altLang="zh-CN" sz="3200" b="1" dirty="0"/>
              <a:t>Dissonance Theory Predicts Selective Learning</a:t>
            </a:r>
            <a:endParaRPr lang="zh-CN" altLang="en-US" sz="3200" b="1" dirty="0"/>
          </a:p>
        </p:txBody>
      </p:sp>
      <p:sp>
        <p:nvSpPr>
          <p:cNvPr id="3" name="TextBox 2">
            <a:extLst>
              <a:ext uri="{FF2B5EF4-FFF2-40B4-BE49-F238E27FC236}">
                <a16:creationId xmlns:a16="http://schemas.microsoft.com/office/drawing/2014/main" id="{1169FC56-A31B-4E5C-BCD1-C62AB340C433}"/>
              </a:ext>
            </a:extLst>
          </p:cNvPr>
          <p:cNvSpPr txBox="1"/>
          <p:nvPr/>
        </p:nvSpPr>
        <p:spPr>
          <a:xfrm>
            <a:off x="639097" y="953729"/>
            <a:ext cx="10717161" cy="1938992"/>
          </a:xfrm>
          <a:prstGeom prst="rect">
            <a:avLst/>
          </a:prstGeom>
          <a:noFill/>
        </p:spPr>
        <p:txBody>
          <a:bodyPr wrap="square" rtlCol="0">
            <a:spAutoFit/>
          </a:bodyPr>
          <a:lstStyle/>
          <a:p>
            <a:r>
              <a:rPr lang="en-US" altLang="zh-CN" sz="2400" dirty="0"/>
              <a:t>Selective learning and retention of attitudinally favorable information do occur under special conditions, defined in part by the contingencies of information processing</a:t>
            </a:r>
          </a:p>
          <a:p>
            <a:endParaRPr lang="en-US" altLang="zh-CN" sz="2400" dirty="0"/>
          </a:p>
          <a:p>
            <a:r>
              <a:rPr lang="en-US" altLang="zh-CN" sz="2400" dirty="0"/>
              <a:t>Incidental learning, rather than intentional learning. That is , people are more likely to be selective when they do not know they will be tested on the material later. </a:t>
            </a:r>
            <a:endParaRPr lang="zh-CN" altLang="en-US" sz="2400" dirty="0"/>
          </a:p>
        </p:txBody>
      </p:sp>
      <p:sp>
        <p:nvSpPr>
          <p:cNvPr id="4" name="TextBox 3">
            <a:extLst>
              <a:ext uri="{FF2B5EF4-FFF2-40B4-BE49-F238E27FC236}">
                <a16:creationId xmlns:a16="http://schemas.microsoft.com/office/drawing/2014/main" id="{BC636FAD-22DD-4C94-B3A3-9B397A384127}"/>
              </a:ext>
            </a:extLst>
          </p:cNvPr>
          <p:cNvSpPr txBox="1"/>
          <p:nvPr/>
        </p:nvSpPr>
        <p:spPr>
          <a:xfrm>
            <a:off x="255638" y="3052916"/>
            <a:ext cx="10550013" cy="584775"/>
          </a:xfrm>
          <a:prstGeom prst="rect">
            <a:avLst/>
          </a:prstGeom>
          <a:noFill/>
        </p:spPr>
        <p:txBody>
          <a:bodyPr wrap="square" rtlCol="0">
            <a:spAutoFit/>
          </a:bodyPr>
          <a:lstStyle/>
          <a:p>
            <a:r>
              <a:rPr lang="en-US" altLang="zh-CN" sz="3200" b="1" dirty="0"/>
              <a:t>Balance Theory Predicts Selective Recall</a:t>
            </a:r>
            <a:endParaRPr lang="zh-CN" altLang="en-US" sz="3200" b="1" dirty="0"/>
          </a:p>
        </p:txBody>
      </p:sp>
      <p:sp>
        <p:nvSpPr>
          <p:cNvPr id="5" name="TextBox 4">
            <a:extLst>
              <a:ext uri="{FF2B5EF4-FFF2-40B4-BE49-F238E27FC236}">
                <a16:creationId xmlns:a16="http://schemas.microsoft.com/office/drawing/2014/main" id="{20298B1C-8D38-4102-AE77-8C2CD7C35E24}"/>
              </a:ext>
            </a:extLst>
          </p:cNvPr>
          <p:cNvSpPr txBox="1"/>
          <p:nvPr/>
        </p:nvSpPr>
        <p:spPr>
          <a:xfrm>
            <a:off x="639097" y="3669896"/>
            <a:ext cx="10048567" cy="1938992"/>
          </a:xfrm>
          <a:prstGeom prst="rect">
            <a:avLst/>
          </a:prstGeom>
          <a:noFill/>
        </p:spPr>
        <p:txBody>
          <a:bodyPr wrap="square" rtlCol="0">
            <a:spAutoFit/>
          </a:bodyPr>
          <a:lstStyle/>
          <a:p>
            <a:r>
              <a:rPr lang="en-US" altLang="zh-CN" sz="2400" dirty="0"/>
              <a:t>Balance theory differs from dissonance theory in that it intrinsically </a:t>
            </a:r>
            <a:r>
              <a:rPr lang="en-US" altLang="zh-CN" sz="2400" dirty="0">
                <a:solidFill>
                  <a:srgbClr val="FF0000"/>
                </a:solidFill>
              </a:rPr>
              <a:t>concerns relationships between people</a:t>
            </a:r>
          </a:p>
          <a:p>
            <a:endParaRPr lang="en-US" altLang="zh-CN" sz="2400" dirty="0"/>
          </a:p>
          <a:p>
            <a:r>
              <a:rPr lang="en-US" altLang="zh-CN" sz="2400" dirty="0"/>
              <a:t>People learn and generate balanced social structures more easily than imbalanced ones</a:t>
            </a:r>
            <a:endParaRPr lang="zh-CN" altLang="en-US" sz="2400" dirty="0"/>
          </a:p>
        </p:txBody>
      </p:sp>
    </p:spTree>
    <p:extLst>
      <p:ext uri="{BB962C8B-B14F-4D97-AF65-F5344CB8AC3E}">
        <p14:creationId xmlns:p14="http://schemas.microsoft.com/office/powerpoint/2010/main" val="307487163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经典公司全员演示</Template>
  <TotalTime>1052</TotalTime>
  <Words>2774</Words>
  <Application>Microsoft Office PowerPoint</Application>
  <PresentationFormat>Widescreen</PresentationFormat>
  <Paragraphs>202</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RetrospectVTI</vt:lpstr>
      <vt:lpstr>Part Three  Making Sense of Society</vt:lpstr>
      <vt:lpstr>Making Sense of Society </vt:lpstr>
      <vt:lpstr>Cognitive Structures of Attitudes</vt:lpstr>
      <vt:lpstr>Newer Approaches Build on Early Insights</vt:lpstr>
      <vt:lpstr>PowerPoint Presentation</vt:lpstr>
      <vt:lpstr>Cognitive Representation Foreshadowed in Two Consistency Theories</vt:lpstr>
      <vt:lpstr>PowerPoint Presentation</vt:lpstr>
      <vt:lpstr>PowerPoint Presentation</vt:lpstr>
      <vt:lpstr>PowerPoint Presentation</vt:lpstr>
      <vt:lpstr>PowerPoint Presentation</vt:lpstr>
      <vt:lpstr>PowerPoint Presentation</vt:lpstr>
      <vt:lpstr>PowerPoint Presentation</vt:lpstr>
      <vt:lpstr>Representations Can Be Discrete versus Distributed</vt:lpstr>
      <vt:lpstr>People Have Lay Theories about Attitude Change</vt:lpstr>
      <vt:lpstr>PowerPoint Presentation</vt:lpstr>
      <vt:lpstr>PowerPoint Presentation</vt:lpstr>
      <vt:lpstr>PowerPoint Presentation</vt:lpstr>
      <vt:lpstr>PowerPoint Presentation</vt:lpstr>
      <vt:lpstr>PowerPoint Presentation</vt:lpstr>
      <vt:lpstr>Functional Dimensions of Attitudes</vt:lpstr>
      <vt:lpstr>PowerPoint Presentation</vt:lpstr>
      <vt:lpstr>PowerPoint Presentation</vt:lpstr>
      <vt:lpstr>PowerPoint Presentation</vt:lpstr>
      <vt:lpstr>PowerPoint Presentation</vt:lpstr>
      <vt:lpstr>PowerPoint Presentation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Three  Making Sense of Society</dc:title>
  <dc:creator>田 言</dc:creator>
  <cp:lastModifiedBy>田 言</cp:lastModifiedBy>
  <cp:revision>4</cp:revision>
  <dcterms:created xsi:type="dcterms:W3CDTF">2022-04-19T06:04:00Z</dcterms:created>
  <dcterms:modified xsi:type="dcterms:W3CDTF">2022-04-20T14:01:50Z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