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6" r:id="rId3"/>
    <p:sldId id="278" r:id="rId4"/>
    <p:sldId id="258" r:id="rId5"/>
    <p:sldId id="281" r:id="rId6"/>
    <p:sldId id="297" r:id="rId7"/>
    <p:sldId id="298" r:id="rId8"/>
    <p:sldId id="299" r:id="rId9"/>
    <p:sldId id="300" r:id="rId10"/>
    <p:sldId id="301" r:id="rId11"/>
    <p:sldId id="302" r:id="rId12"/>
    <p:sldId id="311" r:id="rId13"/>
    <p:sldId id="312" r:id="rId14"/>
    <p:sldId id="303" r:id="rId15"/>
    <p:sldId id="314" r:id="rId16"/>
    <p:sldId id="308" r:id="rId17"/>
    <p:sldId id="309" r:id="rId18"/>
    <p:sldId id="310" r:id="rId19"/>
    <p:sldId id="304" r:id="rId20"/>
    <p:sldId id="316" r:id="rId21"/>
    <p:sldId id="305" r:id="rId22"/>
    <p:sldId id="306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1697F-9340-4E93-8D7D-4CBBBEE44CC5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D6A33-3CD0-483A-9D2B-E49162077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08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8263A-DFD6-4EBE-BFCF-5639205B4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0783E5-6B32-4544-BC1F-56AEB1E16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10220-38B7-4BAA-A7A5-A4EC8AAA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6034-75DE-43EB-AA62-91B82FD4B8FB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40D3F-4EC3-43E2-B50C-C07A60D6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0CFC5-448C-469F-8DE9-6DCD072E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69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59B32-C86C-4396-B3F6-8C7D15C0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656895-D4F7-4E5A-8C88-5FB2E966C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989D4-623F-4EF6-B1E8-CA8FED72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6034-75DE-43EB-AA62-91B82FD4B8FB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4329C-CEE7-41EB-8BD6-9DB85585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6660B-B628-4A3C-BDB0-9BC1BC5F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86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687182-FE69-4B52-ADA4-188A548A6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E16505-FE6A-4F7F-8DE6-AF2AFC31A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A9B16-87A6-44B5-BAD3-06FA222D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6034-75DE-43EB-AA62-91B82FD4B8FB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F09CE-8184-4EA6-B9C1-D9DEA9BF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04051-062C-4711-A18B-C33EE61E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33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D54D4-83AA-4E72-A6C6-4E590098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6FECC-82B1-45E8-88C1-7F44910CA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A99B6-8026-4FB6-9344-599284A9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6034-75DE-43EB-AA62-91B82FD4B8FB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CD968-EA5A-4A71-A560-C66BC66A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60EB1-3FF1-48CC-B0AD-78B97421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1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8F82B-7AC6-471F-8D91-6857F9FB8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E42DB-BE6E-44CB-871A-4B5C73FC8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5328F-2014-4005-8C69-5BD65A77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6034-75DE-43EB-AA62-91B82FD4B8FB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1B609-CFA7-4D93-BA55-33F5A155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C64C9-5DD0-41ED-B68C-1F6889A0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41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B655D-B550-4D25-81DA-A5BABA7D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89236-22A6-4EE2-A384-27E917197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5F7A75-7636-4E58-A609-3E21CAADB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29A3E6-EE14-47C3-B5D2-58CCE626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6034-75DE-43EB-AA62-91B82FD4B8FB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8DCEE3-F4E1-4729-8F62-EFF7DA04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D4E617-601D-41CD-80DE-B19DFE55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5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33921-B4B4-4757-8315-8D73B508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762BC8-5369-4D56-94C0-BB44E0BEE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DEF80B-D78E-4BFA-BFF9-863EA492B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113AEB-BF98-4A9E-A5CE-A1A976187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49D850-911A-4F4B-92EF-863C0E49D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3853D1-18F1-4E03-8EBC-8449921C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6034-75DE-43EB-AA62-91B82FD4B8FB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935FEC-DC37-43B5-B909-256F3C07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2BA230-5331-4D42-8E17-9433424F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09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EC0B3-E085-4457-AAA7-1709712F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8C455A-A803-46B6-A920-0EDC6C29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6034-75DE-43EB-AA62-91B82FD4B8FB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299528-0DAC-490A-B1D4-36853350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B4A07D-DFF5-467E-BD5C-31ABFF04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86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43C899-886D-4F83-B18D-8CEC7FF1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6034-75DE-43EB-AA62-91B82FD4B8FB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CA68C4-291C-41F6-8447-C780B2C6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14B368-00C0-4FB0-ACE1-67A09CA8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2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7A3FE-0ACE-4DE3-9D10-46A50286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F14C9-BEE5-4827-9E0E-F0E1119BB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9565FC-1BFA-4C9A-AABC-6AC42E2BE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44AB40-751E-4ECD-B20E-20D2B2F4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6034-75DE-43EB-AA62-91B82FD4B8FB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F873BC-B044-460E-B48D-A82A4DA9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34BBD9-5DE5-4619-B61E-BF105173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89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C5249-F012-44CD-B8A5-B67FF002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0A5F75-B8A0-47AB-8926-5CC35F1DB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793E0F-9044-45D0-AF5F-1BB8E43CC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2621F9-8B41-4592-A068-3153769F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6034-75DE-43EB-AA62-91B82FD4B8FB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3DDAAC-929D-43B1-B5E1-DF1A6EFC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EF9A42-87EC-4FBA-B3E9-FC9DA679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1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EB9062-F671-471C-9BE3-7FECB07F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68CB5C-044C-4B29-A6FA-18E307681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BAB764-D729-405C-A07A-3D351C6EF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E6034-75DE-43EB-AA62-91B82FD4B8FB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5FE65-B478-4534-9CD2-5F76E3165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BD09B-EA90-45FB-ADB8-084A80BBE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90740-CC2A-4E25-B464-B61C34C98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48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B9C8C-0FC4-498B-A73C-80FAEBE38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406" y="1316345"/>
            <a:ext cx="10487026" cy="26323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Social Cognition</a:t>
            </a:r>
            <a:b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Chapter 6: Attribution Processes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75DBD1-91A4-49F5-AD75-E0CCA70F3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575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Rain 2022.3.23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BDA6E7B-182C-488C-8E8C-8C39753870A0}"/>
              </a:ext>
            </a:extLst>
          </p:cNvPr>
          <p:cNvGrpSpPr/>
          <p:nvPr/>
        </p:nvGrpSpPr>
        <p:grpSpPr>
          <a:xfrm>
            <a:off x="1397773" y="34358"/>
            <a:ext cx="9689248" cy="1281987"/>
            <a:chOff x="1397773" y="34358"/>
            <a:chExt cx="9689248" cy="1281987"/>
          </a:xfrm>
        </p:grpSpPr>
        <p:pic>
          <p:nvPicPr>
            <p:cNvPr id="4" name="图片 3" descr="图片包含 图形用户界面&#10;&#10;描述已自动生成">
              <a:extLst>
                <a:ext uri="{FF2B5EF4-FFF2-40B4-BE49-F238E27FC236}">
                  <a16:creationId xmlns:a16="http://schemas.microsoft.com/office/drawing/2014/main" id="{22DFA6D1-3BCC-4904-BFAE-60F721F70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773" y="151613"/>
              <a:ext cx="7746548" cy="1055316"/>
            </a:xfrm>
            <a:prstGeom prst="rect">
              <a:avLst/>
            </a:prstGeom>
          </p:spPr>
        </p:pic>
        <p:pic>
          <p:nvPicPr>
            <p:cNvPr id="5" name="图片 4" descr="图标&#10;&#10;描述已自动生成">
              <a:extLst>
                <a:ext uri="{FF2B5EF4-FFF2-40B4-BE49-F238E27FC236}">
                  <a16:creationId xmlns:a16="http://schemas.microsoft.com/office/drawing/2014/main" id="{AE7B5970-B71A-44E0-A0A3-5F7BD3F84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2667" y="34358"/>
              <a:ext cx="1344354" cy="1281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9582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5542F-76B7-4390-9C5E-AE5A018C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3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2.1 Commonsense psychology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AD7C24-A4A5-460C-8DEF-ECEAC120D421}"/>
              </a:ext>
            </a:extLst>
          </p:cNvPr>
          <p:cNvSpPr txBox="1"/>
          <p:nvPr/>
        </p:nvSpPr>
        <p:spPr>
          <a:xfrm>
            <a:off x="838200" y="1342497"/>
            <a:ext cx="9823704" cy="537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How people think about and infer meaning from </a:t>
            </a:r>
            <a:r>
              <a:rPr lang="en-US" altLang="zh-CN" sz="2200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occurs around them</a:t>
            </a:r>
            <a:endParaRPr lang="zh-CN" altLang="en-US" sz="2200" i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3B1C1D-9574-48A6-BCA4-4BD1AE2077CE}"/>
              </a:ext>
            </a:extLst>
          </p:cNvPr>
          <p:cNvSpPr txBox="1"/>
          <p:nvPr/>
        </p:nvSpPr>
        <p:spPr>
          <a:xfrm>
            <a:off x="853440" y="2013824"/>
            <a:ext cx="9156192" cy="1056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How people extract dispositional properties based on observation of social behaviors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4C3E62A-94FA-4DE5-9E26-8DD7A6516E40}"/>
              </a:ext>
            </a:extLst>
          </p:cNvPr>
          <p:cNvGrpSpPr/>
          <p:nvPr/>
        </p:nvGrpSpPr>
        <p:grpSpPr>
          <a:xfrm>
            <a:off x="996696" y="3787734"/>
            <a:ext cx="3392424" cy="2330067"/>
            <a:chOff x="868680" y="3827164"/>
            <a:chExt cx="3392424" cy="2330067"/>
          </a:xfrm>
        </p:grpSpPr>
        <p:sp>
          <p:nvSpPr>
            <p:cNvPr id="6" name="左大括号 5">
              <a:extLst>
                <a:ext uri="{FF2B5EF4-FFF2-40B4-BE49-F238E27FC236}">
                  <a16:creationId xmlns:a16="http://schemas.microsoft.com/office/drawing/2014/main" id="{0CD4D6B7-11E0-4CBC-988A-0637725E981E}"/>
                </a:ext>
              </a:extLst>
            </p:cNvPr>
            <p:cNvSpPr/>
            <p:nvPr/>
          </p:nvSpPr>
          <p:spPr>
            <a:xfrm>
              <a:off x="868680" y="4229789"/>
              <a:ext cx="451104" cy="1423181"/>
            </a:xfrm>
            <a:prstGeom prst="leftBrace">
              <a:avLst>
                <a:gd name="adj1" fmla="val 8333"/>
                <a:gd name="adj2" fmla="val 49567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9A103B0-5895-43D6-9457-C7195AD5E654}"/>
                </a:ext>
              </a:extLst>
            </p:cNvPr>
            <p:cNvSpPr txBox="1"/>
            <p:nvPr/>
          </p:nvSpPr>
          <p:spPr>
            <a:xfrm>
              <a:off x="1705798" y="3827164"/>
              <a:ext cx="2376556" cy="8720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Personal causation: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ability &amp; motivation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87CE11F-3BE1-474C-93BB-9354E4449DEF}"/>
                </a:ext>
              </a:extLst>
            </p:cNvPr>
            <p:cNvSpPr txBox="1"/>
            <p:nvPr/>
          </p:nvSpPr>
          <p:spPr>
            <a:xfrm>
              <a:off x="1705798" y="5285197"/>
              <a:ext cx="2555306" cy="8720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Impersonal causation: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contextual factors</a:t>
              </a: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616A90F2-E755-4C09-9FE1-0B34D1C5B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164" y="3787734"/>
            <a:ext cx="6132076" cy="290195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FDDC330-E400-43F1-A650-F06D8B089DC0}"/>
              </a:ext>
            </a:extLst>
          </p:cNvPr>
          <p:cNvSpPr txBox="1"/>
          <p:nvPr/>
        </p:nvSpPr>
        <p:spPr>
          <a:xfrm>
            <a:off x="3490710" y="2966462"/>
            <a:ext cx="488849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Invariance in the social environment</a:t>
            </a:r>
            <a:endParaRPr lang="en-US" altLang="zh-CN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62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9E76D-B58E-4075-B602-2DE70C1A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2.2 Correspondent inference</a:t>
            </a:r>
            <a:endParaRPr lang="zh-CN" altLang="en-US" sz="32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6A1639-2764-42E5-B436-A7E25137B6E7}"/>
              </a:ext>
            </a:extLst>
          </p:cNvPr>
          <p:cNvSpPr txBox="1"/>
          <p:nvPr/>
        </p:nvSpPr>
        <p:spPr>
          <a:xfrm>
            <a:off x="774192" y="1427602"/>
            <a:ext cx="11122152" cy="1553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Essentially concerns how we perceive other people: social perceivers aims to identify intentions underlying behavior with the purpose of inferring dispositions that will be </a:t>
            </a:r>
            <a:r>
              <a:rPr lang="en-US" altLang="zh-CN" sz="2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 across situations,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and search for explanations that are </a:t>
            </a:r>
            <a:r>
              <a:rPr lang="en-US" altLang="zh-CN" sz="2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stable and informative</a:t>
            </a:r>
            <a:endParaRPr lang="zh-CN" altLang="en-US" sz="2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FACCD4-E533-4936-A171-737A5BCC88DE}"/>
              </a:ext>
            </a:extLst>
          </p:cNvPr>
          <p:cNvSpPr txBox="1"/>
          <p:nvPr/>
        </p:nvSpPr>
        <p:spPr>
          <a:xfrm>
            <a:off x="974801" y="3429000"/>
            <a:ext cx="9156192" cy="2753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Cues for inference: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(1) Social desirability (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社会期许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(2) Social role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Noncommon (unique) effects</a:t>
            </a:r>
            <a:endParaRPr lang="zh-CN" altLang="en-US" sz="2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48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04D5D3-E282-442C-8129-D085ECC29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23" y="779106"/>
            <a:ext cx="8319018" cy="529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81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左大括号 4">
            <a:extLst>
              <a:ext uri="{FF2B5EF4-FFF2-40B4-BE49-F238E27FC236}">
                <a16:creationId xmlns:a16="http://schemas.microsoft.com/office/drawing/2014/main" id="{03AF5893-DCC1-4F25-A7B9-B713A1C46061}"/>
              </a:ext>
            </a:extLst>
          </p:cNvPr>
          <p:cNvSpPr/>
          <p:nvPr/>
        </p:nvSpPr>
        <p:spPr>
          <a:xfrm>
            <a:off x="4414250" y="2006507"/>
            <a:ext cx="614887" cy="2343783"/>
          </a:xfrm>
          <a:prstGeom prst="leftBrace">
            <a:avLst>
              <a:gd name="adj1" fmla="val 8333"/>
              <a:gd name="adj2" fmla="val 4956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FA3C90-32CB-4180-A53B-F62BC0E2B1FB}"/>
              </a:ext>
            </a:extLst>
          </p:cNvPr>
          <p:cNvSpPr txBox="1"/>
          <p:nvPr/>
        </p:nvSpPr>
        <p:spPr>
          <a:xfrm>
            <a:off x="5623276" y="1502991"/>
            <a:ext cx="3239416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Hedonic relevance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A07297-008A-4618-B5A7-D56E5BE415BB}"/>
              </a:ext>
            </a:extLst>
          </p:cNvPr>
          <p:cNvSpPr txBox="1"/>
          <p:nvPr/>
        </p:nvSpPr>
        <p:spPr>
          <a:xfrm>
            <a:off x="5730052" y="2807935"/>
            <a:ext cx="3483065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Personalism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D86450-36CB-437A-ADBB-C1BF401D9F05}"/>
              </a:ext>
            </a:extLst>
          </p:cNvPr>
          <p:cNvSpPr txBox="1"/>
          <p:nvPr/>
        </p:nvSpPr>
        <p:spPr>
          <a:xfrm>
            <a:off x="5623276" y="4112879"/>
            <a:ext cx="3483065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Situationally constrained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C57177-787D-4590-826D-9F1CF379F258}"/>
              </a:ext>
            </a:extLst>
          </p:cNvPr>
          <p:cNvSpPr txBox="1"/>
          <p:nvPr/>
        </p:nvSpPr>
        <p:spPr>
          <a:xfrm>
            <a:off x="2886867" y="5765155"/>
            <a:ext cx="6094476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Personal involvement influence the attribution</a:t>
            </a:r>
          </a:p>
        </p:txBody>
      </p:sp>
      <p:pic>
        <p:nvPicPr>
          <p:cNvPr id="1028" name="Picture 4" descr="Computer Icons Encapsulated PostScript - Thinking png download - 512*512 -  Free Transparent Computer Icons png Download. - Clip Art Library">
            <a:extLst>
              <a:ext uri="{FF2B5EF4-FFF2-40B4-BE49-F238E27FC236}">
                <a16:creationId xmlns:a16="http://schemas.microsoft.com/office/drawing/2014/main" id="{5283347A-6650-4C90-8326-758ACDC73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304" y="216018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696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0DA20-B839-4FE9-AA08-C65D619F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6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2.3  Kelley’s Covariation models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857026-AA61-4538-B12F-4163CAAB56C5}"/>
              </a:ext>
            </a:extLst>
          </p:cNvPr>
          <p:cNvSpPr txBox="1"/>
          <p:nvPr/>
        </p:nvSpPr>
        <p:spPr>
          <a:xfrm>
            <a:off x="774192" y="1409314"/>
            <a:ext cx="11122152" cy="1045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Concerns when and how people seek to validate their causal attributions. And </a:t>
            </a:r>
            <a:r>
              <a:rPr lang="en-US" altLang="zh-CN" sz="2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prompts causal analysis</a:t>
            </a:r>
            <a:endParaRPr lang="zh-CN" altLang="en-US" sz="2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71F4BF2E-4067-424A-9CAB-1DDCBE0F4586}"/>
              </a:ext>
            </a:extLst>
          </p:cNvPr>
          <p:cNvSpPr/>
          <p:nvPr/>
        </p:nvSpPr>
        <p:spPr>
          <a:xfrm>
            <a:off x="1149842" y="3111701"/>
            <a:ext cx="633238" cy="3240690"/>
          </a:xfrm>
          <a:prstGeom prst="leftBrace">
            <a:avLst>
              <a:gd name="adj1" fmla="val 8333"/>
              <a:gd name="adj2" fmla="val 4956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4FB3BB-0BC0-4252-816C-B4697CFB2FDA}"/>
              </a:ext>
            </a:extLst>
          </p:cNvPr>
          <p:cNvSpPr txBox="1"/>
          <p:nvPr/>
        </p:nvSpPr>
        <p:spPr>
          <a:xfrm>
            <a:off x="2191324" y="2792228"/>
            <a:ext cx="7089836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Distinctiveness: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the behavior to the given situation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CA976B-F2E2-45EE-8F25-C036F0248AEB}"/>
              </a:ext>
            </a:extLst>
          </p:cNvPr>
          <p:cNvSpPr txBox="1"/>
          <p:nvPr/>
        </p:nvSpPr>
        <p:spPr>
          <a:xfrm>
            <a:off x="2191324" y="4344042"/>
            <a:ext cx="924782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Consistency over time/modality: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Covariance of behavior across </a:t>
            </a: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9C2FF9-5BD8-4F5F-80BA-22277EF474C9}"/>
              </a:ext>
            </a:extLst>
          </p:cNvPr>
          <p:cNvSpPr txBox="1"/>
          <p:nvPr/>
        </p:nvSpPr>
        <p:spPr>
          <a:xfrm>
            <a:off x="2191324" y="6052604"/>
            <a:ext cx="7226996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Consensus: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Covariance of behavior across different </a:t>
            </a: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3051827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E873C-8F8A-4F40-B788-46D9A3B9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Causal schemas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1B41ACE0-0B77-48FC-A0AC-83D3F595EA76}"/>
              </a:ext>
            </a:extLst>
          </p:cNvPr>
          <p:cNvSpPr/>
          <p:nvPr/>
        </p:nvSpPr>
        <p:spPr>
          <a:xfrm>
            <a:off x="928923" y="2502497"/>
            <a:ext cx="541798" cy="2310691"/>
          </a:xfrm>
          <a:prstGeom prst="leftBrace">
            <a:avLst>
              <a:gd name="adj1" fmla="val 8333"/>
              <a:gd name="adj2" fmla="val 4956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94BEAB-133D-4682-9BE4-F3139FCC5EF9}"/>
              </a:ext>
            </a:extLst>
          </p:cNvPr>
          <p:cNvSpPr txBox="1"/>
          <p:nvPr/>
        </p:nvSpPr>
        <p:spPr>
          <a:xfrm>
            <a:off x="1778381" y="2274229"/>
            <a:ext cx="7089836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Multiple sufficient causal schemas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15A719-4783-4D60-9C9D-785D78DD15C5}"/>
              </a:ext>
            </a:extLst>
          </p:cNvPr>
          <p:cNvSpPr txBox="1"/>
          <p:nvPr/>
        </p:nvSpPr>
        <p:spPr>
          <a:xfrm>
            <a:off x="1778381" y="3419884"/>
            <a:ext cx="7226996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Multiple necessary causal schemas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F39EDB-9C64-4798-8CF3-B2A96320AF9B}"/>
              </a:ext>
            </a:extLst>
          </p:cNvPr>
          <p:cNvSpPr txBox="1"/>
          <p:nvPr/>
        </p:nvSpPr>
        <p:spPr>
          <a:xfrm>
            <a:off x="1778381" y="462852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Causal Schema for Compensatory Causes</a:t>
            </a:r>
            <a:endParaRPr lang="zh-CN" altLang="en-US" b="1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BBAF0BA5-3011-4366-8FA3-796C7386B004}"/>
              </a:ext>
            </a:extLst>
          </p:cNvPr>
          <p:cNvSpPr/>
          <p:nvPr/>
        </p:nvSpPr>
        <p:spPr>
          <a:xfrm flipH="1">
            <a:off x="10477812" y="2791433"/>
            <a:ext cx="439938" cy="1579563"/>
          </a:xfrm>
          <a:prstGeom prst="leftBrace">
            <a:avLst>
              <a:gd name="adj1" fmla="val 8333"/>
              <a:gd name="adj2" fmla="val 4956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8A4B9A4-FC02-490A-97E6-A17C5FCEDE6B}"/>
              </a:ext>
            </a:extLst>
          </p:cNvPr>
          <p:cNvSpPr txBox="1"/>
          <p:nvPr/>
        </p:nvSpPr>
        <p:spPr>
          <a:xfrm>
            <a:off x="7706647" y="4066567"/>
            <a:ext cx="2938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202122"/>
                </a:solidFill>
                <a:latin typeface="Arial" panose="020B0604020202020204" pitchFamily="34" charset="0"/>
              </a:rPr>
              <a:t>Augmenting principle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64B3F5-5BC1-4F10-9DFF-DD91F94970BE}"/>
              </a:ext>
            </a:extLst>
          </p:cNvPr>
          <p:cNvSpPr txBox="1"/>
          <p:nvPr/>
        </p:nvSpPr>
        <p:spPr>
          <a:xfrm>
            <a:off x="7706647" y="2730764"/>
            <a:ext cx="2938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202122"/>
                </a:solidFill>
                <a:latin typeface="Arial" panose="020B0604020202020204" pitchFamily="34" charset="0"/>
              </a:rPr>
              <a:t>Discounting principle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66080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0DA20-B839-4FE9-AA08-C65D619F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6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2.4 Emotional lability theory</a:t>
            </a:r>
            <a:r>
              <a:rPr lang="zh-CN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（情绪归因理论）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88A9AC-3EAD-4B94-9822-419AF96900E6}"/>
              </a:ext>
            </a:extLst>
          </p:cNvPr>
          <p:cNvSpPr txBox="1"/>
          <p:nvPr/>
        </p:nvSpPr>
        <p:spPr>
          <a:xfrm>
            <a:off x="6096000" y="2706624"/>
            <a:ext cx="5708904" cy="256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A theory that labeling arousal states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Attribution to mental states are malleable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Misattribution effects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endParaRPr lang="zh-CN" altLang="en-US" sz="2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5D6B2B-4868-4EBB-8AC1-ACBB294AD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0" t="15798" r="22031" b="28586"/>
          <a:stretch/>
        </p:blipFill>
        <p:spPr bwMode="auto">
          <a:xfrm>
            <a:off x="566927" y="2706624"/>
            <a:ext cx="4535425" cy="243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976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0DA20-B839-4FE9-AA08-C65D619F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6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2.5 Self-perception theory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A37773-48AD-4FB1-B804-E2E66EE642F0}"/>
              </a:ext>
            </a:extLst>
          </p:cNvPr>
          <p:cNvSpPr txBox="1"/>
          <p:nvPr/>
        </p:nvSpPr>
        <p:spPr>
          <a:xfrm>
            <a:off x="902643" y="1585104"/>
            <a:ext cx="8707701" cy="537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People infer the attitudes of others by observing </a:t>
            </a:r>
            <a:r>
              <a:rPr lang="en-US" altLang="zh-CN" sz="2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 own behavior</a:t>
            </a:r>
            <a:endParaRPr lang="zh-CN" altLang="en-US" sz="2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C95C13-63E2-4090-8234-9DFE668B8123}"/>
              </a:ext>
            </a:extLst>
          </p:cNvPr>
          <p:cNvSpPr txBox="1"/>
          <p:nvPr/>
        </p:nvSpPr>
        <p:spPr>
          <a:xfrm>
            <a:off x="902643" y="2373275"/>
            <a:ext cx="8707701" cy="1045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Self perception effects are stronger for behavior consistent with our preexisting attitudes</a:t>
            </a:r>
            <a:endParaRPr lang="zh-CN" altLang="en-US" sz="2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0179F1BC-B520-4745-96B0-A2ECECE51CF2}"/>
              </a:ext>
            </a:extLst>
          </p:cNvPr>
          <p:cNvSpPr/>
          <p:nvPr/>
        </p:nvSpPr>
        <p:spPr>
          <a:xfrm>
            <a:off x="1344168" y="4266365"/>
            <a:ext cx="451104" cy="1423181"/>
          </a:xfrm>
          <a:prstGeom prst="leftBrace">
            <a:avLst>
              <a:gd name="adj1" fmla="val 8333"/>
              <a:gd name="adj2" fmla="val 4956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1FFF68-6379-46E1-8771-D61B25437446}"/>
              </a:ext>
            </a:extLst>
          </p:cNvPr>
          <p:cNvSpPr txBox="1"/>
          <p:nvPr/>
        </p:nvSpPr>
        <p:spPr>
          <a:xfrm>
            <a:off x="2181286" y="4025770"/>
            <a:ext cx="2376556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Intrinsic motivation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DAFFD2-C0E5-4252-AF8C-B81837DAC50C}"/>
              </a:ext>
            </a:extLst>
          </p:cNvPr>
          <p:cNvSpPr txBox="1"/>
          <p:nvPr/>
        </p:nvSpPr>
        <p:spPr>
          <a:xfrm>
            <a:off x="2181286" y="5321773"/>
            <a:ext cx="2555306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Extrinsic motivation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086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0DA20-B839-4FE9-AA08-C65D619F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6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2.6 Weiner’s Attributional theory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B9167D-FFBA-4EC9-BF26-BB4232ED573C}"/>
              </a:ext>
            </a:extLst>
          </p:cNvPr>
          <p:cNvSpPr txBox="1"/>
          <p:nvPr/>
        </p:nvSpPr>
        <p:spPr>
          <a:xfrm>
            <a:off x="1036175" y="1412795"/>
            <a:ext cx="8707701" cy="537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Specific motivated behaviors: </a:t>
            </a:r>
            <a:r>
              <a:rPr lang="en-US" altLang="zh-CN" sz="2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achievement and helping</a:t>
            </a:r>
            <a:endParaRPr lang="zh-CN" altLang="en-US" sz="2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66648B33-AF42-4399-A839-2B44D4932099}"/>
              </a:ext>
            </a:extLst>
          </p:cNvPr>
          <p:cNvSpPr/>
          <p:nvPr/>
        </p:nvSpPr>
        <p:spPr>
          <a:xfrm>
            <a:off x="1131554" y="3165693"/>
            <a:ext cx="404638" cy="2981276"/>
          </a:xfrm>
          <a:prstGeom prst="leftBrace">
            <a:avLst>
              <a:gd name="adj1" fmla="val 8333"/>
              <a:gd name="adj2" fmla="val 4956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5438CB-D309-4522-B893-E6B06B788EE6}"/>
              </a:ext>
            </a:extLst>
          </p:cNvPr>
          <p:cNvSpPr txBox="1"/>
          <p:nvPr/>
        </p:nvSpPr>
        <p:spPr>
          <a:xfrm>
            <a:off x="1825564" y="2740644"/>
            <a:ext cx="136569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Locus: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22AA12-E360-4E83-8508-AC7AE126F86B}"/>
              </a:ext>
            </a:extLst>
          </p:cNvPr>
          <p:cNvSpPr txBox="1"/>
          <p:nvPr/>
        </p:nvSpPr>
        <p:spPr>
          <a:xfrm>
            <a:off x="1825564" y="4347229"/>
            <a:ext cx="7226996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Stability: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Aptitude &amp; Objective task difficulty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3238E0-2A67-4382-A7CF-CE57F17CFB41}"/>
              </a:ext>
            </a:extLst>
          </p:cNvPr>
          <p:cNvSpPr txBox="1"/>
          <p:nvPr/>
        </p:nvSpPr>
        <p:spPr>
          <a:xfrm>
            <a:off x="1834708" y="596230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Controllability: </a:t>
            </a:r>
            <a:r>
              <a:rPr lang="en-US" altLang="zh-CN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Effort</a:t>
            </a:r>
            <a:endParaRPr lang="zh-CN" altLang="en-US" dirty="0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0A38B0D7-20B4-440A-87E4-EE121D53316A}"/>
              </a:ext>
            </a:extLst>
          </p:cNvPr>
          <p:cNvSpPr/>
          <p:nvPr/>
        </p:nvSpPr>
        <p:spPr>
          <a:xfrm>
            <a:off x="3228390" y="2381715"/>
            <a:ext cx="252238" cy="1384056"/>
          </a:xfrm>
          <a:prstGeom prst="leftBrace">
            <a:avLst>
              <a:gd name="adj1" fmla="val 8333"/>
              <a:gd name="adj2" fmla="val 4956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38B19C-43E6-4F6A-981A-16D6D818EEE9}"/>
              </a:ext>
            </a:extLst>
          </p:cNvPr>
          <p:cNvSpPr txBox="1"/>
          <p:nvPr/>
        </p:nvSpPr>
        <p:spPr>
          <a:xfrm>
            <a:off x="3661780" y="219661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Internal 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Aptitude, Effort, Mood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61CA1B7-9F65-49CD-BDE6-B7E7F9D41B2E}"/>
              </a:ext>
            </a:extLst>
          </p:cNvPr>
          <p:cNvSpPr txBox="1"/>
          <p:nvPr/>
        </p:nvSpPr>
        <p:spPr>
          <a:xfrm>
            <a:off x="3661780" y="3429000"/>
            <a:ext cx="7512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External: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Objective task difficulty, luck, other uncontrollable factors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949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9B741-0AAD-4872-92A6-9A735D84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54" y="30111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3. Cognitive processes underlie attribution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DCE00A-A55A-4DC2-A305-23EB2E68FB59}"/>
              </a:ext>
            </a:extLst>
          </p:cNvPr>
          <p:cNvSpPr txBox="1"/>
          <p:nvPr/>
        </p:nvSpPr>
        <p:spPr>
          <a:xfrm>
            <a:off x="1053846" y="1337755"/>
            <a:ext cx="6094476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3.1 Stage models of attribution process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27EAF90-D80A-4FCC-BDCA-07D4EDB0A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29" y="1915605"/>
            <a:ext cx="7269285" cy="432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A4A4-57B9-4EC3-AEDD-B3AF9736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The main question: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9E185F-1C6E-4AB6-8F12-199FAD017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8062"/>
            <a:ext cx="10515600" cy="292735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How we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underlying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causal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relationship of observed social behaviors and events?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682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91BEC-FAC5-4155-97DA-0B0C83F1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3.2 Neural bases of dispositional attributions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104E24-62E4-408E-9692-C4982127B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102" y="1847088"/>
            <a:ext cx="6335812" cy="403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40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BDC54-4CFC-48EA-9F20-69397883D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4. Attributions are often biased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7B86F7-436B-4FA9-8522-F6428C56A7F4}"/>
              </a:ext>
            </a:extLst>
          </p:cNvPr>
          <p:cNvSpPr txBox="1"/>
          <p:nvPr/>
        </p:nvSpPr>
        <p:spPr>
          <a:xfrm>
            <a:off x="1105662" y="2157896"/>
            <a:ext cx="9336786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en-US" altLang="zh-C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Overestimate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another person’s behavior to </a:t>
            </a:r>
            <a:r>
              <a:rPr lang="en-US" altLang="zh-C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dispositional causes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zh-C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underestimate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altLang="zh-C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factors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EAB02E-1FE9-4AB8-AEB1-C58A992BC832}"/>
              </a:ext>
            </a:extLst>
          </p:cNvPr>
          <p:cNvSpPr txBox="1"/>
          <p:nvPr/>
        </p:nvSpPr>
        <p:spPr>
          <a:xfrm>
            <a:off x="1105662" y="1542496"/>
            <a:ext cx="6094476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4.1 Fundamental attribution error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B83A1C-E2B7-4E09-BB1E-4505BDA3970D}"/>
              </a:ext>
            </a:extLst>
          </p:cNvPr>
          <p:cNvSpPr txBox="1"/>
          <p:nvPr/>
        </p:nvSpPr>
        <p:spPr>
          <a:xfrm>
            <a:off x="1105662" y="3329723"/>
            <a:ext cx="8806434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(2) The FAE depends on </a:t>
            </a:r>
            <a:r>
              <a:rPr lang="en-US" altLang="zh-C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 domain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 e.g. friendly and honest behaviors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9F9BCB-669A-4A34-A8A0-320893912647}"/>
              </a:ext>
            </a:extLst>
          </p:cNvPr>
          <p:cNvSpPr txBox="1"/>
          <p:nvPr/>
        </p:nvSpPr>
        <p:spPr>
          <a:xfrm>
            <a:off x="1105662" y="4153610"/>
            <a:ext cx="8806434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(3) Dispositional attributions for people’s behaviors increase when people in a good mood, but reduce when others have certain motivation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0E2CB6-6D92-4DE6-BDDB-CA5C58841B72}"/>
              </a:ext>
            </a:extLst>
          </p:cNvPr>
          <p:cNvSpPr txBox="1"/>
          <p:nvPr/>
        </p:nvSpPr>
        <p:spPr>
          <a:xfrm>
            <a:off x="1105662" y="5315504"/>
            <a:ext cx="8806434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(4) </a:t>
            </a:r>
            <a:r>
              <a:rPr lang="en-US" altLang="zh-C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Familiarity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modulates dispositional attributions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BBFA1F-7CB6-4164-80E4-5BA9CE5F818B}"/>
              </a:ext>
            </a:extLst>
          </p:cNvPr>
          <p:cNvSpPr txBox="1"/>
          <p:nvPr/>
        </p:nvSpPr>
        <p:spPr>
          <a:xfrm>
            <a:off x="1105662" y="6015734"/>
            <a:ext cx="8806434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(5) The cultural differences on FAE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047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1237BC4-F9D7-4F72-BD73-0B6AEA56B70D}"/>
              </a:ext>
            </a:extLst>
          </p:cNvPr>
          <p:cNvSpPr txBox="1"/>
          <p:nvPr/>
        </p:nvSpPr>
        <p:spPr>
          <a:xfrm>
            <a:off x="555498" y="513940"/>
            <a:ext cx="6094476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4.2 The actor-observer effect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6A04D1-7D75-4786-B795-6CD9786BEDE1}"/>
              </a:ext>
            </a:extLst>
          </p:cNvPr>
          <p:cNvSpPr txBox="1"/>
          <p:nvPr/>
        </p:nvSpPr>
        <p:spPr>
          <a:xfrm>
            <a:off x="555498" y="1908009"/>
            <a:ext cx="9164574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4.3 Self-serving attributional bias/ Group-serving bias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9FDB38-78E1-42B2-BCDD-C69663A43E67}"/>
              </a:ext>
            </a:extLst>
          </p:cNvPr>
          <p:cNvSpPr txBox="1"/>
          <p:nvPr/>
        </p:nvSpPr>
        <p:spPr>
          <a:xfrm>
            <a:off x="555498" y="3302078"/>
            <a:ext cx="6094476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4.4 The self-centered bias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2EB814-25C9-42E1-956D-CDC4507EDF13}"/>
              </a:ext>
            </a:extLst>
          </p:cNvPr>
          <p:cNvSpPr txBox="1"/>
          <p:nvPr/>
        </p:nvSpPr>
        <p:spPr>
          <a:xfrm>
            <a:off x="555498" y="4447649"/>
            <a:ext cx="2637282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4.5 Naïve realism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40B3AF-A5EF-42AB-91DA-9C7272D0998E}"/>
              </a:ext>
            </a:extLst>
          </p:cNvPr>
          <p:cNvSpPr txBox="1"/>
          <p:nvPr/>
        </p:nvSpPr>
        <p:spPr>
          <a:xfrm>
            <a:off x="555498" y="5593220"/>
            <a:ext cx="6094476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4.6 Attributions of responsibility or blame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10D491-B462-4701-A6DE-3E16EB5AF3FA}"/>
              </a:ext>
            </a:extLst>
          </p:cNvPr>
          <p:cNvSpPr txBox="1"/>
          <p:nvPr/>
        </p:nvSpPr>
        <p:spPr>
          <a:xfrm>
            <a:off x="555498" y="1118632"/>
            <a:ext cx="11412474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Explain others behavior based on </a:t>
            </a:r>
            <a:r>
              <a:rPr lang="en-US" altLang="zh-C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dispositional attribution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but </a:t>
            </a:r>
            <a:r>
              <a:rPr lang="en-US" altLang="zh-C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situational attributions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 ourselves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DF5EF2-0528-4BD7-BA7E-51522DED7B15}"/>
              </a:ext>
            </a:extLst>
          </p:cNvPr>
          <p:cNvSpPr txBox="1"/>
          <p:nvPr/>
        </p:nvSpPr>
        <p:spPr>
          <a:xfrm>
            <a:off x="639318" y="2574250"/>
            <a:ext cx="6922770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Take credit for success and deny responsibility for failure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E08BC2-2615-4CF8-8100-5E48F0622C9C}"/>
              </a:ext>
            </a:extLst>
          </p:cNvPr>
          <p:cNvSpPr txBox="1"/>
          <p:nvPr/>
        </p:nvSpPr>
        <p:spPr>
          <a:xfrm>
            <a:off x="736854" y="3871438"/>
            <a:ext cx="6922770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Take more credits for a joint contribution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9203F9-177D-4ED6-8CA9-ABC72F7B7765}"/>
              </a:ext>
            </a:extLst>
          </p:cNvPr>
          <p:cNvSpPr txBox="1"/>
          <p:nvPr/>
        </p:nvSpPr>
        <p:spPr>
          <a:xfrm>
            <a:off x="736854" y="4999343"/>
            <a:ext cx="8891778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attach greater credibility to our own introspections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4579FD-32E9-4774-82CB-E44CEC6B89CC}"/>
              </a:ext>
            </a:extLst>
          </p:cNvPr>
          <p:cNvSpPr txBox="1"/>
          <p:nvPr/>
        </p:nvSpPr>
        <p:spPr>
          <a:xfrm>
            <a:off x="691896" y="6130919"/>
            <a:ext cx="11412474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Especially for negative events, who or what that could foresee the situation should be attributed</a:t>
            </a:r>
          </a:p>
        </p:txBody>
      </p:sp>
    </p:spTree>
    <p:extLst>
      <p:ext uri="{BB962C8B-B14F-4D97-AF65-F5344CB8AC3E}">
        <p14:creationId xmlns:p14="http://schemas.microsoft.com/office/powerpoint/2010/main" val="4055399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356716-A709-4D00-9F9D-05062B78EC7E}"/>
              </a:ext>
            </a:extLst>
          </p:cNvPr>
          <p:cNvSpPr txBox="1"/>
          <p:nvPr/>
        </p:nvSpPr>
        <p:spPr>
          <a:xfrm>
            <a:off x="3967162" y="3167390"/>
            <a:ext cx="4257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Thanks for listening!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3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10342-B8F2-43EA-9D21-724A09C6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Components in social cognition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C66A97-8EED-4F89-8391-C0689C449F9E}"/>
              </a:ext>
            </a:extLst>
          </p:cNvPr>
          <p:cNvSpPr txBox="1"/>
          <p:nvPr/>
        </p:nvSpPr>
        <p:spPr>
          <a:xfrm>
            <a:off x="662179" y="4424069"/>
            <a:ext cx="2415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Social perception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ADA40C-AE2E-4E56-B8A0-CA7AD588644E}"/>
              </a:ext>
            </a:extLst>
          </p:cNvPr>
          <p:cNvSpPr txBox="1"/>
          <p:nvPr/>
        </p:nvSpPr>
        <p:spPr>
          <a:xfrm>
            <a:off x="8601456" y="4424068"/>
            <a:ext cx="2331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Social behaviors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A9C934-0F0E-4009-A940-01EB66DB9B0F}"/>
              </a:ext>
            </a:extLst>
          </p:cNvPr>
          <p:cNvSpPr txBox="1"/>
          <p:nvPr/>
        </p:nvSpPr>
        <p:spPr>
          <a:xfrm>
            <a:off x="4673728" y="4424068"/>
            <a:ext cx="2331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Social inference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E799F9D-8114-4708-8F52-4D40A992E70A}"/>
              </a:ext>
            </a:extLst>
          </p:cNvPr>
          <p:cNvSpPr/>
          <p:nvPr/>
        </p:nvSpPr>
        <p:spPr>
          <a:xfrm>
            <a:off x="3419855" y="3291840"/>
            <a:ext cx="786384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6A82D4E2-4CD4-4F92-AAA9-0E7285D13CAB}"/>
              </a:ext>
            </a:extLst>
          </p:cNvPr>
          <p:cNvSpPr/>
          <p:nvPr/>
        </p:nvSpPr>
        <p:spPr>
          <a:xfrm>
            <a:off x="7214615" y="3294074"/>
            <a:ext cx="786384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Facial Recognition System Face Detection Face Perception, PNG, 512x512px,  Facial Recognition System, Area, Black, Black And">
            <a:extLst>
              <a:ext uri="{FF2B5EF4-FFF2-40B4-BE49-F238E27FC236}">
                <a16:creationId xmlns:a16="http://schemas.microsoft.com/office/drawing/2014/main" id="{56E9C1E6-8A8A-4E9D-B14A-86972E43BF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4155" y1="72316" x2="34155" y2="72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49" r="18244" b="2028"/>
          <a:stretch/>
        </p:blipFill>
        <p:spPr bwMode="auto">
          <a:xfrm>
            <a:off x="1097281" y="2651200"/>
            <a:ext cx="1545336" cy="149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ference Icon - Download inference Icon 2251190 | Noun Project">
            <a:extLst>
              <a:ext uri="{FF2B5EF4-FFF2-40B4-BE49-F238E27FC236}">
                <a16:creationId xmlns:a16="http://schemas.microsoft.com/office/drawing/2014/main" id="{C8651BC3-9CF5-4D49-9CA8-DDD90BBBC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697" y="2674516"/>
            <a:ext cx="1577444" cy="157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ustomer behavior - Free social icons">
            <a:extLst>
              <a:ext uri="{FF2B5EF4-FFF2-40B4-BE49-F238E27FC236}">
                <a16:creationId xmlns:a16="http://schemas.microsoft.com/office/drawing/2014/main" id="{A62D67B7-D869-4C00-A1AE-4E194F92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497" y="2674516"/>
            <a:ext cx="1577444" cy="157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F1018D5-F34A-4F86-8966-4C0D858CDAF6}"/>
              </a:ext>
            </a:extLst>
          </p:cNvPr>
          <p:cNvSpPr/>
          <p:nvPr/>
        </p:nvSpPr>
        <p:spPr>
          <a:xfrm>
            <a:off x="4325112" y="2121408"/>
            <a:ext cx="2767584" cy="3017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40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6C2D6-2EC6-43F6-B8F8-1BE0E75E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B9573-8B80-48E7-B806-627C9E925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Attribution aim to explain social experiences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Early attribution theories emphasized rational analysis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Several cognitive processes underlie attribution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Attribution are often biased</a:t>
            </a:r>
          </a:p>
        </p:txBody>
      </p:sp>
    </p:spTree>
    <p:extLst>
      <p:ext uri="{BB962C8B-B14F-4D97-AF65-F5344CB8AC3E}">
        <p14:creationId xmlns:p14="http://schemas.microsoft.com/office/powerpoint/2010/main" val="379813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782E-23B2-4C3C-9721-23196EDD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1118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1.1 Causal Attributions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528C40-AD55-4D17-BEC6-EE789FFF851C}"/>
              </a:ext>
            </a:extLst>
          </p:cNvPr>
          <p:cNvSpPr txBox="1"/>
          <p:nvPr/>
        </p:nvSpPr>
        <p:spPr>
          <a:xfrm>
            <a:off x="838200" y="1290922"/>
            <a:ext cx="10088880" cy="504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Attribution: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how people infer causal explanation of the  actions and mental states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CC3F99-75AE-438D-A59D-7EACCE10A755}"/>
              </a:ext>
            </a:extLst>
          </p:cNvPr>
          <p:cNvSpPr txBox="1"/>
          <p:nvPr/>
        </p:nvSpPr>
        <p:spPr>
          <a:xfrm>
            <a:off x="838200" y="1941891"/>
            <a:ext cx="9297162" cy="504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Disposition: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Thinking style, personality trait, hobbies, etc.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D64CCA-7FC9-4B29-A538-F7526F7FC6A7}"/>
              </a:ext>
            </a:extLst>
          </p:cNvPr>
          <p:cNvSpPr txBox="1"/>
          <p:nvPr/>
        </p:nvSpPr>
        <p:spPr>
          <a:xfrm>
            <a:off x="3462489" y="3580848"/>
            <a:ext cx="7671855" cy="966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Single sufficient explanation occurs quickly and virtually automatically, automatic process.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D0D9DF-E37E-4386-AC6F-9605B1CDD8AA}"/>
              </a:ext>
            </a:extLst>
          </p:cNvPr>
          <p:cNvSpPr txBox="1"/>
          <p:nvPr/>
        </p:nvSpPr>
        <p:spPr>
          <a:xfrm>
            <a:off x="3462489" y="5571740"/>
            <a:ext cx="8247888" cy="504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Unexpected or negative events induce an explicit causal reasoning</a:t>
            </a:r>
            <a:endParaRPr lang="zh-CN" altLang="en-US" sz="2000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5675DDA3-CE56-477D-8752-6BA541B64BFE}"/>
              </a:ext>
            </a:extLst>
          </p:cNvPr>
          <p:cNvSpPr/>
          <p:nvPr/>
        </p:nvSpPr>
        <p:spPr>
          <a:xfrm>
            <a:off x="2753851" y="3981046"/>
            <a:ext cx="323088" cy="1907175"/>
          </a:xfrm>
          <a:prstGeom prst="leftBrace">
            <a:avLst>
              <a:gd name="adj1" fmla="val 8333"/>
              <a:gd name="adj2" fmla="val 4956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AC2A89-993D-4D0E-94EC-140AE6090086}"/>
              </a:ext>
            </a:extLst>
          </p:cNvPr>
          <p:cNvSpPr txBox="1"/>
          <p:nvPr/>
        </p:nvSpPr>
        <p:spPr>
          <a:xfrm>
            <a:off x="838200" y="2774052"/>
            <a:ext cx="107327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Causal  reasoning connect limited number of domain-specific causes and particular cases. 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D8B66ED-6E76-454D-BD00-42B5E17E842A}"/>
              </a:ext>
            </a:extLst>
          </p:cNvPr>
          <p:cNvSpPr txBox="1"/>
          <p:nvPr/>
        </p:nvSpPr>
        <p:spPr>
          <a:xfrm>
            <a:off x="453748" y="4611467"/>
            <a:ext cx="2247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Dual-processing distinction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1848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F9484-6ECC-48A2-987D-1CB0C35C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1.2 Basic principles of Causation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DA2DE-60D8-4C56-AB69-A96B4B8F2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798193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Causes precede effects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Temporal contiguity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Spatial contiguity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Perceptually salience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Causes – effects resemblance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Representative causes/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Avalability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75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0B4E1-295E-4631-9B44-B2CEABE1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1.3 Dispositional attributions and mind perception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999A6A-23FB-4AE3-81B1-E9CC799C9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180" y="1606713"/>
            <a:ext cx="7231419" cy="47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2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CAE13-1C66-4750-B47E-05359EB1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2. Early attribution theories emphasized rational analysis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FCAB6C-1A13-4509-91BC-AADE42202180}"/>
              </a:ext>
            </a:extLst>
          </p:cNvPr>
          <p:cNvSpPr txBox="1"/>
          <p:nvPr/>
        </p:nvSpPr>
        <p:spPr>
          <a:xfrm>
            <a:off x="838200" y="3917232"/>
            <a:ext cx="10515600" cy="105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Early attribution theories deal with more effortful cognitive process: social perceivers gather information, explain events, apply to other domains</a:t>
            </a:r>
            <a:endParaRPr lang="zh-CN" altLang="en-US" sz="2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156D83-1AE9-44E8-ACDD-3A11B4B5F4E1}"/>
              </a:ext>
            </a:extLst>
          </p:cNvPr>
          <p:cNvSpPr txBox="1"/>
          <p:nvPr/>
        </p:nvSpPr>
        <p:spPr>
          <a:xfrm>
            <a:off x="838200" y="1886763"/>
            <a:ext cx="10515600" cy="105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Attribution analysis is initiated by people’s need to </a:t>
            </a:r>
            <a:r>
              <a:rPr lang="en-US" altLang="zh-CN" sz="2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the future, which is fundamental for humans about knowing ‘why’.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2039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37351-7AFE-4D07-979E-959B73E7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Six theoretical traditions 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CCEC5-3DC1-4F34-9C3C-B895F7084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51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Commonsense psychology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Correspondent inference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Covariance model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Emotional lability theory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Self-perception theory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Attributional theory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0B1716-8F42-403E-ABB0-15A0AC6F1374}"/>
              </a:ext>
            </a:extLst>
          </p:cNvPr>
          <p:cNvSpPr txBox="1"/>
          <p:nvPr/>
        </p:nvSpPr>
        <p:spPr>
          <a:xfrm>
            <a:off x="7110984" y="2838887"/>
            <a:ext cx="4703064" cy="1564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Generic, content free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Minimal determinism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Motivational point of departure</a:t>
            </a:r>
            <a:endParaRPr lang="zh-CN" altLang="en-US" sz="2200" dirty="0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BA1CF9D2-1B04-406C-94AF-4F182C8A9446}"/>
              </a:ext>
            </a:extLst>
          </p:cNvPr>
          <p:cNvSpPr/>
          <p:nvPr/>
        </p:nvSpPr>
        <p:spPr>
          <a:xfrm flipH="1">
            <a:off x="5766817" y="2385831"/>
            <a:ext cx="694944" cy="2794658"/>
          </a:xfrm>
          <a:prstGeom prst="leftBrace">
            <a:avLst>
              <a:gd name="adj1" fmla="val 8333"/>
              <a:gd name="adj2" fmla="val 4956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23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693</Words>
  <Application>Microsoft Office PowerPoint</Application>
  <PresentationFormat>宽屏</PresentationFormat>
  <Paragraphs>107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Social Cognition Chapter 6: Attribution Processes</vt:lpstr>
      <vt:lpstr>The main question:</vt:lpstr>
      <vt:lpstr>Components in social cognition</vt:lpstr>
      <vt:lpstr>Contents</vt:lpstr>
      <vt:lpstr>1.1 Causal Attributions</vt:lpstr>
      <vt:lpstr>1.2 Basic principles of Causation</vt:lpstr>
      <vt:lpstr>1.3 Dispositional attributions and mind perception</vt:lpstr>
      <vt:lpstr>2. Early attribution theories emphasized rational analysis</vt:lpstr>
      <vt:lpstr>Six theoretical traditions </vt:lpstr>
      <vt:lpstr>2.1 Commonsense psychology</vt:lpstr>
      <vt:lpstr>2.2 Correspondent inference</vt:lpstr>
      <vt:lpstr>PowerPoint 演示文稿</vt:lpstr>
      <vt:lpstr>PowerPoint 演示文稿</vt:lpstr>
      <vt:lpstr>2.3  Kelley’s Covariation models</vt:lpstr>
      <vt:lpstr>Causal schemas</vt:lpstr>
      <vt:lpstr>2.4 Emotional lability theory（情绪归因理论）</vt:lpstr>
      <vt:lpstr>2.5 Self-perception theory</vt:lpstr>
      <vt:lpstr>2.6 Weiner’s Attributional theory</vt:lpstr>
      <vt:lpstr>3. Cognitive processes underlie attribution</vt:lpstr>
      <vt:lpstr>3.2 Neural bases of dispositional attributions</vt:lpstr>
      <vt:lpstr>4. Attributions are often biased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 Disrupts Human Hippocampal-Prefrontal Function during Prospective Spatial Navigation and Hinders Flexible Behavior</dc:title>
  <dc:creator>王 睿恩</dc:creator>
  <cp:lastModifiedBy>王 睿恩</cp:lastModifiedBy>
  <cp:revision>55</cp:revision>
  <dcterms:created xsi:type="dcterms:W3CDTF">2022-01-16T01:36:52Z</dcterms:created>
  <dcterms:modified xsi:type="dcterms:W3CDTF">2022-03-23T11:13:53Z</dcterms:modified>
</cp:coreProperties>
</file>