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9" r:id="rId3"/>
    <p:sldId id="286" r:id="rId4"/>
    <p:sldId id="258" r:id="rId5"/>
    <p:sldId id="281" r:id="rId6"/>
    <p:sldId id="297" r:id="rId7"/>
    <p:sldId id="320" r:id="rId8"/>
    <p:sldId id="321" r:id="rId9"/>
    <p:sldId id="322" r:id="rId10"/>
    <p:sldId id="326" r:id="rId11"/>
    <p:sldId id="323" r:id="rId12"/>
    <p:sldId id="324" r:id="rId13"/>
    <p:sldId id="325" r:id="rId14"/>
    <p:sldId id="298" r:id="rId15"/>
    <p:sldId id="299" r:id="rId16"/>
    <p:sldId id="317" r:id="rId17"/>
    <p:sldId id="318" r:id="rId18"/>
    <p:sldId id="327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697F-9340-4E93-8D7D-4CBBBEE44CC5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6A33-3CD0-483A-9D2B-E4916207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263A-DFD6-4EBE-BFCF-5639205B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783E5-6B32-4544-BC1F-56AEB1E1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10220-38B7-4BAA-A7A5-A4EC8AAA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8162-5D43-486C-B7B7-A31F1B97EBB4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40D3F-4EC3-43E2-B50C-C07A60D6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CFC5-448C-469F-8DE9-6DCD072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9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9B32-C86C-4396-B3F6-8C7D15C0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56895-D4F7-4E5A-8C88-5FB2E966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89D4-623F-4EF6-B1E8-CA8FED7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682-69BF-4634-8BB4-3183B48DC720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329C-CEE7-41EB-8BD6-9DB85585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6660B-B628-4A3C-BDB0-9BC1BC5F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87182-FE69-4B52-ADA4-188A548A6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16505-FE6A-4F7F-8DE6-AF2AFC31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A9B16-87A6-44B5-BAD3-06FA222D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B110-6EFF-44CC-A26A-F3499212A76D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F09CE-8184-4EA6-B9C1-D9DEA9BF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04051-062C-4711-A18B-C33EE6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54D4-83AA-4E72-A6C6-4E590098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FECC-82B1-45E8-88C1-7F44910C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99B6-8026-4FB6-9344-599284A9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C14E-25ED-4F45-8053-115CACBDC05D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CD968-EA5A-4A71-A560-C66BC66A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60EB1-3FF1-48CC-B0AD-78B9742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F82B-7AC6-471F-8D91-6857F9FB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E42DB-BE6E-44CB-871A-4B5C73FC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5328F-2014-4005-8C69-5BD65A7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617-8A43-4198-9406-C04C03B9B853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1B609-CFA7-4D93-BA55-33F5A155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C64C9-5DD0-41ED-B68C-1F6889A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655D-B550-4D25-81DA-A5BABA7D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89236-22A6-4EE2-A384-27E91719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F7A75-7636-4E58-A609-3E21CAAD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9A3E6-EE14-47C3-B5D2-58CCE626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11EF-D495-46CA-A931-FF2E1E56719C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DCEE3-F4E1-4729-8F62-EFF7DA0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4E617-601D-41CD-80DE-B19DFE55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3921-B4B4-4757-8315-8D73B508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62BC8-5369-4D56-94C0-BB44E0BE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EF80B-D78E-4BFA-BFF9-863EA492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113AEB-BF98-4A9E-A5CE-A1A97618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9D850-911A-4F4B-92EF-863C0E49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853D1-18F1-4E03-8EBC-8449921C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1E82-3D51-4BEF-B42A-5E747E54994B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35FEC-DC37-43B5-B909-256F3C07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BA230-5331-4D42-8E17-9433424F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EC0B3-E085-4457-AAA7-1709712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C455A-A803-46B6-A920-0EDC6C29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C13-4E53-4C5B-B921-B6E58A888022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99528-0DAC-490A-B1D4-3685335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4A07D-DFF5-467E-BD5C-31ABFF04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3C899-886D-4F83-B18D-8CEC7FF1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B6A6-23BE-44FF-BE0C-2E3A1A82317F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A68C4-291C-41F6-8447-C780B2C6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4B368-00C0-4FB0-ACE1-67A09CA8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A3FE-0ACE-4DE3-9D10-46A5028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14C9-BEE5-4827-9E0E-F0E1119B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565FC-1BFA-4C9A-AABC-6AC42E2B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4AB40-751E-4ECD-B20E-20D2B2F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4AE-784E-47FE-8123-BDCD5BA64207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873BC-B044-460E-B48D-A82A4DA9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4BBD9-5DE5-4619-B61E-BF10517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5249-F012-44CD-B8A5-B67FF002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A5F75-B8A0-47AB-8926-5CC35F1D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93E0F-9044-45D0-AF5F-1BB8E43C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621F9-8B41-4592-A068-3153769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804-5986-4AF5-B3FA-E328F0E9018E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DDAAC-929D-43B1-B5E1-DF1A6EFC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F9A42-87EC-4FBA-B3E9-FC9DA67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B9062-F671-471C-9BE3-7FECB07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CB5C-044C-4B29-A6FA-18E30768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AB764-D729-405C-A07A-3D351C6EF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9FFE-4394-4965-908D-F15257394E36}" type="datetime1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5FE65-B478-4534-9CD2-5F76E316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BD09B-EA90-45FB-ADB8-084A80BB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9C8C-0FC4-498B-A73C-80FAEBE3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74" y="1197394"/>
            <a:ext cx="10487026" cy="26323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Social Cognition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Chapter 10: Cognitive Processing of Attitude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5DBD1-91A4-49F5-AD75-E0CCA70F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57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Rain 2022.4.27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DA6E7B-182C-488C-8E8C-8C39753870A0}"/>
              </a:ext>
            </a:extLst>
          </p:cNvPr>
          <p:cNvGrpSpPr/>
          <p:nvPr/>
        </p:nvGrpSpPr>
        <p:grpSpPr>
          <a:xfrm>
            <a:off x="1397773" y="34358"/>
            <a:ext cx="9689248" cy="1281987"/>
            <a:chOff x="1397773" y="34358"/>
            <a:chExt cx="9689248" cy="1281987"/>
          </a:xfrm>
        </p:grpSpPr>
        <p:pic>
          <p:nvPicPr>
            <p:cNvPr id="4" name="图片 3" descr="图片包含 图形用户界面&#10;&#10;描述已自动生成">
              <a:extLst>
                <a:ext uri="{FF2B5EF4-FFF2-40B4-BE49-F238E27FC236}">
                  <a16:creationId xmlns:a16="http://schemas.microsoft.com/office/drawing/2014/main" id="{22DFA6D1-3BCC-4904-BFAE-60F721F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73" y="151613"/>
              <a:ext cx="7746548" cy="1055316"/>
            </a:xfrm>
            <a:prstGeom prst="rect">
              <a:avLst/>
            </a:prstGeom>
          </p:spPr>
        </p:pic>
        <p:pic>
          <p:nvPicPr>
            <p:cNvPr id="5" name="图片 4" descr="图标&#10;&#10;描述已自动生成">
              <a:extLst>
                <a:ext uri="{FF2B5EF4-FFF2-40B4-BE49-F238E27FC236}">
                  <a16:creationId xmlns:a16="http://schemas.microsoft.com/office/drawing/2014/main" id="{AE7B5970-B71A-44E0-A0A3-5F7BD3F84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667" y="34358"/>
              <a:ext cx="1344354" cy="1281987"/>
            </a:xfrm>
            <a:prstGeom prst="rect">
              <a:avLst/>
            </a:prstGeom>
          </p:spPr>
        </p:pic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41620-C152-40E2-9602-86FF4992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8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E89C8-AF8F-420B-98D0-9B6C42FA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44" y="792353"/>
            <a:ext cx="10725912" cy="30755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Two-stage model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uncertainty reduction and tedium counterbalance each other – from agree to disagree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difficulty effects modulated by the recipient’s involvement - Comprehension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(7) Effect of number of arguments modulated by personal relevance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603A4-0E69-48E7-B019-D0176C0D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C85FF2-6DE0-4D4E-8919-24F322C96048}"/>
              </a:ext>
            </a:extLst>
          </p:cNvPr>
          <p:cNvSpPr txBox="1"/>
          <p:nvPr/>
        </p:nvSpPr>
        <p:spPr>
          <a:xfrm>
            <a:off x="1227582" y="3749040"/>
            <a:ext cx="901369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a persuasive message should have good argumants, repeated for a few times bu not too many, comprehensible, and delivered in an atmosphere that no distaction. However, these effects can be modulated by the recipient‘s involvement.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7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C3E1-C0DA-4640-99D5-C20F58AB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2.4 Audience Involvement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F981-93D3-496E-A0B6-26785554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52" y="1595763"/>
            <a:ext cx="5440680" cy="476058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Audience involvement modulates the effect of communicator and message properties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ELM mostly apply to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outcome involvement </a:t>
            </a:r>
          </a:p>
          <a:p>
            <a:pPr>
              <a:lnSpc>
                <a:spcPct val="170000"/>
              </a:lnSpc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Outcome involvement influences processing of messages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Outcome-involved people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more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not necessarily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or objectively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3325A-0454-496D-8D4C-DAE2AAD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BF6464-3876-4868-BE3E-D232B5B4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44" y="1595763"/>
            <a:ext cx="4826951" cy="4444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4F807F-BD3A-44D4-945F-847E7BBF59F2}"/>
              </a:ext>
            </a:extLst>
          </p:cNvPr>
          <p:cNvSpPr txBox="1"/>
          <p:nvPr/>
        </p:nvSpPr>
        <p:spPr>
          <a:xfrm>
            <a:off x="1876805" y="6171684"/>
            <a:ext cx="276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Types of involvement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4186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C3E1-C0DA-4640-99D5-C20F58AB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99" y="36271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2.5 Individual differences in Cognitive responses and Persuasion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F981-93D3-496E-A0B6-26785554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805"/>
            <a:ext cx="10856976" cy="16731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Need for cognition: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chronic level of thoughtfulness in response to external stimuli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Uncertainty orientation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Need for evaluation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3325A-0454-496D-8D4C-DAE2AAD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Picture 2" descr="Isolation - Free social icons">
            <a:extLst>
              <a:ext uri="{FF2B5EF4-FFF2-40B4-BE49-F238E27FC236}">
                <a16:creationId xmlns:a16="http://schemas.microsoft.com/office/drawing/2014/main" id="{82C69CFF-A75C-43DE-ABD1-D3979884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613" y="39647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B8C7B5-76FD-4919-982B-C409B4EF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87" y="3462764"/>
            <a:ext cx="4948812" cy="28511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30DF20-0458-499D-8DD4-84DC423B7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81" y="3496528"/>
            <a:ext cx="4748637" cy="23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C3E1-C0DA-4640-99D5-C20F58AB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2.6 Conclusion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F981-93D3-496E-A0B6-26785554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323"/>
            <a:ext cx="10853057" cy="433664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AutoNum type="arabicParenBoth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ELM doesn't explain why people agree or disagree</a:t>
            </a:r>
          </a:p>
          <a:p>
            <a:pPr marL="514350" indent="-514350">
              <a:lnSpc>
                <a:spcPct val="170000"/>
              </a:lnSpc>
              <a:buAutoNum type="arabicParenBoth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People not only motivated to be accurate, but also need for secure</a:t>
            </a:r>
          </a:p>
          <a:p>
            <a:pPr marL="514350" indent="-514350">
              <a:lnSpc>
                <a:spcPct val="170000"/>
              </a:lnSpc>
              <a:buAutoNum type="arabicParenBoth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multiple role of persuasion variables – Difficulty of prediction</a:t>
            </a:r>
          </a:p>
          <a:p>
            <a:pPr marL="514350" indent="-514350">
              <a:lnSpc>
                <a:spcPct val="170000"/>
              </a:lnSpc>
              <a:buAutoNum type="arabicParenBoth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70000"/>
              </a:lnSpc>
              <a:buAutoNum type="arabicParenBoth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3325A-0454-496D-8D4C-DAE2AAD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B4E1-295E-4631-9B44-B2CEABE1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8753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3. Motivation and Opportunity Determine Attitude Process:  The MODE model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AE0F21-55D4-4112-9AC8-896D0ACE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87EAAC-28BD-4EF6-9420-C5BF1C23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25" y="1156002"/>
            <a:ext cx="4986529" cy="66280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3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activation of attitudes</a:t>
            </a:r>
          </a:p>
          <a:p>
            <a:pPr marL="514350" indent="-514350">
              <a:lnSpc>
                <a:spcPct val="170000"/>
              </a:lnSpc>
              <a:buAutoNum type="arabicParenBoth"/>
            </a:pP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E65882-2EB8-4ADC-8337-2D6AAEAEB4BE}"/>
              </a:ext>
            </a:extLst>
          </p:cNvPr>
          <p:cNvSpPr txBox="1">
            <a:spLocks/>
          </p:cNvSpPr>
          <p:nvPr/>
        </p:nvSpPr>
        <p:spPr>
          <a:xfrm>
            <a:off x="929639" y="1909399"/>
            <a:ext cx="10853057" cy="179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An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between an object and one’s evaluation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 an attitude vital in this process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arenBoth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arenBoth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CCEF7F-6A4D-41D2-B7C9-C06370FE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26" y="3429000"/>
            <a:ext cx="7740125" cy="25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CAE13-1C66-4750-B47E-05359EB1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4. Implicit Associations Focus on Relatively Automatic Processes</a:t>
            </a:r>
            <a:endParaRPr lang="zh-CN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EBDD3D-43DB-447E-92A1-D385390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DCDA08-E50C-4252-AF7D-69B0AEA6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1263"/>
            <a:ext cx="3604113" cy="539591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7A472D4-73B5-4714-A4F8-A5725095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024" y="1339731"/>
            <a:ext cx="5440680" cy="476058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Implicit association test (IAT)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IAT reveals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unconscious prejudice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and have excellent predictive validity (stereotyping)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IAT =&gt; Covert behavior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Explicit measures =&gt; Overt behaviors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Cultural beliefs or Personal attitudes?</a:t>
            </a:r>
          </a:p>
          <a:p>
            <a:pPr>
              <a:lnSpc>
                <a:spcPct val="17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Does it really implicit or if it changes with context?</a:t>
            </a:r>
          </a:p>
          <a:p>
            <a:pPr>
              <a:lnSpc>
                <a:spcPct val="170000"/>
              </a:lnSpc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9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3D64-6DB1-42CC-BADF-65C6E49A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5. Embodied Attitudes Bypass Cognition?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DC10-CA56-467D-8A5E-304A67A5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" y="184785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Arm movement: pull ~ positive, push ~ negative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 nodding: increase of confidence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Facial expressions: simulated emotion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DBE5F-17B2-4F7B-8FCA-816A9B5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1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0F057-F7EA-4D6D-BDB2-36BADC5D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7600" cy="1325563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6. Neural Correlates of Attitudes Inform Cognitive Approaches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D7CD6C-6577-49BC-9CC7-188C8C35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19" y="1804987"/>
            <a:ext cx="4933950" cy="3705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9ECD75-0892-4FC3-8D42-72F3861B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1" y="1803177"/>
            <a:ext cx="5314950" cy="368617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C9278B-02FE-4D78-8A7A-CABCDE4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6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B7995-B35C-44DD-8EB0-3086D40B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D81D9-4BD5-4350-861F-0AA01560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54301805-58D0-4560-90F1-0BC90551620D}"/>
              </a:ext>
            </a:extLst>
          </p:cNvPr>
          <p:cNvSpPr/>
          <p:nvPr/>
        </p:nvSpPr>
        <p:spPr>
          <a:xfrm>
            <a:off x="1650492" y="1938528"/>
            <a:ext cx="466344" cy="384048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18A84B-235D-468D-A141-4C5FB16741F1}"/>
              </a:ext>
            </a:extLst>
          </p:cNvPr>
          <p:cNvSpPr txBox="1"/>
          <p:nvPr/>
        </p:nvSpPr>
        <p:spPr>
          <a:xfrm>
            <a:off x="2512314" y="2972494"/>
            <a:ext cx="6094476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Elaboration likelihood 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AF4736-C01B-467C-9AA0-823D3C360112}"/>
              </a:ext>
            </a:extLst>
          </p:cNvPr>
          <p:cNvSpPr txBox="1"/>
          <p:nvPr/>
        </p:nvSpPr>
        <p:spPr>
          <a:xfrm>
            <a:off x="2512314" y="1688404"/>
            <a:ext cx="6094476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Heuristics – Systematic model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66AEBE-2E6A-4D42-94E1-CE5577B77951}"/>
              </a:ext>
            </a:extLst>
          </p:cNvPr>
          <p:cNvSpPr txBox="1"/>
          <p:nvPr/>
        </p:nvSpPr>
        <p:spPr>
          <a:xfrm>
            <a:off x="2512314" y="4220137"/>
            <a:ext cx="7176516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 and Opportunity Determine Attitude Process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A14D74-0896-4B95-91C1-B9E624B3EEF3}"/>
              </a:ext>
            </a:extLst>
          </p:cNvPr>
          <p:cNvSpPr txBox="1"/>
          <p:nvPr/>
        </p:nvSpPr>
        <p:spPr>
          <a:xfrm>
            <a:off x="2512314" y="5358218"/>
            <a:ext cx="6094476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Implicit association test</a:t>
            </a:r>
          </a:p>
        </p:txBody>
      </p:sp>
    </p:spTree>
    <p:extLst>
      <p:ext uri="{BB962C8B-B14F-4D97-AF65-F5344CB8AC3E}">
        <p14:creationId xmlns:p14="http://schemas.microsoft.com/office/powerpoint/2010/main" val="358138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356716-A709-4D00-9F9D-05062B78EC7E}"/>
              </a:ext>
            </a:extLst>
          </p:cNvPr>
          <p:cNvSpPr txBox="1"/>
          <p:nvPr/>
        </p:nvSpPr>
        <p:spPr>
          <a:xfrm>
            <a:off x="3967162" y="3167390"/>
            <a:ext cx="425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2E8EF1-8EBB-428F-B462-6144512D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3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283F4-0C16-480C-BFCA-AFF9F793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McGuire’s chain of cognitive responses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A2A19-7F39-4DF5-B08F-EF7AD93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40" y="1617536"/>
            <a:ext cx="6833687" cy="452628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A74E-BBC4-47CD-949B-63BF498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7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A4A4-57B9-4EC3-AEDD-B3AF973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The main questions: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058CA57-CD99-4385-B7EF-412A3097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530" y="4748971"/>
            <a:ext cx="4296156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does the attitudes activated or retrieved?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3F270A-DE41-4568-97CF-7B692870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45CAD22A-0882-4BC6-9BA4-5CA9B95EC3DE}"/>
              </a:ext>
            </a:extLst>
          </p:cNvPr>
          <p:cNvSpPr/>
          <p:nvPr/>
        </p:nvSpPr>
        <p:spPr>
          <a:xfrm rot="16200000">
            <a:off x="5722938" y="2819559"/>
            <a:ext cx="566928" cy="1274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77DB608-45F3-4B09-9F9E-92F928FEF00A}"/>
              </a:ext>
            </a:extLst>
          </p:cNvPr>
          <p:cNvSpPr txBox="1">
            <a:spLocks/>
          </p:cNvSpPr>
          <p:nvPr/>
        </p:nvSpPr>
        <p:spPr>
          <a:xfrm>
            <a:off x="1175004" y="4710506"/>
            <a:ext cx="3575304" cy="140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we form or change our attitudes?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Download Persuasion Icon Png - Full Size PNG Image - PNGkit">
            <a:extLst>
              <a:ext uri="{FF2B5EF4-FFF2-40B4-BE49-F238E27FC236}">
                <a16:creationId xmlns:a16="http://schemas.microsoft.com/office/drawing/2014/main" id="{E8F9F203-D0DF-4692-A77A-6A7D8AC2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81" y="2207165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imulation - Free user icons">
            <a:extLst>
              <a:ext uri="{FF2B5EF4-FFF2-40B4-BE49-F238E27FC236}">
                <a16:creationId xmlns:a16="http://schemas.microsoft.com/office/drawing/2014/main" id="{10065F90-F043-4F60-9CC2-3D941FAF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74" y="2454021"/>
            <a:ext cx="1767077" cy="17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C2D6-2EC6-43F6-B8F8-1BE0E75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B9573-8B80-48E7-B806-627C9E92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Heuristics versus Systematic Model Anticipates Dual-process approaches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Peripheral versus Central Routes to Persuasion: Elaboration Likelihood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Motivation and Opportunity Determine Attitude Process: The MODE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Implicit Associations Focus on Relatively Automatic Processes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Embodied Attitudes Bypass Cognition?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Neural Correlates of Attitudes Inform Cognitive Approaches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2226C-D8EB-4631-B469-856E9C5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3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782E-23B2-4C3C-9721-23196EDD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1421725"/>
            <a:ext cx="9567672" cy="23787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(1) Yale persuasive communication approach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learning message content and conscious acceptance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(2) Theory of planned behavior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attitude based on the cognitive beliefs (deliberate process)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C0B9800-EE34-4CF4-AEB4-55B07B6265CE}"/>
              </a:ext>
            </a:extLst>
          </p:cNvPr>
          <p:cNvSpPr txBox="1">
            <a:spLocks/>
          </p:cNvSpPr>
          <p:nvPr/>
        </p:nvSpPr>
        <p:spPr>
          <a:xfrm>
            <a:off x="451104" y="236736"/>
            <a:ext cx="11140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Heuristics versus Systematic Model Anticipates Dual-process approaches</a:t>
            </a:r>
            <a:endParaRPr lang="zh-CN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CC5F42F-9705-4701-AB43-DE3AB92378E1}"/>
              </a:ext>
            </a:extLst>
          </p:cNvPr>
          <p:cNvSpPr txBox="1">
            <a:spLocks/>
          </p:cNvSpPr>
          <p:nvPr/>
        </p:nvSpPr>
        <p:spPr>
          <a:xfrm>
            <a:off x="600456" y="3206504"/>
            <a:ext cx="9567672" cy="95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Heuristic-systematic model</a:t>
            </a:r>
            <a:endParaRPr lang="zh-CN" altLang="en-US" sz="20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6D6D2C-2E82-4F8C-BB14-4FF59542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81" y="3901876"/>
            <a:ext cx="5948363" cy="271938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8CAC78A-A656-4AF5-8FCF-94C092C3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9484-6ECC-48A2-987D-1CB0C35C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374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2. Peripheral versus Central Routes to Persuasion: Elaboration Likelihood Model</a:t>
            </a:r>
            <a:endParaRPr lang="zh-CN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3DB3E1-1E98-4B5A-AD1C-BB6DFC26E209}"/>
              </a:ext>
            </a:extLst>
          </p:cNvPr>
          <p:cNvGrpSpPr/>
          <p:nvPr/>
        </p:nvGrpSpPr>
        <p:grpSpPr>
          <a:xfrm>
            <a:off x="961263" y="3073744"/>
            <a:ext cx="7639431" cy="1677123"/>
            <a:chOff x="1705356" y="2844593"/>
            <a:chExt cx="7639431" cy="1677123"/>
          </a:xfrm>
        </p:grpSpPr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1CFE2417-3503-43DA-BDD2-171E9564E473}"/>
                </a:ext>
              </a:extLst>
            </p:cNvPr>
            <p:cNvSpPr/>
            <p:nvPr/>
          </p:nvSpPr>
          <p:spPr>
            <a:xfrm>
              <a:off x="1705356" y="3025395"/>
              <a:ext cx="388620" cy="1394777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99F8CEC-EE96-4AE6-A426-DA45708EB80B}"/>
                </a:ext>
              </a:extLst>
            </p:cNvPr>
            <p:cNvSpPr txBox="1"/>
            <p:nvPr/>
          </p:nvSpPr>
          <p:spPr>
            <a:xfrm>
              <a:off x="2243709" y="2844593"/>
              <a:ext cx="58940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Central route: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active &amp;  careful thinking</a:t>
              </a:r>
              <a:endParaRPr lang="zh-CN" altLang="en-US" sz="2000" i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63218B-33E0-4BBC-9C60-8922619F212A}"/>
                </a:ext>
              </a:extLst>
            </p:cNvPr>
            <p:cNvSpPr txBox="1"/>
            <p:nvPr/>
          </p:nvSpPr>
          <p:spPr>
            <a:xfrm>
              <a:off x="2243709" y="4121606"/>
              <a:ext cx="71010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route: </a:t>
              </a:r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without too much thoughts or elaboration</a:t>
              </a:r>
              <a:endParaRPr lang="zh-CN" altLang="en-US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9138251-2D61-483D-B26F-4DC1A2A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07E1B1-E0F1-40AD-9959-AE3CEC46C5C8}"/>
              </a:ext>
            </a:extLst>
          </p:cNvPr>
          <p:cNvSpPr txBox="1"/>
          <p:nvPr/>
        </p:nvSpPr>
        <p:spPr>
          <a:xfrm>
            <a:off x="858202" y="1812130"/>
            <a:ext cx="10091547" cy="96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making relevant associations, scrutinizing the arguments, inferring the value, evaluating the overall message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0E77DA-8973-4684-918A-F3DDF624105F}"/>
              </a:ext>
            </a:extLst>
          </p:cNvPr>
          <p:cNvSpPr txBox="1"/>
          <p:nvPr/>
        </p:nvSpPr>
        <p:spPr>
          <a:xfrm>
            <a:off x="826389" y="5389739"/>
            <a:ext cx="10539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are motivated to hold correct attitude</a:t>
            </a:r>
            <a:r>
              <a:rPr lang="en-US" altLang="zh-CN" sz="2000" i="1" dirty="0">
                <a:solidFill>
                  <a:schemeClr val="accent1"/>
                </a:solidFill>
              </a:rPr>
              <a:t>.</a:t>
            </a:r>
            <a:r>
              <a:rPr lang="zh-CN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zh-CN" sz="20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mount and type of cognitive elaboration depend on individual and situational factors</a:t>
            </a:r>
            <a:endParaRPr lang="zh-CN" altLang="en-US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C3E1-C0DA-4640-99D5-C20F58AB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2.1 Methods – Elaboration assessment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F981-93D3-496E-A0B6-26785554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23"/>
            <a:ext cx="10710672" cy="13255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Cognitive responses analysis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examine the recipient’s thoughts while receiving the message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Experimental manipulation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Control the quality of information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3325A-0454-496D-8D4C-DAE2AAD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718129-E889-47EA-9650-3FDAB589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38" y="2693361"/>
            <a:ext cx="5997462" cy="36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C3E1-C0DA-4640-99D5-C20F58AB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2.2 Communicator Effects – Who says it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F981-93D3-496E-A0B6-26785554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1"/>
            <a:ext cx="10710672" cy="13255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AutoNum type="arabicParenBoth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Property of communicator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Expertise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attractiveness &amp; fame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70000"/>
              </a:lnSpc>
              <a:buAutoNum type="arabicParenBoth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 outcome involvement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source expertise =&gt; peripheral route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3325A-0454-496D-8D4C-DAE2AAD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1E344B-2183-4BD8-B2DF-0CEA90ABB349}"/>
              </a:ext>
            </a:extLst>
          </p:cNvPr>
          <p:cNvSpPr txBox="1">
            <a:spLocks/>
          </p:cNvSpPr>
          <p:nvPr/>
        </p:nvSpPr>
        <p:spPr>
          <a:xfrm>
            <a:off x="740664" y="4113180"/>
            <a:ext cx="1071067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communicator credibility effects typically strongest for recipients not involved in the outcomes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3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C3E1-C0DA-4640-99D5-C20F58AB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2371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2.3 Message Effects – What is said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33325A-0454-496D-8D4C-DAE2AADE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9A3F313-4A5B-4B67-8FDB-D5C25B50DB0E}"/>
              </a:ext>
            </a:extLst>
          </p:cNvPr>
          <p:cNvSpPr txBox="1">
            <a:spLocks/>
          </p:cNvSpPr>
          <p:nvPr/>
        </p:nvSpPr>
        <p:spPr>
          <a:xfrm>
            <a:off x="579120" y="1271280"/>
            <a:ext cx="10710672" cy="2004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Property of message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repetitions, difficulty, number of arguments, use of rhetorical questions, number of sources, degree of distraction in context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A6982DB-EBBD-4818-9E48-152C1B3D7871}"/>
              </a:ext>
            </a:extLst>
          </p:cNvPr>
          <p:cNvSpPr txBox="1">
            <a:spLocks/>
          </p:cNvSpPr>
          <p:nvPr/>
        </p:nvSpPr>
        <p:spPr>
          <a:xfrm>
            <a:off x="579120" y="3123411"/>
            <a:ext cx="11298936" cy="34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Mere exposure effects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repeated exposure to nonlinguistic stimuli would increase the favor toward it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(3) Mere exposure effects can be counted into the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peripheral route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and under the circumstances of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minimal cognitive processing (or even unconscious)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(4) Message repetition effects: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cognitive thoughts mediates repetition effects on persuasion, focus on the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central route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D287C5-4318-4019-8A0F-511A414EAFA2}"/>
              </a:ext>
            </a:extLst>
          </p:cNvPr>
          <p:cNvSpPr txBox="1"/>
          <p:nvPr/>
        </p:nvSpPr>
        <p:spPr>
          <a:xfrm>
            <a:off x="902208" y="2596843"/>
            <a:ext cx="6700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How these features influence the recipient’s thought?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343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727</Words>
  <Application>Microsoft Office PowerPoint</Application>
  <PresentationFormat>宽屏</PresentationFormat>
  <Paragraphs>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Social Cognition Chapter 10: Cognitive Processing of Attitude</vt:lpstr>
      <vt:lpstr>McGuire’s chain of cognitive responses</vt:lpstr>
      <vt:lpstr>The main questions:</vt:lpstr>
      <vt:lpstr>Contents</vt:lpstr>
      <vt:lpstr>(1) Yale persuasive communication approach: learning message content and conscious acceptance (2) Theory of planned behavior: attitude based on the cognitive beliefs (deliberate process)</vt:lpstr>
      <vt:lpstr>2. Peripheral versus Central Routes to Persuasion: Elaboration Likelihood Model</vt:lpstr>
      <vt:lpstr>2.1 Methods – Elaboration assessment</vt:lpstr>
      <vt:lpstr>2.2 Communicator Effects – Who says it</vt:lpstr>
      <vt:lpstr>2.3 Message Effects – What is said</vt:lpstr>
      <vt:lpstr>PowerPoint 演示文稿</vt:lpstr>
      <vt:lpstr>2.4 Audience Involvement</vt:lpstr>
      <vt:lpstr>2.5 Individual differences in Cognitive responses and Persuasion</vt:lpstr>
      <vt:lpstr>2.6 Conclusion</vt:lpstr>
      <vt:lpstr>3. Motivation and Opportunity Determine Attitude Process:  The MODE model</vt:lpstr>
      <vt:lpstr>4. Implicit Associations Focus on Relatively Automatic Processes</vt:lpstr>
      <vt:lpstr>5. Embodied Attitudes Bypass Cognition?</vt:lpstr>
      <vt:lpstr>6. Neural Correlates of Attitudes Inform Cognitive Approaches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Disrupts Human Hippocampal-Prefrontal Function during Prospective Spatial Navigation and Hinders Flexible Behavior</dc:title>
  <dc:creator>王 睿恩</dc:creator>
  <cp:lastModifiedBy>王 睿恩</cp:lastModifiedBy>
  <cp:revision>83</cp:revision>
  <dcterms:created xsi:type="dcterms:W3CDTF">2022-01-16T01:36:52Z</dcterms:created>
  <dcterms:modified xsi:type="dcterms:W3CDTF">2022-04-27T12:56:18Z</dcterms:modified>
</cp:coreProperties>
</file>