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5" r:id="rId10"/>
    <p:sldId id="264" r:id="rId11"/>
    <p:sldId id="266" r:id="rId12"/>
    <p:sldId id="267" r:id="rId13"/>
    <p:sldId id="268" r:id="rId14"/>
    <p:sldId id="270" r:id="rId15"/>
    <p:sldId id="269" r:id="rId16"/>
    <p:sldId id="287" r:id="rId17"/>
    <p:sldId id="272" r:id="rId18"/>
    <p:sldId id="271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D10641-F3AB-4DD5-AD50-D38AAD36A257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75516F-017D-4AB2-85FD-77C8948C8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5640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面孔启动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75516F-017D-4AB2-85FD-77C8948C8DA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4831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75516F-017D-4AB2-85FD-77C8948C8DA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3589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75516F-017D-4AB2-85FD-77C8948C8DA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751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79E54-F440-4B53-B29C-F5A73E7D1D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DDE176-BF2D-482E-B744-E5D0B4B29A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3D6D1-7CF4-44DA-8DF1-48DD7A31E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34CD1-3BD3-46CE-8153-0053FE1E9FAD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40AD6C-8C73-47D9-A1D3-B029D5F06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CB5B5-2E63-42B8-B9C7-1605DF719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BFCBB-BBD8-4EAA-9228-5B513BCE7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763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4E301-AFE8-42D1-8559-6C39F35B2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ED87F8-D0D3-482D-A5D0-0366C9CF13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48BD71-B3DF-468F-9EAD-80D3C4B1D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34CD1-3BD3-46CE-8153-0053FE1E9FAD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20E808-EE16-4EEB-81B9-E1EDB102E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7E192E-0468-4C3B-9C66-D26E34A04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BFCBB-BBD8-4EAA-9228-5B513BCE7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50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774594-1FBF-48CD-A4CB-6C4DD783BA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BC12A5-87F1-434E-9559-989C618BA4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23AA0C-CF0E-46F5-A1BB-108997002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34CD1-3BD3-46CE-8153-0053FE1E9FAD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9A9A21-A022-470D-811B-A8A6BB350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D4035D-7F82-4574-B11A-AFAD4BC82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BFCBB-BBD8-4EAA-9228-5B513BCE7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6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5E93A-637E-4B3B-ADEE-E88FD0F9C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6A398-161B-4884-9E69-D76923D983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782232-1C20-494A-BC1E-52E01E4F3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34CD1-3BD3-46CE-8153-0053FE1E9FAD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E05CAD-1A81-48A5-9A73-9F2135525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23C7C0-C69E-46EB-9B99-102D2C4A2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BFCBB-BBD8-4EAA-9228-5B513BCE7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42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4B770-5004-405B-84CE-A285288CC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9ECE49-F92C-4AAB-A9AB-FCF4DC14E0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55D3FE-7320-41B2-946F-D8F0B52EF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34CD1-3BD3-46CE-8153-0053FE1E9FAD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7F69CE-6847-495B-9C16-FC5E090C3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72767A-4C89-4D2E-830E-8A063BB1E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BFCBB-BBD8-4EAA-9228-5B513BCE7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298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AD798-E711-4D95-ADC1-E02788DA3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159AB9-2856-4F31-9DC9-8B6E301B2D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511098-8D6E-43E1-8C40-64E7D72B40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51703A-8883-405B-B903-487603C9D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34CD1-3BD3-46CE-8153-0053FE1E9FAD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91F89A-A076-498B-A257-D4FCB8F17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F16326-5621-4F97-91AA-3359D81E9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BFCBB-BBD8-4EAA-9228-5B513BCE7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064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2659A-A954-4B07-8461-EB836CC08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3C689B-2B62-49A5-8E4E-58BC9432CA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FB377A-F7BF-41D1-8CD6-C15B63DB15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C1AA5E-84BC-4840-8176-B4DAD367A7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F4CE3A-08E6-4932-AE1C-54F23C5524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08488E-1B48-4F13-9685-D8F01FF16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34CD1-3BD3-46CE-8153-0053FE1E9FAD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09CC4D-CCED-420B-9CD5-E4AEA8898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5F574A-C3A8-4129-BF86-9CCF7AFAA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BFCBB-BBD8-4EAA-9228-5B513BCE7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771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144F3-09BA-492F-A3C1-4E99BF0CD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4CD533-B06F-4532-807E-BDE6AD646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34CD1-3BD3-46CE-8153-0053FE1E9FAD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EA291B-C6AE-4E7F-8063-D476189C8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DDC969-75E4-4121-A9B9-0001D0C05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BFCBB-BBD8-4EAA-9228-5B513BCE7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824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F6359F-09C0-421E-A74F-AD62788AA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34CD1-3BD3-46CE-8153-0053FE1E9FAD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6C8023-855C-4E92-9D0D-0F9D4114A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1AB082-F402-4D74-8133-02CA651D1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BFCBB-BBD8-4EAA-9228-5B513BCE7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790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355A4-BF67-4F2D-AAC9-481356EE6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C13D47-B3C6-4CF7-B802-0219B5AE34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C55D13-A87F-4E25-A8B0-B86A153F91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681ADE-BF02-4676-97B8-BBAB4DFD9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34CD1-3BD3-46CE-8153-0053FE1E9FAD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FCDA71-16D9-4B13-9F60-EEE199BC4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93B960-BC54-4E18-B25D-839E57D86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BFCBB-BBD8-4EAA-9228-5B513BCE7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302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B88B4-A8D5-4B37-9845-0A853FC2F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8AA120-F913-45E3-987D-BF06AE91B2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82B49A-59E0-4FE5-9B8E-03BBDE1695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C50046-9A83-4767-BED2-0C9262DAD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34CD1-3BD3-46CE-8153-0053FE1E9FAD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96F9DC-6125-485A-9C45-B14D7AF1F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B16F1A-BEE6-4269-AF55-8A363EFC8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BFCBB-BBD8-4EAA-9228-5B513BCE7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125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01A4A3-06C2-4EB9-B671-20C26CDD3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17F596-72CC-4571-8728-9A2DD4E6FB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CECA2E-F163-4AE4-A701-01BD080F88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534CD1-3BD3-46CE-8153-0053FE1E9FAD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5B7C3-D4CD-4828-AE36-5E57A171DD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C3CD52-690C-4AB8-A920-6784268DA2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5BFCBB-BBD8-4EAA-9228-5B513BCE7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854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sv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9.sv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sv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9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A1396-7240-4537-8A46-17CB7BB7ED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77329" y="640080"/>
            <a:ext cx="6274590" cy="4018341"/>
          </a:xfrm>
          <a:noFill/>
        </p:spPr>
        <p:txBody>
          <a:bodyPr>
            <a:normAutofit/>
          </a:bodyPr>
          <a:lstStyle/>
          <a:p>
            <a:pPr algn="l"/>
            <a:r>
              <a:rPr lang="en-US" altLang="zh-CN" sz="6600"/>
              <a:t>Dual Modes in Social Cognition</a:t>
            </a:r>
            <a:endParaRPr lang="en-US" sz="66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48FC77-A07E-4F52-A5AE-41F7A33F9B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77329" y="4796852"/>
            <a:ext cx="6274590" cy="1421068"/>
          </a:xfrm>
          <a:noFill/>
        </p:spPr>
        <p:txBody>
          <a:bodyPr>
            <a:normAutofit/>
          </a:bodyPr>
          <a:lstStyle/>
          <a:p>
            <a:pPr algn="l"/>
            <a:r>
              <a:rPr lang="en-US" dirty="0"/>
              <a:t>Gao Fei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651F0B-62C2-4267-A0B5-2A94D2FB8F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66" r="7045"/>
          <a:stretch/>
        </p:blipFill>
        <p:spPr>
          <a:xfrm>
            <a:off x="1" y="10"/>
            <a:ext cx="4654296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55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FBA5F-B48C-4B7C-9B18-9D6A81E54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Conscious/</a:t>
            </a:r>
            <a:r>
              <a:rPr lang="en-US" dirty="0" err="1"/>
              <a:t>postconscious</a:t>
            </a:r>
            <a:r>
              <a:rPr lang="en-US" dirty="0"/>
              <a:t> Priming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9C995B-75EC-4D8D-BE42-03C9A236B6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Less dramatic but probably more impactful on a daily basis, </a:t>
            </a:r>
            <a:r>
              <a:rPr lang="en-US" sz="3000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postconscious</a:t>
            </a:r>
            <a:r>
              <a:rPr lang="en-US" sz="3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automaticity </a:t>
            </a:r>
            <a:r>
              <a:rPr lang="en-US" sz="3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entails </a:t>
            </a:r>
            <a:r>
              <a:rPr lang="en-US" sz="3000" b="1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conscious perception </a:t>
            </a:r>
            <a:r>
              <a:rPr lang="en-US" sz="3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of the prime but </a:t>
            </a:r>
            <a:r>
              <a:rPr lang="en-US" sz="3000" b="1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 awareness </a:t>
            </a:r>
            <a:r>
              <a:rPr lang="en-US" sz="3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of its effects on subsequent reactions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Bargh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 al. (1996): “elderly”.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6878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738E0-7154-4218-88D3-31467DDD3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3E3C1A-4B50-45E8-9FD5-144670C766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88B16B-9D23-4A57-A157-081D76B452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5400" y="0"/>
            <a:ext cx="7892654" cy="66993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26E8DA6-121C-4494-A07B-1647D04EFA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596" y="2323145"/>
            <a:ext cx="4007753" cy="1678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6043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D5F09-FE53-4C32-9D80-A2D72485E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picture containing table&#10;&#10;Description automatically generated">
            <a:extLst>
              <a:ext uri="{FF2B5EF4-FFF2-40B4-BE49-F238E27FC236}">
                <a16:creationId xmlns:a16="http://schemas.microsoft.com/office/drawing/2014/main" id="{3366AD40-733B-4BAF-B6D8-68AD5C603A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19" t="21877" r="3732" b="19604"/>
          <a:stretch/>
        </p:blipFill>
        <p:spPr>
          <a:xfrm rot="16200000">
            <a:off x="2374173" y="-359696"/>
            <a:ext cx="6718978" cy="7716414"/>
          </a:xfrm>
        </p:spPr>
      </p:pic>
      <p:pic>
        <p:nvPicPr>
          <p:cNvPr id="9" name="Graphic 8" descr="Arrow Down with solid fill">
            <a:extLst>
              <a:ext uri="{FF2B5EF4-FFF2-40B4-BE49-F238E27FC236}">
                <a16:creationId xmlns:a16="http://schemas.microsoft.com/office/drawing/2014/main" id="{475E9241-D196-4465-8FAD-5F70D5C6B1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1175" y="321583"/>
            <a:ext cx="1492683" cy="635385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3D18505-ED0B-4CA7-BD1F-E5514928D503}"/>
              </a:ext>
            </a:extLst>
          </p:cNvPr>
          <p:cNvSpPr/>
          <p:nvPr/>
        </p:nvSpPr>
        <p:spPr>
          <a:xfrm>
            <a:off x="2099264" y="2695624"/>
            <a:ext cx="7268794" cy="89860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7585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E67C4-6144-4B5F-96BC-A5D57317E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Chronic Accessibility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18366-DDE0-4269-83AD-2EE57FA9A1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9914"/>
            <a:ext cx="10677808" cy="5518086"/>
          </a:xfrm>
        </p:spPr>
        <p:txBody>
          <a:bodyPr>
            <a:normAutofit fontScale="77500" lnSpcReduction="20000"/>
          </a:bodyPr>
          <a:lstStyle/>
          <a:p>
            <a:r>
              <a:rPr lang="en-US" sz="3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Somewhere around preconscious and </a:t>
            </a:r>
            <a:r>
              <a:rPr lang="en-US" sz="3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postconscious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automaticity are individual differences in </a:t>
            </a:r>
            <a:r>
              <a:rPr lang="en-US" sz="32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chronically accessible concepts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endParaRPr lang="en-US" sz="32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People may or may not be aware that they habitually code other people in terms of, say, their </a:t>
            </a:r>
            <a:r>
              <a:rPr lang="en-US" sz="3200" b="0" i="1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friendliness, intelligence, or independence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32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Proceduralization</a:t>
            </a:r>
            <a:r>
              <a:rPr lang="en-US" sz="3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practice effects / statistical learning</a:t>
            </a:r>
          </a:p>
          <a:p>
            <a:endParaRPr lang="en-US" sz="32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Intelligence vs. People skills</a:t>
            </a: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Proceduralization</a:t>
            </a:r>
            <a:r>
              <a:rPr lang="en-US" sz="32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automaticity (native-ness)</a:t>
            </a:r>
            <a:r>
              <a:rPr lang="en-US" sz="32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 language learning</a:t>
            </a: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 thought: </a:t>
            </a:r>
            <a:r>
              <a:rPr lang="en-US" sz="3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proceduralization</a:t>
            </a:r>
            <a:r>
              <a:rPr lang="en-US" sz="32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implicates an error-based learning process as well?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6349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D5F09-FE53-4C32-9D80-A2D72485E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picture containing table&#10;&#10;Description automatically generated">
            <a:extLst>
              <a:ext uri="{FF2B5EF4-FFF2-40B4-BE49-F238E27FC236}">
                <a16:creationId xmlns:a16="http://schemas.microsoft.com/office/drawing/2014/main" id="{3366AD40-733B-4BAF-B6D8-68AD5C603A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19" t="21877" r="3732" b="19604"/>
          <a:stretch/>
        </p:blipFill>
        <p:spPr>
          <a:xfrm rot="16200000">
            <a:off x="2374173" y="-359696"/>
            <a:ext cx="6718978" cy="7716414"/>
          </a:xfrm>
        </p:spPr>
      </p:pic>
      <p:pic>
        <p:nvPicPr>
          <p:cNvPr id="9" name="Graphic 8" descr="Arrow Down with solid fill">
            <a:extLst>
              <a:ext uri="{FF2B5EF4-FFF2-40B4-BE49-F238E27FC236}">
                <a16:creationId xmlns:a16="http://schemas.microsoft.com/office/drawing/2014/main" id="{475E9241-D196-4465-8FAD-5F70D5C6B1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1175" y="321583"/>
            <a:ext cx="1492683" cy="6353854"/>
          </a:xfrm>
          <a:prstGeom prst="rect">
            <a:avLst/>
          </a:prstGeom>
        </p:spPr>
      </p:pic>
      <p:pic>
        <p:nvPicPr>
          <p:cNvPr id="6" name="Graphic 5" descr="Swipe Gesture with solid fill">
            <a:extLst>
              <a:ext uri="{FF2B5EF4-FFF2-40B4-BE49-F238E27FC236}">
                <a16:creationId xmlns:a16="http://schemas.microsoft.com/office/drawing/2014/main" id="{DE7C2CFC-F82D-4479-A8E2-6BA235EFFB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613912" y="3919781"/>
            <a:ext cx="914400" cy="9144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4D5412A-EF37-4909-BEAB-64BD4FCB5F3C}"/>
              </a:ext>
            </a:extLst>
          </p:cNvPr>
          <p:cNvSpPr/>
          <p:nvPr/>
        </p:nvSpPr>
        <p:spPr>
          <a:xfrm>
            <a:off x="2099264" y="1138335"/>
            <a:ext cx="7268794" cy="245589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056427-6749-4FE6-96BE-F22EF5407F3A}"/>
              </a:ext>
            </a:extLst>
          </p:cNvPr>
          <p:cNvSpPr txBox="1"/>
          <p:nvPr/>
        </p:nvSpPr>
        <p:spPr>
          <a:xfrm>
            <a:off x="9657275" y="1916792"/>
            <a:ext cx="179908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</a:rPr>
              <a:t>Sheer </a:t>
            </a:r>
          </a:p>
          <a:p>
            <a:pPr algn="ctr"/>
            <a:r>
              <a:rPr lang="en-US" sz="3200" b="1" dirty="0">
                <a:solidFill>
                  <a:srgbClr val="FF0000"/>
                </a:solidFill>
              </a:rPr>
              <a:t>Efficiency</a:t>
            </a:r>
          </a:p>
        </p:txBody>
      </p:sp>
    </p:spTree>
    <p:extLst>
      <p:ext uri="{BB962C8B-B14F-4D97-AF65-F5344CB8AC3E}">
        <p14:creationId xmlns:p14="http://schemas.microsoft.com/office/powerpoint/2010/main" val="23248289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D8CC9-390F-4802-B8D1-7B2688B75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Goal-Driven Automatic Processes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C0436E-7DD8-4933-BFE9-6925B05F7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8079"/>
            <a:ext cx="11021704" cy="4351338"/>
          </a:xfrm>
        </p:spPr>
        <p:txBody>
          <a:bodyPr>
            <a:noAutofit/>
          </a:bodyPr>
          <a:lstStyle/>
          <a:p>
            <a:r>
              <a:rPr lang="en-US" sz="30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Goal-dependent automaticity </a:t>
            </a:r>
            <a:r>
              <a:rPr lang="en-US" sz="3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is automatic according to some of the criteria, such as </a:t>
            </a:r>
            <a:r>
              <a:rPr lang="en-US" sz="3000" b="1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lack of awareness </a:t>
            </a:r>
            <a:r>
              <a:rPr lang="en-US" sz="3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of the process itself, </a:t>
            </a:r>
            <a:r>
              <a:rPr lang="en-US" sz="3000" b="1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not needing to monitor</a:t>
            </a:r>
            <a:r>
              <a:rPr lang="en-US" sz="3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the process to completion, and </a:t>
            </a:r>
            <a:r>
              <a:rPr lang="en-US" sz="3000" b="1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lack of intending </a:t>
            </a:r>
            <a:r>
              <a:rPr lang="en-US" sz="3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all the specific outcomes.</a:t>
            </a:r>
            <a:b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30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Someone asks about your dissertation in a party</a:t>
            </a:r>
            <a:b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33345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D8CC9-390F-4802-B8D1-7B2688B75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Goal-Driven Automatic Processes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C0436E-7DD8-4933-BFE9-6925B05F7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8079"/>
            <a:ext cx="11021704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Goal-Inconsistent Automaticity </a:t>
            </a:r>
          </a:p>
          <a:p>
            <a:r>
              <a:rPr lang="en-US" sz="3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Sometimes people’s goals trigger automatic thoughts consistent with their</a:t>
            </a:r>
            <a:r>
              <a:rPr lang="en-US" sz="3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conscious preferences, but people can’t always think what they want, even if they try.</a:t>
            </a:r>
          </a:p>
          <a:p>
            <a:r>
              <a:rPr lang="en-US" sz="3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Rumination</a:t>
            </a:r>
          </a:p>
          <a:p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Takeaway message: How to deal with </a:t>
            </a:r>
            <a:r>
              <a:rPr lang="zh-CN" alt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失眠</a:t>
            </a:r>
            <a:r>
              <a:rPr lang="en-US" altLang="zh-C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CN" alt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失恋。</a:t>
            </a:r>
            <a:b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5FAC37-A226-40C1-A4F1-A2682FBF96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5041" y="1538499"/>
            <a:ext cx="4898760" cy="49062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25DF32E-B4BC-4AA6-B1EF-140490A92E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951" y="1586625"/>
            <a:ext cx="6273090" cy="3531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927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D5F09-FE53-4C32-9D80-A2D72485E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picture containing table&#10;&#10;Description automatically generated">
            <a:extLst>
              <a:ext uri="{FF2B5EF4-FFF2-40B4-BE49-F238E27FC236}">
                <a16:creationId xmlns:a16="http://schemas.microsoft.com/office/drawing/2014/main" id="{3366AD40-733B-4BAF-B6D8-68AD5C603A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19" t="21877" r="3732" b="19604"/>
          <a:stretch/>
        </p:blipFill>
        <p:spPr>
          <a:xfrm rot="16200000">
            <a:off x="2374173" y="-359696"/>
            <a:ext cx="6718978" cy="7716414"/>
          </a:xfrm>
        </p:spPr>
      </p:pic>
      <p:pic>
        <p:nvPicPr>
          <p:cNvPr id="9" name="Graphic 8" descr="Arrow Down with solid fill">
            <a:extLst>
              <a:ext uri="{FF2B5EF4-FFF2-40B4-BE49-F238E27FC236}">
                <a16:creationId xmlns:a16="http://schemas.microsoft.com/office/drawing/2014/main" id="{475E9241-D196-4465-8FAD-5F70D5C6B1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1175" y="321583"/>
            <a:ext cx="1492683" cy="635385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3D18505-ED0B-4CA7-BD1F-E5514928D503}"/>
              </a:ext>
            </a:extLst>
          </p:cNvPr>
          <p:cNvSpPr/>
          <p:nvPr/>
        </p:nvSpPr>
        <p:spPr>
          <a:xfrm>
            <a:off x="2099263" y="4870763"/>
            <a:ext cx="7334447" cy="7333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4440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A615E-AB35-4CE3-9DD5-7C0E1C1C6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51CFD-CBD3-4EC3-9E4C-100604D664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Having moved through preconscious, </a:t>
            </a:r>
            <a:r>
              <a:rPr lang="en-US" sz="3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postconscious</a:t>
            </a:r>
            <a:r>
              <a:rPr lang="en-US" sz="3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chronic, and goal dependent automaticity, as well as unintended consequences of automaticity, we land on intent, </a:t>
            </a:r>
            <a:r>
              <a:rPr lang="en-US" sz="3000" b="1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crucial feature of control</a:t>
            </a:r>
            <a:r>
              <a:rPr lang="en-US" sz="3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endParaRPr lang="en-US" sz="3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People implement their intended way of thinking by </a:t>
            </a:r>
            <a:r>
              <a:rPr lang="en-US" sz="3000" b="0" i="1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paying attention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3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Manslaughter vs. murder</a:t>
            </a:r>
            <a:b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958E87B-4480-42D8-B0DE-40F18D8027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7734" y="3545124"/>
            <a:ext cx="6994266" cy="3128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01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D5F09-FE53-4C32-9D80-A2D72485E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picture containing table&#10;&#10;Description automatically generated">
            <a:extLst>
              <a:ext uri="{FF2B5EF4-FFF2-40B4-BE49-F238E27FC236}">
                <a16:creationId xmlns:a16="http://schemas.microsoft.com/office/drawing/2014/main" id="{3366AD40-733B-4BAF-B6D8-68AD5C603A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19" t="21877" r="3732" b="19604"/>
          <a:stretch/>
        </p:blipFill>
        <p:spPr>
          <a:xfrm rot="16200000">
            <a:off x="2374173" y="-359696"/>
            <a:ext cx="6718978" cy="7716414"/>
          </a:xfrm>
        </p:spPr>
      </p:pic>
      <p:pic>
        <p:nvPicPr>
          <p:cNvPr id="9" name="Graphic 8" descr="Arrow Down with solid fill">
            <a:extLst>
              <a:ext uri="{FF2B5EF4-FFF2-40B4-BE49-F238E27FC236}">
                <a16:creationId xmlns:a16="http://schemas.microsoft.com/office/drawing/2014/main" id="{475E9241-D196-4465-8FAD-5F70D5C6B1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1175" y="321583"/>
            <a:ext cx="1492683" cy="635385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3D18505-ED0B-4CA7-BD1F-E5514928D503}"/>
              </a:ext>
            </a:extLst>
          </p:cNvPr>
          <p:cNvSpPr/>
          <p:nvPr/>
        </p:nvSpPr>
        <p:spPr>
          <a:xfrm>
            <a:off x="2066437" y="5549774"/>
            <a:ext cx="7334447" cy="4798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600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544C2-4356-4433-BF6F-99E419951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0BC9C6-AF77-4812-9B1D-4E68C7B9D9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How make a positive first impression with your marketing">
            <a:extLst>
              <a:ext uri="{FF2B5EF4-FFF2-40B4-BE49-F238E27FC236}">
                <a16:creationId xmlns:a16="http://schemas.microsoft.com/office/drawing/2014/main" id="{2B634C47-1E76-430A-9FA1-6209C6714E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oge | Know Your Meme">
            <a:extLst>
              <a:ext uri="{FF2B5EF4-FFF2-40B4-BE49-F238E27FC236}">
                <a16:creationId xmlns:a16="http://schemas.microsoft.com/office/drawing/2014/main" id="{CBD5F488-5227-418A-A1FB-82A74E9E9E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3256" y="5469078"/>
            <a:ext cx="2575250" cy="1449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2202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8F897-077D-46EA-B486-ABD70E5CC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Conscious Will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4F6DB4-EB0C-459B-AC15-C1B2D6B4D7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572534" cy="4351338"/>
          </a:xfrm>
        </p:spPr>
        <p:txBody>
          <a:bodyPr>
            <a:normAutofit/>
          </a:bodyPr>
          <a:lstStyle/>
          <a:p>
            <a:r>
              <a:rPr lang="en-US" sz="30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Conscious will </a:t>
            </a:r>
            <a:r>
              <a:rPr lang="en-US" sz="3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is an </a:t>
            </a:r>
            <a:r>
              <a:rPr lang="en-US" sz="3000" b="1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illusion</a:t>
            </a:r>
            <a:r>
              <a:rPr lang="en-US" sz="3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created by people </a:t>
            </a:r>
            <a:r>
              <a:rPr lang="en-US" sz="3000" b="1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thinking about an action before performing it </a:t>
            </a:r>
            <a:r>
              <a:rPr lang="en-US" sz="3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(Wegner, 2003)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the extreme, people think they can control even other people’s outcomes and behavior.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solidFill>
                  <a:srgbClr val="00B050"/>
                </a:solidFill>
              </a:rPr>
              <a:t>冬奥会</a:t>
            </a:r>
            <a:endParaRPr lang="en-US" dirty="0">
              <a:solidFill>
                <a:srgbClr val="00B050"/>
              </a:solidFill>
            </a:endParaRPr>
          </a:p>
        </p:txBody>
      </p:sp>
      <p:pic>
        <p:nvPicPr>
          <p:cNvPr id="1026" name="Picture 2" descr="Is there such a thing as conscious will?. What is “conscious will”?! Having  “free will” or “conscious will” basically means being in control of one&amp;#39;s.  - ppt download">
            <a:extLst>
              <a:ext uri="{FF2B5EF4-FFF2-40B4-BE49-F238E27FC236}">
                <a16:creationId xmlns:a16="http://schemas.microsoft.com/office/drawing/2014/main" id="{F83434FA-F7E8-4413-AA58-BD66120F02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4432" y="1825625"/>
            <a:ext cx="4837568" cy="3628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02064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D5F09-FE53-4C32-9D80-A2D72485E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picture containing table&#10;&#10;Description automatically generated">
            <a:extLst>
              <a:ext uri="{FF2B5EF4-FFF2-40B4-BE49-F238E27FC236}">
                <a16:creationId xmlns:a16="http://schemas.microsoft.com/office/drawing/2014/main" id="{3366AD40-733B-4BAF-B6D8-68AD5C603A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19" t="21877" r="3732" b="19604"/>
          <a:stretch/>
        </p:blipFill>
        <p:spPr>
          <a:xfrm rot="16200000">
            <a:off x="2374173" y="-359696"/>
            <a:ext cx="6718978" cy="7716414"/>
          </a:xfrm>
        </p:spPr>
      </p:pic>
      <p:pic>
        <p:nvPicPr>
          <p:cNvPr id="9" name="Graphic 8" descr="Arrow Down with solid fill">
            <a:extLst>
              <a:ext uri="{FF2B5EF4-FFF2-40B4-BE49-F238E27FC236}">
                <a16:creationId xmlns:a16="http://schemas.microsoft.com/office/drawing/2014/main" id="{475E9241-D196-4465-8FAD-5F70D5C6B1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1175" y="321583"/>
            <a:ext cx="1492683" cy="635385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3D18505-ED0B-4CA7-BD1F-E5514928D503}"/>
              </a:ext>
            </a:extLst>
          </p:cNvPr>
          <p:cNvSpPr/>
          <p:nvPr/>
        </p:nvSpPr>
        <p:spPr>
          <a:xfrm>
            <a:off x="2066437" y="5975287"/>
            <a:ext cx="7334447" cy="3530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451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0B67B-FFE7-4126-91BF-105A71104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Consciousness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2A24EF-C3C4-4D9D-BD43-7B341BB6BC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000" b="0" i="0" dirty="0">
                <a:solidFill>
                  <a:srgbClr val="000000"/>
                </a:solidFill>
                <a:effectLst/>
                <a:latin typeface="TimesNewRomanPSMT"/>
              </a:rPr>
              <a:t>William James (1890/1983) described </a:t>
            </a:r>
            <a:r>
              <a:rPr lang="en-US" sz="3000" b="1" i="0" dirty="0">
                <a:solidFill>
                  <a:srgbClr val="000000"/>
                </a:solidFill>
                <a:effectLst/>
                <a:latin typeface="TimesNewRomanPS-BoldMT"/>
              </a:rPr>
              <a:t>consciousness </a:t>
            </a:r>
            <a:r>
              <a:rPr lang="en-US" sz="3000" b="0" i="0" dirty="0">
                <a:solidFill>
                  <a:srgbClr val="000000"/>
                </a:solidFill>
                <a:effectLst/>
                <a:latin typeface="TimesNewRomanPSMT"/>
              </a:rPr>
              <a:t>eloquently as </a:t>
            </a:r>
            <a:r>
              <a:rPr lang="en-US" sz="3000" b="1" i="0" dirty="0">
                <a:solidFill>
                  <a:srgbClr val="FF0000"/>
                </a:solidFill>
                <a:effectLst/>
                <a:latin typeface="TimesNewRomanPSMT"/>
              </a:rPr>
              <a:t>the stream of thought</a:t>
            </a:r>
            <a:r>
              <a:rPr lang="en-US" sz="3000" b="0" i="0" dirty="0">
                <a:solidFill>
                  <a:srgbClr val="000000"/>
                </a:solidFill>
                <a:effectLst/>
                <a:latin typeface="TimesNewRomanPSMT"/>
              </a:rPr>
              <a:t>.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  <p:pic>
        <p:nvPicPr>
          <p:cNvPr id="1026" name="Picture 2" descr="Your Stream of Consciousness - Part 1: The Power to Choose | Mindful  Ambition">
            <a:extLst>
              <a:ext uri="{FF2B5EF4-FFF2-40B4-BE49-F238E27FC236}">
                <a16:creationId xmlns:a16="http://schemas.microsoft.com/office/drawing/2014/main" id="{6618BE6E-F12F-4CE5-A79F-55DA2D95B7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8958" y="2696781"/>
            <a:ext cx="7218948" cy="4060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6B88C90-13EF-43C0-BB59-C2AAE8AF4A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8843" y="2696781"/>
            <a:ext cx="7982436" cy="4325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003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4032B-85EC-437A-A7EF-1671FA908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Consciousness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E41AC8-1992-48BD-9225-AEF3785386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200" b="0" i="0" dirty="0">
                <a:solidFill>
                  <a:srgbClr val="000000"/>
                </a:solidFill>
                <a:effectLst/>
                <a:latin typeface="TimesNewRomanPSMT"/>
              </a:rPr>
              <a:t>Social-personality psychologists have focused on the contents of consciousness just for its own sake. </a:t>
            </a:r>
          </a:p>
          <a:p>
            <a:r>
              <a:rPr lang="en-US" sz="3200" b="0" i="0" dirty="0">
                <a:solidFill>
                  <a:srgbClr val="000000"/>
                </a:solidFill>
                <a:effectLst/>
                <a:latin typeface="TimesNewRomanPSMT"/>
              </a:rPr>
              <a:t>They describe ongoing consciousness as </a:t>
            </a:r>
            <a:r>
              <a:rPr lang="en-US" sz="3200" b="1" i="0" dirty="0">
                <a:solidFill>
                  <a:srgbClr val="FF0000"/>
                </a:solidFill>
                <a:effectLst/>
                <a:latin typeface="TimesNewRomanPSMT"/>
              </a:rPr>
              <a:t>the stimulus field 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TimesNewRomanPSMT"/>
              </a:rPr>
              <a:t>composed of </a:t>
            </a:r>
            <a:r>
              <a:rPr lang="en-US" sz="3200" b="1" i="0" dirty="0">
                <a:solidFill>
                  <a:srgbClr val="FF0000"/>
                </a:solidFill>
                <a:effectLst/>
                <a:latin typeface="TimesNewRomanPSMT"/>
              </a:rPr>
              <a:t>thoughts, emotional experiences, and body sensations 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TimesNewRomanPSMT"/>
              </a:rPr>
              <a:t>(i.e., daydreaming) that can compete successfully with the external world.</a:t>
            </a:r>
            <a:br>
              <a:rPr lang="en-US" sz="3200" dirty="0"/>
            </a:br>
            <a:endParaRPr lang="en-US" sz="3200" b="1" i="0" dirty="0">
              <a:solidFill>
                <a:srgbClr val="000000"/>
              </a:solidFill>
              <a:effectLst/>
              <a:latin typeface="TimesNewRomanPS-BoldMT"/>
            </a:endParaRPr>
          </a:p>
          <a:p>
            <a:r>
              <a:rPr lang="en-US" sz="3200" b="1" i="0" dirty="0">
                <a:solidFill>
                  <a:srgbClr val="000000"/>
                </a:solidFill>
                <a:effectLst/>
                <a:latin typeface="TimesNewRomanPS-BoldMT"/>
              </a:rPr>
              <a:t>Kinds of Thought</a:t>
            </a:r>
            <a:r>
              <a:rPr lang="en-US" sz="3200" dirty="0"/>
              <a:t>  </a:t>
            </a:r>
          </a:p>
          <a:p>
            <a:r>
              <a:rPr lang="en-US" sz="3200" b="1" i="0" dirty="0">
                <a:solidFill>
                  <a:srgbClr val="000000"/>
                </a:solidFill>
                <a:effectLst/>
                <a:latin typeface="TimesNewRomanPS-BoldMT"/>
              </a:rPr>
              <a:t>stimulus dependent 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TimesNewRomanPSMT"/>
              </a:rPr>
              <a:t>(focused on the current environment) vs. </a:t>
            </a:r>
            <a:r>
              <a:rPr lang="en-US" sz="3200" b="1" i="0" dirty="0">
                <a:solidFill>
                  <a:srgbClr val="000000"/>
                </a:solidFill>
                <a:effectLst/>
                <a:latin typeface="TimesNewRomanPS-BoldMT"/>
              </a:rPr>
              <a:t>stimulus independent 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TimesNewRomanPSMT"/>
              </a:rPr>
              <a:t>(mind-wandering) </a:t>
            </a:r>
            <a:br>
              <a:rPr lang="en-US" sz="3200" dirty="0"/>
            </a:br>
            <a:r>
              <a:rPr lang="en-US" sz="3200" b="1" i="0" dirty="0">
                <a:solidFill>
                  <a:srgbClr val="000000"/>
                </a:solidFill>
                <a:effectLst/>
                <a:latin typeface="TimesNewRomanPS-BoldMT"/>
              </a:rPr>
              <a:t>operant thought 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TimesNewRomanPSMT"/>
              </a:rPr>
              <a:t>(instrumental, problem solving) vs.</a:t>
            </a:r>
            <a:r>
              <a:rPr lang="en-US" sz="3200" dirty="0">
                <a:solidFill>
                  <a:srgbClr val="000000"/>
                </a:solidFill>
                <a:latin typeface="TimesNewRomanPSMT"/>
              </a:rPr>
              <a:t> </a:t>
            </a:r>
            <a:r>
              <a:rPr lang="en-US" sz="3200" b="1" i="0" dirty="0">
                <a:solidFill>
                  <a:srgbClr val="000000"/>
                </a:solidFill>
                <a:effectLst/>
                <a:latin typeface="TimesNewRomanPS-BoldMT"/>
              </a:rPr>
              <a:t>respondent thought 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TimesNewRomanPSMT"/>
              </a:rPr>
              <a:t>processes (ordinary distractions, unbidden images)</a:t>
            </a:r>
            <a:r>
              <a:rPr lang="en-US" sz="3200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9960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4032B-85EC-437A-A7EF-1671FA908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Consciousness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E41AC8-1992-48BD-9225-AEF3785386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000" b="1" i="0" dirty="0">
                <a:solidFill>
                  <a:srgbClr val="000000"/>
                </a:solidFill>
                <a:effectLst/>
                <a:latin typeface="TimesNewRomanPS-BoldMT"/>
              </a:rPr>
              <a:t>Sampling People’s Thoughts</a:t>
            </a:r>
          </a:p>
          <a:p>
            <a:r>
              <a:rPr lang="en-US" sz="3000" b="1" dirty="0">
                <a:solidFill>
                  <a:srgbClr val="000000"/>
                </a:solidFill>
                <a:latin typeface="TimesNewRomanPS-BoldMT"/>
              </a:rPr>
              <a:t>An enduring challenge: validity of thought sampling </a:t>
            </a:r>
            <a:r>
              <a:rPr lang="en-US" sz="3000" dirty="0"/>
              <a:t> 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1043E5-0E28-423E-B619-6328E4E195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4662" y="2845351"/>
            <a:ext cx="870267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7304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DC869-F3BF-4893-81EE-BA682BD85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Motivations Influence </a:t>
            </a:r>
            <a:r>
              <a:rPr lang="en-US" altLang="zh-CN" dirty="0"/>
              <a:t>W</a:t>
            </a:r>
            <a:r>
              <a:rPr lang="en-US" dirty="0"/>
              <a:t>hich Modes Operate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5AE7F8-0B08-45AC-86F4-DF53F5C57A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692849-C123-46A1-88EE-514111E789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833" y="1986799"/>
            <a:ext cx="10521967" cy="4190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3046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7575A-FDC8-44C2-853E-390E7A76A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Motivations Influence </a:t>
            </a:r>
            <a:r>
              <a:rPr lang="en-US" altLang="zh-CN" dirty="0"/>
              <a:t>W</a:t>
            </a:r>
            <a:r>
              <a:rPr lang="en-US" dirty="0"/>
              <a:t>hich Modes Operate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CCF2F3-6F2C-4A5A-8952-A7F0B537BE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Belonging, social isolation</a:t>
            </a:r>
          </a:p>
          <a:p>
            <a:pPr marL="0" indent="0">
              <a:buNone/>
            </a:pPr>
            <a:r>
              <a:rPr lang="en-US" sz="3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Embodiment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3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neural signature of social pain mimics the neural signature of physical pain in that both activate the anterior cingulate cortex.</a:t>
            </a:r>
          </a:p>
          <a:p>
            <a:pPr marL="0" indent="0">
              <a:buNone/>
            </a:pP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social motive that most obviously drives social cognition is</a:t>
            </a:r>
            <a:br>
              <a:rPr lang="en-US" sz="3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0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</a:t>
            </a:r>
            <a:r>
              <a:rPr lang="en-US" sz="3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the need for socially shared cognition. </a:t>
            </a:r>
          </a:p>
          <a:p>
            <a:pPr marL="0" indent="0">
              <a:buNone/>
            </a:pPr>
            <a:r>
              <a:rPr lang="en-US" sz="30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Learning -&gt; understanding -&gt; automaticity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5C1BC3-B424-4462-938C-71B614E5A5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4286" y="3274045"/>
            <a:ext cx="5222743" cy="3218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026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BD134-A1B7-46B0-874F-688159A6B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Models Describe the How and When of Automatic</a:t>
            </a:r>
            <a:br>
              <a:rPr lang="en-US" dirty="0"/>
            </a:br>
            <a:r>
              <a:rPr lang="en-US" dirty="0"/>
              <a:t>and Controlled Processes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7B64A3-ECE6-4138-9E62-278D676DF0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F983F4-F11C-4110-BBAD-632E2D15E1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1833" y="1027906"/>
            <a:ext cx="6070167" cy="5591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2678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F19B2-5D25-4340-BB24-15EE6D43E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Impression Formation and Person Perception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45787C-7FD5-4613-97F3-AEE5F99678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000" b="1" i="0" dirty="0">
                <a:solidFill>
                  <a:srgbClr val="000000"/>
                </a:solidFill>
                <a:effectLst/>
                <a:latin typeface="TimesNewRomanPS-BoldMT"/>
              </a:rPr>
              <a:t>Dual-process model of impression formation</a:t>
            </a:r>
            <a:r>
              <a:rPr lang="en-US" sz="3000" dirty="0"/>
              <a:t> </a:t>
            </a:r>
            <a:br>
              <a:rPr lang="en-US" sz="3000" dirty="0"/>
            </a:br>
            <a:r>
              <a:rPr lang="en-US" sz="3000" dirty="0"/>
              <a:t>P</a:t>
            </a:r>
            <a:r>
              <a:rPr lang="en-US" sz="3000" b="0" i="0" dirty="0">
                <a:solidFill>
                  <a:srgbClr val="000000"/>
                </a:solidFill>
                <a:effectLst/>
                <a:latin typeface="TimesNewRomanPSMT"/>
              </a:rPr>
              <a:t>eople initially identify a person automatically, then they stop there if the person is not relevant to their </a:t>
            </a:r>
            <a:r>
              <a:rPr lang="en-US" sz="3000" b="1" i="0" dirty="0">
                <a:solidFill>
                  <a:srgbClr val="FF0000"/>
                </a:solidFill>
                <a:effectLst/>
                <a:latin typeface="TimesNewRomanPSMT"/>
              </a:rPr>
              <a:t>goals</a:t>
            </a:r>
            <a:r>
              <a:rPr lang="en-US" sz="3000" b="0" i="0" dirty="0">
                <a:solidFill>
                  <a:srgbClr val="000000"/>
                </a:solidFill>
                <a:effectLst/>
                <a:latin typeface="TimesNewRomanPSMT"/>
              </a:rPr>
              <a:t>.</a:t>
            </a:r>
            <a:br>
              <a:rPr lang="en-US" sz="3000" dirty="0"/>
            </a:br>
            <a:endParaRPr lang="en-US" sz="3000" b="1" dirty="0">
              <a:solidFill>
                <a:srgbClr val="000000"/>
              </a:solidFill>
              <a:latin typeface="TimesNewRomanPS-BoldMT"/>
            </a:endParaRPr>
          </a:p>
          <a:p>
            <a:r>
              <a:rPr lang="en-US" sz="3000" b="1" i="0" dirty="0">
                <a:solidFill>
                  <a:srgbClr val="000000"/>
                </a:solidFill>
                <a:effectLst/>
                <a:latin typeface="TimesNewRomanPS-BoldMT"/>
              </a:rPr>
              <a:t>Continuum model of impression formation</a:t>
            </a:r>
            <a:r>
              <a:rPr lang="en-US" sz="3000" dirty="0"/>
              <a:t> </a:t>
            </a:r>
            <a:br>
              <a:rPr lang="en-US" sz="3000" dirty="0"/>
            </a:br>
            <a:r>
              <a:rPr lang="en-US" sz="3000" b="0" i="0" dirty="0">
                <a:solidFill>
                  <a:srgbClr val="000000"/>
                </a:solidFill>
                <a:effectLst/>
                <a:latin typeface="TimesNewRomanPSMT"/>
              </a:rPr>
              <a:t>One can specify both information configurations and motivations that move people from one end of the continuum to another.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2455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A6E77-453E-4F53-9788-DF8BDC901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900" dirty="0"/>
              <a:t>Automaticity-Control in Other Areas: Self,</a:t>
            </a:r>
            <a:br>
              <a:rPr lang="en-US" sz="4900" dirty="0"/>
            </a:br>
            <a:r>
              <a:rPr lang="en-US" sz="4900" dirty="0"/>
              <a:t>Prejudice, Inference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ECECB5-0643-41F8-81A3-9EF5EE88AE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76365C-8D8A-42C7-8012-80DFFFE7C2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5270" y="834788"/>
            <a:ext cx="5780341" cy="602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293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Thinking, Fast and Slow: Kahneman, Daniel: 8601200766745: Amazon.com: Books">
            <a:extLst>
              <a:ext uri="{FF2B5EF4-FFF2-40B4-BE49-F238E27FC236}">
                <a16:creationId xmlns:a16="http://schemas.microsoft.com/office/drawing/2014/main" id="{05FE3C9A-6DA8-4483-9FE3-C6D10722F6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58" y="65500"/>
            <a:ext cx="3181350" cy="475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Every Chapter of Thinking Fast, and Slow in 7 Minutes | Think fast, Thinking  fast and slow, Prospect theory">
            <a:extLst>
              <a:ext uri="{FF2B5EF4-FFF2-40B4-BE49-F238E27FC236}">
                <a16:creationId xmlns:a16="http://schemas.microsoft.com/office/drawing/2014/main" id="{192B9380-AFE9-494A-B6E5-B8DD854247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8109" y="1210551"/>
            <a:ext cx="9525000" cy="481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747E266-0723-4185-9538-2C4994D9C0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1868" y="3995834"/>
            <a:ext cx="2139525" cy="258262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E537062-BE43-436C-B217-26E749C1F62F}"/>
              </a:ext>
            </a:extLst>
          </p:cNvPr>
          <p:cNvSpPr/>
          <p:nvPr/>
        </p:nvSpPr>
        <p:spPr>
          <a:xfrm>
            <a:off x="5411394" y="2575249"/>
            <a:ext cx="5159829" cy="85375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8CAAF87-680F-44C8-918B-F46A5C805563}"/>
              </a:ext>
            </a:extLst>
          </p:cNvPr>
          <p:cNvSpPr/>
          <p:nvPr/>
        </p:nvSpPr>
        <p:spPr>
          <a:xfrm>
            <a:off x="5411393" y="5058434"/>
            <a:ext cx="5159829" cy="853751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421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DDA99-915D-4CA6-9E16-A82C14D2A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Dissent: Single-Mode Alternatives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09C99-222C-44F2-96B5-171A397B07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000" b="0" i="0" dirty="0">
                <a:solidFill>
                  <a:srgbClr val="000000"/>
                </a:solidFill>
                <a:effectLst/>
                <a:latin typeface="TimesNewRomanPSMT"/>
              </a:rPr>
              <a:t>The </a:t>
            </a:r>
            <a:r>
              <a:rPr lang="en-US" sz="3000" b="1" i="0" dirty="0" err="1">
                <a:solidFill>
                  <a:srgbClr val="000000"/>
                </a:solidFill>
                <a:effectLst/>
                <a:latin typeface="TimesNewRomanPS-BoldMT"/>
              </a:rPr>
              <a:t>unimode</a:t>
            </a:r>
            <a:r>
              <a:rPr lang="en-US" sz="3000" b="1" i="0" dirty="0">
                <a:solidFill>
                  <a:srgbClr val="000000"/>
                </a:solidFill>
                <a:effectLst/>
                <a:latin typeface="TimesNewRomanPS-BoldMT"/>
              </a:rPr>
              <a:t> model </a:t>
            </a:r>
            <a:r>
              <a:rPr lang="en-US" sz="3000" b="0" i="0" dirty="0">
                <a:solidFill>
                  <a:srgbClr val="000000"/>
                </a:solidFill>
                <a:effectLst/>
                <a:latin typeface="TimesNewRomanPSMT"/>
              </a:rPr>
              <a:t>builds on a lay </a:t>
            </a:r>
            <a:r>
              <a:rPr lang="en-US" sz="3000" b="1" i="0" dirty="0">
                <a:solidFill>
                  <a:srgbClr val="000000"/>
                </a:solidFill>
                <a:effectLst/>
                <a:latin typeface="TimesNewRomanPS-BoldMT"/>
              </a:rPr>
              <a:t>epistemic </a:t>
            </a:r>
            <a:r>
              <a:rPr lang="zh-CN" altLang="en-US" sz="3000" b="1" i="0" dirty="0">
                <a:solidFill>
                  <a:srgbClr val="000000"/>
                </a:solidFill>
                <a:effectLst/>
                <a:latin typeface="TimesNewRomanPS-BoldMT"/>
              </a:rPr>
              <a:t>（世俗认知）</a:t>
            </a:r>
            <a:r>
              <a:rPr lang="en-US" sz="3000" b="0" i="0" dirty="0">
                <a:solidFill>
                  <a:srgbClr val="000000"/>
                </a:solidFill>
                <a:effectLst/>
                <a:latin typeface="TimesNewRomanPSMT"/>
              </a:rPr>
              <a:t>theory of ordinary knowledge.</a:t>
            </a:r>
            <a:br>
              <a:rPr lang="en-US" sz="3000" dirty="0"/>
            </a:br>
            <a:r>
              <a:rPr lang="en-US" sz="3000" b="0" i="0" dirty="0">
                <a:solidFill>
                  <a:srgbClr val="000000"/>
                </a:solidFill>
                <a:effectLst/>
                <a:latin typeface="TimesNewRomanPSMT"/>
              </a:rPr>
              <a:t>This proposes that people’s subjective understanding essentially tests their</a:t>
            </a:r>
            <a:r>
              <a:rPr lang="en-US" sz="3000" dirty="0">
                <a:solidFill>
                  <a:srgbClr val="000000"/>
                </a:solidFill>
                <a:latin typeface="TimesNewRomanPSMT"/>
              </a:rPr>
              <a:t> </a:t>
            </a:r>
            <a:r>
              <a:rPr lang="en-US" sz="3000" b="0" i="0" dirty="0">
                <a:solidFill>
                  <a:srgbClr val="000000"/>
                </a:solidFill>
                <a:effectLst/>
                <a:latin typeface="TimesNewRomanPSMT"/>
              </a:rPr>
              <a:t>everyday hypotheses.</a:t>
            </a:r>
            <a:r>
              <a:rPr lang="en-US" sz="3000" dirty="0"/>
              <a:t> </a:t>
            </a:r>
            <a:br>
              <a:rPr lang="en-US" sz="3000" dirty="0"/>
            </a:br>
            <a:r>
              <a:rPr lang="en-US" sz="3000" b="0" i="1" dirty="0">
                <a:solidFill>
                  <a:srgbClr val="00B0F0"/>
                </a:solidFill>
                <a:effectLst/>
                <a:latin typeface="TimesNewRomanPSMT"/>
              </a:rPr>
              <a:t>If fatigued, drink coffee; if in love, get married.</a:t>
            </a:r>
            <a:br>
              <a:rPr lang="en-US" sz="3000" dirty="0"/>
            </a:br>
            <a:endParaRPr lang="en-US" sz="3000" dirty="0"/>
          </a:p>
          <a:p>
            <a:r>
              <a:rPr lang="en-US" sz="3000" b="0" i="0" dirty="0">
                <a:solidFill>
                  <a:srgbClr val="000000"/>
                </a:solidFill>
                <a:effectLst/>
                <a:latin typeface="TimesNewRomanPSMT"/>
              </a:rPr>
              <a:t>Another single-mode alternative argues that impression formation operates via </a:t>
            </a:r>
            <a:r>
              <a:rPr lang="en-US" sz="3000" b="1" i="0" dirty="0">
                <a:solidFill>
                  <a:srgbClr val="000000"/>
                </a:solidFill>
                <a:effectLst/>
                <a:latin typeface="TimesNewRomanPS-BoldMT"/>
              </a:rPr>
              <a:t>parallel processes</a:t>
            </a:r>
            <a:r>
              <a:rPr lang="en-US" sz="3000" b="0" i="0" dirty="0">
                <a:solidFill>
                  <a:srgbClr val="000000"/>
                </a:solidFill>
                <a:effectLst/>
                <a:latin typeface="TimesNewRomanPSMT"/>
              </a:rPr>
              <a:t>, blending all attributes simultaneously activated.</a:t>
            </a:r>
            <a:r>
              <a:rPr lang="en-US" sz="3000" dirty="0"/>
              <a:t>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86468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BE87E-6F1C-4E49-81BC-0E5916BCA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1B3FEA-683A-4B86-816D-A7D2FCBC2C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9964"/>
            <a:ext cx="11117239" cy="5032375"/>
          </a:xfrm>
        </p:spPr>
        <p:txBody>
          <a:bodyPr>
            <a:normAutofit fontScale="92500" lnSpcReduction="10000"/>
          </a:bodyPr>
          <a:lstStyle/>
          <a:p>
            <a:r>
              <a:rPr lang="en-US" sz="3000" b="0" i="0" dirty="0">
                <a:solidFill>
                  <a:srgbClr val="000000"/>
                </a:solidFill>
                <a:effectLst/>
                <a:latin typeface="TimesNewRomanPSMT"/>
              </a:rPr>
              <a:t>People’s thought processes can operate on automatic or in control, or somewhere between the two. </a:t>
            </a:r>
            <a:br>
              <a:rPr lang="en-US" sz="3000" dirty="0"/>
            </a:br>
            <a:endParaRPr lang="en-US" sz="3000" dirty="0"/>
          </a:p>
          <a:p>
            <a:r>
              <a:rPr lang="en-US" sz="3000" b="0" i="0" dirty="0">
                <a:solidFill>
                  <a:srgbClr val="000000"/>
                </a:solidFill>
                <a:effectLst/>
                <a:latin typeface="TimesNewRomanPSMT"/>
              </a:rPr>
              <a:t>Various motivations determine whether people engage relatively automatic or controlled processes. Each motive can push toward either automaticity or control, depending on circumstances.</a:t>
            </a:r>
            <a:r>
              <a:rPr lang="en-US" sz="3000" dirty="0"/>
              <a:t> </a:t>
            </a:r>
            <a:br>
              <a:rPr lang="en-US" sz="3000" dirty="0"/>
            </a:br>
            <a:endParaRPr lang="en-US" sz="3000" dirty="0"/>
          </a:p>
          <a:p>
            <a:r>
              <a:rPr lang="en-US" sz="3000" b="0" i="0" dirty="0">
                <a:solidFill>
                  <a:srgbClr val="000000"/>
                </a:solidFill>
                <a:effectLst/>
                <a:latin typeface="TimesNewRomanPSMT"/>
              </a:rPr>
              <a:t>Dual-mode models appear in person perception, attribution, attitudes, self, inference, and prejudice, to name a few. </a:t>
            </a:r>
          </a:p>
          <a:p>
            <a:endParaRPr lang="en-US" sz="3000" dirty="0">
              <a:solidFill>
                <a:srgbClr val="000000"/>
              </a:solidFill>
              <a:latin typeface="TimesNewRomanPSMT"/>
            </a:endParaRPr>
          </a:p>
          <a:p>
            <a:r>
              <a:rPr lang="en-US" sz="3000" b="0" i="0" dirty="0">
                <a:solidFill>
                  <a:srgbClr val="000000"/>
                </a:solidFill>
                <a:effectLst/>
                <a:latin typeface="TimesNewRomanPSMT"/>
              </a:rPr>
              <a:t>Single-mode alternatives argue for similar processes, regardless of information and motivation.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5515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FAD5C-C2BD-4362-B519-F4BD44AFA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4BE56B-14A0-4025-9C11-D33DD4BBE2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5000" dirty="0"/>
          </a:p>
          <a:p>
            <a:pPr marL="0" indent="0">
              <a:buNone/>
            </a:pPr>
            <a:endParaRPr lang="en-US" sz="5000" dirty="0"/>
          </a:p>
          <a:p>
            <a:pPr marL="0" indent="0">
              <a:buNone/>
            </a:pPr>
            <a:r>
              <a:rPr lang="en-US" sz="5000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4162289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D5F09-FE53-4C32-9D80-A2D72485E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picture containing table&#10;&#10;Description automatically generated">
            <a:extLst>
              <a:ext uri="{FF2B5EF4-FFF2-40B4-BE49-F238E27FC236}">
                <a16:creationId xmlns:a16="http://schemas.microsoft.com/office/drawing/2014/main" id="{3366AD40-733B-4BAF-B6D8-68AD5C603A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19" t="21877" r="3732" b="19604"/>
          <a:stretch/>
        </p:blipFill>
        <p:spPr>
          <a:xfrm rot="16200000">
            <a:off x="2374173" y="-359696"/>
            <a:ext cx="6718978" cy="7716414"/>
          </a:xfrm>
        </p:spPr>
      </p:pic>
      <p:pic>
        <p:nvPicPr>
          <p:cNvPr id="9" name="Graphic 8" descr="Arrow Down with solid fill">
            <a:extLst>
              <a:ext uri="{FF2B5EF4-FFF2-40B4-BE49-F238E27FC236}">
                <a16:creationId xmlns:a16="http://schemas.microsoft.com/office/drawing/2014/main" id="{475E9241-D196-4465-8FAD-5F70D5C6B1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1175" y="321583"/>
            <a:ext cx="1492683" cy="6353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7582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511C5-6BBC-487A-8D5E-59389DBCE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19DDBF-AC83-4FF7-ADC5-EE6A0DA0E2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consciousness (</a:t>
            </a:r>
            <a:r>
              <a:rPr lang="zh-CN" altLang="en-US" dirty="0"/>
              <a:t>意识</a:t>
            </a:r>
            <a:r>
              <a:rPr lang="en-US" dirty="0"/>
              <a:t>) vs. awareness (</a:t>
            </a:r>
            <a:r>
              <a:rPr lang="zh-CN" altLang="en-US" dirty="0"/>
              <a:t>觉察）</a:t>
            </a:r>
            <a:endParaRPr lang="en-US" altLang="zh-CN" dirty="0"/>
          </a:p>
          <a:p>
            <a:r>
              <a:rPr lang="en-US" i="1" dirty="0">
                <a:solidFill>
                  <a:srgbClr val="00B050"/>
                </a:solidFill>
              </a:rPr>
              <a:t>notice vs. attention vs. awareness?</a:t>
            </a:r>
          </a:p>
          <a:p>
            <a:r>
              <a:rPr lang="en-US" i="1" dirty="0">
                <a:solidFill>
                  <a:srgbClr val="00B050"/>
                </a:solidFill>
              </a:rPr>
              <a:t>Intent vs. goal vs. motive?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B243F2-9A1B-48CE-AFF5-A05433E64D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254" y="3662126"/>
            <a:ext cx="6688328" cy="2364063"/>
          </a:xfrm>
          <a:prstGeom prst="rect">
            <a:avLst/>
          </a:prstGeom>
        </p:spPr>
      </p:pic>
      <p:pic>
        <p:nvPicPr>
          <p:cNvPr id="3074" name="Picture 2" descr="The Three Levels of Human Consciousness | by Kain Ramsay | Achology | Medium">
            <a:extLst>
              <a:ext uri="{FF2B5EF4-FFF2-40B4-BE49-F238E27FC236}">
                <a16:creationId xmlns:a16="http://schemas.microsoft.com/office/drawing/2014/main" id="{0443ACF4-5263-42C2-B188-A43ECFF78A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0948" y="2176948"/>
            <a:ext cx="4681052" cy="4681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3369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D5F09-FE53-4C32-9D80-A2D72485E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picture containing table&#10;&#10;Description automatically generated">
            <a:extLst>
              <a:ext uri="{FF2B5EF4-FFF2-40B4-BE49-F238E27FC236}">
                <a16:creationId xmlns:a16="http://schemas.microsoft.com/office/drawing/2014/main" id="{3366AD40-733B-4BAF-B6D8-68AD5C603A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19" t="21877" r="3732" b="19604"/>
          <a:stretch/>
        </p:blipFill>
        <p:spPr>
          <a:xfrm rot="16200000">
            <a:off x="2374173" y="-359696"/>
            <a:ext cx="6718978" cy="7716414"/>
          </a:xfrm>
        </p:spPr>
      </p:pic>
      <p:pic>
        <p:nvPicPr>
          <p:cNvPr id="9" name="Graphic 8" descr="Arrow Down with solid fill">
            <a:extLst>
              <a:ext uri="{FF2B5EF4-FFF2-40B4-BE49-F238E27FC236}">
                <a16:creationId xmlns:a16="http://schemas.microsoft.com/office/drawing/2014/main" id="{475E9241-D196-4465-8FAD-5F70D5C6B1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1175" y="321583"/>
            <a:ext cx="1492683" cy="635385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3D18505-ED0B-4CA7-BD1F-E5514928D503}"/>
              </a:ext>
            </a:extLst>
          </p:cNvPr>
          <p:cNvSpPr/>
          <p:nvPr/>
        </p:nvSpPr>
        <p:spPr>
          <a:xfrm>
            <a:off x="2173970" y="1518672"/>
            <a:ext cx="7268794" cy="57267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A0C07F-DA6C-4F62-9F10-89B24392E32A}"/>
              </a:ext>
            </a:extLst>
          </p:cNvPr>
          <p:cNvSpPr txBox="1"/>
          <p:nvPr/>
        </p:nvSpPr>
        <p:spPr>
          <a:xfrm>
            <a:off x="9249583" y="954990"/>
            <a:ext cx="24465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B050"/>
                </a:solidFill>
              </a:rPr>
              <a:t>mindlessness</a:t>
            </a:r>
          </a:p>
        </p:txBody>
      </p:sp>
      <p:pic>
        <p:nvPicPr>
          <p:cNvPr id="7" name="Picture 2" descr="The Three Levels of Human Consciousness | by Kain Ramsay | Achology | Medium">
            <a:extLst>
              <a:ext uri="{FF2B5EF4-FFF2-40B4-BE49-F238E27FC236}">
                <a16:creationId xmlns:a16="http://schemas.microsoft.com/office/drawing/2014/main" id="{66BE9F46-663F-401E-96E4-5EDD6C8730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3770" y="1581332"/>
            <a:ext cx="2524756" cy="2524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63330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30542-4943-457E-AC54-69A26FE99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Subliminal priming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46419-279C-4FE7-9F9A-5E18EFEBF3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000" b="1" i="0" dirty="0">
                <a:solidFill>
                  <a:srgbClr val="000000"/>
                </a:solidFill>
                <a:effectLst/>
                <a:latin typeface="TimesNewRomanPS-BoldMT"/>
              </a:rPr>
              <a:t>Subliminal priming </a:t>
            </a:r>
            <a:r>
              <a:rPr lang="en-US" sz="3000" b="0" i="0" dirty="0">
                <a:solidFill>
                  <a:srgbClr val="000000"/>
                </a:solidFill>
                <a:effectLst/>
                <a:latin typeface="TimesNewRomanPSMT"/>
              </a:rPr>
              <a:t>occurs when a concept is </a:t>
            </a:r>
            <a:r>
              <a:rPr lang="en-US" sz="3000" b="1" i="0" dirty="0">
                <a:solidFill>
                  <a:srgbClr val="FF0000"/>
                </a:solidFill>
                <a:effectLst/>
                <a:latin typeface="TimesNewRomanPSMT"/>
              </a:rPr>
              <a:t>activated by the environment</a:t>
            </a:r>
            <a:r>
              <a:rPr lang="en-US" sz="3000" b="0" i="0" dirty="0">
                <a:solidFill>
                  <a:srgbClr val="000000"/>
                </a:solidFill>
                <a:effectLst/>
                <a:latin typeface="TimesNewRomanPSMT"/>
              </a:rPr>
              <a:t>, but at exposure times </a:t>
            </a:r>
            <a:r>
              <a:rPr lang="en-US" sz="3000" b="1" i="0" dirty="0">
                <a:solidFill>
                  <a:srgbClr val="FF0000"/>
                </a:solidFill>
                <a:effectLst/>
                <a:latin typeface="TimesNewRomanPSMT"/>
              </a:rPr>
              <a:t>below conscious awareness</a:t>
            </a:r>
            <a:r>
              <a:rPr lang="en-US" sz="3000" b="0" i="0" dirty="0">
                <a:solidFill>
                  <a:srgbClr val="000000"/>
                </a:solidFill>
                <a:effectLst/>
                <a:latin typeface="TimesNewRomanPSMT"/>
              </a:rPr>
              <a:t>.</a:t>
            </a:r>
            <a:r>
              <a:rPr lang="en-US" sz="3000" dirty="0"/>
              <a:t> </a:t>
            </a:r>
          </a:p>
          <a:p>
            <a:endParaRPr lang="en-US" sz="3000" dirty="0"/>
          </a:p>
          <a:p>
            <a:r>
              <a:rPr lang="en-US" sz="3000" b="0" i="0" dirty="0">
                <a:solidFill>
                  <a:srgbClr val="000000"/>
                </a:solidFill>
                <a:effectLst/>
                <a:latin typeface="TimesNewRomanPSMT"/>
              </a:rPr>
              <a:t>The neural mechanisms of immediate emotional priming.</a:t>
            </a:r>
          </a:p>
          <a:p>
            <a:endParaRPr lang="en-US" sz="3000" b="0" i="0" dirty="0">
              <a:solidFill>
                <a:srgbClr val="000000"/>
              </a:solidFill>
              <a:effectLst/>
              <a:latin typeface="TimesNewRomanPSMT"/>
            </a:endParaRPr>
          </a:p>
          <a:p>
            <a:r>
              <a:rPr lang="en-US" sz="3000" dirty="0">
                <a:solidFill>
                  <a:srgbClr val="000000"/>
                </a:solidFill>
                <a:latin typeface="TimesNewRomanPSMT"/>
              </a:rPr>
              <a:t>The techniques used for measuring subliminal priming</a:t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60D3D05C-4044-438B-8CCB-F2052B09BC4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989" r="13114" b="27052"/>
          <a:stretch/>
        </p:blipFill>
        <p:spPr>
          <a:xfrm rot="16200000">
            <a:off x="5610701" y="-17146"/>
            <a:ext cx="5811838" cy="6892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34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30542-4943-457E-AC54-69A26FE99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Subliminal priming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46419-279C-4FE7-9F9A-5E18EFEBF3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158182" cy="4351338"/>
          </a:xfrm>
        </p:spPr>
        <p:txBody>
          <a:bodyPr/>
          <a:lstStyle/>
          <a:p>
            <a:r>
              <a:rPr lang="en-US" sz="3000" b="1" i="0" dirty="0">
                <a:solidFill>
                  <a:srgbClr val="000000"/>
                </a:solidFill>
                <a:effectLst/>
                <a:latin typeface="TimesNewRomanPS-BoldMT"/>
              </a:rPr>
              <a:t>Subliminal priming </a:t>
            </a:r>
            <a:r>
              <a:rPr lang="en-US" sz="3000" b="0" i="0" dirty="0">
                <a:solidFill>
                  <a:srgbClr val="000000"/>
                </a:solidFill>
                <a:effectLst/>
                <a:latin typeface="TimesNewRomanPSMT"/>
              </a:rPr>
              <a:t>can affect behavior.</a:t>
            </a:r>
          </a:p>
          <a:p>
            <a:endParaRPr lang="en-US" sz="3000" b="0" i="0" dirty="0">
              <a:solidFill>
                <a:srgbClr val="000000"/>
              </a:solidFill>
              <a:effectLst/>
              <a:latin typeface="TimesNewRomanPSMT"/>
            </a:endParaRPr>
          </a:p>
          <a:p>
            <a:r>
              <a:rPr lang="en-US" sz="3000" b="0" i="0" dirty="0">
                <a:solidFill>
                  <a:srgbClr val="000000"/>
                </a:solidFill>
                <a:effectLst/>
                <a:latin typeface="TimesNewRomanPSMT"/>
              </a:rPr>
              <a:t>Subliminal</a:t>
            </a:r>
            <a:r>
              <a:rPr lang="en-US" sz="3000" dirty="0">
                <a:solidFill>
                  <a:srgbClr val="000000"/>
                </a:solidFill>
                <a:latin typeface="TimesNewRomanPSMT"/>
              </a:rPr>
              <a:t> </a:t>
            </a:r>
            <a:r>
              <a:rPr lang="en-US" sz="3000" b="0" i="0" dirty="0">
                <a:solidFill>
                  <a:srgbClr val="000000"/>
                </a:solidFill>
                <a:effectLst/>
                <a:latin typeface="TimesNewRomanPSMT"/>
              </a:rPr>
              <a:t>exposure to different race faces and subsequent provocation.</a:t>
            </a:r>
            <a:r>
              <a:rPr lang="en-US" sz="3000" dirty="0"/>
              <a:t> </a:t>
            </a:r>
          </a:p>
          <a:p>
            <a:endParaRPr lang="en-US" sz="3000" dirty="0"/>
          </a:p>
          <a:p>
            <a:r>
              <a:rPr lang="zh-CN" altLang="en-US" sz="3000" dirty="0">
                <a:solidFill>
                  <a:srgbClr val="00B050"/>
                </a:solidFill>
              </a:rPr>
              <a:t>冬奥会</a:t>
            </a:r>
            <a:br>
              <a:rPr lang="en-US" sz="1100" dirty="0"/>
            </a:br>
            <a:br>
              <a:rPr lang="en-US" sz="1600" dirty="0"/>
            </a:br>
            <a:br>
              <a:rPr lang="en-US" dirty="0"/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E0D78F-FE7A-40C5-ADFF-CB830191B6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5406" y="1245821"/>
            <a:ext cx="6980976" cy="5247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071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D5F09-FE53-4C32-9D80-A2D72485E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picture containing table&#10;&#10;Description automatically generated">
            <a:extLst>
              <a:ext uri="{FF2B5EF4-FFF2-40B4-BE49-F238E27FC236}">
                <a16:creationId xmlns:a16="http://schemas.microsoft.com/office/drawing/2014/main" id="{3366AD40-733B-4BAF-B6D8-68AD5C603A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19" t="21877" r="3732" b="19604"/>
          <a:stretch/>
        </p:blipFill>
        <p:spPr>
          <a:xfrm rot="16200000">
            <a:off x="2374173" y="-359696"/>
            <a:ext cx="6718978" cy="7716414"/>
          </a:xfrm>
        </p:spPr>
      </p:pic>
      <p:pic>
        <p:nvPicPr>
          <p:cNvPr id="9" name="Graphic 8" descr="Arrow Down with solid fill">
            <a:extLst>
              <a:ext uri="{FF2B5EF4-FFF2-40B4-BE49-F238E27FC236}">
                <a16:creationId xmlns:a16="http://schemas.microsoft.com/office/drawing/2014/main" id="{475E9241-D196-4465-8FAD-5F70D5C6B1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1175" y="321583"/>
            <a:ext cx="1492683" cy="635385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3D18505-ED0B-4CA7-BD1F-E5514928D503}"/>
              </a:ext>
            </a:extLst>
          </p:cNvPr>
          <p:cNvSpPr/>
          <p:nvPr/>
        </p:nvSpPr>
        <p:spPr>
          <a:xfrm>
            <a:off x="2099264" y="2089041"/>
            <a:ext cx="7268794" cy="57267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5293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618</TotalTime>
  <Words>833</Words>
  <Application>Microsoft Office PowerPoint</Application>
  <PresentationFormat>Widescreen</PresentationFormat>
  <Paragraphs>95</Paragraphs>
  <Slides>32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TimesNewRomanPS-BoldMT</vt:lpstr>
      <vt:lpstr>TimesNewRomanPSMT</vt:lpstr>
      <vt:lpstr>Arial</vt:lpstr>
      <vt:lpstr>Calibri</vt:lpstr>
      <vt:lpstr>Calibri Light</vt:lpstr>
      <vt:lpstr>Times New Roman</vt:lpstr>
      <vt:lpstr>Office Theme</vt:lpstr>
      <vt:lpstr>Dual Modes in Social Cognition</vt:lpstr>
      <vt:lpstr>PowerPoint Presentation</vt:lpstr>
      <vt:lpstr>PowerPoint Presentation</vt:lpstr>
      <vt:lpstr>PowerPoint Presentation</vt:lpstr>
      <vt:lpstr>Terminology</vt:lpstr>
      <vt:lpstr>PowerPoint Presentation</vt:lpstr>
      <vt:lpstr>Subliminal priming</vt:lpstr>
      <vt:lpstr>Subliminal priming</vt:lpstr>
      <vt:lpstr>PowerPoint Presentation</vt:lpstr>
      <vt:lpstr>Conscious/postconscious Priming </vt:lpstr>
      <vt:lpstr>PowerPoint Presentation</vt:lpstr>
      <vt:lpstr>PowerPoint Presentation</vt:lpstr>
      <vt:lpstr>Chronic Accessibility</vt:lpstr>
      <vt:lpstr>PowerPoint Presentation</vt:lpstr>
      <vt:lpstr>Goal-Driven Automatic Processes </vt:lpstr>
      <vt:lpstr>Goal-Driven Automatic Processes </vt:lpstr>
      <vt:lpstr>PowerPoint Presentation</vt:lpstr>
      <vt:lpstr>Intent</vt:lpstr>
      <vt:lpstr>PowerPoint Presentation</vt:lpstr>
      <vt:lpstr>Conscious Will</vt:lpstr>
      <vt:lpstr>PowerPoint Presentation</vt:lpstr>
      <vt:lpstr>Consciousness </vt:lpstr>
      <vt:lpstr>Consciousness </vt:lpstr>
      <vt:lpstr>Consciousness </vt:lpstr>
      <vt:lpstr>Motivations Influence Which Modes Operate </vt:lpstr>
      <vt:lpstr>Motivations Influence Which Modes Operate </vt:lpstr>
      <vt:lpstr>Models Describe the How and When of Automatic and Controlled Processes </vt:lpstr>
      <vt:lpstr>Impression Formation and Person Perception</vt:lpstr>
      <vt:lpstr>Automaticity-Control in Other Areas: Self, Prejudice, Inference  </vt:lpstr>
      <vt:lpstr>The Dissent: Single-Mode Alternatives  </vt:lpstr>
      <vt:lpstr>Summary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Dual Modes in Social Cognition</dc:title>
  <dc:creator>Fg, Gao Fei</dc:creator>
  <cp:lastModifiedBy>Fg, Gao Fei</cp:lastModifiedBy>
  <cp:revision>8</cp:revision>
  <dcterms:created xsi:type="dcterms:W3CDTF">2022-02-21T12:03:33Z</dcterms:created>
  <dcterms:modified xsi:type="dcterms:W3CDTF">2022-02-23T13:25:49Z</dcterms:modified>
</cp:coreProperties>
</file>