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78" r:id="rId4"/>
    <p:sldId id="279" r:id="rId5"/>
    <p:sldId id="258" r:id="rId6"/>
    <p:sldId id="281" r:id="rId7"/>
    <p:sldId id="282" r:id="rId8"/>
    <p:sldId id="283" r:id="rId9"/>
    <p:sldId id="287" r:id="rId10"/>
    <p:sldId id="284" r:id="rId11"/>
    <p:sldId id="285" r:id="rId12"/>
    <p:sldId id="288" r:id="rId13"/>
    <p:sldId id="289" r:id="rId14"/>
    <p:sldId id="290" r:id="rId15"/>
    <p:sldId id="291" r:id="rId16"/>
    <p:sldId id="292" r:id="rId17"/>
    <p:sldId id="295" r:id="rId18"/>
    <p:sldId id="293" r:id="rId19"/>
    <p:sldId id="294" r:id="rId20"/>
    <p:sldId id="280" r:id="rId21"/>
    <p:sldId id="29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1697F-9340-4E93-8D7D-4CBBBEE44CC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6A33-3CD0-483A-9D2B-E4916207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8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8263A-DFD6-4EBE-BFCF-5639205B4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0783E5-6B32-4544-BC1F-56AEB1E16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10220-38B7-4BAA-A7A5-A4EC8AAA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40D3F-4EC3-43E2-B50C-C07A60D6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0CFC5-448C-469F-8DE9-6DCD072E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9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9B32-C86C-4396-B3F6-8C7D15C0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56895-D4F7-4E5A-8C88-5FB2E966C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989D4-623F-4EF6-B1E8-CA8FED72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4329C-CEE7-41EB-8BD6-9DB85585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6660B-B628-4A3C-BDB0-9BC1BC5F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687182-FE69-4B52-ADA4-188A548A6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E16505-FE6A-4F7F-8DE6-AF2AFC31A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A9B16-87A6-44B5-BAD3-06FA222D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F09CE-8184-4EA6-B9C1-D9DEA9BF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04051-062C-4711-A18B-C33EE61E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3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D54D4-83AA-4E72-A6C6-4E590098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6FECC-82B1-45E8-88C1-7F44910C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A99B6-8026-4FB6-9344-599284A9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CD968-EA5A-4A71-A560-C66BC66A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60EB1-3FF1-48CC-B0AD-78B97421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8F82B-7AC6-471F-8D91-6857F9FB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E42DB-BE6E-44CB-871A-4B5C73FC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5328F-2014-4005-8C69-5BD65A7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1B609-CFA7-4D93-BA55-33F5A155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C64C9-5DD0-41ED-B68C-1F6889A0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1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B655D-B550-4D25-81DA-A5BABA7D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89236-22A6-4EE2-A384-27E917197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F7A75-7636-4E58-A609-3E21CAAD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9A3E6-EE14-47C3-B5D2-58CCE626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DCEE3-F4E1-4729-8F62-EFF7DA04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4E617-601D-41CD-80DE-B19DFE55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33921-B4B4-4757-8315-8D73B508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62BC8-5369-4D56-94C0-BB44E0BE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DEF80B-D78E-4BFA-BFF9-863EA492B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113AEB-BF98-4A9E-A5CE-A1A976187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49D850-911A-4F4B-92EF-863C0E49D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3853D1-18F1-4E03-8EBC-8449921C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935FEC-DC37-43B5-B909-256F3C07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2BA230-5331-4D42-8E17-9433424F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9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EC0B3-E085-4457-AAA7-1709712F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8C455A-A803-46B6-A920-0EDC6C29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299528-0DAC-490A-B1D4-36853350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B4A07D-DFF5-467E-BD5C-31ABFF04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6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43C899-886D-4F83-B18D-8CEC7FF1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A68C4-291C-41F6-8447-C780B2C6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14B368-00C0-4FB0-ACE1-67A09CA8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7A3FE-0ACE-4DE3-9D10-46A5028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F14C9-BEE5-4827-9E0E-F0E1119B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565FC-1BFA-4C9A-AABC-6AC42E2BE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4AB40-751E-4ECD-B20E-20D2B2F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873BC-B044-460E-B48D-A82A4DA9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4BBD9-5DE5-4619-B61E-BF10517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9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C5249-F012-44CD-B8A5-B67FF002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0A5F75-B8A0-47AB-8926-5CC35F1D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793E0F-9044-45D0-AF5F-1BB8E43CC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621F9-8B41-4592-A068-3153769F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DDAAC-929D-43B1-B5E1-DF1A6EFC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F9A42-87EC-4FBA-B3E9-FC9DA679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1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EB9062-F671-471C-9BE3-7FECB07F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8CB5C-044C-4B29-A6FA-18E30768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AB764-D729-405C-A07A-3D351C6EF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E6034-75DE-43EB-AA62-91B82FD4B8F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5FE65-B478-4534-9CD2-5F76E3165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BD09B-EA90-45FB-ADB8-084A80BBE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8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B9C8C-0FC4-498B-A73C-80FAEBE38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06" y="1316345"/>
            <a:ext cx="10487026" cy="2632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Social Cognition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Chapter 3: Attention and Encoding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75DBD1-91A4-49F5-AD75-E0CCA70F3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57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Rain 2022.3.2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22DFA6D1-3BCC-4904-BFAE-60F721F70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61" y="123825"/>
            <a:ext cx="7746548" cy="1055316"/>
          </a:xfrm>
          <a:prstGeom prst="rect">
            <a:avLst/>
          </a:prstGeom>
        </p:spPr>
      </p:pic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AE7B5970-B71A-44E0-A0A3-5F7BD3F84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39" y="0"/>
            <a:ext cx="1229615" cy="117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8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DDD26-A2FF-4757-8542-6056B841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Baby faces?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1C9F98-BA2D-44CD-80D1-15C57EF8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68" y="1548390"/>
            <a:ext cx="5331696" cy="33276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A7EEA44-88F3-4461-8C7A-41F04CBEAE12}"/>
              </a:ext>
            </a:extLst>
          </p:cNvPr>
          <p:cNvSpPr txBox="1"/>
          <p:nvPr/>
        </p:nvSpPr>
        <p:spPr>
          <a:xfrm>
            <a:off x="2399672" y="5185785"/>
            <a:ext cx="7392656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Why do we expect people with baby-faced features to have equally innocent personalities ?</a:t>
            </a:r>
          </a:p>
        </p:txBody>
      </p:sp>
    </p:spTree>
    <p:extLst>
      <p:ext uri="{BB962C8B-B14F-4D97-AF65-F5344CB8AC3E}">
        <p14:creationId xmlns:p14="http://schemas.microsoft.com/office/powerpoint/2010/main" val="223411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7F276-5929-4BED-8184-33276E94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6669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Spontaneous inferences from faces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Angry Emoticon Face Vector SVG Icon - SVG Repo">
            <a:extLst>
              <a:ext uri="{FF2B5EF4-FFF2-40B4-BE49-F238E27FC236}">
                <a16:creationId xmlns:a16="http://schemas.microsoft.com/office/drawing/2014/main" id="{786D9038-1904-4006-B8F9-F2DD1639B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9" y="3018740"/>
            <a:ext cx="1166812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697B692A-CD38-4DDB-83FA-A11FE95F5245}"/>
              </a:ext>
            </a:extLst>
          </p:cNvPr>
          <p:cNvSpPr/>
          <p:nvPr/>
        </p:nvSpPr>
        <p:spPr>
          <a:xfrm>
            <a:off x="2841858" y="3418413"/>
            <a:ext cx="885445" cy="411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9A3A999-D8DB-49A4-B826-044D34E5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48" y="1191840"/>
            <a:ext cx="3973512" cy="48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C1AE50-3D4C-4C9C-B531-CA2BE3914EBB}"/>
              </a:ext>
            </a:extLst>
          </p:cNvPr>
          <p:cNvSpPr txBox="1"/>
          <p:nvPr/>
        </p:nvSpPr>
        <p:spPr>
          <a:xfrm>
            <a:off x="5123232" y="5845807"/>
            <a:ext cx="27265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Personality traits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8587A2-9879-4D96-9657-2E4A4749D71F}"/>
              </a:ext>
            </a:extLst>
          </p:cNvPr>
          <p:cNvSpPr txBox="1"/>
          <p:nvPr/>
        </p:nvSpPr>
        <p:spPr>
          <a:xfrm>
            <a:off x="340657" y="5807489"/>
            <a:ext cx="3278169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Facial features/ Emotion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A71EF-B892-4733-B752-0B4060AEF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632" y="2976928"/>
            <a:ext cx="1981200" cy="17049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8F1125F8-701D-4840-94AE-4C47B4EB3F6A}"/>
              </a:ext>
            </a:extLst>
          </p:cNvPr>
          <p:cNvSpPr/>
          <p:nvPr/>
        </p:nvSpPr>
        <p:spPr>
          <a:xfrm>
            <a:off x="8606407" y="3428998"/>
            <a:ext cx="885445" cy="411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F9F25E-3E6F-4907-B119-791B1823F506}"/>
              </a:ext>
            </a:extLst>
          </p:cNvPr>
          <p:cNvSpPr txBox="1"/>
          <p:nvPr/>
        </p:nvSpPr>
        <p:spPr>
          <a:xfrm>
            <a:off x="10181038" y="5845807"/>
            <a:ext cx="1535094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468794-CEDF-42C1-B6BD-3DD23652FBB9}"/>
              </a:ext>
            </a:extLst>
          </p:cNvPr>
          <p:cNvSpPr txBox="1"/>
          <p:nvPr/>
        </p:nvSpPr>
        <p:spPr>
          <a:xfrm>
            <a:off x="237342" y="6452801"/>
            <a:ext cx="2604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Stolier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M., 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et al.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(2018). 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PNAS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38843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39ED0-0B57-4328-B778-3D2CE35C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Salience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8AA136-A62A-4E60-A533-C8D15B3CC2CC}"/>
              </a:ext>
            </a:extLst>
          </p:cNvPr>
          <p:cNvSpPr txBox="1"/>
          <p:nvPr/>
        </p:nvSpPr>
        <p:spPr>
          <a:xfrm>
            <a:off x="2682879" y="5802152"/>
            <a:ext cx="6826241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Beyond face perception, what attracts our attention?</a:t>
            </a:r>
          </a:p>
        </p:txBody>
      </p:sp>
      <p:pic>
        <p:nvPicPr>
          <p:cNvPr id="8194" name="Picture 2" descr="Isolation - Free social icons">
            <a:extLst>
              <a:ext uri="{FF2B5EF4-FFF2-40B4-BE49-F238E27FC236}">
                <a16:creationId xmlns:a16="http://schemas.microsoft.com/office/drawing/2014/main" id="{C17AAAAF-8184-482E-BB0B-21814D285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98" y="263675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284D0F6A-7F53-4FC2-A921-C531A942A84C}"/>
              </a:ext>
            </a:extLst>
          </p:cNvPr>
          <p:cNvSpPr/>
          <p:nvPr/>
        </p:nvSpPr>
        <p:spPr>
          <a:xfrm>
            <a:off x="4309414" y="2450842"/>
            <a:ext cx="494145" cy="2514953"/>
          </a:xfrm>
          <a:prstGeom prst="leftBrace">
            <a:avLst>
              <a:gd name="adj1" fmla="val 8333"/>
              <a:gd name="adj2" fmla="val 4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230C38-3686-4DF2-A200-DA9460E4C8EC}"/>
              </a:ext>
            </a:extLst>
          </p:cNvPr>
          <p:cNvSpPr txBox="1"/>
          <p:nvPr/>
        </p:nvSpPr>
        <p:spPr>
          <a:xfrm>
            <a:off x="7884625" y="1690688"/>
            <a:ext cx="2643981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Perceptual features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Physical position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Sheer visual exposure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A9C14-AC48-438B-A7E9-034EAB89EAB0}"/>
              </a:ext>
            </a:extLst>
          </p:cNvPr>
          <p:cNvSpPr txBox="1"/>
          <p:nvPr/>
        </p:nvSpPr>
        <p:spPr>
          <a:xfrm>
            <a:off x="7998925" y="3879781"/>
            <a:ext cx="252968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Expectancy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Norms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Social relationship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Kinship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867996-ED0B-4C86-8648-DA3118DB858C}"/>
              </a:ext>
            </a:extLst>
          </p:cNvPr>
          <p:cNvSpPr txBox="1"/>
          <p:nvPr/>
        </p:nvSpPr>
        <p:spPr>
          <a:xfrm>
            <a:off x="4950727" y="2202344"/>
            <a:ext cx="1893455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Concrete: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177858-E17F-4BE4-9B48-084337EB612E}"/>
              </a:ext>
            </a:extLst>
          </p:cNvPr>
          <p:cNvSpPr txBox="1"/>
          <p:nvPr/>
        </p:nvSpPr>
        <p:spPr>
          <a:xfrm>
            <a:off x="4953038" y="4613194"/>
            <a:ext cx="1419188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Abstract: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6350868-489E-479F-B6F1-22589946B7AE}"/>
              </a:ext>
            </a:extLst>
          </p:cNvPr>
          <p:cNvSpPr/>
          <p:nvPr/>
        </p:nvSpPr>
        <p:spPr>
          <a:xfrm>
            <a:off x="6616708" y="2288337"/>
            <a:ext cx="885445" cy="411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09BCB76-BC89-42DC-89A9-CA5F7848708D}"/>
              </a:ext>
            </a:extLst>
          </p:cNvPr>
          <p:cNvSpPr/>
          <p:nvPr/>
        </p:nvSpPr>
        <p:spPr>
          <a:xfrm>
            <a:off x="6590012" y="4648989"/>
            <a:ext cx="885445" cy="411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3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C939B9-6207-400D-8FBA-BD0F83DA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68" y="638174"/>
            <a:ext cx="8192426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4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D4C43-6CDA-41A7-9B0B-C76C62ED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59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Salience-causality principle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03736-ECA9-4639-AF19-4304C76C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4162"/>
            <a:ext cx="10772775" cy="22367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Salience exaggerates causal judgements in the direction implied by prior knowledge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Salience exaggerates extreme evaluations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Salience organizes impressions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catalyst Icon - Download catalyst Icon 2796038 | Noun Project">
            <a:extLst>
              <a:ext uri="{FF2B5EF4-FFF2-40B4-BE49-F238E27FC236}">
                <a16:creationId xmlns:a16="http://schemas.microsoft.com/office/drawing/2014/main" id="{6CC8DD74-FFEA-4394-A158-A79A76D8B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94" y="370069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3C909C-9084-4B6F-B2C6-AC0DC81FCD2F}"/>
              </a:ext>
            </a:extLst>
          </p:cNvPr>
          <p:cNvSpPr txBox="1"/>
          <p:nvPr/>
        </p:nvSpPr>
        <p:spPr>
          <a:xfrm>
            <a:off x="1216837" y="5728223"/>
            <a:ext cx="3278169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Salience as “catalyst”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AA6326-1EED-4A4A-98F9-B9357A7A31C0}"/>
              </a:ext>
            </a:extLst>
          </p:cNvPr>
          <p:cNvSpPr txBox="1"/>
          <p:nvPr/>
        </p:nvSpPr>
        <p:spPr>
          <a:xfrm>
            <a:off x="5125230" y="5266559"/>
            <a:ext cx="194154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Perceived Salience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BE1DF3-C1E3-4C4E-84C5-ABCCAC273C86}"/>
              </a:ext>
            </a:extLst>
          </p:cNvPr>
          <p:cNvSpPr txBox="1"/>
          <p:nvPr/>
        </p:nvSpPr>
        <p:spPr>
          <a:xfrm>
            <a:off x="9345603" y="5231227"/>
            <a:ext cx="2296309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Social 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judgement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4101BD-8F9D-4035-971C-E5F731A6F7E4}"/>
              </a:ext>
            </a:extLst>
          </p:cNvPr>
          <p:cNvSpPr txBox="1"/>
          <p:nvPr/>
        </p:nvSpPr>
        <p:spPr>
          <a:xfrm>
            <a:off x="7229133" y="3395768"/>
            <a:ext cx="2024401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Relevant recall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E0E967C-55FA-40B3-80B1-AC5AA703AF63}"/>
              </a:ext>
            </a:extLst>
          </p:cNvPr>
          <p:cNvSpPr/>
          <p:nvPr/>
        </p:nvSpPr>
        <p:spPr>
          <a:xfrm rot="19137421">
            <a:off x="6373500" y="4640653"/>
            <a:ext cx="991097" cy="302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CEA6558-87C3-4BD5-8F90-8021522B7549}"/>
              </a:ext>
            </a:extLst>
          </p:cNvPr>
          <p:cNvSpPr/>
          <p:nvPr/>
        </p:nvSpPr>
        <p:spPr>
          <a:xfrm rot="2554061">
            <a:off x="9207801" y="4692481"/>
            <a:ext cx="1123195" cy="302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F3388F1-2287-4D37-818A-526432B160C7}"/>
              </a:ext>
            </a:extLst>
          </p:cNvPr>
          <p:cNvSpPr/>
          <p:nvPr/>
        </p:nvSpPr>
        <p:spPr>
          <a:xfrm>
            <a:off x="7427257" y="5632556"/>
            <a:ext cx="1628151" cy="302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8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DF592-6E66-426C-9D70-14FB04FE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Vividness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18E6F-AF39-4A5D-8D91-4535B9CA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8445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Emotionally interesting</a:t>
            </a:r>
          </a:p>
          <a:p>
            <a:pPr marL="514350" indent="-514350">
              <a:lnSpc>
                <a:spcPct val="150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Concrete and imagery-provoking</a:t>
            </a:r>
          </a:p>
          <a:p>
            <a:pPr marL="514350" indent="-514350">
              <a:lnSpc>
                <a:spcPct val="150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Proximate in a sensory, temporal or spatial way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71ECC5-C321-43AD-B278-974DCC7A9836}"/>
              </a:ext>
            </a:extLst>
          </p:cNvPr>
          <p:cNvSpPr txBox="1"/>
          <p:nvPr/>
        </p:nvSpPr>
        <p:spPr>
          <a:xfrm>
            <a:off x="2339975" y="3731169"/>
            <a:ext cx="6826241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little empirical evidence support that vividness influence social cognition and behaviors !!!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931B70-51E9-42B5-9BEF-F615C87A821F}"/>
              </a:ext>
            </a:extLst>
          </p:cNvPr>
          <p:cNvSpPr txBox="1"/>
          <p:nvPr/>
        </p:nvSpPr>
        <p:spPr>
          <a:xfrm>
            <a:off x="2339977" y="5805631"/>
            <a:ext cx="6826241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One major exception: Individual case history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4D17F13-0B1A-4F97-9111-9EF44C0F1ABB}"/>
              </a:ext>
            </a:extLst>
          </p:cNvPr>
          <p:cNvSpPr/>
          <p:nvPr/>
        </p:nvSpPr>
        <p:spPr>
          <a:xfrm rot="5400000">
            <a:off x="5257548" y="5075776"/>
            <a:ext cx="991097" cy="302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7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1593-E737-4298-B0EB-11937F3A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5B995-4753-4484-A6EC-DA5B0B69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1511999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Readiness which stored knowledge can be used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FC0B7D53-201E-4D07-B4E3-70C0E0C40BA2}"/>
              </a:ext>
            </a:extLst>
          </p:cNvPr>
          <p:cNvSpPr/>
          <p:nvPr/>
        </p:nvSpPr>
        <p:spPr>
          <a:xfrm>
            <a:off x="1623364" y="3119248"/>
            <a:ext cx="494145" cy="2514953"/>
          </a:xfrm>
          <a:prstGeom prst="leftBrace">
            <a:avLst>
              <a:gd name="adj1" fmla="val 8333"/>
              <a:gd name="adj2" fmla="val 4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5D6DF0-1F1B-492E-9FBF-AA2561C55A4D}"/>
              </a:ext>
            </a:extLst>
          </p:cNvPr>
          <p:cNvSpPr txBox="1"/>
          <p:nvPr/>
        </p:nvSpPr>
        <p:spPr>
          <a:xfrm>
            <a:off x="2753505" y="2622252"/>
            <a:ext cx="2199495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Personality trait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84A5CC-B2E0-4994-8C27-210C83928D26}"/>
              </a:ext>
            </a:extLst>
          </p:cNvPr>
          <p:cNvSpPr txBox="1"/>
          <p:nvPr/>
        </p:nvSpPr>
        <p:spPr>
          <a:xfrm>
            <a:off x="2776926" y="3165095"/>
            <a:ext cx="98029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D6ECED-79AE-4917-980D-5E76DAD5DEF3}"/>
              </a:ext>
            </a:extLst>
          </p:cNvPr>
          <p:cNvSpPr txBox="1"/>
          <p:nvPr/>
        </p:nvSpPr>
        <p:spPr>
          <a:xfrm>
            <a:off x="2753505" y="3707938"/>
            <a:ext cx="1913745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Social norm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BB9D60-1F2A-4765-8053-04FC9608E80A}"/>
              </a:ext>
            </a:extLst>
          </p:cNvPr>
          <p:cNvSpPr txBox="1"/>
          <p:nvPr/>
        </p:nvSpPr>
        <p:spPr>
          <a:xfrm>
            <a:off x="2753505" y="4296628"/>
            <a:ext cx="320477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Gender/ Gender-role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847B78-CD78-41C3-9056-F178BE6B0F89}"/>
              </a:ext>
            </a:extLst>
          </p:cNvPr>
          <p:cNvSpPr txBox="1"/>
          <p:nvPr/>
        </p:nvSpPr>
        <p:spPr>
          <a:xfrm>
            <a:off x="2776926" y="4839471"/>
            <a:ext cx="320477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E5CBF9-40AE-420E-9D83-B0F7F31FD422}"/>
              </a:ext>
            </a:extLst>
          </p:cNvPr>
          <p:cNvSpPr txBox="1"/>
          <p:nvPr/>
        </p:nvSpPr>
        <p:spPr>
          <a:xfrm>
            <a:off x="2753505" y="5382314"/>
            <a:ext cx="320477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AA2ECF7-A7E2-4011-963C-CE73CBD033FE}"/>
              </a:ext>
            </a:extLst>
          </p:cNvPr>
          <p:cNvSpPr/>
          <p:nvPr/>
        </p:nvSpPr>
        <p:spPr>
          <a:xfrm>
            <a:off x="6122696" y="2975815"/>
            <a:ext cx="885445" cy="411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FB85EF8-CC1B-4D87-B4E7-2E77F520517C}"/>
              </a:ext>
            </a:extLst>
          </p:cNvPr>
          <p:cNvSpPr/>
          <p:nvPr/>
        </p:nvSpPr>
        <p:spPr>
          <a:xfrm>
            <a:off x="6096000" y="5336467"/>
            <a:ext cx="885445" cy="411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1A2488-0647-4DDE-9715-A16BAE338DE1}"/>
              </a:ext>
            </a:extLst>
          </p:cNvPr>
          <p:cNvSpPr txBox="1"/>
          <p:nvPr/>
        </p:nvSpPr>
        <p:spPr>
          <a:xfrm>
            <a:off x="7572689" y="2886003"/>
            <a:ext cx="2199495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Assimilation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F57953-8783-4E43-B16F-4E1E292C341F}"/>
              </a:ext>
            </a:extLst>
          </p:cNvPr>
          <p:cNvSpPr txBox="1"/>
          <p:nvPr/>
        </p:nvSpPr>
        <p:spPr>
          <a:xfrm>
            <a:off x="7858438" y="5293470"/>
            <a:ext cx="2199495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</a:p>
        </p:txBody>
      </p:sp>
    </p:spTree>
    <p:extLst>
      <p:ext uri="{BB962C8B-B14F-4D97-AF65-F5344CB8AC3E}">
        <p14:creationId xmlns:p14="http://schemas.microsoft.com/office/powerpoint/2010/main" val="61344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13CE4A-6936-4E8E-8257-8A91F985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423987"/>
            <a:ext cx="9944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7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E4AFC-363B-4899-9D83-B56D23F5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Direct perception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60951E-4E20-450F-BE92-ADAB19189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90688"/>
            <a:ext cx="105537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4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94DD6-5B14-423F-AB06-F0026C09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Take home message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6887D-9FFA-4B86-BAF9-B865A0B1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Faces as the dominant salient social stimulus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Spontaneous inference during face perception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Gaze capture attention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Salient and vivid stimuli capture attention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Attention orient to primed stimuli</a:t>
            </a:r>
          </a:p>
        </p:txBody>
      </p:sp>
    </p:spTree>
    <p:extLst>
      <p:ext uri="{BB962C8B-B14F-4D97-AF65-F5344CB8AC3E}">
        <p14:creationId xmlns:p14="http://schemas.microsoft.com/office/powerpoint/2010/main" val="283116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A4A4-57B9-4EC3-AEDD-B3AF9736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The main question: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E185F-1C6E-4AB6-8F12-199FAD017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062"/>
            <a:ext cx="10515600" cy="29273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social cognition, what stimuli capture our attention and what information that we encoded?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82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9CB0D-5AAF-46EF-8EC6-BE8E2AAA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Experts in this topic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James V. Haxby — HaxbyLab@Dartmouth">
            <a:extLst>
              <a:ext uri="{FF2B5EF4-FFF2-40B4-BE49-F238E27FC236}">
                <a16:creationId xmlns:a16="http://schemas.microsoft.com/office/drawing/2014/main" id="{5EEE8BB2-6045-4AAC-A71B-5D833E137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21" y="2534098"/>
            <a:ext cx="1643746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192F60-5DBF-4476-92EB-B9B9E9360555}"/>
              </a:ext>
            </a:extLst>
          </p:cNvPr>
          <p:cNvSpPr txBox="1"/>
          <p:nvPr/>
        </p:nvSpPr>
        <p:spPr>
          <a:xfrm>
            <a:off x="3730644" y="5164693"/>
            <a:ext cx="200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Nancy Kanwisher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4" name="Picture 4" descr="Nancy Kanwisher — KNAW">
            <a:extLst>
              <a:ext uri="{FF2B5EF4-FFF2-40B4-BE49-F238E27FC236}">
                <a16:creationId xmlns:a16="http://schemas.microsoft.com/office/drawing/2014/main" id="{5DF1053F-3642-47F4-A737-3954FCEE9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9" t="-1" r="41304" b="-2778"/>
          <a:stretch/>
        </p:blipFill>
        <p:spPr bwMode="auto">
          <a:xfrm>
            <a:off x="3967151" y="2534098"/>
            <a:ext cx="1773268" cy="21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7926E7-5BE4-425E-B709-ABEC1AA52318}"/>
              </a:ext>
            </a:extLst>
          </p:cNvPr>
          <p:cNvSpPr txBox="1"/>
          <p:nvPr/>
        </p:nvSpPr>
        <p:spPr>
          <a:xfrm>
            <a:off x="1052540" y="5130284"/>
            <a:ext cx="200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ames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Haxby</a:t>
            </a:r>
          </a:p>
        </p:txBody>
      </p:sp>
      <p:pic>
        <p:nvPicPr>
          <p:cNvPr id="10246" name="Picture 6" descr="Neuroscientist Ralph Adolphs Connects Brain to Mind">
            <a:extLst>
              <a:ext uri="{FF2B5EF4-FFF2-40B4-BE49-F238E27FC236}">
                <a16:creationId xmlns:a16="http://schemas.microsoft.com/office/drawing/2014/main" id="{02F019FC-01EA-4148-AE27-224EA7DA9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 r="17317" b="-1059"/>
          <a:stretch/>
        </p:blipFill>
        <p:spPr bwMode="auto">
          <a:xfrm>
            <a:off x="6953203" y="2534098"/>
            <a:ext cx="1645469" cy="216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F8A043-CAFB-4DFE-A30D-8EAAFC488F36}"/>
              </a:ext>
            </a:extLst>
          </p:cNvPr>
          <p:cNvSpPr txBox="1"/>
          <p:nvPr/>
        </p:nvSpPr>
        <p:spPr>
          <a:xfrm>
            <a:off x="6771049" y="5164693"/>
            <a:ext cx="200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Ralph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Adolphs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B2D61A46-1C43-4529-B5BC-49250657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36" y="2539785"/>
            <a:ext cx="1498276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C643C7B-2480-4E8E-9736-C1F3F27F66D4}"/>
              </a:ext>
            </a:extLst>
          </p:cNvPr>
          <p:cNvSpPr txBox="1"/>
          <p:nvPr/>
        </p:nvSpPr>
        <p:spPr>
          <a:xfrm>
            <a:off x="9591500" y="5130284"/>
            <a:ext cx="200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Jon Freeman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6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40EB6-22D0-4655-A94D-7DAB50F9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356A9E-11C7-4454-A297-9E405C0D4BB4}"/>
              </a:ext>
            </a:extLst>
          </p:cNvPr>
          <p:cNvSpPr txBox="1"/>
          <p:nvPr/>
        </p:nvSpPr>
        <p:spPr>
          <a:xfrm>
            <a:off x="838200" y="1661809"/>
            <a:ext cx="9540240" cy="420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Haxby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V., Hoffman, E. A., &amp;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Gobbini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I. (2000). The distributed human neural system for face perception.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Trends in cognitive sciences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223-233.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Stolier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M.,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Hehman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Keller, M. D., Walker, M., &amp; Freeman, J. B. (2018). The conceptual structure of face impressions.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National Academy of Sciences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115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(37), 9210-9215.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Freeman, J. B.,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Stolier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M., Brooks, J. A., &amp;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Stillerman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 S. (2018). The neural representational geometry of social perception.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 opinion in psychology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24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83-91.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Stolier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M., &amp; Freeman, J. B. (2017). A neural mechanism of social categorization.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Neuroscience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37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(23), 5711-5721.</a:t>
            </a:r>
            <a:endParaRPr lang="en-US" altLang="zh-CN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Stolier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M., &amp; Freeman, J. B. (2016). Neural pattern similarity reveals the inherent intersection of social categories.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neuroscience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795-797.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0565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356716-A709-4D00-9F9D-05062B78EC7E}"/>
              </a:ext>
            </a:extLst>
          </p:cNvPr>
          <p:cNvSpPr txBox="1"/>
          <p:nvPr/>
        </p:nvSpPr>
        <p:spPr>
          <a:xfrm>
            <a:off x="3967162" y="3167390"/>
            <a:ext cx="425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Thanks for listening!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10342-B8F2-43EA-9D21-724A09C6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Components in social cognition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C66A97-8EED-4F89-8391-C0689C449F9E}"/>
              </a:ext>
            </a:extLst>
          </p:cNvPr>
          <p:cNvSpPr txBox="1"/>
          <p:nvPr/>
        </p:nvSpPr>
        <p:spPr>
          <a:xfrm>
            <a:off x="662179" y="4424069"/>
            <a:ext cx="241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Social perception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ADA40C-AE2E-4E56-B8A0-CA7AD588644E}"/>
              </a:ext>
            </a:extLst>
          </p:cNvPr>
          <p:cNvSpPr txBox="1"/>
          <p:nvPr/>
        </p:nvSpPr>
        <p:spPr>
          <a:xfrm>
            <a:off x="8601456" y="4424068"/>
            <a:ext cx="2331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Social behaviors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A9C934-0F0E-4009-A940-01EB66DB9B0F}"/>
              </a:ext>
            </a:extLst>
          </p:cNvPr>
          <p:cNvSpPr txBox="1"/>
          <p:nvPr/>
        </p:nvSpPr>
        <p:spPr>
          <a:xfrm>
            <a:off x="4673728" y="4424068"/>
            <a:ext cx="2331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Social inference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E799F9D-8114-4708-8F52-4D40A992E70A}"/>
              </a:ext>
            </a:extLst>
          </p:cNvPr>
          <p:cNvSpPr/>
          <p:nvPr/>
        </p:nvSpPr>
        <p:spPr>
          <a:xfrm>
            <a:off x="3419855" y="3291840"/>
            <a:ext cx="786384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A82D4E2-4CD4-4F92-AAA9-0E7285D13CAB}"/>
              </a:ext>
            </a:extLst>
          </p:cNvPr>
          <p:cNvSpPr/>
          <p:nvPr/>
        </p:nvSpPr>
        <p:spPr>
          <a:xfrm>
            <a:off x="7214615" y="3294074"/>
            <a:ext cx="786384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Facial Recognition System Face Detection Face Perception, PNG, 512x512px,  Facial Recognition System, Area, Black, Black And">
            <a:extLst>
              <a:ext uri="{FF2B5EF4-FFF2-40B4-BE49-F238E27FC236}">
                <a16:creationId xmlns:a16="http://schemas.microsoft.com/office/drawing/2014/main" id="{56E9C1E6-8A8A-4E9D-B14A-86972E43B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155" y1="72316" x2="34155" y2="72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49" r="18244" b="2028"/>
          <a:stretch/>
        </p:blipFill>
        <p:spPr bwMode="auto">
          <a:xfrm>
            <a:off x="1097281" y="2651200"/>
            <a:ext cx="1545336" cy="149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erence Icon - Download inference Icon 2251190 | Noun Project">
            <a:extLst>
              <a:ext uri="{FF2B5EF4-FFF2-40B4-BE49-F238E27FC236}">
                <a16:creationId xmlns:a16="http://schemas.microsoft.com/office/drawing/2014/main" id="{C8651BC3-9CF5-4D49-9CA8-DDD90BBB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97" y="2674516"/>
            <a:ext cx="1577444" cy="157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stomer behavior - Free social icons">
            <a:extLst>
              <a:ext uri="{FF2B5EF4-FFF2-40B4-BE49-F238E27FC236}">
                <a16:creationId xmlns:a16="http://schemas.microsoft.com/office/drawing/2014/main" id="{A62D67B7-D869-4C00-A1AE-4E194F92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97" y="2674516"/>
            <a:ext cx="1577444" cy="157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F1018D5-F34A-4F86-8966-4C0D858CDAF6}"/>
              </a:ext>
            </a:extLst>
          </p:cNvPr>
          <p:cNvSpPr/>
          <p:nvPr/>
        </p:nvSpPr>
        <p:spPr>
          <a:xfrm>
            <a:off x="502920" y="2167128"/>
            <a:ext cx="2767584" cy="301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0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1B02B-9D49-426E-8D3C-0136EE1A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Attention &amp; Encoding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Spotlight free icon - technology, photo, light, illumination, electronics,  entertainment, photo camera, spotlight, stage | Icon, Icon collection, Free  icons">
            <a:extLst>
              <a:ext uri="{FF2B5EF4-FFF2-40B4-BE49-F238E27FC236}">
                <a16:creationId xmlns:a16="http://schemas.microsoft.com/office/drawing/2014/main" id="{103C4C62-3D24-44B7-A7C1-1CBB8092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9" y="24717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89DE4A-8445-45D1-B831-7069F0F767AF}"/>
              </a:ext>
            </a:extLst>
          </p:cNvPr>
          <p:cNvSpPr txBox="1"/>
          <p:nvPr/>
        </p:nvSpPr>
        <p:spPr>
          <a:xfrm>
            <a:off x="2009775" y="5221840"/>
            <a:ext cx="271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Attention: Spotlight</a:t>
            </a:r>
            <a:endParaRPr lang="zh-CN" altLang="en-US" dirty="0"/>
          </a:p>
        </p:txBody>
      </p:sp>
      <p:pic>
        <p:nvPicPr>
          <p:cNvPr id="1032" name="Picture 8" descr="Encoding - Free computer icons">
            <a:extLst>
              <a:ext uri="{FF2B5EF4-FFF2-40B4-BE49-F238E27FC236}">
                <a16:creationId xmlns:a16="http://schemas.microsoft.com/office/drawing/2014/main" id="{120FF716-F1F4-4AC4-9BAD-8CAD46BB3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24336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66CE21-52F7-4155-B377-0FD52504E2FD}"/>
              </a:ext>
            </a:extLst>
          </p:cNvPr>
          <p:cNvSpPr txBox="1"/>
          <p:nvPr/>
        </p:nvSpPr>
        <p:spPr>
          <a:xfrm>
            <a:off x="7429502" y="5292206"/>
            <a:ext cx="312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Encoding: Transformation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23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6C2D6-2EC6-43F6-B8F8-1BE0E75E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B9573-8B80-48E7-B806-627C9E92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Faces: The focus of social attention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Salience: A property of stimuli in context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Vividness: An inherent property of stimuli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Accessibility: A property of categories in our head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Direct perception: Not just in our heads</a:t>
            </a:r>
          </a:p>
        </p:txBody>
      </p:sp>
    </p:spTree>
    <p:extLst>
      <p:ext uri="{BB962C8B-B14F-4D97-AF65-F5344CB8AC3E}">
        <p14:creationId xmlns:p14="http://schemas.microsoft.com/office/powerpoint/2010/main" val="379813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782E-23B2-4C3C-9721-23196EDD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Face - Gaze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Eyes face gaze icon cartoon style Royalty Free Vector Image">
            <a:extLst>
              <a:ext uri="{FF2B5EF4-FFF2-40B4-BE49-F238E27FC236}">
                <a16:creationId xmlns:a16="http://schemas.microsoft.com/office/drawing/2014/main" id="{FF18D2FE-8DEE-47ED-B543-FA4D34C1D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9" b="15792"/>
          <a:stretch/>
        </p:blipFill>
        <p:spPr bwMode="auto">
          <a:xfrm>
            <a:off x="702028" y="2733500"/>
            <a:ext cx="1976967" cy="18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左大括号 2">
            <a:extLst>
              <a:ext uri="{FF2B5EF4-FFF2-40B4-BE49-F238E27FC236}">
                <a16:creationId xmlns:a16="http://schemas.microsoft.com/office/drawing/2014/main" id="{8FA40BFB-CAB1-4F65-AC83-549B60C3F965}"/>
              </a:ext>
            </a:extLst>
          </p:cNvPr>
          <p:cNvSpPr/>
          <p:nvPr/>
        </p:nvSpPr>
        <p:spPr>
          <a:xfrm>
            <a:off x="3209925" y="2297552"/>
            <a:ext cx="571500" cy="3181525"/>
          </a:xfrm>
          <a:prstGeom prst="leftBrace">
            <a:avLst>
              <a:gd name="adj1" fmla="val 8333"/>
              <a:gd name="adj2" fmla="val 4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528C40-AD55-4D17-BEC6-EE789FFF851C}"/>
              </a:ext>
            </a:extLst>
          </p:cNvPr>
          <p:cNvSpPr txBox="1"/>
          <p:nvPr/>
        </p:nvSpPr>
        <p:spPr>
          <a:xfrm>
            <a:off x="4171950" y="2066719"/>
            <a:ext cx="6229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Directed-gaze face: Capture attention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0517B3-D15B-49B0-8B73-1CFDFDD79069}"/>
              </a:ext>
            </a:extLst>
          </p:cNvPr>
          <p:cNvSpPr txBox="1"/>
          <p:nvPr/>
        </p:nvSpPr>
        <p:spPr>
          <a:xfrm>
            <a:off x="4219575" y="5248244"/>
            <a:ext cx="5829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Averted-gaze face: Direct attention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848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C36E1-76B9-4A3B-B763-A9034B70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Social attention Stroop task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1356B8-86BC-4C49-BD52-B8323E67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7" y="1862028"/>
            <a:ext cx="5298643" cy="35816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23E3A5-42FE-48CF-AF9F-CC230396F0E4}"/>
              </a:ext>
            </a:extLst>
          </p:cNvPr>
          <p:cNvSpPr txBox="1"/>
          <p:nvPr/>
        </p:nvSpPr>
        <p:spPr>
          <a:xfrm>
            <a:off x="1162050" y="5772119"/>
            <a:ext cx="4857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Attention biased by averted-gaze</a:t>
            </a:r>
            <a:endParaRPr lang="zh-CN" altLang="en-US" sz="2400" dirty="0"/>
          </a:p>
        </p:txBody>
      </p:sp>
      <p:pic>
        <p:nvPicPr>
          <p:cNvPr id="3074" name="Picture 2" descr="Superior temporal sulcus - Wikipedia">
            <a:extLst>
              <a:ext uri="{FF2B5EF4-FFF2-40B4-BE49-F238E27FC236}">
                <a16:creationId xmlns:a16="http://schemas.microsoft.com/office/drawing/2014/main" id="{D8282D98-C9E3-49DE-AE8F-74282F0C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4" y="2451099"/>
            <a:ext cx="3544505" cy="24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D1FAE6-F90F-40A0-A5C4-12801B56C213}"/>
              </a:ext>
            </a:extLst>
          </p:cNvPr>
          <p:cNvSpPr txBox="1"/>
          <p:nvPr/>
        </p:nvSpPr>
        <p:spPr>
          <a:xfrm>
            <a:off x="7305675" y="5772118"/>
            <a:ext cx="3933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Superior temporal sulcus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943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E84C5-844B-415D-84F8-95360435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11" y="2409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Face – Face perception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59DC68-ECCB-4A4E-98FC-69912496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91" y="1098974"/>
            <a:ext cx="5574034" cy="51343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400CAB-20DE-4EFC-9E02-248AD05B54B5}"/>
              </a:ext>
            </a:extLst>
          </p:cNvPr>
          <p:cNvSpPr txBox="1"/>
          <p:nvPr/>
        </p:nvSpPr>
        <p:spPr>
          <a:xfrm>
            <a:off x="8491306" y="5859070"/>
            <a:ext cx="1893455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Lateralization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94BE1456-3D57-4A3A-A5CE-DB53CFF92E64}"/>
              </a:ext>
            </a:extLst>
          </p:cNvPr>
          <p:cNvSpPr/>
          <p:nvPr/>
        </p:nvSpPr>
        <p:spPr>
          <a:xfrm>
            <a:off x="6075539" y="2575454"/>
            <a:ext cx="494145" cy="2514953"/>
          </a:xfrm>
          <a:prstGeom prst="leftBrace">
            <a:avLst>
              <a:gd name="adj1" fmla="val 8333"/>
              <a:gd name="adj2" fmla="val 4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F36FAF-2E02-4512-9CC2-03102AD16390}"/>
              </a:ext>
            </a:extLst>
          </p:cNvPr>
          <p:cNvSpPr txBox="1"/>
          <p:nvPr/>
        </p:nvSpPr>
        <p:spPr>
          <a:xfrm>
            <a:off x="6569684" y="1238081"/>
            <a:ext cx="525462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perception as a global mental process !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5574AF-884D-4D69-A1C6-9061E9DABC1A}"/>
              </a:ext>
            </a:extLst>
          </p:cNvPr>
          <p:cNvSpPr txBox="1"/>
          <p:nvPr/>
        </p:nvSpPr>
        <p:spPr>
          <a:xfrm>
            <a:off x="6690519" y="2279258"/>
            <a:ext cx="532357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Right hemisphere: 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Identification/ Individualization/Person-based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CD5C24-B8DA-4451-ADF1-A6FEE2A4D933}"/>
              </a:ext>
            </a:extLst>
          </p:cNvPr>
          <p:cNvSpPr txBox="1"/>
          <p:nvPr/>
        </p:nvSpPr>
        <p:spPr>
          <a:xfrm>
            <a:off x="7159713" y="4548534"/>
            <a:ext cx="4385188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Left hemisphere: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Categorization/ Global/ Abstract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E781D9-3EF5-4CF8-AD3C-7E367055260F}"/>
              </a:ext>
            </a:extLst>
          </p:cNvPr>
          <p:cNvSpPr txBox="1"/>
          <p:nvPr/>
        </p:nvSpPr>
        <p:spPr>
          <a:xfrm>
            <a:off x="246391" y="6478553"/>
            <a:ext cx="4334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Haxby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V., Hoffman, E. A., &amp;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Gobbini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I. (2000). 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TICS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74078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02F03-4DCF-4EDE-9637-ACD709DB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Face – Face perception</a:t>
            </a:r>
            <a:endParaRPr lang="zh-CN" altLang="en-US" sz="3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4BAA9D-2A5A-41E0-9FC4-A99E816F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37" y="1599248"/>
            <a:ext cx="71437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78CFC5-9A68-41B0-8547-7F7ECE9A9FDB}"/>
              </a:ext>
            </a:extLst>
          </p:cNvPr>
          <p:cNvSpPr txBox="1"/>
          <p:nvPr/>
        </p:nvSpPr>
        <p:spPr>
          <a:xfrm>
            <a:off x="258318" y="6492875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Stolier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M., &amp; Freeman, J. B. (2016). 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Nat. </a:t>
            </a:r>
            <a:r>
              <a:rPr lang="en-US" altLang="zh-CN" sz="1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Neurosci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4513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593</Words>
  <Application>Microsoft Office PowerPoint</Application>
  <PresentationFormat>宽屏</PresentationFormat>
  <Paragraphs>96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Social Cognition Chapter 3: Attention and Encoding</vt:lpstr>
      <vt:lpstr>The main question:</vt:lpstr>
      <vt:lpstr>Components in social cognition</vt:lpstr>
      <vt:lpstr>Attention &amp; Encoding</vt:lpstr>
      <vt:lpstr>Contents</vt:lpstr>
      <vt:lpstr>Face - Gaze</vt:lpstr>
      <vt:lpstr>Social attention Stroop task</vt:lpstr>
      <vt:lpstr>Face – Face perception</vt:lpstr>
      <vt:lpstr>Face – Face perception</vt:lpstr>
      <vt:lpstr>Baby faces?</vt:lpstr>
      <vt:lpstr>Spontaneous inferences from faces</vt:lpstr>
      <vt:lpstr>Salience</vt:lpstr>
      <vt:lpstr>PowerPoint 演示文稿</vt:lpstr>
      <vt:lpstr>Salience-causality principle</vt:lpstr>
      <vt:lpstr>Vividness</vt:lpstr>
      <vt:lpstr>Accessibility</vt:lpstr>
      <vt:lpstr>PowerPoint 演示文稿</vt:lpstr>
      <vt:lpstr>Direct perception</vt:lpstr>
      <vt:lpstr>Take home message</vt:lpstr>
      <vt:lpstr>Experts in this topic</vt:lpstr>
      <vt:lpstr>References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Disrupts Human Hippocampal-Prefrontal Function during Prospective Spatial Navigation and Hinders Flexible Behavior</dc:title>
  <dc:creator>王 睿恩</dc:creator>
  <cp:lastModifiedBy>王 睿恩</cp:lastModifiedBy>
  <cp:revision>43</cp:revision>
  <dcterms:created xsi:type="dcterms:W3CDTF">2022-01-16T01:36:52Z</dcterms:created>
  <dcterms:modified xsi:type="dcterms:W3CDTF">2022-03-02T14:27:08Z</dcterms:modified>
</cp:coreProperties>
</file>