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E7"/>
    <a:srgbClr val="043933"/>
    <a:srgbClr val="FF694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65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71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2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0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5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8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622-086F-48EA-96AE-ADC7A38CC1F4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7A00-BACA-4162-93DE-554D9331F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720080"/>
          </a:xfrm>
        </p:spPr>
        <p:txBody>
          <a:bodyPr>
            <a:normAutofit/>
          </a:bodyPr>
          <a:lstStyle/>
          <a:p>
            <a:pPr algn="l"/>
            <a:r>
              <a:rPr lang="ru-RU" sz="2400" dirty="0" err="1" smtClean="0"/>
              <a:t>Кроссвузовский</a:t>
            </a:r>
            <a:r>
              <a:rPr lang="ru-RU" sz="2400" dirty="0" smtClean="0"/>
              <a:t> </a:t>
            </a:r>
            <a:r>
              <a:rPr lang="ru-RU" sz="2400" dirty="0" err="1" smtClean="0"/>
              <a:t>хакатон</a:t>
            </a:r>
            <a:r>
              <a:rPr lang="ru-RU" sz="2400" dirty="0" smtClean="0"/>
              <a:t> МФТИ и </a:t>
            </a:r>
            <a:r>
              <a:rPr lang="ru-RU" sz="2400" dirty="0" err="1" smtClean="0"/>
              <a:t>УрФУ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8841"/>
              </p:ext>
            </p:extLst>
          </p:nvPr>
        </p:nvGraphicFramePr>
        <p:xfrm>
          <a:off x="6444208" y="4581128"/>
          <a:ext cx="2317829" cy="1737360"/>
        </p:xfrm>
        <a:graphic>
          <a:graphicData uri="http://schemas.openxmlformats.org/drawingml/2006/table">
            <a:tbl>
              <a:tblPr/>
              <a:tblGrid>
                <a:gridCol w="2317829"/>
              </a:tblGrid>
              <a:tr h="291088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b="1" dirty="0" smtClean="0">
                          <a:effectLst/>
                        </a:rPr>
                        <a:t>Команда №2</a:t>
                      </a:r>
                      <a:endParaRPr lang="ru-RU" b="1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0" dirty="0">
                          <a:effectLst/>
                          <a:latin typeface="Calibri"/>
                        </a:rPr>
                        <a:t>Анастасия </a:t>
                      </a:r>
                      <a:r>
                        <a:rPr lang="ru-RU" sz="1400" b="0" dirty="0" err="1">
                          <a:effectLst/>
                          <a:latin typeface="Calibri"/>
                        </a:rPr>
                        <a:t>Толстолуцкая</a:t>
                      </a:r>
                      <a:endParaRPr lang="ru-RU" sz="1400" b="0" dirty="0">
                        <a:effectLst/>
                        <a:latin typeface="Calibri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0" dirty="0">
                          <a:effectLst/>
                          <a:latin typeface="Calibri"/>
                        </a:rPr>
                        <a:t>Андрей Ларионов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0" dirty="0">
                          <a:effectLst/>
                          <a:latin typeface="Calibri"/>
                        </a:rPr>
                        <a:t>Артур Миронов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0" dirty="0">
                          <a:effectLst/>
                          <a:latin typeface="Calibri"/>
                        </a:rPr>
                        <a:t>Дашков Артем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b="0" dirty="0">
                          <a:effectLst/>
                          <a:latin typeface="Calibri"/>
                        </a:rPr>
                        <a:t>Кирилл </a:t>
                      </a:r>
                      <a:r>
                        <a:rPr lang="ru-RU" sz="1400" b="0" dirty="0" smtClean="0">
                          <a:effectLst/>
                          <a:latin typeface="Calibri"/>
                        </a:rPr>
                        <a:t>Кочнев</a:t>
                      </a:r>
                      <a:endParaRPr lang="en-US" sz="1400" b="0" dirty="0" smtClean="0">
                        <a:effectLst/>
                        <a:latin typeface="Calibri"/>
                      </a:endParaRPr>
                    </a:p>
                    <a:p>
                      <a:pPr rtl="0" fontAlgn="b"/>
                      <a:r>
                        <a:rPr lang="ru-RU" sz="1400" b="0" dirty="0" smtClean="0">
                          <a:effectLst/>
                          <a:latin typeface="Calibri"/>
                        </a:rPr>
                        <a:t>Максим</a:t>
                      </a:r>
                      <a:r>
                        <a:rPr lang="ru-RU" sz="1400" b="0" baseline="0" dirty="0" smtClean="0">
                          <a:effectLst/>
                          <a:latin typeface="Calibri"/>
                        </a:rPr>
                        <a:t> Баканов</a:t>
                      </a:r>
                      <a:endParaRPr lang="ru-RU" sz="1400" b="0" dirty="0">
                        <a:effectLst/>
                        <a:latin typeface="Calibri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755576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043933"/>
                </a:solidFill>
              </a:rPr>
              <a:t>Учебная задача</a:t>
            </a:r>
            <a:endParaRPr lang="ru-RU" dirty="0">
              <a:solidFill>
                <a:srgbClr val="043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/>
              <a:t>Функция векторного представления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__fkGroteskNeue_598ab8"/>
              </a:rPr>
              <a:t>Функция </a:t>
            </a:r>
            <a:r>
              <a:rPr lang="ru-RU" sz="2000" dirty="0">
                <a:latin typeface="__fkGroteskNeue_598ab8"/>
              </a:rPr>
              <a:t>позволяет получить одно числовое представление для всего предложения, что может быть полезно </a:t>
            </a:r>
            <a:r>
              <a:rPr lang="ru-RU" sz="2000" dirty="0" smtClean="0">
                <a:latin typeface="__fkGroteskNeue_598ab8"/>
              </a:rPr>
              <a:t>для суммаризации текста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97345"/>
            <a:ext cx="500685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/>
              <a:t>Функция для извлечения </a:t>
            </a:r>
            <a:r>
              <a:rPr lang="ru-RU" sz="3400" dirty="0" smtClean="0"/>
              <a:t>резюме по отзывам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Autofit/>
          </a:bodyPr>
          <a:lstStyle/>
          <a:p>
            <a:r>
              <a:rPr lang="ru-RU" sz="2000" dirty="0" smtClean="0"/>
              <a:t>Функция </a:t>
            </a:r>
            <a:r>
              <a:rPr lang="ru-RU" sz="2000" dirty="0" err="1"/>
              <a:t>extractive_summary</a:t>
            </a:r>
            <a:r>
              <a:rPr lang="ru-RU" sz="2000" dirty="0"/>
              <a:t> </a:t>
            </a:r>
            <a:r>
              <a:rPr lang="ru-RU" sz="2000" dirty="0" smtClean="0"/>
              <a:t>предназначена </a:t>
            </a:r>
            <a:r>
              <a:rPr lang="ru-RU" sz="2000" dirty="0"/>
              <a:t>для извлечения резюме из текста, используя векторные представления предложений, созданные с помощью модели </a:t>
            </a:r>
            <a:r>
              <a:rPr lang="ru-RU" sz="2000" dirty="0" smtClean="0"/>
              <a:t>Word2Vec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7468"/>
            <a:ext cx="6851104" cy="36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Результат работы модели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Перечисленные ранее функции и фильтры поиска объединены в единый </a:t>
            </a:r>
            <a:r>
              <a:rPr lang="ru-RU" sz="2000" dirty="0" err="1" smtClean="0"/>
              <a:t>пайплан</a:t>
            </a:r>
            <a:r>
              <a:rPr lang="ru-RU" sz="2000" dirty="0" smtClean="0"/>
              <a:t> с перебором разных параметров модели</a:t>
            </a:r>
          </a:p>
          <a:p>
            <a:r>
              <a:rPr lang="ru-RU" sz="2000" dirty="0" smtClean="0"/>
              <a:t>Команда проекта пришла к выводу, что модель работает хорошо при параметрах: </a:t>
            </a:r>
            <a:r>
              <a:rPr lang="en-US" sz="2000" dirty="0" err="1" smtClean="0"/>
              <a:t>vector_size</a:t>
            </a:r>
            <a:r>
              <a:rPr lang="en-US" sz="2000" dirty="0" smtClean="0"/>
              <a:t> = 200, windows = 10, </a:t>
            </a:r>
            <a:r>
              <a:rPr lang="en-US" sz="2000" dirty="0" err="1" smtClean="0"/>
              <a:t>min_count</a:t>
            </a:r>
            <a:r>
              <a:rPr lang="en-US" sz="2000" dirty="0" smtClean="0"/>
              <a:t> = 1, sg = 0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9" y="2924944"/>
            <a:ext cx="8446054" cy="26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Прототип приложения, основанного на модели развернут на </a:t>
            </a:r>
            <a:r>
              <a:rPr lang="en-US" sz="3400" dirty="0" err="1" smtClean="0"/>
              <a:t>Streamlit</a:t>
            </a:r>
            <a:endParaRPr lang="ru-RU" sz="3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154" y="1600200"/>
            <a:ext cx="45916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Общие выводы по проекту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проекте применена классическая экстрактивная модель суммаризации текстов отзывов о </a:t>
            </a:r>
            <a:r>
              <a:rPr lang="ru-RU" sz="2000" dirty="0" smtClean="0"/>
              <a:t>поставщиках</a:t>
            </a:r>
            <a:endParaRPr lang="ru-RU" sz="2000" dirty="0"/>
          </a:p>
          <a:p>
            <a:r>
              <a:rPr lang="ru-RU" sz="2000" dirty="0"/>
              <a:t>При разных параметрах модель по разному </a:t>
            </a:r>
            <a:r>
              <a:rPr lang="ru-RU" sz="2000" dirty="0" err="1"/>
              <a:t>суммаризует</a:t>
            </a:r>
            <a:r>
              <a:rPr lang="ru-RU" sz="2000" dirty="0"/>
              <a:t> тексты, что говорит о ее </a:t>
            </a:r>
            <a:r>
              <a:rPr lang="ru-RU" sz="2000" dirty="0" smtClean="0"/>
              <a:t>работоспособности</a:t>
            </a:r>
            <a:endParaRPr lang="ru-RU" sz="2000" dirty="0"/>
          </a:p>
          <a:p>
            <a:r>
              <a:rPr lang="ru-RU" sz="2000" dirty="0"/>
              <a:t>Вместе с тем применение современных генеративных моделей - GPT, Perplexity дали ба лучший результат </a:t>
            </a:r>
            <a:r>
              <a:rPr lang="ru-RU" sz="2000" dirty="0" smtClean="0"/>
              <a:t>суммаризации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049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794519"/>
          </a:xfrm>
        </p:spPr>
        <p:txBody>
          <a:bodyPr>
            <a:normAutofit/>
          </a:bodyPr>
          <a:lstStyle/>
          <a:p>
            <a:pPr algn="l"/>
            <a:r>
              <a:rPr lang="ru-RU" sz="3400" dirty="0" smtClean="0"/>
              <a:t>Цель учебной задачи:</a:t>
            </a:r>
            <a:endParaRPr lang="ru-RU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200800" cy="3672408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solidFill>
                  <a:srgbClr val="043933"/>
                </a:solidFill>
              </a:rPr>
              <a:t>Создать нейронную сеть, способную генерировать текстовые отзывы о различных местах на основе определенных входных параметров, таких как: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933"/>
                </a:solidFill>
              </a:rPr>
              <a:t>категория места,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933"/>
                </a:solidFill>
              </a:rPr>
              <a:t>средний рейтинг,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43933"/>
                </a:solidFill>
              </a:rPr>
              <a:t>ключевые слова.</a:t>
            </a:r>
            <a:endParaRPr lang="ru-RU" sz="2400" dirty="0">
              <a:solidFill>
                <a:srgbClr val="043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3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794519"/>
          </a:xfrm>
        </p:spPr>
        <p:txBody>
          <a:bodyPr>
            <a:normAutofit/>
          </a:bodyPr>
          <a:lstStyle/>
          <a:p>
            <a:pPr algn="l"/>
            <a:r>
              <a:rPr lang="ru-RU" sz="3400" dirty="0" smtClean="0">
                <a:solidFill>
                  <a:srgbClr val="043933"/>
                </a:solidFill>
              </a:rPr>
              <a:t>Идеи реализации:</a:t>
            </a:r>
            <a:endParaRPr lang="ru-RU" sz="3400" dirty="0">
              <a:solidFill>
                <a:srgbClr val="04393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776864" cy="482453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ru-RU" sz="2000" dirty="0" smtClean="0">
                <a:solidFill>
                  <a:srgbClr val="043933"/>
                </a:solidFill>
              </a:rPr>
              <a:t>В процессе поиска решения были сформулированы два подхода в решении задачи.</a:t>
            </a:r>
          </a:p>
          <a:p>
            <a:pPr algn="just"/>
            <a:r>
              <a:rPr lang="ru-RU" sz="2000" b="1" dirty="0" smtClean="0">
                <a:solidFill>
                  <a:srgbClr val="043933"/>
                </a:solidFill>
              </a:rPr>
              <a:t>Общая часть для каждого подхода</a:t>
            </a:r>
            <a:r>
              <a:rPr lang="ru-RU" sz="2000" dirty="0" smtClean="0">
                <a:solidFill>
                  <a:srgbClr val="043933"/>
                </a:solidFill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Очистка данных;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Анализ данных;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Фильтрации данных на основе вводных параметров: адрес, категория заведения, ключевые слова;</a:t>
            </a:r>
          </a:p>
          <a:p>
            <a:pPr algn="just"/>
            <a:r>
              <a:rPr lang="ru-RU" sz="2000" b="1" dirty="0" smtClean="0">
                <a:solidFill>
                  <a:srgbClr val="043933"/>
                </a:solidFill>
              </a:rPr>
              <a:t>Подход № 1</a:t>
            </a:r>
            <a:r>
              <a:rPr lang="ru-RU" sz="2000" dirty="0" smtClean="0">
                <a:solidFill>
                  <a:srgbClr val="043933"/>
                </a:solidFill>
              </a:rPr>
              <a:t>: Формирование отзыва нейронной сетью для конкретного заведения исходя из уже существующих отзывов и рейтинга;</a:t>
            </a:r>
          </a:p>
          <a:p>
            <a:pPr algn="just"/>
            <a:r>
              <a:rPr lang="ru-RU" sz="2000" b="1" dirty="0" smtClean="0">
                <a:solidFill>
                  <a:srgbClr val="043933"/>
                </a:solidFill>
              </a:rPr>
              <a:t>Подход № 2</a:t>
            </a:r>
            <a:r>
              <a:rPr lang="ru-RU" sz="2000" dirty="0" smtClean="0">
                <a:solidFill>
                  <a:srgbClr val="043933"/>
                </a:solidFill>
              </a:rPr>
              <a:t>: Формирование одного отзыва нейронной сетью </a:t>
            </a:r>
            <a:r>
              <a:rPr lang="ru-RU" sz="2000" b="1" dirty="0" smtClean="0">
                <a:solidFill>
                  <a:srgbClr val="FF6946"/>
                </a:solidFill>
              </a:rPr>
              <a:t>для группы заведений</a:t>
            </a:r>
            <a:r>
              <a:rPr lang="ru-RU" sz="2000" dirty="0" smtClean="0">
                <a:solidFill>
                  <a:srgbClr val="FF6946"/>
                </a:solidFill>
              </a:rPr>
              <a:t> </a:t>
            </a:r>
            <a:r>
              <a:rPr lang="ru-RU" sz="2000" dirty="0" smtClean="0">
                <a:solidFill>
                  <a:srgbClr val="043933"/>
                </a:solidFill>
              </a:rPr>
              <a:t>исходя из уже существующих отзывов и рейтинга.</a:t>
            </a:r>
          </a:p>
        </p:txBody>
      </p:sp>
    </p:spTree>
    <p:extLst>
      <p:ext uri="{BB962C8B-B14F-4D97-AF65-F5344CB8AC3E}">
        <p14:creationId xmlns:p14="http://schemas.microsoft.com/office/powerpoint/2010/main" val="24284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794519"/>
          </a:xfrm>
        </p:spPr>
        <p:txBody>
          <a:bodyPr>
            <a:normAutofit/>
          </a:bodyPr>
          <a:lstStyle/>
          <a:p>
            <a:pPr algn="l"/>
            <a:r>
              <a:rPr lang="ru-RU" sz="3400" dirty="0" smtClean="0">
                <a:solidFill>
                  <a:srgbClr val="043933"/>
                </a:solidFill>
              </a:rPr>
              <a:t>Реализация: очистка данных</a:t>
            </a:r>
            <a:endParaRPr lang="ru-RU" sz="3400" dirty="0">
              <a:solidFill>
                <a:srgbClr val="04393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4824536" cy="482453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Поиск и удаление дубликатов;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Очистка рейтинга от точек и преобразование в целые числа;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Удаление в отзывах </a:t>
            </a:r>
            <a:r>
              <a:rPr lang="ru-RU" sz="2000" dirty="0" err="1" smtClean="0">
                <a:solidFill>
                  <a:srgbClr val="043933"/>
                </a:solidFill>
              </a:rPr>
              <a:t>хэштегов</a:t>
            </a:r>
            <a:r>
              <a:rPr lang="ru-RU" sz="2000" dirty="0" smtClean="0">
                <a:solidFill>
                  <a:srgbClr val="043933"/>
                </a:solidFill>
              </a:rPr>
              <a:t>, </a:t>
            </a:r>
            <a:r>
              <a:rPr lang="ru-RU" sz="2000" dirty="0" err="1" smtClean="0">
                <a:solidFill>
                  <a:srgbClr val="043933"/>
                </a:solidFill>
              </a:rPr>
              <a:t>эмодзи</a:t>
            </a:r>
            <a:r>
              <a:rPr lang="ru-RU" sz="2000" dirty="0" smtClean="0">
                <a:solidFill>
                  <a:srgbClr val="043933"/>
                </a:solidFill>
              </a:rPr>
              <a:t>, символов, пробелов</a:t>
            </a:r>
            <a:r>
              <a:rPr lang="en-US" sz="2000" dirty="0" smtClean="0">
                <a:solidFill>
                  <a:srgbClr val="043933"/>
                </a:solidFill>
              </a:rPr>
              <a:t> </a:t>
            </a:r>
            <a:r>
              <a:rPr lang="ru-RU" sz="2000" dirty="0" smtClean="0">
                <a:solidFill>
                  <a:srgbClr val="043933"/>
                </a:solidFill>
              </a:rPr>
              <a:t>и т.д.;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Приведение текста к нижнему регистру.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5711496" cy="263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0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794519"/>
          </a:xfrm>
        </p:spPr>
        <p:txBody>
          <a:bodyPr>
            <a:normAutofit/>
          </a:bodyPr>
          <a:lstStyle/>
          <a:p>
            <a:pPr algn="l"/>
            <a:r>
              <a:rPr lang="ru-RU" sz="3400" dirty="0" smtClean="0">
                <a:solidFill>
                  <a:srgbClr val="043933"/>
                </a:solidFill>
              </a:rPr>
              <a:t>Реализация: анализ данных</a:t>
            </a:r>
            <a:endParaRPr lang="ru-RU" sz="3400" dirty="0">
              <a:solidFill>
                <a:srgbClr val="04393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4896544" cy="266429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Анализ рубрик;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Разделение и группировка рубрик;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Анализ распределения целевых классов;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Анализ уникальных наименований и адресов организаций;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Анализ уникальных отзывов.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44688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33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794519"/>
          </a:xfrm>
        </p:spPr>
        <p:txBody>
          <a:bodyPr>
            <a:normAutofit/>
          </a:bodyPr>
          <a:lstStyle/>
          <a:p>
            <a:pPr algn="l"/>
            <a:r>
              <a:rPr lang="ru-RU" sz="3400" dirty="0" smtClean="0">
                <a:solidFill>
                  <a:srgbClr val="043933"/>
                </a:solidFill>
              </a:rPr>
              <a:t>Реализация: фильтрация данных</a:t>
            </a:r>
            <a:endParaRPr lang="ru-RU" sz="3400" dirty="0">
              <a:solidFill>
                <a:srgbClr val="04393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4032448" cy="158417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Фильтрация данных по городу</a:t>
            </a:r>
          </a:p>
          <a:p>
            <a:pPr algn="just"/>
            <a:r>
              <a:rPr lang="ru-RU" sz="2000" dirty="0" smtClean="0">
                <a:solidFill>
                  <a:srgbClr val="043933"/>
                </a:solidFill>
              </a:rPr>
              <a:t> и адресу</a:t>
            </a:r>
            <a:endParaRPr lang="en-US" sz="2000" dirty="0" smtClean="0">
              <a:solidFill>
                <a:srgbClr val="04393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Фильтрация по рубрике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43933"/>
                </a:solidFill>
              </a:rPr>
              <a:t>Фильтрация по рейтингу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200" dirty="0" smtClean="0">
              <a:solidFill>
                <a:srgbClr val="0439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0" y="3413957"/>
            <a:ext cx="4042393" cy="127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01" y="1545958"/>
            <a:ext cx="3898915" cy="31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Обучение модели </a:t>
            </a:r>
            <a:r>
              <a:rPr lang="en-US" sz="3400" dirty="0" smtClean="0"/>
              <a:t>Word2Vec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В функции train_word2vec_model происходит обучение модели Word2Vec с использованием библиотеки </a:t>
            </a:r>
            <a:r>
              <a:rPr lang="ru-RU" sz="2000" dirty="0" err="1" smtClean="0"/>
              <a:t>Gensim</a:t>
            </a:r>
            <a:endParaRPr lang="ru-RU" sz="2000" dirty="0" smtClean="0"/>
          </a:p>
          <a:p>
            <a:r>
              <a:rPr lang="ru-RU" sz="2000" dirty="0" err="1"/>
              <a:t>Gensim</a:t>
            </a:r>
            <a:r>
              <a:rPr lang="ru-RU" sz="2000" dirty="0"/>
              <a:t> — это библиотека с открытым исходным кодом на </a:t>
            </a:r>
            <a:r>
              <a:rPr lang="ru-RU" sz="2000" dirty="0" err="1"/>
              <a:t>Python</a:t>
            </a:r>
            <a:r>
              <a:rPr lang="ru-RU" sz="2000" dirty="0"/>
              <a:t>, предназначенная для обработки естественного языка и тематического моделирования.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3016"/>
            <a:ext cx="4618856" cy="19326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14" y="3573016"/>
            <a:ext cx="3455186" cy="11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Параметры модели</a:t>
            </a:r>
            <a:r>
              <a:rPr lang="en-US" sz="3400" dirty="0"/>
              <a:t> Word2Vec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dirty="0" err="1"/>
              <a:t>sentences</a:t>
            </a:r>
            <a:r>
              <a:rPr lang="ru-RU" sz="1600" dirty="0"/>
              <a:t>: это входные данные для обучения, представляющие собой список списков </a:t>
            </a:r>
            <a:r>
              <a:rPr lang="ru-RU" sz="1600" dirty="0" err="1"/>
              <a:t>токенов</a:t>
            </a:r>
            <a:r>
              <a:rPr lang="ru-RU" sz="1600" dirty="0"/>
              <a:t> (слов). Каждый внутренний список соответствует одному предложению.</a:t>
            </a:r>
          </a:p>
          <a:p>
            <a:r>
              <a:rPr lang="ru-RU" sz="1600" dirty="0" err="1"/>
              <a:t>vector_size</a:t>
            </a:r>
            <a:r>
              <a:rPr lang="ru-RU" sz="1600" dirty="0"/>
              <a:t>: Размерность векторов, представляющих слова. Например, </a:t>
            </a:r>
            <a:r>
              <a:rPr lang="ru-RU" sz="1600" dirty="0" err="1"/>
              <a:t>vector_size</a:t>
            </a:r>
            <a:r>
              <a:rPr lang="ru-RU" sz="1600" dirty="0"/>
              <a:t>=100 означает, что каждое слово будет представлено вектором размерности 100. Увеличение этого значения может помочь захватить больше информации о семантике </a:t>
            </a:r>
            <a:r>
              <a:rPr lang="ru-RU" sz="1600" dirty="0" smtClean="0"/>
              <a:t>слов.</a:t>
            </a:r>
            <a:endParaRPr lang="ru-RU" sz="1600" dirty="0"/>
          </a:p>
          <a:p>
            <a:r>
              <a:rPr lang="ru-RU" sz="1600" dirty="0" err="1"/>
              <a:t>window</a:t>
            </a:r>
            <a:r>
              <a:rPr lang="ru-RU" sz="1600" dirty="0"/>
              <a:t>: Максимальное расстояние между текущим словом и словами вокруг него. Например, </a:t>
            </a:r>
            <a:r>
              <a:rPr lang="ru-RU" sz="1600" dirty="0" err="1"/>
              <a:t>window</a:t>
            </a:r>
            <a:r>
              <a:rPr lang="ru-RU" sz="1600" dirty="0"/>
              <a:t>=5 означает, что модель будет учитывать до 5 слов слева и 5 слов справа от текущего слова. Увеличение этого значения может помочь модели лучше понимать контекст. </a:t>
            </a:r>
          </a:p>
          <a:p>
            <a:r>
              <a:rPr lang="ru-RU" sz="1600" dirty="0" err="1"/>
              <a:t>min_count</a:t>
            </a:r>
            <a:r>
              <a:rPr lang="ru-RU" sz="1600" dirty="0"/>
              <a:t>: Минимальное количество раз, которое слово должно встречаться в корпусе, чтобы оно было включено в модель. Например, </a:t>
            </a:r>
            <a:r>
              <a:rPr lang="ru-RU" sz="1600" dirty="0" err="1"/>
              <a:t>min_count</a:t>
            </a:r>
            <a:r>
              <a:rPr lang="ru-RU" sz="1600" dirty="0"/>
              <a:t>=1 включает все слова. Увеличение этого значения может помочь избавиться от редких слов и уменьшить размер словаря.</a:t>
            </a:r>
          </a:p>
          <a:p>
            <a:r>
              <a:rPr lang="ru-RU" sz="1600" dirty="0" err="1"/>
              <a:t>workers</a:t>
            </a:r>
            <a:r>
              <a:rPr lang="ru-RU" sz="1600" dirty="0"/>
              <a:t>: Количество потоков для параллельной обработки данных. Значение по умолчанию — 1. </a:t>
            </a:r>
            <a:endParaRPr lang="ru-RU" sz="1600" dirty="0" smtClean="0"/>
          </a:p>
          <a:p>
            <a:r>
              <a:rPr lang="ru-RU" sz="1600" dirty="0" err="1" smtClean="0"/>
              <a:t>sg</a:t>
            </a:r>
            <a:r>
              <a:rPr lang="ru-RU" sz="1600" dirty="0"/>
              <a:t>: Определяет алгоритм обучения: если </a:t>
            </a:r>
            <a:r>
              <a:rPr lang="ru-RU" sz="1600" dirty="0" err="1"/>
              <a:t>sg</a:t>
            </a:r>
            <a:r>
              <a:rPr lang="ru-RU" sz="1600" dirty="0"/>
              <a:t>=0, используется CBOW (</a:t>
            </a:r>
            <a:r>
              <a:rPr lang="ru-RU" sz="1600" dirty="0" err="1"/>
              <a:t>Continuous</a:t>
            </a:r>
            <a:r>
              <a:rPr lang="ru-RU" sz="1600" dirty="0"/>
              <a:t> </a:t>
            </a:r>
            <a:r>
              <a:rPr lang="ru-RU" sz="1600" dirty="0" err="1"/>
              <a:t>Bag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Words</a:t>
            </a:r>
            <a:r>
              <a:rPr lang="ru-RU" sz="1600" dirty="0"/>
              <a:t>), если </a:t>
            </a:r>
            <a:r>
              <a:rPr lang="ru-RU" sz="1600" dirty="0" err="1"/>
              <a:t>sg</a:t>
            </a:r>
            <a:r>
              <a:rPr lang="ru-RU" sz="1600" dirty="0"/>
              <a:t>=1, используется </a:t>
            </a:r>
            <a:r>
              <a:rPr lang="ru-RU" sz="1600" dirty="0" err="1"/>
              <a:t>Skip-Gram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805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 smtClean="0"/>
              <a:t>Токенизация текста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Загрузка модели </a:t>
            </a:r>
            <a:r>
              <a:rPr lang="ru-RU" sz="2000" dirty="0" err="1"/>
              <a:t>SpaCy</a:t>
            </a:r>
            <a:r>
              <a:rPr lang="ru-RU" sz="2000" dirty="0"/>
              <a:t> для русского языка.</a:t>
            </a:r>
          </a:p>
          <a:p>
            <a:r>
              <a:rPr lang="ru-RU" sz="2000" dirty="0" smtClean="0"/>
              <a:t>Определение функции </a:t>
            </a:r>
            <a:r>
              <a:rPr lang="ru-RU" sz="2000" dirty="0"/>
              <a:t>для </a:t>
            </a:r>
            <a:r>
              <a:rPr lang="ru-RU" sz="2000" dirty="0" err="1"/>
              <a:t>токенизации</a:t>
            </a:r>
            <a:r>
              <a:rPr lang="ru-RU" sz="2000" dirty="0"/>
              <a:t> текста.</a:t>
            </a:r>
          </a:p>
          <a:p>
            <a:r>
              <a:rPr lang="ru-RU" sz="2000" dirty="0" smtClean="0"/>
              <a:t>Обработка текста </a:t>
            </a:r>
            <a:r>
              <a:rPr lang="ru-RU" sz="2000" dirty="0"/>
              <a:t>и </a:t>
            </a:r>
            <a:r>
              <a:rPr lang="ru-RU" sz="2000" dirty="0" smtClean="0"/>
              <a:t>создание объекта </a:t>
            </a:r>
            <a:r>
              <a:rPr lang="ru-RU" sz="2000" dirty="0" err="1"/>
              <a:t>Doc</a:t>
            </a:r>
            <a:r>
              <a:rPr lang="ru-RU" sz="2000" dirty="0"/>
              <a:t>.</a:t>
            </a:r>
          </a:p>
          <a:p>
            <a:r>
              <a:rPr lang="ru-RU" sz="2000" dirty="0" smtClean="0"/>
              <a:t>Извлечение </a:t>
            </a:r>
            <a:r>
              <a:rPr lang="ru-RU" sz="2000" dirty="0" err="1" smtClean="0"/>
              <a:t>токеныовиз</a:t>
            </a:r>
            <a:r>
              <a:rPr lang="ru-RU" sz="2000" dirty="0" smtClean="0"/>
              <a:t> </a:t>
            </a:r>
            <a:r>
              <a:rPr lang="ru-RU" sz="2000" dirty="0"/>
              <a:t>текста, исключая стоп-слова.</a:t>
            </a:r>
          </a:p>
          <a:p>
            <a:r>
              <a:rPr lang="ru-RU" sz="2000" dirty="0" smtClean="0"/>
              <a:t>Возвращение списка </a:t>
            </a:r>
            <a:r>
              <a:rPr lang="ru-RU" sz="2000" dirty="0"/>
              <a:t>значимых </a:t>
            </a:r>
            <a:r>
              <a:rPr lang="ru-RU" sz="2000" dirty="0" err="1"/>
              <a:t>токенов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706166"/>
            <a:ext cx="7953979" cy="13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7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206</TotalTime>
  <Words>615</Words>
  <Application>Microsoft Office PowerPoint</Application>
  <PresentationFormat>Экран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__fkGroteskNeue_598ab8</vt:lpstr>
      <vt:lpstr>Arial</vt:lpstr>
      <vt:lpstr>Calibri</vt:lpstr>
      <vt:lpstr>Тема Office</vt:lpstr>
      <vt:lpstr>Кроссвузовский хакатон МФТИ и УрФУ</vt:lpstr>
      <vt:lpstr>Цель учебной задачи:</vt:lpstr>
      <vt:lpstr>Идеи реализации:</vt:lpstr>
      <vt:lpstr>Реализация: очистка данных</vt:lpstr>
      <vt:lpstr>Реализация: анализ данных</vt:lpstr>
      <vt:lpstr>Реализация: фильтрация данных</vt:lpstr>
      <vt:lpstr>Обучение модели Word2Vec</vt:lpstr>
      <vt:lpstr>Параметры модели Word2Vec</vt:lpstr>
      <vt:lpstr>Токенизация текста</vt:lpstr>
      <vt:lpstr>Функция векторного представления предложения</vt:lpstr>
      <vt:lpstr>Функция для извлечения резюме по отзывам</vt:lpstr>
      <vt:lpstr>Результат работы модели</vt:lpstr>
      <vt:lpstr>Прототип приложения, основанного на модели развернут на Streamlit</vt:lpstr>
      <vt:lpstr>Общие выводы по проекту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Кроссвузовский хакатон МФТИ и УрФУ</dc:title>
  <dc:creator>Дашков Артем Андреевич</dc:creator>
  <cp:lastModifiedBy>1</cp:lastModifiedBy>
  <cp:revision>27</cp:revision>
  <dcterms:created xsi:type="dcterms:W3CDTF">2024-12-12T17:48:19Z</dcterms:created>
  <dcterms:modified xsi:type="dcterms:W3CDTF">2024-12-19T14:01:00Z</dcterms:modified>
</cp:coreProperties>
</file>