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
          <p15:clr>
            <a:srgbClr val="A4A3A4"/>
          </p15:clr>
        </p15:guide>
        <p15:guide id="2" pos="5760">
          <p15:clr>
            <a:srgbClr val="A4A3A4"/>
          </p15:clr>
        </p15:guide>
        <p15:guide id="3" pos="4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 orient="horz"/>
        <p:guide pos="5760"/>
        <p:guide pos="4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03d74e6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03d74e6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0449270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0449270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ffac36e6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ffac36e6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ffac36e6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ffac36e6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ffac36e6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ffac36e6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ffac36e6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ffac36e6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ffac36e6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ffac36e6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03d74e6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03d74e6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03d74e6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03d74e6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03d74e6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03d74e6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tart.umd.edu/gtd/search/Results.aspx?expanded=no&amp;casualties_type=b&amp;casualties_max=&amp;start_year=1970&amp;start_month=1&amp;start_day=1&amp;end_year=1970&amp;end_month=7&amp;end_day=1&amp;dtp2=all&amp;success=yes&amp;country=217&amp;ob=GTDID&amp;od=desc&amp;page=1&amp;count=50#results-table" TargetMode="External"/><Relationship Id="rId4" Type="http://schemas.openxmlformats.org/officeDocument/2006/relationships/hyperlink" Target="https://www.start.umd.edu/gtd/search/Results.aspx?page=1&amp;casualties_type=b&amp;casualties_max=&amp;start_year=1970&amp;start_month=1&amp;start_day=1&amp;end_year=1970&amp;end_month=7&amp;end_day=31&amp;dtp2=all&amp;country=499,75,362&amp;charttype=line&amp;chart=overtime&amp;ob=GTDID&amp;od=desc&amp;expanded=yes#results-t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tart.umd.edu/data-tools/global-terrorism-database-gt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Group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Mohammed Khan, Andrew Lee, Rohan Jose, John Hernandez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SQL Query Script</a:t>
            </a:r>
            <a:endParaRPr/>
          </a:p>
        </p:txBody>
      </p:sp>
      <p:pic>
        <p:nvPicPr>
          <p:cNvPr id="189" name="Google Shape;189;p22"/>
          <p:cNvPicPr preferRelativeResize="0"/>
          <p:nvPr/>
        </p:nvPicPr>
        <p:blipFill>
          <a:blip r:embed="rId3">
            <a:alphaModFix/>
          </a:blip>
          <a:stretch>
            <a:fillRect/>
          </a:stretch>
        </p:blipFill>
        <p:spPr>
          <a:xfrm>
            <a:off x="1906548" y="934500"/>
            <a:ext cx="5454951" cy="405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3">
                  <a:extLst>
                    <a:ext uri="{A12FA001-AC4F-418D-AE19-62706E023703}">
                      <ahyp:hlinkClr val="tx"/>
                    </a:ext>
                  </a:extLst>
                </a:hlinkClick>
              </a:rPr>
              <a:t>https://www.start.umd.edu/gtd/search/Results.aspx?expanded=no&amp;casualties_type=b&amp;casualties_max=&amp;start_year=1970&amp;start_month=1&amp;start_day=1&amp;end_year=1970&amp;end_month=7&amp;end_day=1&amp;dtp2=all&amp;success=yes&amp;country=217&amp;ob=GTDID&amp;od=desc&amp;page=1&amp;count=50#results-table</a:t>
            </a:r>
            <a:endParaRPr/>
          </a:p>
          <a:p>
            <a:pPr indent="0" lvl="0" marL="0" rtl="0" algn="l">
              <a:spcBef>
                <a:spcPts val="1600"/>
              </a:spcBef>
              <a:spcAft>
                <a:spcPts val="1600"/>
              </a:spcAft>
              <a:buNone/>
            </a:pPr>
            <a:r>
              <a:rPr lang="en" u="sng">
                <a:solidFill>
                  <a:schemeClr val="accent5"/>
                </a:solidFill>
                <a:hlinkClick r:id="rId4">
                  <a:extLst>
                    <a:ext uri="{A12FA001-AC4F-418D-AE19-62706E023703}">
                      <ahyp:hlinkClr val="tx"/>
                    </a:ext>
                  </a:extLst>
                </a:hlinkClick>
              </a:rPr>
              <a:t>https://www.start.umd.edu/gtd/search/Results.aspx?page=1&amp;casualties_type=b&amp;casualties_max=&amp;start_year=1970&amp;start_month=1&amp;start_day=1&amp;end_year=1970&amp;end_month=7&amp;end_day=31&amp;dtp2=all&amp;country=499,75,362&amp;charttype=line&amp;chart=overtime&amp;ob=GTDID&amp;od=desc&amp;expanded=yes#results-t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99150" y="576725"/>
            <a:ext cx="7038900" cy="6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Global Terrorism Database Collection</a:t>
            </a:r>
            <a:endParaRPr/>
          </a:p>
        </p:txBody>
      </p:sp>
      <p:sp>
        <p:nvSpPr>
          <p:cNvPr id="141" name="Google Shape;141;p14"/>
          <p:cNvSpPr txBox="1"/>
          <p:nvPr>
            <p:ph idx="1" type="body"/>
          </p:nvPr>
        </p:nvSpPr>
        <p:spPr>
          <a:xfrm>
            <a:off x="420175" y="1518025"/>
            <a:ext cx="84267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pulled 20 Tables from </a:t>
            </a:r>
            <a:r>
              <a:rPr lang="en" sz="1500" u="sng">
                <a:solidFill>
                  <a:schemeClr val="hlink"/>
                </a:solidFill>
                <a:hlinkClick r:id="rId3"/>
              </a:rPr>
              <a:t>https://www.start.umd.edu/data-tools/global-terrorism-database-gtd</a:t>
            </a:r>
            <a:endParaRPr sz="1500"/>
          </a:p>
          <a:p>
            <a:pPr indent="-323850" lvl="0" marL="457200" rtl="0" algn="l">
              <a:spcBef>
                <a:spcPts val="0"/>
              </a:spcBef>
              <a:spcAft>
                <a:spcPts val="0"/>
              </a:spcAft>
              <a:buSzPts val="1500"/>
              <a:buChar char="●"/>
            </a:pPr>
            <a:r>
              <a:rPr lang="en" sz="1500"/>
              <a:t>The different categories we had for the tables were: Location, time/date, terror_event, attack_details, target, weapon, group, motive, group_details, casualties/victims, damage, ransom, source</a:t>
            </a:r>
            <a:endParaRPr sz="1500"/>
          </a:p>
          <a:p>
            <a:pPr indent="-323850" lvl="0" marL="457200" rtl="0" algn="l">
              <a:spcBef>
                <a:spcPts val="0"/>
              </a:spcBef>
              <a:spcAft>
                <a:spcPts val="0"/>
              </a:spcAft>
              <a:buSzPts val="1500"/>
              <a:buChar char="●"/>
            </a:pPr>
            <a:r>
              <a:rPr lang="en" sz="1500"/>
              <a:t>After adding some relationships between the tables, some were generated  thereby generating an extra 5 tables in addition to the ones added previously</a:t>
            </a:r>
            <a:endParaRPr sz="1500"/>
          </a:p>
          <a:p>
            <a:pPr indent="-323850" lvl="0" marL="457200" rtl="0" algn="l">
              <a:spcBef>
                <a:spcPts val="0"/>
              </a:spcBef>
              <a:spcAft>
                <a:spcPts val="0"/>
              </a:spcAft>
              <a:buSzPts val="1500"/>
              <a:buChar char="●"/>
            </a:pPr>
            <a:r>
              <a:rPr lang="en" sz="1500"/>
              <a:t>We used data from 50 entries in the GTD</a:t>
            </a:r>
            <a:endParaRPr sz="1500"/>
          </a:p>
          <a:p>
            <a:pPr indent="-323850" lvl="0" marL="457200" rtl="0" algn="l">
              <a:spcBef>
                <a:spcPts val="0"/>
              </a:spcBef>
              <a:spcAft>
                <a:spcPts val="0"/>
              </a:spcAft>
              <a:buSzPts val="1500"/>
              <a:buChar char="●"/>
            </a:pPr>
            <a:r>
              <a:rPr lang="en" sz="1500"/>
              <a:t>The timetable for the data in this database ranges from January 1970 to July 1970.</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Groups Involved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type of perpetrator groups involved were:</a:t>
            </a:r>
            <a:endParaRPr/>
          </a:p>
          <a:p>
            <a:pPr indent="-311150" lvl="0" marL="457200" rtl="0" algn="l">
              <a:spcBef>
                <a:spcPts val="1600"/>
              </a:spcBef>
              <a:spcAft>
                <a:spcPts val="0"/>
              </a:spcAft>
              <a:buSzPts val="1300"/>
              <a:buChar char="●"/>
            </a:pPr>
            <a:r>
              <a:rPr lang="en"/>
              <a:t>Student radicals (USA)</a:t>
            </a:r>
            <a:endParaRPr/>
          </a:p>
          <a:p>
            <a:pPr indent="-311150" lvl="0" marL="457200" rtl="0" algn="l">
              <a:spcBef>
                <a:spcPts val="0"/>
              </a:spcBef>
              <a:spcAft>
                <a:spcPts val="0"/>
              </a:spcAft>
              <a:buSzPts val="1300"/>
              <a:buChar char="●"/>
            </a:pPr>
            <a:r>
              <a:rPr lang="en"/>
              <a:t>Black nationalists (USA)</a:t>
            </a:r>
            <a:endParaRPr/>
          </a:p>
          <a:p>
            <a:pPr indent="-311150" lvl="0" marL="457200" rtl="0" algn="l">
              <a:spcBef>
                <a:spcPts val="0"/>
              </a:spcBef>
              <a:spcAft>
                <a:spcPts val="0"/>
              </a:spcAft>
              <a:buSzPts val="1300"/>
              <a:buChar char="●"/>
            </a:pPr>
            <a:r>
              <a:rPr lang="en"/>
              <a:t>Left-wing militants (USA and East Germany)</a:t>
            </a:r>
            <a:endParaRPr/>
          </a:p>
          <a:p>
            <a:pPr indent="-311150" lvl="0" marL="457200" rtl="0" algn="l">
              <a:spcBef>
                <a:spcPts val="0"/>
              </a:spcBef>
              <a:spcAft>
                <a:spcPts val="0"/>
              </a:spcAft>
              <a:buSzPts val="1300"/>
              <a:buChar char="●"/>
            </a:pPr>
            <a:r>
              <a:rPr lang="en"/>
              <a:t>White supremacists and other right-wing supremacists (USA and Eastern Germany)</a:t>
            </a:r>
            <a:endParaRPr/>
          </a:p>
          <a:p>
            <a:pPr indent="-311150" lvl="0" marL="457200" rtl="0" algn="l">
              <a:spcBef>
                <a:spcPts val="0"/>
              </a:spcBef>
              <a:spcAft>
                <a:spcPts val="0"/>
              </a:spcAft>
              <a:buSzPts val="1300"/>
              <a:buChar char="●"/>
            </a:pPr>
            <a:r>
              <a:rPr lang="en"/>
              <a:t>Jewish Defense League (USA)</a:t>
            </a:r>
            <a:endParaRPr/>
          </a:p>
          <a:p>
            <a:pPr indent="-311150" lvl="0" marL="457200" rtl="0" algn="l">
              <a:spcBef>
                <a:spcPts val="0"/>
              </a:spcBef>
              <a:spcAft>
                <a:spcPts val="0"/>
              </a:spcAft>
              <a:buSzPts val="1300"/>
              <a:buChar char="●"/>
            </a:pPr>
            <a:r>
              <a:rPr lang="en"/>
              <a:t>Extra Parliamentary</a:t>
            </a:r>
            <a:r>
              <a:rPr lang="en"/>
              <a:t> Opposition (GER)</a:t>
            </a:r>
            <a:endParaRPr/>
          </a:p>
          <a:p>
            <a:pPr indent="-311150" lvl="0" marL="457200" rtl="0" algn="l">
              <a:spcBef>
                <a:spcPts val="0"/>
              </a:spcBef>
              <a:spcAft>
                <a:spcPts val="0"/>
              </a:spcAft>
              <a:buSzPts val="1300"/>
              <a:buChar char="●"/>
            </a:pPr>
            <a:r>
              <a:rPr lang="en"/>
              <a:t>PFLP (GER)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 Type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focused on what Organizations/Groups the perpetrators focused their attacks on.</a:t>
            </a:r>
            <a:endParaRPr/>
          </a:p>
          <a:p>
            <a:pPr indent="0" lvl="0" marL="0" rtl="0" algn="l">
              <a:spcBef>
                <a:spcPts val="1600"/>
              </a:spcBef>
              <a:spcAft>
                <a:spcPts val="0"/>
              </a:spcAft>
              <a:buNone/>
            </a:pPr>
            <a:r>
              <a:rPr lang="en"/>
              <a:t>It included:</a:t>
            </a:r>
            <a:endParaRPr/>
          </a:p>
          <a:p>
            <a:pPr indent="-311150" lvl="0" marL="457200" rtl="0" algn="l">
              <a:spcBef>
                <a:spcPts val="1600"/>
              </a:spcBef>
              <a:spcAft>
                <a:spcPts val="0"/>
              </a:spcAft>
              <a:buSzPts val="1300"/>
              <a:buChar char="●"/>
            </a:pPr>
            <a:r>
              <a:rPr lang="en"/>
              <a:t>Businesses, (GER &amp; US)</a:t>
            </a:r>
            <a:endParaRPr/>
          </a:p>
          <a:p>
            <a:pPr indent="-311150" lvl="0" marL="457200" rtl="0" algn="l">
              <a:spcBef>
                <a:spcPts val="0"/>
              </a:spcBef>
              <a:spcAft>
                <a:spcPts val="0"/>
              </a:spcAft>
              <a:buSzPts val="1300"/>
              <a:buChar char="●"/>
            </a:pPr>
            <a:r>
              <a:rPr lang="en"/>
              <a:t>Educational Institutions (U.S.)</a:t>
            </a:r>
            <a:endParaRPr/>
          </a:p>
          <a:p>
            <a:pPr indent="-311150" lvl="0" marL="457200" rtl="0" algn="l">
              <a:spcBef>
                <a:spcPts val="0"/>
              </a:spcBef>
              <a:spcAft>
                <a:spcPts val="0"/>
              </a:spcAft>
              <a:buSzPts val="1300"/>
              <a:buChar char="●"/>
            </a:pPr>
            <a:r>
              <a:rPr lang="en"/>
              <a:t>Police, (GER &amp; US)</a:t>
            </a:r>
            <a:endParaRPr/>
          </a:p>
          <a:p>
            <a:pPr indent="-311150" lvl="0" marL="457200" rtl="0" algn="l">
              <a:spcBef>
                <a:spcPts val="0"/>
              </a:spcBef>
              <a:spcAft>
                <a:spcPts val="0"/>
              </a:spcAft>
              <a:buSzPts val="1300"/>
              <a:buChar char="●"/>
            </a:pPr>
            <a:r>
              <a:rPr lang="en"/>
              <a:t>Private Citizens &amp; Property, (GER &amp; US)</a:t>
            </a:r>
            <a:endParaRPr/>
          </a:p>
          <a:p>
            <a:pPr indent="-311150" lvl="0" marL="457200" rtl="0" algn="l">
              <a:spcBef>
                <a:spcPts val="0"/>
              </a:spcBef>
              <a:spcAft>
                <a:spcPts val="0"/>
              </a:spcAft>
              <a:buSzPts val="1300"/>
              <a:buChar char="●"/>
            </a:pPr>
            <a:r>
              <a:rPr lang="en"/>
              <a:t>Religious Institutions, etc. (U.S.)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Country: United States</a:t>
            </a:r>
            <a:endParaRPr/>
          </a:p>
        </p:txBody>
      </p:sp>
      <p:sp>
        <p:nvSpPr>
          <p:cNvPr id="159" name="Google Shape;159;p17"/>
          <p:cNvSpPr txBox="1"/>
          <p:nvPr>
            <p:ph idx="1" type="body"/>
          </p:nvPr>
        </p:nvSpPr>
        <p:spPr>
          <a:xfrm>
            <a:off x="1233825" y="1404825"/>
            <a:ext cx="7038900" cy="305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type of attacks listed in the U.S. ranged from different perpetrators and each had different methods. For example, there are multiple attacks of the same type of perpetrator group but some may have been a bombing and the other was a facility/infrastructure attack. Other factors also contribute like the cost of damage.</a:t>
            </a:r>
            <a:endParaRPr/>
          </a:p>
          <a:p>
            <a:pPr indent="0" lvl="0" marL="0" rtl="0" algn="l">
              <a:lnSpc>
                <a:spcPct val="100000"/>
              </a:lnSpc>
              <a:spcBef>
                <a:spcPts val="1600"/>
              </a:spcBef>
              <a:spcAft>
                <a:spcPts val="0"/>
              </a:spcAft>
              <a:buNone/>
            </a:pPr>
            <a:r>
              <a:rPr lang="en"/>
              <a:t>Events leading up to 1970:</a:t>
            </a:r>
            <a:endParaRPr/>
          </a:p>
          <a:p>
            <a:pPr indent="-311150" lvl="0" marL="457200" rtl="0" algn="l">
              <a:lnSpc>
                <a:spcPct val="100000"/>
              </a:lnSpc>
              <a:spcBef>
                <a:spcPts val="1600"/>
              </a:spcBef>
              <a:spcAft>
                <a:spcPts val="0"/>
              </a:spcAft>
              <a:buSzPts val="1300"/>
              <a:buChar char="-"/>
            </a:pPr>
            <a:r>
              <a:rPr lang="en"/>
              <a:t>Democratic Party split</a:t>
            </a:r>
            <a:endParaRPr/>
          </a:p>
          <a:p>
            <a:pPr indent="-311150" lvl="0" marL="457200" rtl="0" algn="l">
              <a:lnSpc>
                <a:spcPct val="100000"/>
              </a:lnSpc>
              <a:spcBef>
                <a:spcPts val="0"/>
              </a:spcBef>
              <a:spcAft>
                <a:spcPts val="0"/>
              </a:spcAft>
              <a:buSzPts val="1300"/>
              <a:buChar char="-"/>
            </a:pPr>
            <a:r>
              <a:rPr lang="en"/>
              <a:t>Richard Nixon Elected</a:t>
            </a:r>
            <a:endParaRPr/>
          </a:p>
          <a:p>
            <a:pPr indent="-311150" lvl="0" marL="457200" rtl="0" algn="l">
              <a:lnSpc>
                <a:spcPct val="100000"/>
              </a:lnSpc>
              <a:spcBef>
                <a:spcPts val="0"/>
              </a:spcBef>
              <a:spcAft>
                <a:spcPts val="0"/>
              </a:spcAft>
              <a:buSzPts val="1300"/>
              <a:buChar char="-"/>
            </a:pPr>
            <a:r>
              <a:rPr lang="en"/>
              <a:t>MLK Jr and Robert Kennedy assassinated </a:t>
            </a:r>
            <a:endParaRPr/>
          </a:p>
          <a:p>
            <a:pPr indent="-311150" lvl="0" marL="457200" rtl="0" algn="l">
              <a:lnSpc>
                <a:spcPct val="100000"/>
              </a:lnSpc>
              <a:spcBef>
                <a:spcPts val="0"/>
              </a:spcBef>
              <a:spcAft>
                <a:spcPts val="0"/>
              </a:spcAft>
              <a:buSzPts val="1300"/>
              <a:buChar char="-"/>
            </a:pPr>
            <a:r>
              <a:rPr lang="en"/>
              <a:t>Anti-War protest around the country</a:t>
            </a:r>
            <a:endParaRPr/>
          </a:p>
          <a:p>
            <a:pPr indent="-311150" lvl="0" marL="457200" rtl="0" algn="l">
              <a:lnSpc>
                <a:spcPct val="100000"/>
              </a:lnSpc>
              <a:spcBef>
                <a:spcPts val="0"/>
              </a:spcBef>
              <a:spcAft>
                <a:spcPts val="0"/>
              </a:spcAft>
              <a:buSzPts val="1300"/>
              <a:buChar char="-"/>
            </a:pPr>
            <a:r>
              <a:rPr lang="en"/>
              <a:t>Urban Riots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Country: Germany</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WW2, Germany was split into two - West Germany and East Germany. During the 70s, Both nations experienced a big spike in terrorism and crime both for and against the inevitable reunification of Germany. Notable perpetrators were mostly left-wing extremists such as the Red Army Faction, the Rote Zora in addition to other leftist terrorist cells.</a:t>
            </a:r>
            <a:endParaRPr/>
          </a:p>
          <a:p>
            <a:pPr indent="0" lvl="0" marL="0" rtl="0" algn="l">
              <a:spcBef>
                <a:spcPts val="1600"/>
              </a:spcBef>
              <a:spcAft>
                <a:spcPts val="0"/>
              </a:spcAft>
              <a:buNone/>
            </a:pPr>
            <a:r>
              <a:rPr lang="en"/>
              <a:t>Events leading up to 1970:</a:t>
            </a:r>
            <a:endParaRPr/>
          </a:p>
          <a:p>
            <a:pPr indent="0" lvl="0" marL="0" rtl="0" algn="l">
              <a:spcBef>
                <a:spcPts val="1600"/>
              </a:spcBef>
              <a:spcAft>
                <a:spcPts val="1600"/>
              </a:spcAft>
              <a:buNone/>
            </a:pPr>
            <a:r>
              <a:rPr lang="en"/>
              <a:t>-Berlin Wall built</a:t>
            </a:r>
            <a:br>
              <a:rPr lang="en"/>
            </a:br>
            <a:r>
              <a:rPr lang="en"/>
              <a:t>-West Germany Protest Movement</a:t>
            </a:r>
            <a:br>
              <a:rPr lang="en"/>
            </a:br>
            <a:r>
              <a:rPr lang="en"/>
              <a:t>-Treaty between France and Germany</a:t>
            </a:r>
            <a:br>
              <a:rPr lang="en"/>
            </a:br>
            <a:r>
              <a:rPr lang="en"/>
              <a:t>-Treaty of warsaw signed</a:t>
            </a:r>
            <a:br>
              <a:rPr lang="en"/>
            </a:br>
            <a:r>
              <a:rPr lang="en"/>
              <a:t>-68ers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184688" y="5563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Tables in our Global Terrorism Database</a:t>
            </a:r>
            <a:endParaRPr/>
          </a:p>
        </p:txBody>
      </p:sp>
      <p:pic>
        <p:nvPicPr>
          <p:cNvPr id="171" name="Google Shape;171;p19"/>
          <p:cNvPicPr preferRelativeResize="0"/>
          <p:nvPr/>
        </p:nvPicPr>
        <p:blipFill>
          <a:blip r:embed="rId3">
            <a:alphaModFix/>
          </a:blip>
          <a:stretch>
            <a:fillRect/>
          </a:stretch>
        </p:blipFill>
        <p:spPr>
          <a:xfrm>
            <a:off x="616788" y="1653449"/>
            <a:ext cx="7910425" cy="249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666638" y="209800"/>
            <a:ext cx="5810700" cy="5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EER between GTD Tables</a:t>
            </a:r>
            <a:endParaRPr/>
          </a:p>
        </p:txBody>
      </p:sp>
      <p:pic>
        <p:nvPicPr>
          <p:cNvPr id="177" name="Google Shape;177;p20"/>
          <p:cNvPicPr preferRelativeResize="0"/>
          <p:nvPr/>
        </p:nvPicPr>
        <p:blipFill>
          <a:blip r:embed="rId3">
            <a:alphaModFix/>
          </a:blip>
          <a:stretch>
            <a:fillRect/>
          </a:stretch>
        </p:blipFill>
        <p:spPr>
          <a:xfrm>
            <a:off x="1551163" y="799600"/>
            <a:ext cx="6041676" cy="42449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988050" y="393750"/>
            <a:ext cx="8264100" cy="5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Tables with their respective Data as shown below</a:t>
            </a:r>
            <a:endParaRPr/>
          </a:p>
        </p:txBody>
      </p:sp>
      <p:pic>
        <p:nvPicPr>
          <p:cNvPr id="183" name="Google Shape;183;p21"/>
          <p:cNvPicPr preferRelativeResize="0"/>
          <p:nvPr/>
        </p:nvPicPr>
        <p:blipFill>
          <a:blip r:embed="rId3">
            <a:alphaModFix/>
          </a:blip>
          <a:stretch>
            <a:fillRect/>
          </a:stretch>
        </p:blipFill>
        <p:spPr>
          <a:xfrm>
            <a:off x="1444125" y="1032775"/>
            <a:ext cx="6831351" cy="405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