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9" d="100"/>
          <a:sy n="129" d="100"/>
        </p:scale>
        <p:origin x="197"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6B533-C8B0-41DB-988B-0043B8954961}" type="datetimeFigureOut">
              <a:rPr lang="ro-RO" smtClean="0"/>
              <a:t>14.03.2022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378975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A6B533-C8B0-41DB-988B-0043B8954961}" type="datetimeFigureOut">
              <a:rPr lang="ro-RO" smtClean="0"/>
              <a:t>14.03.2022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1127772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A6B533-C8B0-41DB-988B-0043B8954961}" type="datetimeFigureOut">
              <a:rPr lang="ro-RO" smtClean="0"/>
              <a:t>14.03.2022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832300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A6B533-C8B0-41DB-988B-0043B8954961}" type="datetimeFigureOut">
              <a:rPr lang="ro-RO" smtClean="0"/>
              <a:t>14.03.2022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D9E1598E-DA52-410E-97ED-3B97E2109B6F}" type="slidenum">
              <a:rPr lang="ro-RO" smtClean="0"/>
              <a:t>‹#›</a:t>
            </a:fld>
            <a:endParaRPr lang="ro-RO"/>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7816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A6B533-C8B0-41DB-988B-0043B8954961}" type="datetimeFigureOut">
              <a:rPr lang="ro-RO" smtClean="0"/>
              <a:t>14.03.2022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3881704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A6B533-C8B0-41DB-988B-0043B8954961}" type="datetimeFigureOut">
              <a:rPr lang="ro-RO" smtClean="0"/>
              <a:t>14.03.2022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2568558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A6B533-C8B0-41DB-988B-0043B8954961}" type="datetimeFigureOut">
              <a:rPr lang="ro-RO" smtClean="0"/>
              <a:t>14.03.2022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3574710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6B533-C8B0-41DB-988B-0043B8954961}" type="datetimeFigureOut">
              <a:rPr lang="ro-RO" smtClean="0"/>
              <a:t>14.03.2022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3150888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6B533-C8B0-41DB-988B-0043B8954961}" type="datetimeFigureOut">
              <a:rPr lang="ro-RO" smtClean="0"/>
              <a:t>14.03.2022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173429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6B533-C8B0-41DB-988B-0043B8954961}" type="datetimeFigureOut">
              <a:rPr lang="ro-RO" smtClean="0"/>
              <a:t>14.03.2022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37921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6B533-C8B0-41DB-988B-0043B8954961}" type="datetimeFigureOut">
              <a:rPr lang="ro-RO" smtClean="0"/>
              <a:t>14.03.2022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277994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6B533-C8B0-41DB-988B-0043B8954961}" type="datetimeFigureOut">
              <a:rPr lang="ro-RO" smtClean="0"/>
              <a:t>14.03.2022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95173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6B533-C8B0-41DB-988B-0043B8954961}" type="datetimeFigureOut">
              <a:rPr lang="ro-RO" smtClean="0"/>
              <a:t>14.03.2022</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328463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6B533-C8B0-41DB-988B-0043B8954961}" type="datetimeFigureOut">
              <a:rPr lang="ro-RO" smtClean="0"/>
              <a:t>14.03.2022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67299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6B533-C8B0-41DB-988B-0043B8954961}" type="datetimeFigureOut">
              <a:rPr lang="ro-RO" smtClean="0"/>
              <a:t>14.03.2022</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146112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A6B533-C8B0-41DB-988B-0043B8954961}" type="datetimeFigureOut">
              <a:rPr lang="ro-RO" smtClean="0"/>
              <a:t>14.03.2022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259600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A6B533-C8B0-41DB-988B-0043B8954961}" type="datetimeFigureOut">
              <a:rPr lang="ro-RO" smtClean="0"/>
              <a:t>14.03.2022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D9E1598E-DA52-410E-97ED-3B97E2109B6F}" type="slidenum">
              <a:rPr lang="ro-RO" smtClean="0"/>
              <a:t>‹#›</a:t>
            </a:fld>
            <a:endParaRPr lang="ro-RO"/>
          </a:p>
        </p:txBody>
      </p:sp>
    </p:spTree>
    <p:extLst>
      <p:ext uri="{BB962C8B-B14F-4D97-AF65-F5344CB8AC3E}">
        <p14:creationId xmlns:p14="http://schemas.microsoft.com/office/powerpoint/2010/main" val="237732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CA6B533-C8B0-41DB-988B-0043B8954961}" type="datetimeFigureOut">
              <a:rPr lang="ro-RO" smtClean="0"/>
              <a:t>14.03.2022</a:t>
            </a:fld>
            <a:endParaRPr lang="ro-RO"/>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o-RO"/>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9E1598E-DA52-410E-97ED-3B97E2109B6F}" type="slidenum">
              <a:rPr lang="ro-RO" smtClean="0"/>
              <a:t>‹#›</a:t>
            </a:fld>
            <a:endParaRPr lang="ro-RO"/>
          </a:p>
        </p:txBody>
      </p:sp>
    </p:spTree>
    <p:extLst>
      <p:ext uri="{BB962C8B-B14F-4D97-AF65-F5344CB8AC3E}">
        <p14:creationId xmlns:p14="http://schemas.microsoft.com/office/powerpoint/2010/main" val="52079593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51B85B-2194-4877-A82D-E493FAD3019D}"/>
              </a:ext>
            </a:extLst>
          </p:cNvPr>
          <p:cNvSpPr>
            <a:spLocks noGrp="1"/>
          </p:cNvSpPr>
          <p:nvPr>
            <p:ph type="ctrTitle"/>
          </p:nvPr>
        </p:nvSpPr>
        <p:spPr>
          <a:xfrm>
            <a:off x="1370693" y="831076"/>
            <a:ext cx="9440034" cy="1828801"/>
          </a:xfrm>
        </p:spPr>
        <p:txBody>
          <a:bodyPr/>
          <a:lstStyle/>
          <a:p>
            <a:r>
              <a:rPr lang="en-US" dirty="0" err="1"/>
              <a:t>Tema</a:t>
            </a:r>
            <a:r>
              <a:rPr lang="en-US" dirty="0"/>
              <a:t> 1 – </a:t>
            </a:r>
            <a:r>
              <a:rPr lang="en-US" dirty="0" err="1"/>
              <a:t>Structuri</a:t>
            </a:r>
            <a:r>
              <a:rPr lang="en-US" dirty="0"/>
              <a:t> de date</a:t>
            </a:r>
            <a:br>
              <a:rPr lang="en-US" dirty="0"/>
            </a:br>
            <a:r>
              <a:rPr lang="en-US" dirty="0"/>
              <a:t>ALGORITMI DE SORTARE</a:t>
            </a:r>
            <a:endParaRPr lang="ro-RO" dirty="0"/>
          </a:p>
        </p:txBody>
      </p:sp>
      <p:sp>
        <p:nvSpPr>
          <p:cNvPr id="7" name="Subtitle 6">
            <a:extLst>
              <a:ext uri="{FF2B5EF4-FFF2-40B4-BE49-F238E27FC236}">
                <a16:creationId xmlns:a16="http://schemas.microsoft.com/office/drawing/2014/main" id="{D2A5636E-9835-47C1-AE8F-07E2B57F6FD3}"/>
              </a:ext>
            </a:extLst>
          </p:cNvPr>
          <p:cNvSpPr>
            <a:spLocks noGrp="1"/>
          </p:cNvSpPr>
          <p:nvPr>
            <p:ph type="subTitle" idx="1"/>
          </p:nvPr>
        </p:nvSpPr>
        <p:spPr>
          <a:xfrm>
            <a:off x="1370693" y="3598339"/>
            <a:ext cx="9440034" cy="1142103"/>
          </a:xfrm>
        </p:spPr>
        <p:txBody>
          <a:bodyPr>
            <a:noAutofit/>
          </a:bodyPr>
          <a:lstStyle/>
          <a:p>
            <a:pPr algn="l"/>
            <a:r>
              <a:rPr lang="en-US" sz="3600" dirty="0"/>
              <a:t>Student: Lefter Andrei</a:t>
            </a:r>
          </a:p>
          <a:p>
            <a:pPr algn="l"/>
            <a:r>
              <a:rPr lang="en-US" sz="3600" dirty="0" err="1"/>
              <a:t>Grupa</a:t>
            </a:r>
            <a:r>
              <a:rPr lang="en-US" sz="3600" dirty="0"/>
              <a:t>: 133</a:t>
            </a:r>
            <a:endParaRPr lang="ro-RO" sz="3600" dirty="0"/>
          </a:p>
        </p:txBody>
      </p:sp>
    </p:spTree>
    <p:extLst>
      <p:ext uri="{BB962C8B-B14F-4D97-AF65-F5344CB8AC3E}">
        <p14:creationId xmlns:p14="http://schemas.microsoft.com/office/powerpoint/2010/main" val="1563309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ECDE09-3B0A-46FF-AAD4-1B0CC38D1963}"/>
              </a:ext>
            </a:extLst>
          </p:cNvPr>
          <p:cNvPicPr>
            <a:picLocks noChangeAspect="1"/>
          </p:cNvPicPr>
          <p:nvPr/>
        </p:nvPicPr>
        <p:blipFill>
          <a:blip r:embed="rId2"/>
          <a:stretch>
            <a:fillRect/>
          </a:stretch>
        </p:blipFill>
        <p:spPr>
          <a:xfrm>
            <a:off x="532346" y="0"/>
            <a:ext cx="11127308" cy="6858000"/>
          </a:xfrm>
          <a:prstGeom prst="rect">
            <a:avLst/>
          </a:prstGeom>
        </p:spPr>
      </p:pic>
      <p:sp>
        <p:nvSpPr>
          <p:cNvPr id="6" name="TextBox 5">
            <a:extLst>
              <a:ext uri="{FF2B5EF4-FFF2-40B4-BE49-F238E27FC236}">
                <a16:creationId xmlns:a16="http://schemas.microsoft.com/office/drawing/2014/main" id="{95E52677-9392-472F-BCD5-388A522D4C89}"/>
              </a:ext>
            </a:extLst>
          </p:cNvPr>
          <p:cNvSpPr txBox="1"/>
          <p:nvPr/>
        </p:nvSpPr>
        <p:spPr>
          <a:xfrm>
            <a:off x="2851484" y="312820"/>
            <a:ext cx="1455848" cy="369332"/>
          </a:xfrm>
          <a:prstGeom prst="rect">
            <a:avLst/>
          </a:prstGeom>
          <a:noFill/>
        </p:spPr>
        <p:txBody>
          <a:bodyPr wrap="none" rtlCol="0">
            <a:spAutoFit/>
          </a:bodyPr>
          <a:lstStyle/>
          <a:p>
            <a:r>
              <a:rPr lang="en-US" dirty="0">
                <a:solidFill>
                  <a:schemeClr val="bg1"/>
                </a:solidFill>
              </a:rPr>
              <a:t>(logarithmic)</a:t>
            </a:r>
            <a:endParaRPr lang="ro-RO" dirty="0">
              <a:solidFill>
                <a:schemeClr val="bg1"/>
              </a:solidFill>
            </a:endParaRPr>
          </a:p>
        </p:txBody>
      </p:sp>
    </p:spTree>
    <p:extLst>
      <p:ext uri="{BB962C8B-B14F-4D97-AF65-F5344CB8AC3E}">
        <p14:creationId xmlns:p14="http://schemas.microsoft.com/office/powerpoint/2010/main" val="288484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3A5B12-F925-43DF-89AE-F48CFE13DF01}"/>
              </a:ext>
            </a:extLst>
          </p:cNvPr>
          <p:cNvPicPr>
            <a:picLocks noChangeAspect="1"/>
          </p:cNvPicPr>
          <p:nvPr/>
        </p:nvPicPr>
        <p:blipFill>
          <a:blip r:embed="rId2"/>
          <a:stretch>
            <a:fillRect/>
          </a:stretch>
        </p:blipFill>
        <p:spPr>
          <a:xfrm>
            <a:off x="577136" y="0"/>
            <a:ext cx="11037727" cy="6858000"/>
          </a:xfrm>
          <a:prstGeom prst="rect">
            <a:avLst/>
          </a:prstGeom>
        </p:spPr>
      </p:pic>
      <p:sp>
        <p:nvSpPr>
          <p:cNvPr id="4" name="TextBox 3">
            <a:extLst>
              <a:ext uri="{FF2B5EF4-FFF2-40B4-BE49-F238E27FC236}">
                <a16:creationId xmlns:a16="http://schemas.microsoft.com/office/drawing/2014/main" id="{20C1C05D-A57E-4FD8-BA1F-A7E7AD113676}"/>
              </a:ext>
            </a:extLst>
          </p:cNvPr>
          <p:cNvSpPr txBox="1"/>
          <p:nvPr/>
        </p:nvSpPr>
        <p:spPr>
          <a:xfrm>
            <a:off x="2899611" y="312821"/>
            <a:ext cx="1455848" cy="369332"/>
          </a:xfrm>
          <a:prstGeom prst="rect">
            <a:avLst/>
          </a:prstGeom>
          <a:noFill/>
        </p:spPr>
        <p:txBody>
          <a:bodyPr wrap="none" rtlCol="0">
            <a:spAutoFit/>
          </a:bodyPr>
          <a:lstStyle/>
          <a:p>
            <a:r>
              <a:rPr lang="en-US" dirty="0">
                <a:solidFill>
                  <a:schemeClr val="bg1"/>
                </a:solidFill>
              </a:rPr>
              <a:t>(logarithmic)</a:t>
            </a:r>
            <a:endParaRPr lang="ro-RO" dirty="0">
              <a:solidFill>
                <a:schemeClr val="bg1"/>
              </a:solidFill>
            </a:endParaRPr>
          </a:p>
        </p:txBody>
      </p:sp>
    </p:spTree>
    <p:extLst>
      <p:ext uri="{BB962C8B-B14F-4D97-AF65-F5344CB8AC3E}">
        <p14:creationId xmlns:p14="http://schemas.microsoft.com/office/powerpoint/2010/main" val="412268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C74A8C-25D3-46D7-95C2-10F97D94B3D0}"/>
              </a:ext>
            </a:extLst>
          </p:cNvPr>
          <p:cNvPicPr>
            <a:picLocks noChangeAspect="1"/>
          </p:cNvPicPr>
          <p:nvPr/>
        </p:nvPicPr>
        <p:blipFill>
          <a:blip r:embed="rId2"/>
          <a:stretch>
            <a:fillRect/>
          </a:stretch>
        </p:blipFill>
        <p:spPr>
          <a:xfrm>
            <a:off x="597545" y="-17493"/>
            <a:ext cx="11024960" cy="6875493"/>
          </a:xfrm>
          <a:prstGeom prst="rect">
            <a:avLst/>
          </a:prstGeom>
        </p:spPr>
      </p:pic>
    </p:spTree>
    <p:extLst>
      <p:ext uri="{BB962C8B-B14F-4D97-AF65-F5344CB8AC3E}">
        <p14:creationId xmlns:p14="http://schemas.microsoft.com/office/powerpoint/2010/main" val="1408765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6C7E59-2C2F-491B-935D-EF983C1AC274}"/>
              </a:ext>
            </a:extLst>
          </p:cNvPr>
          <p:cNvSpPr txBox="1"/>
          <p:nvPr/>
        </p:nvSpPr>
        <p:spPr>
          <a:xfrm>
            <a:off x="421105" y="156411"/>
            <a:ext cx="11213432" cy="6186309"/>
          </a:xfrm>
          <a:prstGeom prst="rect">
            <a:avLst/>
          </a:prstGeom>
          <a:noFill/>
        </p:spPr>
        <p:txBody>
          <a:bodyPr wrap="square" rtlCol="0">
            <a:spAutoFit/>
          </a:bodyPr>
          <a:lstStyle/>
          <a:p>
            <a:r>
              <a:rPr lang="en-US" sz="3600" dirty="0" err="1"/>
              <a:t>Concluzii</a:t>
            </a:r>
            <a:r>
              <a:rPr lang="en-US" sz="3600" dirty="0"/>
              <a:t>:</a:t>
            </a:r>
          </a:p>
          <a:p>
            <a:pPr marL="285750" indent="-285750">
              <a:buFont typeface="Arial" panose="020B0604020202020204" pitchFamily="34" charset="0"/>
              <a:buChar char="•"/>
            </a:pPr>
            <a:r>
              <a:rPr lang="ro-RO" sz="3600" dirty="0"/>
              <a:t>Pentru multe elemente ce se află într-un interval restrâns (eventual se repetă elementele de multe ori), sortări bune sunt </a:t>
            </a:r>
            <a:r>
              <a:rPr lang="ro-RO" sz="3600" dirty="0" err="1"/>
              <a:t>counting</a:t>
            </a:r>
            <a:r>
              <a:rPr lang="ro-RO" sz="3600" dirty="0"/>
              <a:t> sort și radix sort.</a:t>
            </a:r>
          </a:p>
          <a:p>
            <a:pPr marL="285750" indent="-285750">
              <a:buFont typeface="Arial" panose="020B0604020202020204" pitchFamily="34" charset="0"/>
              <a:buChar char="•"/>
            </a:pPr>
            <a:r>
              <a:rPr lang="ro-RO" sz="3600" dirty="0"/>
              <a:t>Pentru </a:t>
            </a:r>
            <a:r>
              <a:rPr lang="ro-RO" sz="3600"/>
              <a:t>elemente mai </a:t>
            </a:r>
            <a:r>
              <a:rPr lang="ro-RO" sz="3600" dirty="0"/>
              <a:t>puține și foarte mari ca valoare sunt bune sortările prin comparație (</a:t>
            </a:r>
            <a:r>
              <a:rPr lang="ro-RO" sz="3600" dirty="0" err="1"/>
              <a:t>quick</a:t>
            </a:r>
            <a:r>
              <a:rPr lang="ro-RO" sz="3600" dirty="0"/>
              <a:t> sort, </a:t>
            </a:r>
            <a:r>
              <a:rPr lang="ro-RO" sz="3600" dirty="0" err="1"/>
              <a:t>shell</a:t>
            </a:r>
            <a:r>
              <a:rPr lang="ro-RO" sz="3600" dirty="0"/>
              <a:t> sort, merge sort)</a:t>
            </a:r>
          </a:p>
          <a:p>
            <a:pPr marL="285750" indent="-285750">
              <a:buFont typeface="Arial" panose="020B0604020202020204" pitchFamily="34" charset="0"/>
              <a:buChar char="•"/>
            </a:pPr>
            <a:r>
              <a:rPr lang="ro-RO" sz="3600" dirty="0"/>
              <a:t>Algoritmi care sunt ok în general sunt merge sortul și radix sortul, întrucât au sortat în timpi rezonabili indiferent de numărul de elemente sau de valoarea maximului. </a:t>
            </a:r>
          </a:p>
        </p:txBody>
      </p:sp>
    </p:spTree>
    <p:extLst>
      <p:ext uri="{BB962C8B-B14F-4D97-AF65-F5344CB8AC3E}">
        <p14:creationId xmlns:p14="http://schemas.microsoft.com/office/powerpoint/2010/main" val="3097660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41C4-F8A2-4297-AEB9-8A9A00FE8B88}"/>
              </a:ext>
            </a:extLst>
          </p:cNvPr>
          <p:cNvSpPr txBox="1"/>
          <p:nvPr/>
        </p:nvSpPr>
        <p:spPr>
          <a:xfrm>
            <a:off x="360946" y="252663"/>
            <a:ext cx="11285621" cy="6494085"/>
          </a:xfrm>
          <a:prstGeom prst="rect">
            <a:avLst/>
          </a:prstGeom>
          <a:noFill/>
        </p:spPr>
        <p:txBody>
          <a:bodyPr wrap="square" rtlCol="0">
            <a:spAutoFit/>
          </a:bodyPr>
          <a:lstStyle/>
          <a:p>
            <a:r>
              <a:rPr lang="ro-RO" dirty="0"/>
              <a:t>	</a:t>
            </a:r>
            <a:r>
              <a:rPr lang="ro-RO" sz="2400" dirty="0"/>
              <a:t>Prezentarea are ca scop punerea în evidență a diferențelor dintre algoritmii de sortare implementați, ca timp de rulare, și cazurile în care se pot folosi, în funcție de dimensiunea datelor primite. Acești algoritmi sunt</a:t>
            </a:r>
            <a:r>
              <a:rPr lang="en-US" sz="2400" dirty="0"/>
              <a:t>:</a:t>
            </a:r>
            <a:endParaRPr lang="ro-RO" sz="2400" dirty="0"/>
          </a:p>
          <a:p>
            <a:endParaRPr lang="ro-RO" sz="2400" dirty="0"/>
          </a:p>
          <a:p>
            <a:pPr marL="342900" indent="-342900">
              <a:buFont typeface="Courier New" panose="02070309020205020404" pitchFamily="49" charset="0"/>
              <a:buChar char="o"/>
            </a:pPr>
            <a:r>
              <a:rPr lang="ro-RO" sz="3200" dirty="0"/>
              <a:t>Radix sort (în bazele 10, 16, 256, 1024, 2^16)</a:t>
            </a:r>
          </a:p>
          <a:p>
            <a:pPr marL="342900" indent="-342900">
              <a:buFont typeface="Courier New" panose="02070309020205020404" pitchFamily="49" charset="0"/>
              <a:buChar char="o"/>
            </a:pPr>
            <a:r>
              <a:rPr lang="ro-RO" sz="3200" dirty="0"/>
              <a:t>Merge sort</a:t>
            </a:r>
          </a:p>
          <a:p>
            <a:pPr marL="342900" indent="-342900">
              <a:buFont typeface="Courier New" panose="02070309020205020404" pitchFamily="49" charset="0"/>
              <a:buChar char="o"/>
            </a:pPr>
            <a:r>
              <a:rPr lang="ro-RO" sz="3200" dirty="0" err="1"/>
              <a:t>Quick</a:t>
            </a:r>
            <a:r>
              <a:rPr lang="ro-RO" sz="3200" dirty="0"/>
              <a:t> sort</a:t>
            </a:r>
            <a:r>
              <a:rPr lang="en-US" sz="3200" dirty="0"/>
              <a:t> (cu pivot random </a:t>
            </a:r>
            <a:r>
              <a:rPr lang="ro-RO" sz="3200" dirty="0"/>
              <a:t>și mediană din 3)</a:t>
            </a:r>
          </a:p>
          <a:p>
            <a:pPr marL="342900" indent="-342900">
              <a:buFont typeface="Courier New" panose="02070309020205020404" pitchFamily="49" charset="0"/>
              <a:buChar char="o"/>
            </a:pPr>
            <a:r>
              <a:rPr lang="ro-RO" sz="3200" dirty="0"/>
              <a:t>Shell sort </a:t>
            </a:r>
          </a:p>
          <a:p>
            <a:pPr marL="342900" indent="-342900">
              <a:buFont typeface="Courier New" panose="02070309020205020404" pitchFamily="49" charset="0"/>
              <a:buChar char="o"/>
            </a:pPr>
            <a:r>
              <a:rPr lang="ro-RO" sz="3200" dirty="0" err="1"/>
              <a:t>Counting</a:t>
            </a:r>
            <a:r>
              <a:rPr lang="ro-RO" sz="3200" dirty="0"/>
              <a:t> sort </a:t>
            </a:r>
          </a:p>
          <a:p>
            <a:endParaRPr lang="ro-RO" sz="3200" dirty="0"/>
          </a:p>
          <a:p>
            <a:endParaRPr lang="ro-RO" sz="3200" dirty="0"/>
          </a:p>
          <a:p>
            <a:r>
              <a:rPr lang="ro-RO" sz="2400" dirty="0"/>
              <a:t>Limbajul de programare în care a fost făcută tema este </a:t>
            </a:r>
            <a:r>
              <a:rPr lang="ro-RO" sz="2400" dirty="0" err="1"/>
              <a:t>Python</a:t>
            </a:r>
            <a:r>
              <a:rPr lang="ro-RO" sz="2400" dirty="0"/>
              <a:t>.</a:t>
            </a:r>
          </a:p>
          <a:p>
            <a:r>
              <a:rPr lang="ro-RO" sz="2400" dirty="0"/>
              <a:t>Timpii de execuție sunt exprimați in secunde.</a:t>
            </a:r>
          </a:p>
          <a:p>
            <a:endParaRPr lang="ro-RO" sz="2400" dirty="0"/>
          </a:p>
          <a:p>
            <a:endParaRPr lang="ro-RO" sz="2400" dirty="0"/>
          </a:p>
        </p:txBody>
      </p:sp>
    </p:spTree>
    <p:extLst>
      <p:ext uri="{BB962C8B-B14F-4D97-AF65-F5344CB8AC3E}">
        <p14:creationId xmlns:p14="http://schemas.microsoft.com/office/powerpoint/2010/main" val="259073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72C58-0667-4BE6-A397-73FC93E5B19D}"/>
              </a:ext>
            </a:extLst>
          </p:cNvPr>
          <p:cNvSpPr txBox="1"/>
          <p:nvPr/>
        </p:nvSpPr>
        <p:spPr>
          <a:xfrm>
            <a:off x="300789" y="288758"/>
            <a:ext cx="11550316" cy="584775"/>
          </a:xfrm>
          <a:prstGeom prst="rect">
            <a:avLst/>
          </a:prstGeom>
          <a:noFill/>
        </p:spPr>
        <p:txBody>
          <a:bodyPr wrap="square" rtlCol="0">
            <a:spAutoFit/>
          </a:bodyPr>
          <a:lstStyle/>
          <a:p>
            <a:r>
              <a:rPr lang="ro-RO" sz="3200" dirty="0"/>
              <a:t>RADIX SORT</a:t>
            </a:r>
          </a:p>
        </p:txBody>
      </p:sp>
      <p:sp>
        <p:nvSpPr>
          <p:cNvPr id="3" name="TextBox 2">
            <a:extLst>
              <a:ext uri="{FF2B5EF4-FFF2-40B4-BE49-F238E27FC236}">
                <a16:creationId xmlns:a16="http://schemas.microsoft.com/office/drawing/2014/main" id="{E1BE400A-747D-4910-A234-6015A688102E}"/>
              </a:ext>
            </a:extLst>
          </p:cNvPr>
          <p:cNvSpPr txBox="1"/>
          <p:nvPr/>
        </p:nvSpPr>
        <p:spPr>
          <a:xfrm>
            <a:off x="300789" y="873533"/>
            <a:ext cx="11381874" cy="5693866"/>
          </a:xfrm>
          <a:prstGeom prst="rect">
            <a:avLst/>
          </a:prstGeom>
          <a:noFill/>
        </p:spPr>
        <p:txBody>
          <a:bodyPr wrap="square" rtlCol="0">
            <a:spAutoFit/>
          </a:bodyPr>
          <a:lstStyle/>
          <a:p>
            <a:pPr marL="285750" indent="-285750">
              <a:buFont typeface="Arial" panose="020B0604020202020204" pitchFamily="34" charset="0"/>
              <a:buChar char="•"/>
            </a:pPr>
            <a:r>
              <a:rPr lang="ro-RO" sz="2800" dirty="0"/>
              <a:t>Este un algoritm de sortare stabil, care nu se bazează pe comparări.</a:t>
            </a:r>
          </a:p>
          <a:p>
            <a:pPr marL="285750" indent="-285750">
              <a:buFont typeface="Arial" panose="020B0604020202020204" pitchFamily="34" charset="0"/>
              <a:buChar char="•"/>
            </a:pPr>
            <a:r>
              <a:rPr lang="ro-RO" sz="2800" dirty="0"/>
              <a:t>Seamănă ca mod de funcționare cu </a:t>
            </a:r>
            <a:r>
              <a:rPr lang="ro-RO" sz="2800" dirty="0" err="1"/>
              <a:t>bucketsort</a:t>
            </a:r>
            <a:endParaRPr lang="ro-RO" sz="2800" dirty="0"/>
          </a:p>
          <a:p>
            <a:pPr marL="285750" indent="-285750">
              <a:buFont typeface="Arial" panose="020B0604020202020204" pitchFamily="34" charset="0"/>
              <a:buChar char="•"/>
            </a:pPr>
            <a:r>
              <a:rPr lang="ro-RO" sz="2800" dirty="0"/>
              <a:t>Există 2 abordări ale acestui algoritm</a:t>
            </a:r>
            <a:r>
              <a:rPr lang="en-US" sz="2800" dirty="0"/>
              <a:t>:</a:t>
            </a:r>
            <a:r>
              <a:rPr lang="ro-RO" sz="2800" dirty="0"/>
              <a:t> MSD, ce sortează elementele prima dată după cifrele cele mai din stânga, avansând spre cifrele din dreapta elementului, și LSD, ce sortează elementele prima dată după cifrele cele mai din dreapta, avansând spre cifrele din stânga elementului.</a:t>
            </a:r>
          </a:p>
          <a:p>
            <a:pPr marL="285750" indent="-285750">
              <a:buFont typeface="Arial" panose="020B0604020202020204" pitchFamily="34" charset="0"/>
              <a:buChar char="•"/>
            </a:pPr>
            <a:r>
              <a:rPr lang="ro-RO" sz="2800" dirty="0"/>
              <a:t>Se poate face în orice bază, indiferent în ce bază sunt numerele ce trebuie sortate,  însă este recomandată folosirea bazelor ce sunt puteri ale lui 2, datorită vitezei mai mari a operației de </a:t>
            </a:r>
            <a:r>
              <a:rPr lang="ro-RO" sz="2800" dirty="0" err="1"/>
              <a:t>shiftare</a:t>
            </a:r>
            <a:r>
              <a:rPr lang="ro-RO" sz="2800" dirty="0"/>
              <a:t> pe biți față de operația de împărțire.</a:t>
            </a:r>
          </a:p>
          <a:p>
            <a:pPr marL="285750" indent="-285750">
              <a:buFont typeface="Arial" panose="020B0604020202020204" pitchFamily="34" charset="0"/>
              <a:buChar char="•"/>
            </a:pPr>
            <a:r>
              <a:rPr lang="ro-RO" sz="2800" dirty="0"/>
              <a:t>Algoritmul are o complexitate bună în ceea ce privește timpul ( O( x*n), x e numărul de cifre din maxim ).</a:t>
            </a:r>
          </a:p>
        </p:txBody>
      </p:sp>
    </p:spTree>
    <p:extLst>
      <p:ext uri="{BB962C8B-B14F-4D97-AF65-F5344CB8AC3E}">
        <p14:creationId xmlns:p14="http://schemas.microsoft.com/office/powerpoint/2010/main" val="335696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FB679-8541-405A-83B7-11B9884AF424}"/>
              </a:ext>
            </a:extLst>
          </p:cNvPr>
          <p:cNvSpPr txBox="1"/>
          <p:nvPr/>
        </p:nvSpPr>
        <p:spPr>
          <a:xfrm>
            <a:off x="300789" y="288758"/>
            <a:ext cx="11550316" cy="584775"/>
          </a:xfrm>
          <a:prstGeom prst="rect">
            <a:avLst/>
          </a:prstGeom>
          <a:noFill/>
        </p:spPr>
        <p:txBody>
          <a:bodyPr wrap="square" rtlCol="0">
            <a:spAutoFit/>
          </a:bodyPr>
          <a:lstStyle/>
          <a:p>
            <a:r>
              <a:rPr lang="ro-RO" sz="3200" dirty="0"/>
              <a:t>RADIX SORT</a:t>
            </a:r>
          </a:p>
        </p:txBody>
      </p:sp>
      <p:sp>
        <p:nvSpPr>
          <p:cNvPr id="3" name="TextBox 2">
            <a:extLst>
              <a:ext uri="{FF2B5EF4-FFF2-40B4-BE49-F238E27FC236}">
                <a16:creationId xmlns:a16="http://schemas.microsoft.com/office/drawing/2014/main" id="{05644888-4555-406F-8A8A-E5AEB0E3046A}"/>
              </a:ext>
            </a:extLst>
          </p:cNvPr>
          <p:cNvSpPr txBox="1"/>
          <p:nvPr/>
        </p:nvSpPr>
        <p:spPr>
          <a:xfrm>
            <a:off x="300789" y="873533"/>
            <a:ext cx="11381874" cy="1938992"/>
          </a:xfrm>
          <a:prstGeom prst="rect">
            <a:avLst/>
          </a:prstGeom>
          <a:noFill/>
        </p:spPr>
        <p:txBody>
          <a:bodyPr wrap="square" rtlCol="0">
            <a:spAutoFit/>
          </a:bodyPr>
          <a:lstStyle/>
          <a:p>
            <a:r>
              <a:rPr lang="en-US" sz="2400" dirty="0"/>
              <a:t>	Radix</a:t>
            </a:r>
            <a:r>
              <a:rPr lang="ro-RO" sz="2400" dirty="0"/>
              <a:t> </a:t>
            </a:r>
            <a:r>
              <a:rPr lang="en-US" sz="2400" dirty="0"/>
              <a:t>sort </a:t>
            </a:r>
            <a:r>
              <a:rPr lang="en-US" sz="2400" dirty="0" err="1"/>
              <a:t>este</a:t>
            </a:r>
            <a:r>
              <a:rPr lang="ro-RO" sz="2400" dirty="0"/>
              <a:t>, în general, un algoritm de sortare bun pentru majoritatea situațiilor în care avem numere întregi. Din testele mele, pentru un n de până în 10^6, radix este mai rapid pe baza 2^8 sau 2^10, iar pentru n peste 10^6, se observă o îmbunătățire ușoară pentru baza 2^16. Se remarcă o creștere direct proporțională  a timpului de rulare cu numărul de cifre din maxim.</a:t>
            </a:r>
          </a:p>
        </p:txBody>
      </p:sp>
      <p:pic>
        <p:nvPicPr>
          <p:cNvPr id="8" name="Picture 7">
            <a:extLst>
              <a:ext uri="{FF2B5EF4-FFF2-40B4-BE49-F238E27FC236}">
                <a16:creationId xmlns:a16="http://schemas.microsoft.com/office/drawing/2014/main" id="{35A194B3-D1EC-4E6C-8FE2-73930F753962}"/>
              </a:ext>
            </a:extLst>
          </p:cNvPr>
          <p:cNvPicPr>
            <a:picLocks noChangeAspect="1"/>
          </p:cNvPicPr>
          <p:nvPr/>
        </p:nvPicPr>
        <p:blipFill>
          <a:blip r:embed="rId2"/>
          <a:stretch>
            <a:fillRect/>
          </a:stretch>
        </p:blipFill>
        <p:spPr>
          <a:xfrm>
            <a:off x="565498" y="3561347"/>
            <a:ext cx="5403615" cy="1338864"/>
          </a:xfrm>
          <a:prstGeom prst="rect">
            <a:avLst/>
          </a:prstGeom>
        </p:spPr>
      </p:pic>
      <p:sp>
        <p:nvSpPr>
          <p:cNvPr id="9" name="Rectangle 8">
            <a:extLst>
              <a:ext uri="{FF2B5EF4-FFF2-40B4-BE49-F238E27FC236}">
                <a16:creationId xmlns:a16="http://schemas.microsoft.com/office/drawing/2014/main" id="{FB77EFE2-B869-438C-B0F4-6D1AEEF496CF}"/>
              </a:ext>
            </a:extLst>
          </p:cNvPr>
          <p:cNvSpPr/>
          <p:nvPr/>
        </p:nvSpPr>
        <p:spPr>
          <a:xfrm>
            <a:off x="565498" y="5438273"/>
            <a:ext cx="5403615" cy="830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N = 10^6, Max = 10^6</a:t>
            </a:r>
          </a:p>
        </p:txBody>
      </p:sp>
      <p:pic>
        <p:nvPicPr>
          <p:cNvPr id="11" name="Picture 10">
            <a:extLst>
              <a:ext uri="{FF2B5EF4-FFF2-40B4-BE49-F238E27FC236}">
                <a16:creationId xmlns:a16="http://schemas.microsoft.com/office/drawing/2014/main" id="{F9AB0938-C252-49AC-B204-F04D2FB8AF51}"/>
              </a:ext>
            </a:extLst>
          </p:cNvPr>
          <p:cNvPicPr>
            <a:picLocks noChangeAspect="1"/>
          </p:cNvPicPr>
          <p:nvPr/>
        </p:nvPicPr>
        <p:blipFill>
          <a:blip r:embed="rId3"/>
          <a:stretch>
            <a:fillRect/>
          </a:stretch>
        </p:blipFill>
        <p:spPr>
          <a:xfrm>
            <a:off x="6493311" y="3561347"/>
            <a:ext cx="5413668" cy="1338864"/>
          </a:xfrm>
          <a:prstGeom prst="rect">
            <a:avLst/>
          </a:prstGeom>
        </p:spPr>
      </p:pic>
      <p:sp>
        <p:nvSpPr>
          <p:cNvPr id="13" name="Rectangle 12">
            <a:extLst>
              <a:ext uri="{FF2B5EF4-FFF2-40B4-BE49-F238E27FC236}">
                <a16:creationId xmlns:a16="http://schemas.microsoft.com/office/drawing/2014/main" id="{71DF5DE1-4083-4315-B806-437CD81EF2A5}"/>
              </a:ext>
            </a:extLst>
          </p:cNvPr>
          <p:cNvSpPr/>
          <p:nvPr/>
        </p:nvSpPr>
        <p:spPr>
          <a:xfrm>
            <a:off x="6493311" y="5438272"/>
            <a:ext cx="5413668" cy="830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N = 10^7, Max = 10^8</a:t>
            </a:r>
          </a:p>
        </p:txBody>
      </p:sp>
    </p:spTree>
    <p:extLst>
      <p:ext uri="{BB962C8B-B14F-4D97-AF65-F5344CB8AC3E}">
        <p14:creationId xmlns:p14="http://schemas.microsoft.com/office/powerpoint/2010/main" val="114728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3078EF-6E96-4E6B-8033-08E925FC9BC9}"/>
              </a:ext>
            </a:extLst>
          </p:cNvPr>
          <p:cNvSpPr txBox="1"/>
          <p:nvPr/>
        </p:nvSpPr>
        <p:spPr>
          <a:xfrm>
            <a:off x="300789" y="288758"/>
            <a:ext cx="11550316" cy="584775"/>
          </a:xfrm>
          <a:prstGeom prst="rect">
            <a:avLst/>
          </a:prstGeom>
          <a:noFill/>
        </p:spPr>
        <p:txBody>
          <a:bodyPr wrap="square" rtlCol="0">
            <a:spAutoFit/>
          </a:bodyPr>
          <a:lstStyle/>
          <a:p>
            <a:r>
              <a:rPr lang="ro-RO" sz="3200" dirty="0"/>
              <a:t>MERGE SORT</a:t>
            </a:r>
          </a:p>
        </p:txBody>
      </p:sp>
      <p:sp>
        <p:nvSpPr>
          <p:cNvPr id="3" name="TextBox 2">
            <a:extLst>
              <a:ext uri="{FF2B5EF4-FFF2-40B4-BE49-F238E27FC236}">
                <a16:creationId xmlns:a16="http://schemas.microsoft.com/office/drawing/2014/main" id="{E8CD0F1E-D761-41C4-8432-67C06A858D1F}"/>
              </a:ext>
            </a:extLst>
          </p:cNvPr>
          <p:cNvSpPr txBox="1"/>
          <p:nvPr/>
        </p:nvSpPr>
        <p:spPr>
          <a:xfrm>
            <a:off x="300789" y="873533"/>
            <a:ext cx="11381874" cy="1815882"/>
          </a:xfrm>
          <a:prstGeom prst="rect">
            <a:avLst/>
          </a:prstGeom>
          <a:noFill/>
        </p:spPr>
        <p:txBody>
          <a:bodyPr wrap="square" rtlCol="0">
            <a:spAutoFit/>
          </a:bodyPr>
          <a:lstStyle/>
          <a:p>
            <a:pPr marL="285750" indent="-285750">
              <a:buFont typeface="Arial" panose="020B0604020202020204" pitchFamily="34" charset="0"/>
              <a:buChar char="•"/>
            </a:pPr>
            <a:r>
              <a:rPr lang="ro-RO" sz="2800" dirty="0"/>
              <a:t>Este bazat pe comparare și pe Divide et </a:t>
            </a:r>
            <a:r>
              <a:rPr lang="ro-RO" sz="2800" dirty="0" err="1"/>
              <a:t>Impera</a:t>
            </a:r>
            <a:endParaRPr lang="ro-RO" sz="2800" dirty="0"/>
          </a:p>
          <a:p>
            <a:pPr marL="285750" indent="-285750">
              <a:buFont typeface="Arial" panose="020B0604020202020204" pitchFamily="34" charset="0"/>
              <a:buChar char="•"/>
            </a:pPr>
            <a:r>
              <a:rPr lang="ro-RO" sz="2800" dirty="0"/>
              <a:t>Majoritatea implementărilor sunt stabile</a:t>
            </a:r>
          </a:p>
          <a:p>
            <a:pPr marL="285750" indent="-285750">
              <a:buFont typeface="Arial" panose="020B0604020202020204" pitchFamily="34" charset="0"/>
              <a:buChar char="•"/>
            </a:pPr>
            <a:r>
              <a:rPr lang="ro-RO" sz="2800" dirty="0"/>
              <a:t>Are complexitate</a:t>
            </a:r>
            <a:r>
              <a:rPr lang="en-US" sz="2800" dirty="0"/>
              <a:t>:</a:t>
            </a:r>
            <a:r>
              <a:rPr lang="ro-RO" sz="2800" dirty="0"/>
              <a:t> O(n log n)</a:t>
            </a:r>
            <a:r>
              <a:rPr lang="en-US" sz="2800" dirty="0"/>
              <a:t> (</a:t>
            </a:r>
            <a:r>
              <a:rPr lang="en-US" sz="2800" dirty="0" err="1"/>
              <a:t>cel</a:t>
            </a:r>
            <a:r>
              <a:rPr lang="en-US" sz="2800" dirty="0"/>
              <a:t> </a:t>
            </a:r>
            <a:r>
              <a:rPr lang="en-US" sz="2800" dirty="0" err="1"/>
              <a:t>mai</a:t>
            </a:r>
            <a:r>
              <a:rPr lang="en-US" sz="2800" dirty="0"/>
              <a:t> bun </a:t>
            </a:r>
            <a:r>
              <a:rPr lang="en-US" sz="2800" dirty="0" err="1"/>
              <a:t>caz</a:t>
            </a:r>
            <a:r>
              <a:rPr lang="en-US" sz="2800" dirty="0"/>
              <a:t>)</a:t>
            </a:r>
          </a:p>
          <a:p>
            <a:pPr lvl="3"/>
            <a:r>
              <a:rPr lang="en-US" sz="2800" dirty="0"/>
              <a:t>			    O(n log n) (</a:t>
            </a:r>
            <a:r>
              <a:rPr lang="en-US" sz="2800" dirty="0" err="1"/>
              <a:t>cel</a:t>
            </a:r>
            <a:r>
              <a:rPr lang="en-US" sz="2800" dirty="0"/>
              <a:t> </a:t>
            </a:r>
            <a:r>
              <a:rPr lang="en-US" sz="2800" dirty="0" err="1"/>
              <a:t>mai</a:t>
            </a:r>
            <a:r>
              <a:rPr lang="en-US" sz="2800" dirty="0"/>
              <a:t> r</a:t>
            </a:r>
            <a:r>
              <a:rPr lang="ro-RO" sz="2800" dirty="0" err="1"/>
              <a:t>ău</a:t>
            </a:r>
            <a:r>
              <a:rPr lang="ro-RO" sz="2800" dirty="0"/>
              <a:t> caz)</a:t>
            </a:r>
          </a:p>
        </p:txBody>
      </p:sp>
      <p:sp>
        <p:nvSpPr>
          <p:cNvPr id="4" name="TextBox 3">
            <a:extLst>
              <a:ext uri="{FF2B5EF4-FFF2-40B4-BE49-F238E27FC236}">
                <a16:creationId xmlns:a16="http://schemas.microsoft.com/office/drawing/2014/main" id="{49371EE6-9204-4678-BF81-C56CE8A255FF}"/>
              </a:ext>
            </a:extLst>
          </p:cNvPr>
          <p:cNvSpPr txBox="1"/>
          <p:nvPr/>
        </p:nvSpPr>
        <p:spPr>
          <a:xfrm>
            <a:off x="340895" y="2767263"/>
            <a:ext cx="11550316" cy="1384995"/>
          </a:xfrm>
          <a:prstGeom prst="rect">
            <a:avLst/>
          </a:prstGeom>
          <a:noFill/>
        </p:spPr>
        <p:txBody>
          <a:bodyPr wrap="square" rtlCol="0">
            <a:spAutoFit/>
          </a:bodyPr>
          <a:lstStyle/>
          <a:p>
            <a:pPr marL="285750" indent="-285750">
              <a:buFont typeface="Arial" panose="020B0604020202020204" pitchFamily="34" charset="0"/>
              <a:buChar char="•"/>
            </a:pPr>
            <a:r>
              <a:rPr lang="ro-RO" sz="2800" dirty="0"/>
              <a:t>Este influențat nesemnificativ de valoarea elementelor sortate.</a:t>
            </a:r>
          </a:p>
          <a:p>
            <a:pPr marL="285750" indent="-285750">
              <a:buFont typeface="Arial" panose="020B0604020202020204" pitchFamily="34" charset="0"/>
              <a:buChar char="•"/>
            </a:pPr>
            <a:r>
              <a:rPr lang="ro-RO" sz="2800" dirty="0"/>
              <a:t>Similar ca performanță cu </a:t>
            </a:r>
            <a:r>
              <a:rPr lang="ro-RO" sz="2800" dirty="0" err="1"/>
              <a:t>quicksort</a:t>
            </a:r>
            <a:r>
              <a:rPr lang="ro-RO" sz="2800" dirty="0"/>
              <a:t> și </a:t>
            </a:r>
            <a:r>
              <a:rPr lang="ro-RO" sz="2800" dirty="0" err="1"/>
              <a:t>shellsort</a:t>
            </a:r>
            <a:r>
              <a:rPr lang="ro-RO" sz="2800" dirty="0"/>
              <a:t> (la N peste 10^6 apar diferențe mai mari)</a:t>
            </a:r>
          </a:p>
        </p:txBody>
      </p:sp>
    </p:spTree>
    <p:extLst>
      <p:ext uri="{BB962C8B-B14F-4D97-AF65-F5344CB8AC3E}">
        <p14:creationId xmlns:p14="http://schemas.microsoft.com/office/powerpoint/2010/main" val="1247508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147A2E-77C5-48D3-A9F3-7CEC54F9861E}"/>
              </a:ext>
            </a:extLst>
          </p:cNvPr>
          <p:cNvSpPr txBox="1"/>
          <p:nvPr/>
        </p:nvSpPr>
        <p:spPr>
          <a:xfrm>
            <a:off x="300789" y="288758"/>
            <a:ext cx="11550316" cy="584775"/>
          </a:xfrm>
          <a:prstGeom prst="rect">
            <a:avLst/>
          </a:prstGeom>
          <a:noFill/>
        </p:spPr>
        <p:txBody>
          <a:bodyPr wrap="square" rtlCol="0">
            <a:spAutoFit/>
          </a:bodyPr>
          <a:lstStyle/>
          <a:p>
            <a:r>
              <a:rPr lang="ro-RO" sz="3200" dirty="0"/>
              <a:t>QUICK SORT</a:t>
            </a:r>
          </a:p>
        </p:txBody>
      </p:sp>
      <p:sp>
        <p:nvSpPr>
          <p:cNvPr id="4" name="TextBox 3">
            <a:extLst>
              <a:ext uri="{FF2B5EF4-FFF2-40B4-BE49-F238E27FC236}">
                <a16:creationId xmlns:a16="http://schemas.microsoft.com/office/drawing/2014/main" id="{6E8DA433-0D8C-4DC1-A0F5-12E7F0A747ED}"/>
              </a:ext>
            </a:extLst>
          </p:cNvPr>
          <p:cNvSpPr txBox="1"/>
          <p:nvPr/>
        </p:nvSpPr>
        <p:spPr>
          <a:xfrm>
            <a:off x="300789" y="873533"/>
            <a:ext cx="11381874" cy="6555641"/>
          </a:xfrm>
          <a:prstGeom prst="rect">
            <a:avLst/>
          </a:prstGeom>
          <a:noFill/>
        </p:spPr>
        <p:txBody>
          <a:bodyPr wrap="square" rtlCol="0">
            <a:spAutoFit/>
          </a:bodyPr>
          <a:lstStyle/>
          <a:p>
            <a:pPr marL="285750" indent="-285750">
              <a:buFont typeface="Arial" panose="020B0604020202020204" pitchFamily="34" charset="0"/>
              <a:buChar char="•"/>
            </a:pPr>
            <a:r>
              <a:rPr lang="ro-RO" sz="2800" dirty="0"/>
              <a:t>Este un algoritm de tip Divide et </a:t>
            </a:r>
            <a:r>
              <a:rPr lang="ro-RO" sz="2800" dirty="0" err="1"/>
              <a:t>Impera</a:t>
            </a:r>
            <a:endParaRPr lang="ro-RO" sz="2800" dirty="0"/>
          </a:p>
          <a:p>
            <a:pPr marL="285750" indent="-285750">
              <a:buFont typeface="Arial" panose="020B0604020202020204" pitchFamily="34" charset="0"/>
              <a:buChar char="•"/>
            </a:pPr>
            <a:r>
              <a:rPr lang="ro-RO" sz="2800" dirty="0"/>
              <a:t>Performanța sa este influențată de modalitatea în care alegem pivotul, cu cât acesta divizează mai bine elementele, cu atât mai bine. Timpii de rulare cresc semnificativ atunci când Max este cu mult mai mic </a:t>
            </a:r>
            <a:r>
              <a:rPr lang="ro-RO" sz="2800" dirty="0" err="1"/>
              <a:t>decat</a:t>
            </a:r>
            <a:r>
              <a:rPr lang="ro-RO" sz="2800" dirty="0"/>
              <a:t> N, deoarece sunt multe elemente apropiate ca valoare sau egale care sunt greu de sortat după un pivot. Cu o limită de recursie de 2000, teste cu valori precum N=10^6 și Max = 100 nu au putut fi sortate, iar pentru N = 10^7 și Max = 10^4 are un timp de rulare de 190s, considerabil mai mare față de timpul de rulare al merge sort, de 39s.</a:t>
            </a:r>
          </a:p>
          <a:p>
            <a:pPr marL="285750" indent="-285750">
              <a:buFont typeface="Arial" panose="020B0604020202020204" pitchFamily="34" charset="0"/>
              <a:buChar char="•"/>
            </a:pPr>
            <a:r>
              <a:rPr lang="ro-RO" sz="2800" dirty="0"/>
              <a:t>Are complexitate</a:t>
            </a:r>
            <a:r>
              <a:rPr lang="en-US" sz="2800" dirty="0"/>
              <a:t>:</a:t>
            </a:r>
            <a:r>
              <a:rPr lang="ro-RO" sz="2800" dirty="0"/>
              <a:t> O(n log n) (cel mai bun caz)</a:t>
            </a:r>
          </a:p>
          <a:p>
            <a:r>
              <a:rPr lang="ro-RO" sz="2800" dirty="0"/>
              <a:t>						    O(n^2) (cel mai rău caz)</a:t>
            </a:r>
          </a:p>
          <a:p>
            <a:r>
              <a:rPr lang="ro-RO" sz="2800" dirty="0"/>
              <a:t>	Cu toate acestea, în practică, complexitatea tinde spre O(n log n) (dacă pivotul este ales bine). Diferențele dintre pivotul </a:t>
            </a:r>
            <a:r>
              <a:rPr lang="ro-RO" sz="2800" dirty="0" err="1"/>
              <a:t>random</a:t>
            </a:r>
            <a:r>
              <a:rPr lang="ro-RO" sz="2800" dirty="0"/>
              <a:t> și cel din mediana a 3 elemente sunt nesemnificative.</a:t>
            </a:r>
          </a:p>
          <a:p>
            <a:pPr marL="285750" indent="-285750">
              <a:buFont typeface="Arial" panose="020B0604020202020204" pitchFamily="34" charset="0"/>
              <a:buChar char="•"/>
            </a:pPr>
            <a:endParaRPr lang="ro-RO" sz="2800" dirty="0"/>
          </a:p>
        </p:txBody>
      </p:sp>
    </p:spTree>
    <p:extLst>
      <p:ext uri="{BB962C8B-B14F-4D97-AF65-F5344CB8AC3E}">
        <p14:creationId xmlns:p14="http://schemas.microsoft.com/office/powerpoint/2010/main" val="408525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FA0E3-7A2B-46A6-912A-30F48AE7B14F}"/>
              </a:ext>
            </a:extLst>
          </p:cNvPr>
          <p:cNvSpPr txBox="1"/>
          <p:nvPr/>
        </p:nvSpPr>
        <p:spPr>
          <a:xfrm>
            <a:off x="300789" y="288758"/>
            <a:ext cx="11550316" cy="584775"/>
          </a:xfrm>
          <a:prstGeom prst="rect">
            <a:avLst/>
          </a:prstGeom>
          <a:noFill/>
        </p:spPr>
        <p:txBody>
          <a:bodyPr wrap="square" rtlCol="0">
            <a:spAutoFit/>
          </a:bodyPr>
          <a:lstStyle/>
          <a:p>
            <a:r>
              <a:rPr lang="ro-RO" sz="3200" dirty="0"/>
              <a:t>SHELL SORT</a:t>
            </a:r>
          </a:p>
        </p:txBody>
      </p:sp>
      <p:sp>
        <p:nvSpPr>
          <p:cNvPr id="3" name="TextBox 2">
            <a:extLst>
              <a:ext uri="{FF2B5EF4-FFF2-40B4-BE49-F238E27FC236}">
                <a16:creationId xmlns:a16="http://schemas.microsoft.com/office/drawing/2014/main" id="{8FE925B7-0F2A-4EC6-BE65-64FDFF0318FA}"/>
              </a:ext>
            </a:extLst>
          </p:cNvPr>
          <p:cNvSpPr txBox="1"/>
          <p:nvPr/>
        </p:nvSpPr>
        <p:spPr>
          <a:xfrm>
            <a:off x="300789" y="873533"/>
            <a:ext cx="11381874" cy="6124754"/>
          </a:xfrm>
          <a:prstGeom prst="rect">
            <a:avLst/>
          </a:prstGeom>
          <a:noFill/>
        </p:spPr>
        <p:txBody>
          <a:bodyPr wrap="square" rtlCol="0">
            <a:spAutoFit/>
          </a:bodyPr>
          <a:lstStyle/>
          <a:p>
            <a:pPr marL="285750" indent="-285750">
              <a:buFont typeface="Arial" panose="020B0604020202020204" pitchFamily="34" charset="0"/>
              <a:buChar char="•"/>
            </a:pPr>
            <a:r>
              <a:rPr lang="ro-RO" sz="2800" dirty="0"/>
              <a:t>Este bazat pe comparație </a:t>
            </a:r>
          </a:p>
          <a:p>
            <a:pPr marL="285750" indent="-285750">
              <a:buFont typeface="Arial" panose="020B0604020202020204" pitchFamily="34" charset="0"/>
              <a:buChar char="•"/>
            </a:pPr>
            <a:r>
              <a:rPr lang="ro-RO" sz="2800" dirty="0"/>
              <a:t>Începe prin a compara și muta perechi de elemente aflate pe poziții îndepărtate, reducând treptat distanța dintre elementele comparate. Un avantaj pe care îl are este acela că mută elemente aflate la distanțe mari, reducând semnificativ timpul față de mutarea numai a </a:t>
            </a:r>
            <a:r>
              <a:rPr lang="ro-RO" sz="2800" dirty="0" err="1"/>
              <a:t>elmentelor</a:t>
            </a:r>
            <a:r>
              <a:rPr lang="ro-RO" sz="2800" dirty="0"/>
              <a:t> consecutive</a:t>
            </a:r>
            <a:endParaRPr lang="en-US" sz="2800" dirty="0"/>
          </a:p>
          <a:p>
            <a:pPr marL="285750" indent="-285750">
              <a:buFont typeface="Arial" panose="020B0604020202020204" pitchFamily="34" charset="0"/>
              <a:buChar char="•"/>
            </a:pPr>
            <a:r>
              <a:rPr lang="ro-RO" sz="2800" dirty="0"/>
              <a:t>În implementarea mea am folosit </a:t>
            </a:r>
            <a:r>
              <a:rPr lang="ro-RO" sz="2800" dirty="0" err="1"/>
              <a:t>niste</a:t>
            </a:r>
            <a:r>
              <a:rPr lang="ro-RO" sz="2800" dirty="0"/>
              <a:t> distanțe </a:t>
            </a:r>
            <a:r>
              <a:rPr lang="en-US" sz="2800" dirty="0"/>
              <a:t>“</a:t>
            </a:r>
            <a:r>
              <a:rPr lang="en-US" sz="2800" dirty="0" err="1"/>
              <a:t>bune</a:t>
            </a:r>
            <a:r>
              <a:rPr lang="en-US" sz="2800" dirty="0"/>
              <a:t>” determinate experimental, </a:t>
            </a:r>
            <a:r>
              <a:rPr lang="en-US" sz="2800" dirty="0" err="1"/>
              <a:t>publicate</a:t>
            </a:r>
            <a:r>
              <a:rPr lang="en-US" sz="2800" dirty="0"/>
              <a:t> de Marcin </a:t>
            </a:r>
            <a:r>
              <a:rPr lang="en-US" sz="2800" dirty="0" err="1"/>
              <a:t>Ciura</a:t>
            </a:r>
            <a:r>
              <a:rPr lang="en-US" sz="2800" dirty="0"/>
              <a:t> ([701, 301, 132, 57, 23, 10, 4, 1]), </a:t>
            </a:r>
            <a:r>
              <a:rPr lang="en-US" sz="2800" dirty="0" err="1"/>
              <a:t>iar</a:t>
            </a:r>
            <a:r>
              <a:rPr lang="en-US" sz="2800" dirty="0"/>
              <a:t> </a:t>
            </a:r>
            <a:r>
              <a:rPr lang="en-US" sz="2800" dirty="0" err="1"/>
              <a:t>pentru</a:t>
            </a:r>
            <a:r>
              <a:rPr lang="en-US" sz="2800" dirty="0"/>
              <a:t> </a:t>
            </a:r>
            <a:r>
              <a:rPr lang="en-US" sz="2800" dirty="0" err="1"/>
              <a:t>valori</a:t>
            </a:r>
            <a:r>
              <a:rPr lang="en-US" sz="2800" dirty="0"/>
              <a:t> </a:t>
            </a:r>
            <a:r>
              <a:rPr lang="en-US" sz="2800" dirty="0" err="1"/>
              <a:t>mai</a:t>
            </a:r>
            <a:r>
              <a:rPr lang="en-US" sz="2800" dirty="0"/>
              <a:t> </a:t>
            </a:r>
            <a:r>
              <a:rPr lang="en-US" sz="2800" dirty="0" err="1"/>
              <a:t>mari</a:t>
            </a:r>
            <a:r>
              <a:rPr lang="en-US" sz="2800" dirty="0"/>
              <a:t> </a:t>
            </a:r>
            <a:r>
              <a:rPr lang="en-US" sz="2800" dirty="0" err="1"/>
              <a:t>generez</a:t>
            </a:r>
            <a:r>
              <a:rPr lang="en-US" sz="2800" dirty="0"/>
              <a:t> </a:t>
            </a:r>
            <a:r>
              <a:rPr lang="en-US" sz="2800" dirty="0" err="1"/>
              <a:t>niste</a:t>
            </a:r>
            <a:r>
              <a:rPr lang="en-US" sz="2800" dirty="0"/>
              <a:t> </a:t>
            </a:r>
            <a:r>
              <a:rPr lang="en-US" sz="2800" dirty="0" err="1"/>
              <a:t>distante</a:t>
            </a:r>
            <a:r>
              <a:rPr lang="en-US" sz="2800" dirty="0"/>
              <a:t> care sunt </a:t>
            </a:r>
            <a:r>
              <a:rPr lang="en-US" sz="2800" dirty="0" err="1"/>
              <a:t>aproximativ</a:t>
            </a:r>
            <a:r>
              <a:rPr lang="en-US" sz="2800" dirty="0"/>
              <a:t> 2,2*</a:t>
            </a:r>
            <a:r>
              <a:rPr lang="en-US" sz="2800" dirty="0" err="1"/>
              <a:t>distanta_anterioar</a:t>
            </a:r>
            <a:r>
              <a:rPr lang="ro-RO" sz="2800" dirty="0"/>
              <a:t>ă</a:t>
            </a:r>
            <a:r>
              <a:rPr lang="en-US" sz="2800" dirty="0"/>
              <a:t>.</a:t>
            </a:r>
          </a:p>
          <a:p>
            <a:pPr marL="285750" indent="-285750">
              <a:buFont typeface="Arial" panose="020B0604020202020204" pitchFamily="34" charset="0"/>
              <a:buChar char="•"/>
            </a:pPr>
            <a:r>
              <a:rPr lang="ro-RO" sz="2800" dirty="0"/>
              <a:t>Timpul de executare crește semnificativ dacă Max este mult mai mic decât N.</a:t>
            </a:r>
          </a:p>
          <a:p>
            <a:pPr marL="285750" indent="-285750">
              <a:buFont typeface="Arial" panose="020B0604020202020204" pitchFamily="34" charset="0"/>
              <a:buChar char="•"/>
            </a:pPr>
            <a:r>
              <a:rPr lang="ro-RO" sz="2800" dirty="0"/>
              <a:t>Complexitate</a:t>
            </a:r>
            <a:r>
              <a:rPr lang="en-US" sz="2800" dirty="0"/>
              <a:t>:</a:t>
            </a:r>
            <a:r>
              <a:rPr lang="ro-RO" sz="2800" dirty="0"/>
              <a:t> O(n log n) (cel mai bun caz), O(n^2) (cel mai rău caz)</a:t>
            </a:r>
          </a:p>
          <a:p>
            <a:pPr marL="285750" indent="-285750">
              <a:buFont typeface="Arial" panose="020B0604020202020204" pitchFamily="34" charset="0"/>
              <a:buChar char="•"/>
            </a:pPr>
            <a:endParaRPr lang="ro-RO" sz="2800" dirty="0"/>
          </a:p>
        </p:txBody>
      </p:sp>
    </p:spTree>
    <p:extLst>
      <p:ext uri="{BB962C8B-B14F-4D97-AF65-F5344CB8AC3E}">
        <p14:creationId xmlns:p14="http://schemas.microsoft.com/office/powerpoint/2010/main" val="258117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A35EA7-A8CE-49E3-8CA5-B3AE1308BD82}"/>
              </a:ext>
            </a:extLst>
          </p:cNvPr>
          <p:cNvSpPr txBox="1"/>
          <p:nvPr/>
        </p:nvSpPr>
        <p:spPr>
          <a:xfrm>
            <a:off x="300789" y="288758"/>
            <a:ext cx="11550316" cy="584775"/>
          </a:xfrm>
          <a:prstGeom prst="rect">
            <a:avLst/>
          </a:prstGeom>
          <a:noFill/>
        </p:spPr>
        <p:txBody>
          <a:bodyPr wrap="square" rtlCol="0">
            <a:spAutoFit/>
          </a:bodyPr>
          <a:lstStyle/>
          <a:p>
            <a:r>
              <a:rPr lang="ro-RO" sz="3200" dirty="0"/>
              <a:t>COUNTING SORT</a:t>
            </a:r>
          </a:p>
        </p:txBody>
      </p:sp>
      <p:sp>
        <p:nvSpPr>
          <p:cNvPr id="3" name="TextBox 2">
            <a:extLst>
              <a:ext uri="{FF2B5EF4-FFF2-40B4-BE49-F238E27FC236}">
                <a16:creationId xmlns:a16="http://schemas.microsoft.com/office/drawing/2014/main" id="{0738530B-D4E6-4540-B05F-D15873243EE2}"/>
              </a:ext>
            </a:extLst>
          </p:cNvPr>
          <p:cNvSpPr txBox="1"/>
          <p:nvPr/>
        </p:nvSpPr>
        <p:spPr>
          <a:xfrm>
            <a:off x="300789" y="873533"/>
            <a:ext cx="11381874" cy="4832092"/>
          </a:xfrm>
          <a:prstGeom prst="rect">
            <a:avLst/>
          </a:prstGeom>
          <a:noFill/>
        </p:spPr>
        <p:txBody>
          <a:bodyPr wrap="square" rtlCol="0">
            <a:spAutoFit/>
          </a:bodyPr>
          <a:lstStyle/>
          <a:p>
            <a:pPr marL="285750" indent="-285750">
              <a:buFont typeface="Arial" panose="020B0604020202020204" pitchFamily="34" charset="0"/>
              <a:buChar char="•"/>
            </a:pPr>
            <a:r>
              <a:rPr lang="ro-RO" sz="2800" dirty="0"/>
              <a:t>Este bazat pe numărare</a:t>
            </a:r>
          </a:p>
          <a:p>
            <a:pPr marL="285750" indent="-285750">
              <a:buFont typeface="Arial" panose="020B0604020202020204" pitchFamily="34" charset="0"/>
              <a:buChar char="•"/>
            </a:pPr>
            <a:r>
              <a:rPr lang="ro-RO" sz="2800" dirty="0"/>
              <a:t>Creează un vector de apariții cu valoarea lui Max elemente, parcurge lista de elemente nesortate și la fiecare element adaugă o </a:t>
            </a:r>
            <a:r>
              <a:rPr lang="ro-RO" sz="2800" dirty="0" err="1"/>
              <a:t>aparție</a:t>
            </a:r>
            <a:r>
              <a:rPr lang="ro-RO" sz="2800" dirty="0"/>
              <a:t> pentru acesta. La final se parcurge vectorul de apariții și se afișează index*</a:t>
            </a:r>
            <a:r>
              <a:rPr lang="ro-RO" sz="2800" dirty="0" err="1"/>
              <a:t>nr_apariții</a:t>
            </a:r>
            <a:r>
              <a:rPr lang="ro-RO" sz="2800" dirty="0"/>
              <a:t>.</a:t>
            </a:r>
          </a:p>
          <a:p>
            <a:pPr marL="285750" indent="-285750">
              <a:buFont typeface="Arial" panose="020B0604020202020204" pitchFamily="34" charset="0"/>
              <a:buChar char="•"/>
            </a:pPr>
            <a:r>
              <a:rPr lang="ro-RO" sz="2800" dirty="0"/>
              <a:t>Are complexitate pentru timp O(</a:t>
            </a:r>
            <a:r>
              <a:rPr lang="ro-RO" sz="2800" dirty="0" err="1"/>
              <a:t>n+max</a:t>
            </a:r>
            <a:r>
              <a:rPr lang="ro-RO" sz="2800" dirty="0"/>
              <a:t>)</a:t>
            </a:r>
          </a:p>
          <a:p>
            <a:pPr marL="285750" indent="-285750">
              <a:buFont typeface="Arial" panose="020B0604020202020204" pitchFamily="34" charset="0"/>
              <a:buChar char="•"/>
            </a:pPr>
            <a:r>
              <a:rPr lang="ro-RO" sz="2800" dirty="0"/>
              <a:t>Are complexitate pentru memorie O(</a:t>
            </a:r>
            <a:r>
              <a:rPr lang="ro-RO" sz="2800" dirty="0" err="1"/>
              <a:t>max</a:t>
            </a:r>
            <a:r>
              <a:rPr lang="ro-RO" sz="2800" dirty="0"/>
              <a:t>)</a:t>
            </a:r>
          </a:p>
          <a:p>
            <a:pPr marL="285750" indent="-285750">
              <a:buFont typeface="Arial" panose="020B0604020202020204" pitchFamily="34" charset="0"/>
              <a:buChar char="•"/>
            </a:pPr>
            <a:r>
              <a:rPr lang="ro-RO" sz="2800" dirty="0"/>
              <a:t>Este bun pentru sortarea multor elemente care au valori într-un interval mic.</a:t>
            </a:r>
          </a:p>
          <a:p>
            <a:pPr marL="285750" indent="-285750">
              <a:buFont typeface="Arial" panose="020B0604020202020204" pitchFamily="34" charset="0"/>
              <a:buChar char="•"/>
            </a:pPr>
            <a:r>
              <a:rPr lang="ro-RO" sz="2800" dirty="0"/>
              <a:t>În unele cazuri este chiar mai rapid decât </a:t>
            </a:r>
            <a:r>
              <a:rPr lang="ro-RO" sz="2800" dirty="0" err="1"/>
              <a:t>timsortul</a:t>
            </a:r>
            <a:r>
              <a:rPr lang="ro-RO" sz="2800" dirty="0"/>
              <a:t> din </a:t>
            </a:r>
            <a:r>
              <a:rPr lang="ro-RO" sz="2800" dirty="0" err="1"/>
              <a:t>Python</a:t>
            </a:r>
            <a:endParaRPr lang="ro-RO" sz="2800" dirty="0"/>
          </a:p>
          <a:p>
            <a:endParaRPr lang="ro-RO" sz="2800" dirty="0"/>
          </a:p>
        </p:txBody>
      </p:sp>
      <p:pic>
        <p:nvPicPr>
          <p:cNvPr id="5" name="Picture 4">
            <a:extLst>
              <a:ext uri="{FF2B5EF4-FFF2-40B4-BE49-F238E27FC236}">
                <a16:creationId xmlns:a16="http://schemas.microsoft.com/office/drawing/2014/main" id="{96E2F245-45A0-4DAB-B5F3-5214D6C0A2D6}"/>
              </a:ext>
            </a:extLst>
          </p:cNvPr>
          <p:cNvPicPr>
            <a:picLocks noChangeAspect="1"/>
          </p:cNvPicPr>
          <p:nvPr/>
        </p:nvPicPr>
        <p:blipFill>
          <a:blip r:embed="rId2"/>
          <a:stretch>
            <a:fillRect/>
          </a:stretch>
        </p:blipFill>
        <p:spPr>
          <a:xfrm>
            <a:off x="533400" y="5367194"/>
            <a:ext cx="5113463" cy="617273"/>
          </a:xfrm>
          <a:prstGeom prst="rect">
            <a:avLst/>
          </a:prstGeom>
        </p:spPr>
      </p:pic>
      <p:pic>
        <p:nvPicPr>
          <p:cNvPr id="7" name="Picture 6">
            <a:extLst>
              <a:ext uri="{FF2B5EF4-FFF2-40B4-BE49-F238E27FC236}">
                <a16:creationId xmlns:a16="http://schemas.microsoft.com/office/drawing/2014/main" id="{FF05865C-BBD9-4050-879A-D8D57A65472F}"/>
              </a:ext>
            </a:extLst>
          </p:cNvPr>
          <p:cNvPicPr>
            <a:picLocks noChangeAspect="1"/>
          </p:cNvPicPr>
          <p:nvPr/>
        </p:nvPicPr>
        <p:blipFill rotWithShape="1">
          <a:blip r:embed="rId3"/>
          <a:srcRect t="1" r="13864" b="-40255"/>
          <a:stretch/>
        </p:blipFill>
        <p:spPr>
          <a:xfrm>
            <a:off x="533400" y="5948372"/>
            <a:ext cx="5113463" cy="342028"/>
          </a:xfrm>
          <a:prstGeom prst="rect">
            <a:avLst/>
          </a:prstGeom>
        </p:spPr>
      </p:pic>
    </p:spTree>
    <p:extLst>
      <p:ext uri="{BB962C8B-B14F-4D97-AF65-F5344CB8AC3E}">
        <p14:creationId xmlns:p14="http://schemas.microsoft.com/office/powerpoint/2010/main" val="152411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F4EF76-D77F-4686-BB8D-58D7E86361DC}"/>
              </a:ext>
            </a:extLst>
          </p:cNvPr>
          <p:cNvPicPr>
            <a:picLocks noChangeAspect="1"/>
          </p:cNvPicPr>
          <p:nvPr/>
        </p:nvPicPr>
        <p:blipFill>
          <a:blip r:embed="rId2"/>
          <a:stretch>
            <a:fillRect/>
          </a:stretch>
        </p:blipFill>
        <p:spPr>
          <a:xfrm>
            <a:off x="601656" y="0"/>
            <a:ext cx="10988688" cy="6858000"/>
          </a:xfrm>
          <a:prstGeom prst="rect">
            <a:avLst/>
          </a:prstGeom>
        </p:spPr>
      </p:pic>
      <p:sp>
        <p:nvSpPr>
          <p:cNvPr id="4" name="TextBox 3">
            <a:extLst>
              <a:ext uri="{FF2B5EF4-FFF2-40B4-BE49-F238E27FC236}">
                <a16:creationId xmlns:a16="http://schemas.microsoft.com/office/drawing/2014/main" id="{554F37E0-67F9-4B6A-B681-097AD0A1DA0C}"/>
              </a:ext>
            </a:extLst>
          </p:cNvPr>
          <p:cNvSpPr txBox="1"/>
          <p:nvPr/>
        </p:nvSpPr>
        <p:spPr>
          <a:xfrm>
            <a:off x="2947737" y="360948"/>
            <a:ext cx="1455848" cy="369332"/>
          </a:xfrm>
          <a:prstGeom prst="rect">
            <a:avLst/>
          </a:prstGeom>
          <a:noFill/>
        </p:spPr>
        <p:txBody>
          <a:bodyPr wrap="none" rtlCol="0">
            <a:spAutoFit/>
          </a:bodyPr>
          <a:lstStyle/>
          <a:p>
            <a:r>
              <a:rPr lang="en-US" dirty="0">
                <a:solidFill>
                  <a:schemeClr val="bg1"/>
                </a:solidFill>
              </a:rPr>
              <a:t>(logarithmic)</a:t>
            </a:r>
            <a:endParaRPr lang="ro-RO" dirty="0">
              <a:solidFill>
                <a:schemeClr val="bg1"/>
              </a:solidFill>
            </a:endParaRPr>
          </a:p>
        </p:txBody>
      </p:sp>
    </p:spTree>
    <p:extLst>
      <p:ext uri="{BB962C8B-B14F-4D97-AF65-F5344CB8AC3E}">
        <p14:creationId xmlns:p14="http://schemas.microsoft.com/office/powerpoint/2010/main" val="3875600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1013</TotalTime>
  <Words>939</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Calisto MT</vt:lpstr>
      <vt:lpstr>Courier New</vt:lpstr>
      <vt:lpstr>Wingdings 2</vt:lpstr>
      <vt:lpstr>Slate</vt:lpstr>
      <vt:lpstr>Tema 1 – Structuri de date ALGORITMI DE SORTARE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 Structuri de date ALGORITMI DE SORTARE</dc:title>
  <dc:creator>Andrei Lefter</dc:creator>
  <cp:lastModifiedBy>Andrei Lefter</cp:lastModifiedBy>
  <cp:revision>4</cp:revision>
  <dcterms:created xsi:type="dcterms:W3CDTF">2022-03-13T10:36:20Z</dcterms:created>
  <dcterms:modified xsi:type="dcterms:W3CDTF">2022-03-14T18:58:15Z</dcterms:modified>
</cp:coreProperties>
</file>