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64" r:id="rId5"/>
    <p:sldId id="265" r:id="rId6"/>
    <p:sldId id="266" r:id="rId7"/>
    <p:sldId id="259" r:id="rId8"/>
    <p:sldId id="263" r:id="rId9"/>
    <p:sldId id="260" r:id="rId10"/>
    <p:sldId id="261" r:id="rId11"/>
    <p:sldId id="262" r:id="rId12"/>
    <p:sldId id="267" r:id="rId13"/>
    <p:sldId id="268" r:id="rId14"/>
    <p:sldId id="269" r:id="rId15"/>
    <p:sldId id="270" r:id="rId1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F9794-9EFC-D87D-60DD-1C5E8DE006AE}" v="23" dt="2024-05-10T13:05:34.296"/>
    <p1510:client id="{43E8766D-F4AB-5BA0-4096-C7AA212DD98A}" v="593" dt="2024-05-10T13:42:06.518"/>
    <p1510:client id="{62B031DB-07A1-E2FA-BAE8-F68F7A86172F}" v="2754" dt="2024-05-10T13:04:00.191"/>
    <p1510:client id="{873DD429-B485-ADC2-CC3F-87EB7283B226}" v="4" dt="2024-05-10T13:00:41.829"/>
    <p1510:client id="{91624C72-50C6-7612-BA06-3976D3528B05}" v="25" dt="2024-05-10T16:06:23.121"/>
    <p1510:client id="{ABC38D5A-20C0-54DF-ECA5-09C8DECCEB70}" v="1173" dt="2024-05-10T14:22:10.821"/>
    <p1510:client id="{B038A567-6605-F346-0DDF-682B4E66390B}" v="24" dt="2024-05-10T16:00:02.798"/>
    <p1510:client id="{B1545BE5-C580-6EEE-46E7-145B732E3850}" v="3" dt="2024-05-09T22:21:22.381"/>
    <p1510:client id="{DFF42167-8671-F95E-C927-F0E0DA734E16}" v="5" dt="2024-05-09T22:23:42.772"/>
    <p1510:client id="{EC40FA38-DE07-519F-DE68-1C3220605966}" v="897" dt="2024-05-09T21:56:39.566"/>
    <p1510:client id="{F25A52A2-35C1-07ED-14FE-E6CCBC1F07B9}" v="842" dt="2024-05-10T16:09:03.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31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5545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9996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025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83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2925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8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2155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9271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5942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3028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5/10/2024</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365076536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0526286_The_curious_case_of_the_prisoner's_dilemma_model_situation_Exemplary_narrative" TargetMode="External"/><Relationship Id="rId2" Type="http://schemas.openxmlformats.org/officeDocument/2006/relationships/hyperlink" Target="https://plato.stanford.edu/archives/win2019/entries/prisoner-dilemm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7446057A-01A4-BEAD-EEE2-BE15844C7ADC}"/>
              </a:ext>
            </a:extLst>
          </p:cNvPr>
          <p:cNvPicPr>
            <a:picLocks noChangeAspect="1"/>
          </p:cNvPicPr>
          <p:nvPr/>
        </p:nvPicPr>
        <p:blipFill rotWithShape="1">
          <a:blip r:embed="rId2">
            <a:alphaModFix/>
          </a:blip>
          <a:srcRect r="-2" b="22213"/>
          <a:stretch/>
        </p:blipFill>
        <p:spPr>
          <a:xfrm>
            <a:off x="-1" y="10"/>
            <a:ext cx="12192001" cy="6857990"/>
          </a:xfrm>
          <a:prstGeom prst="rect">
            <a:avLst/>
          </a:prstGeom>
        </p:spPr>
      </p:pic>
      <p:sp>
        <p:nvSpPr>
          <p:cNvPr id="7" name="Rectangle 10">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p:cNvSpPr>
            <a:spLocks noGrp="1"/>
          </p:cNvSpPr>
          <p:nvPr>
            <p:ph type="ctrTitle"/>
          </p:nvPr>
        </p:nvSpPr>
        <p:spPr>
          <a:xfrm>
            <a:off x="952500" y="2376463"/>
            <a:ext cx="7355457" cy="1560167"/>
          </a:xfrm>
        </p:spPr>
        <p:txBody>
          <a:bodyPr>
            <a:normAutofit/>
          </a:bodyPr>
          <a:lstStyle/>
          <a:p>
            <a:pPr>
              <a:lnSpc>
                <a:spcPct val="110000"/>
              </a:lnSpc>
            </a:pPr>
            <a:r>
              <a:rPr lang="ro-RO"/>
              <a:t>Analiza și testarea strategiilor într-un joc bazat pe decizii</a:t>
            </a:r>
          </a:p>
        </p:txBody>
      </p:sp>
      <p:sp>
        <p:nvSpPr>
          <p:cNvPr id="3" name="Subtitlu 2"/>
          <p:cNvSpPr>
            <a:spLocks noGrp="1"/>
          </p:cNvSpPr>
          <p:nvPr>
            <p:ph type="subTitle" idx="1"/>
          </p:nvPr>
        </p:nvSpPr>
        <p:spPr>
          <a:xfrm>
            <a:off x="1037167" y="5356250"/>
            <a:ext cx="7172325" cy="756045"/>
          </a:xfrm>
        </p:spPr>
        <p:txBody>
          <a:bodyPr vert="horz" lIns="91440" tIns="45720" rIns="91440" bIns="45720" rtlCol="0" anchor="t">
            <a:noAutofit/>
          </a:bodyPr>
          <a:lstStyle/>
          <a:p>
            <a:pPr>
              <a:lnSpc>
                <a:spcPct val="110000"/>
              </a:lnSpc>
            </a:pPr>
            <a:r>
              <a:rPr lang="ro-RO" sz="1700"/>
              <a:t>Bălănică Andrei</a:t>
            </a:r>
          </a:p>
          <a:p>
            <a:pPr>
              <a:lnSpc>
                <a:spcPct val="110000"/>
              </a:lnSpc>
            </a:pPr>
            <a:r>
              <a:rPr lang="ro-RO" sz="1700"/>
              <a:t>Lefter Andrei</a:t>
            </a:r>
          </a:p>
          <a:p>
            <a:pPr>
              <a:lnSpc>
                <a:spcPct val="110000"/>
              </a:lnSpc>
            </a:pPr>
            <a:r>
              <a:rPr lang="ro-RO" sz="1700"/>
              <a:t>Roșianu Robert</a:t>
            </a:r>
          </a:p>
        </p:txBody>
      </p:sp>
      <p:cxnSp>
        <p:nvCxnSpPr>
          <p:cNvPr id="13" name="Straight Connector 12">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9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9F887-F404-D3FA-51B0-8544A4E418F7}"/>
              </a:ext>
            </a:extLst>
          </p:cNvPr>
          <p:cNvSpPr>
            <a:spLocks noGrp="1"/>
          </p:cNvSpPr>
          <p:nvPr>
            <p:ph idx="1"/>
          </p:nvPr>
        </p:nvSpPr>
        <p:spPr>
          <a:xfrm>
            <a:off x="952500" y="464763"/>
            <a:ext cx="10681510" cy="5944581"/>
          </a:xfrm>
        </p:spPr>
        <p:txBody>
          <a:bodyPr vert="horz" lIns="91440" tIns="45720" rIns="91440" bIns="45720" rtlCol="0" anchor="t">
            <a:normAutofit/>
          </a:bodyPr>
          <a:lstStyle/>
          <a:p>
            <a:pPr marL="0" indent="0" algn="just">
              <a:buNone/>
            </a:pPr>
            <a:r>
              <a:rPr lang="en-US" sz="2300" dirty="0">
                <a:latin typeface="Aptos Serif"/>
                <a:cs typeface="Aptos Serif"/>
              </a:rPr>
              <a:t>  </a:t>
            </a:r>
            <a:r>
              <a:rPr lang="en-US" sz="2300" err="1">
                <a:latin typeface="Aptos Serif"/>
                <a:cs typeface="Aptos Serif"/>
              </a:rPr>
              <a:t>Faptul</a:t>
            </a:r>
            <a:r>
              <a:rPr lang="en-US" sz="2300" dirty="0">
                <a:latin typeface="Aptos Serif"/>
                <a:cs typeface="Aptos Serif"/>
              </a:rPr>
              <a:t> </a:t>
            </a:r>
            <a:r>
              <a:rPr lang="en-US" sz="2300" err="1">
                <a:latin typeface="Aptos Serif"/>
                <a:cs typeface="Aptos Serif"/>
              </a:rPr>
              <a:t>că</a:t>
            </a:r>
            <a:r>
              <a:rPr lang="en-US" sz="2300" dirty="0">
                <a:latin typeface="Aptos Serif"/>
                <a:cs typeface="Aptos Serif"/>
              </a:rPr>
              <a:t> </a:t>
            </a:r>
            <a:r>
              <a:rPr lang="en-US" sz="2300" err="1">
                <a:latin typeface="Aptos Serif"/>
                <a:cs typeface="Aptos Serif"/>
              </a:rPr>
              <a:t>această</a:t>
            </a:r>
            <a:r>
              <a:rPr lang="en-US" sz="2300" dirty="0">
                <a:latin typeface="Aptos Serif"/>
                <a:cs typeface="Aptos Serif"/>
              </a:rPr>
              <a:t> </a:t>
            </a:r>
            <a:r>
              <a:rPr lang="en-US" sz="2300" err="1">
                <a:latin typeface="Aptos Serif"/>
                <a:cs typeface="Aptos Serif"/>
              </a:rPr>
              <a:t>strategie</a:t>
            </a:r>
            <a:r>
              <a:rPr lang="en-US" sz="2300" dirty="0">
                <a:latin typeface="Aptos Serif"/>
                <a:cs typeface="Aptos Serif"/>
              </a:rPr>
              <a:t> </a:t>
            </a:r>
            <a:r>
              <a:rPr lang="en-US" sz="2300" err="1">
                <a:latin typeface="Aptos Serif"/>
                <a:cs typeface="Aptos Serif"/>
              </a:rPr>
              <a:t>prezintă</a:t>
            </a:r>
            <a:r>
              <a:rPr lang="en-US" sz="2300" dirty="0">
                <a:latin typeface="Aptos Serif"/>
                <a:cs typeface="Aptos Serif"/>
              </a:rPr>
              <a:t>, </a:t>
            </a:r>
            <a:r>
              <a:rPr lang="en-US" sz="2300" err="1">
                <a:latin typeface="Aptos Serif"/>
                <a:cs typeface="Aptos Serif"/>
              </a:rPr>
              <a:t>în</a:t>
            </a:r>
            <a:r>
              <a:rPr lang="en-US" sz="2300" dirty="0">
                <a:latin typeface="Aptos Serif"/>
                <a:cs typeface="Aptos Serif"/>
              </a:rPr>
              <a:t> general, </a:t>
            </a:r>
            <a:r>
              <a:rPr lang="en-US" sz="2300" err="1">
                <a:latin typeface="Aptos Serif"/>
                <a:cs typeface="Aptos Serif"/>
              </a:rPr>
              <a:t>cele</a:t>
            </a:r>
            <a:r>
              <a:rPr lang="en-US" sz="2300" dirty="0">
                <a:latin typeface="Aptos Serif"/>
                <a:cs typeface="Aptos Serif"/>
              </a:rPr>
              <a:t> </a:t>
            </a:r>
            <a:r>
              <a:rPr lang="en-US" sz="2300" err="1">
                <a:latin typeface="Aptos Serif"/>
                <a:cs typeface="Aptos Serif"/>
              </a:rPr>
              <a:t>mai</a:t>
            </a:r>
            <a:r>
              <a:rPr lang="en-US" sz="2300" dirty="0">
                <a:latin typeface="Aptos Serif"/>
                <a:cs typeface="Aptos Serif"/>
              </a:rPr>
              <a:t> </a:t>
            </a:r>
            <a:r>
              <a:rPr lang="en-US" sz="2300" err="1">
                <a:latin typeface="Aptos Serif"/>
                <a:cs typeface="Aptos Serif"/>
              </a:rPr>
              <a:t>bune</a:t>
            </a:r>
            <a:r>
              <a:rPr lang="en-US" sz="2300" dirty="0">
                <a:latin typeface="Aptos Serif"/>
                <a:cs typeface="Aptos Serif"/>
              </a:rPr>
              <a:t> </a:t>
            </a:r>
            <a:r>
              <a:rPr lang="en-US" sz="2300" err="1">
                <a:latin typeface="Aptos Serif"/>
                <a:cs typeface="Aptos Serif"/>
              </a:rPr>
              <a:t>rezultate</a:t>
            </a:r>
            <a:r>
              <a:rPr lang="en-US" sz="2300" dirty="0">
                <a:latin typeface="Aptos Serif"/>
                <a:cs typeface="Aptos Serif"/>
              </a:rPr>
              <a:t> ne </a:t>
            </a:r>
            <a:r>
              <a:rPr lang="en-US" sz="2300" err="1">
                <a:latin typeface="Aptos Serif"/>
                <a:cs typeface="Aptos Serif"/>
              </a:rPr>
              <a:t>învață</a:t>
            </a:r>
            <a:r>
              <a:rPr lang="en-US" sz="2300" dirty="0">
                <a:latin typeface="Aptos Serif"/>
                <a:cs typeface="Aptos Serif"/>
              </a:rPr>
              <a:t> o </a:t>
            </a:r>
            <a:r>
              <a:rPr lang="en-US" sz="2300" err="1">
                <a:latin typeface="Aptos Serif"/>
                <a:cs typeface="Aptos Serif"/>
              </a:rPr>
              <a:t>lecție</a:t>
            </a:r>
            <a:r>
              <a:rPr lang="en-US" sz="2300" dirty="0">
                <a:latin typeface="Aptos Serif"/>
                <a:cs typeface="Aptos Serif"/>
              </a:rPr>
              <a:t> </a:t>
            </a:r>
            <a:r>
              <a:rPr lang="en-US" sz="2300" err="1">
                <a:latin typeface="Aptos Serif"/>
                <a:cs typeface="Aptos Serif"/>
              </a:rPr>
              <a:t>ce</a:t>
            </a:r>
            <a:r>
              <a:rPr lang="en-US" sz="2300" dirty="0">
                <a:latin typeface="Aptos Serif"/>
                <a:cs typeface="Aptos Serif"/>
              </a:rPr>
              <a:t> se </a:t>
            </a:r>
            <a:r>
              <a:rPr lang="en-US" sz="2300" err="1">
                <a:latin typeface="Aptos Serif"/>
                <a:cs typeface="Aptos Serif"/>
              </a:rPr>
              <a:t>aplică</a:t>
            </a:r>
            <a:r>
              <a:rPr lang="en-US" sz="2300" dirty="0">
                <a:latin typeface="Aptos Serif"/>
                <a:cs typeface="Aptos Serif"/>
              </a:rPr>
              <a:t> </a:t>
            </a:r>
            <a:r>
              <a:rPr lang="en-US" sz="2300" err="1">
                <a:latin typeface="Aptos Serif"/>
                <a:cs typeface="Aptos Serif"/>
              </a:rPr>
              <a:t>și</a:t>
            </a:r>
            <a:r>
              <a:rPr lang="en-US" sz="2300" dirty="0">
                <a:latin typeface="Aptos Serif"/>
                <a:cs typeface="Aptos Serif"/>
              </a:rPr>
              <a:t> </a:t>
            </a:r>
            <a:r>
              <a:rPr lang="en-US" sz="2300" err="1">
                <a:latin typeface="Aptos Serif"/>
                <a:cs typeface="Aptos Serif"/>
              </a:rPr>
              <a:t>în</a:t>
            </a:r>
            <a:r>
              <a:rPr lang="en-US" sz="2300" dirty="0">
                <a:latin typeface="Aptos Serif"/>
                <a:cs typeface="Aptos Serif"/>
              </a:rPr>
              <a:t> </a:t>
            </a:r>
            <a:r>
              <a:rPr lang="en-US" sz="2300" err="1">
                <a:latin typeface="Aptos Serif"/>
                <a:cs typeface="Aptos Serif"/>
              </a:rPr>
              <a:t>viața</a:t>
            </a:r>
            <a:r>
              <a:rPr lang="en-US" sz="2300" dirty="0">
                <a:latin typeface="Aptos Serif"/>
                <a:cs typeface="Aptos Serif"/>
              </a:rPr>
              <a:t> de zi cu zi </a:t>
            </a:r>
            <a:r>
              <a:rPr lang="en-US" sz="2300" err="1">
                <a:latin typeface="Aptos Serif"/>
                <a:cs typeface="Aptos Serif"/>
              </a:rPr>
              <a:t>și</a:t>
            </a:r>
            <a:r>
              <a:rPr lang="en-US" sz="2300" dirty="0">
                <a:latin typeface="Aptos Serif"/>
                <a:cs typeface="Aptos Serif"/>
              </a:rPr>
              <a:t> </a:t>
            </a:r>
            <a:r>
              <a:rPr lang="en-US" sz="2300" err="1">
                <a:latin typeface="Aptos Serif"/>
                <a:cs typeface="Aptos Serif"/>
              </a:rPr>
              <a:t>anume</a:t>
            </a:r>
            <a:r>
              <a:rPr lang="en-US" sz="2300" dirty="0">
                <a:latin typeface="Aptos Serif"/>
                <a:cs typeface="Aptos Serif"/>
              </a:rPr>
              <a:t> </a:t>
            </a:r>
            <a:r>
              <a:rPr lang="en-US" sz="2300" err="1">
                <a:latin typeface="Aptos Serif"/>
                <a:cs typeface="Aptos Serif"/>
              </a:rPr>
              <a:t>acela</a:t>
            </a:r>
            <a:r>
              <a:rPr lang="en-US" sz="2300" dirty="0">
                <a:latin typeface="Aptos Serif"/>
                <a:cs typeface="Aptos Serif"/>
              </a:rPr>
              <a:t> </a:t>
            </a:r>
            <a:r>
              <a:rPr lang="en-US" sz="2300" err="1">
                <a:latin typeface="Aptos Serif"/>
                <a:cs typeface="Aptos Serif"/>
              </a:rPr>
              <a:t>că</a:t>
            </a:r>
            <a:r>
              <a:rPr lang="en-US" sz="2300" dirty="0">
                <a:latin typeface="Aptos Serif"/>
                <a:cs typeface="Aptos Serif"/>
              </a:rPr>
              <a:t> e important </a:t>
            </a:r>
            <a:r>
              <a:rPr lang="en-US" sz="2300" err="1">
                <a:latin typeface="Aptos Serif"/>
                <a:cs typeface="Aptos Serif"/>
              </a:rPr>
              <a:t>să</a:t>
            </a:r>
            <a:r>
              <a:rPr lang="en-US" sz="2300" dirty="0">
                <a:latin typeface="Aptos Serif"/>
                <a:cs typeface="Aptos Serif"/>
              </a:rPr>
              <a:t> </a:t>
            </a:r>
            <a:r>
              <a:rPr lang="en-US" sz="2300" err="1">
                <a:latin typeface="Aptos Serif"/>
                <a:cs typeface="Aptos Serif"/>
              </a:rPr>
              <a:t>cooperăm</a:t>
            </a:r>
            <a:r>
              <a:rPr lang="en-US" sz="2300" dirty="0">
                <a:latin typeface="Aptos Serif"/>
                <a:cs typeface="Aptos Serif"/>
              </a:rPr>
              <a:t> cu </a:t>
            </a:r>
            <a:r>
              <a:rPr lang="en-US" sz="2300" err="1">
                <a:latin typeface="Aptos Serif"/>
                <a:cs typeface="Aptos Serif"/>
              </a:rPr>
              <a:t>persoanele</a:t>
            </a:r>
            <a:r>
              <a:rPr lang="en-US" sz="2300" dirty="0">
                <a:latin typeface="Aptos Serif"/>
                <a:cs typeface="Aptos Serif"/>
              </a:rPr>
              <a:t> din </a:t>
            </a:r>
            <a:r>
              <a:rPr lang="en-US" sz="2300" err="1">
                <a:latin typeface="Aptos Serif"/>
                <a:cs typeface="Aptos Serif"/>
              </a:rPr>
              <a:t>jurul</a:t>
            </a:r>
            <a:r>
              <a:rPr lang="en-US" sz="2300" dirty="0">
                <a:latin typeface="Aptos Serif"/>
                <a:cs typeface="Aptos Serif"/>
              </a:rPr>
              <a:t> </a:t>
            </a:r>
            <a:r>
              <a:rPr lang="en-US" sz="2300" err="1">
                <a:latin typeface="Aptos Serif"/>
                <a:cs typeface="Aptos Serif"/>
              </a:rPr>
              <a:t>nostru</a:t>
            </a:r>
            <a:r>
              <a:rPr lang="en-US" sz="2300" dirty="0">
                <a:latin typeface="Aptos Serif"/>
                <a:cs typeface="Aptos Serif"/>
              </a:rPr>
              <a:t> </a:t>
            </a:r>
            <a:r>
              <a:rPr lang="en-US" sz="2300" err="1">
                <a:latin typeface="Aptos Serif"/>
                <a:cs typeface="Aptos Serif"/>
              </a:rPr>
              <a:t>dar</a:t>
            </a:r>
            <a:r>
              <a:rPr lang="en-US" sz="2300" dirty="0">
                <a:latin typeface="Aptos Serif"/>
                <a:cs typeface="Aptos Serif"/>
              </a:rPr>
              <a:t> </a:t>
            </a:r>
            <a:r>
              <a:rPr lang="en-US" sz="2300" err="1">
                <a:latin typeface="Aptos Serif"/>
                <a:cs typeface="Aptos Serif"/>
              </a:rPr>
              <a:t>să</a:t>
            </a:r>
            <a:r>
              <a:rPr lang="en-US" sz="2300" dirty="0">
                <a:latin typeface="Aptos Serif"/>
                <a:cs typeface="Aptos Serif"/>
              </a:rPr>
              <a:t> nu </a:t>
            </a:r>
            <a:r>
              <a:rPr lang="en-US" sz="2300" err="1">
                <a:latin typeface="Aptos Serif"/>
                <a:cs typeface="Aptos Serif"/>
              </a:rPr>
              <a:t>fim</a:t>
            </a:r>
            <a:r>
              <a:rPr lang="en-US" sz="2300" dirty="0">
                <a:latin typeface="Aptos Serif"/>
                <a:cs typeface="Aptos Serif"/>
              </a:rPr>
              <a:t> o </a:t>
            </a:r>
            <a:r>
              <a:rPr lang="en-US" sz="2300" err="1">
                <a:latin typeface="Aptos Serif"/>
                <a:cs typeface="Aptos Serif"/>
              </a:rPr>
              <a:t>pradă</a:t>
            </a:r>
            <a:r>
              <a:rPr lang="en-US" sz="2300" dirty="0">
                <a:latin typeface="Aptos Serif"/>
                <a:cs typeface="Aptos Serif"/>
              </a:rPr>
              <a:t> </a:t>
            </a:r>
            <a:r>
              <a:rPr lang="en-US" sz="2300" err="1">
                <a:latin typeface="Aptos Serif"/>
                <a:cs typeface="Aptos Serif"/>
              </a:rPr>
              <a:t>ușoară</a:t>
            </a:r>
            <a:r>
              <a:rPr lang="en-US" sz="2300" dirty="0">
                <a:latin typeface="Aptos Serif"/>
                <a:cs typeface="Aptos Serif"/>
              </a:rPr>
              <a:t> </a:t>
            </a:r>
            <a:r>
              <a:rPr lang="en-US" sz="2300" err="1">
                <a:latin typeface="Aptos Serif"/>
                <a:cs typeface="Aptos Serif"/>
              </a:rPr>
              <a:t>atunci</a:t>
            </a:r>
            <a:r>
              <a:rPr lang="en-US" sz="2300" dirty="0">
                <a:latin typeface="Aptos Serif"/>
                <a:cs typeface="Aptos Serif"/>
              </a:rPr>
              <a:t> </a:t>
            </a:r>
            <a:r>
              <a:rPr lang="en-US" sz="2300" err="1">
                <a:latin typeface="Aptos Serif"/>
                <a:cs typeface="Aptos Serif"/>
              </a:rPr>
              <a:t>când</a:t>
            </a:r>
            <a:r>
              <a:rPr lang="en-US" sz="2300" dirty="0">
                <a:latin typeface="Aptos Serif"/>
                <a:cs typeface="Aptos Serif"/>
              </a:rPr>
              <a:t> </a:t>
            </a:r>
            <a:r>
              <a:rPr lang="en-US" sz="2300" err="1">
                <a:latin typeface="Aptos Serif"/>
                <a:cs typeface="Aptos Serif"/>
              </a:rPr>
              <a:t>aceștia</a:t>
            </a:r>
            <a:r>
              <a:rPr lang="en-US" sz="2300" dirty="0">
                <a:latin typeface="Aptos Serif"/>
                <a:cs typeface="Aptos Serif"/>
              </a:rPr>
              <a:t> </a:t>
            </a:r>
            <a:r>
              <a:rPr lang="en-US" sz="2300" err="1">
                <a:latin typeface="Aptos Serif"/>
                <a:cs typeface="Aptos Serif"/>
              </a:rPr>
              <a:t>aleg</a:t>
            </a:r>
            <a:r>
              <a:rPr lang="en-US" sz="2300" dirty="0">
                <a:latin typeface="Aptos Serif"/>
                <a:cs typeface="Aptos Serif"/>
              </a:rPr>
              <a:t> </a:t>
            </a:r>
            <a:r>
              <a:rPr lang="en-US" sz="2300" err="1">
                <a:latin typeface="Aptos Serif"/>
                <a:cs typeface="Aptos Serif"/>
              </a:rPr>
              <a:t>să</a:t>
            </a:r>
            <a:r>
              <a:rPr lang="en-US" sz="2300" dirty="0">
                <a:latin typeface="Aptos Serif"/>
                <a:cs typeface="Aptos Serif"/>
              </a:rPr>
              <a:t> nu o </a:t>
            </a:r>
            <a:r>
              <a:rPr lang="en-US" sz="2300" err="1">
                <a:latin typeface="Aptos Serif"/>
                <a:cs typeface="Aptos Serif"/>
              </a:rPr>
              <a:t>facă</a:t>
            </a:r>
            <a:r>
              <a:rPr lang="en-US" sz="2300" dirty="0">
                <a:latin typeface="Aptos Serif"/>
                <a:cs typeface="Aptos Serif"/>
              </a:rPr>
              <a:t>. </a:t>
            </a:r>
            <a:endParaRPr lang="en-US"/>
          </a:p>
          <a:p>
            <a:pPr marL="0" indent="0" algn="just">
              <a:buNone/>
            </a:pPr>
            <a:r>
              <a:rPr lang="en-US" sz="2300" dirty="0">
                <a:latin typeface="Aptos Serif"/>
                <a:cs typeface="Aptos Serif"/>
              </a:rPr>
              <a:t>  </a:t>
            </a:r>
            <a:endParaRPr lang="en-US" sz="2300">
              <a:latin typeface="Aptos Serif"/>
              <a:cs typeface="Aptos Serif"/>
            </a:endParaRPr>
          </a:p>
          <a:p>
            <a:pPr marL="0" indent="0" algn="just">
              <a:buNone/>
            </a:pPr>
            <a:r>
              <a:rPr lang="en-US" sz="2300" dirty="0">
                <a:latin typeface="Aptos Serif"/>
                <a:cs typeface="Aptos Serif"/>
              </a:rPr>
              <a:t>      Important de </a:t>
            </a:r>
            <a:r>
              <a:rPr lang="en-US" sz="2300" dirty="0" err="1">
                <a:latin typeface="Aptos Serif"/>
                <a:cs typeface="Aptos Serif"/>
              </a:rPr>
              <a:t>menționat</a:t>
            </a:r>
            <a:r>
              <a:rPr lang="en-US" sz="2300" dirty="0">
                <a:latin typeface="Aptos Serif"/>
                <a:cs typeface="Aptos Serif"/>
              </a:rPr>
              <a:t> </a:t>
            </a:r>
            <a:r>
              <a:rPr lang="en-US" sz="2300" dirty="0" err="1">
                <a:latin typeface="Aptos Serif"/>
                <a:cs typeface="Aptos Serif"/>
              </a:rPr>
              <a:t>este</a:t>
            </a:r>
            <a:r>
              <a:rPr lang="en-US" sz="2300" dirty="0">
                <a:latin typeface="Aptos Serif"/>
                <a:cs typeface="Aptos Serif"/>
              </a:rPr>
              <a:t> </a:t>
            </a:r>
            <a:r>
              <a:rPr lang="en-US" sz="2300" dirty="0" err="1">
                <a:latin typeface="Aptos Serif"/>
                <a:cs typeface="Aptos Serif"/>
              </a:rPr>
              <a:t>și</a:t>
            </a:r>
            <a:r>
              <a:rPr lang="en-US" sz="2300" dirty="0">
                <a:latin typeface="Aptos Serif"/>
                <a:cs typeface="Aptos Serif"/>
              </a:rPr>
              <a:t> </a:t>
            </a:r>
            <a:r>
              <a:rPr lang="en-US" sz="2300" dirty="0" err="1">
                <a:latin typeface="Aptos Serif"/>
                <a:cs typeface="Aptos Serif"/>
              </a:rPr>
              <a:t>folosirea</a:t>
            </a:r>
            <a:r>
              <a:rPr lang="en-US" sz="2300" dirty="0">
                <a:latin typeface="Aptos Serif"/>
                <a:cs typeface="Aptos Serif"/>
              </a:rPr>
              <a:t> AI-</a:t>
            </a:r>
            <a:r>
              <a:rPr lang="en-US" sz="2300" dirty="0" err="1">
                <a:latin typeface="Aptos Serif"/>
                <a:cs typeface="Aptos Serif"/>
              </a:rPr>
              <a:t>ului</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a:t>
            </a:r>
            <a:r>
              <a:rPr lang="en-US" sz="2300" dirty="0" err="1">
                <a:latin typeface="Aptos Serif"/>
                <a:cs typeface="Aptos Serif"/>
              </a:rPr>
              <a:t>dezvoltarea</a:t>
            </a:r>
            <a:r>
              <a:rPr lang="en-US" sz="2300" dirty="0">
                <a:latin typeface="Aptos Serif"/>
                <a:cs typeface="Aptos Serif"/>
              </a:rPr>
              <a:t> </a:t>
            </a:r>
            <a:r>
              <a:rPr lang="en-US" sz="2300" dirty="0" err="1">
                <a:latin typeface="Aptos Serif"/>
                <a:cs typeface="Aptos Serif"/>
              </a:rPr>
              <a:t>unor</a:t>
            </a:r>
            <a:r>
              <a:rPr lang="en-US" sz="2300" dirty="0">
                <a:latin typeface="Aptos Serif"/>
                <a:cs typeface="Aptos Serif"/>
              </a:rPr>
              <a:t> </a:t>
            </a:r>
            <a:r>
              <a:rPr lang="en-US" sz="2300" dirty="0" err="1">
                <a:latin typeface="Aptos Serif"/>
                <a:cs typeface="Aptos Serif"/>
              </a:rPr>
              <a:t>strategii</a:t>
            </a:r>
            <a:r>
              <a:rPr lang="en-US" sz="2300" dirty="0">
                <a:latin typeface="Aptos Serif"/>
                <a:cs typeface="Aptos Serif"/>
              </a:rPr>
              <a:t>. </a:t>
            </a:r>
            <a:r>
              <a:rPr lang="en-US" sz="2300" dirty="0" err="1">
                <a:latin typeface="Aptos Serif"/>
                <a:cs typeface="Aptos Serif"/>
              </a:rPr>
              <a:t>Pentru</a:t>
            </a:r>
            <a:r>
              <a:rPr lang="en-US" sz="2300" dirty="0">
                <a:latin typeface="Aptos Serif"/>
                <a:cs typeface="Aptos Serif"/>
              </a:rPr>
              <a:t> a integra </a:t>
            </a:r>
            <a:r>
              <a:rPr lang="en-US" sz="2300" dirty="0" err="1">
                <a:latin typeface="Aptos Serif"/>
                <a:cs typeface="Aptos Serif"/>
              </a:rPr>
              <a:t>inteligența</a:t>
            </a:r>
            <a:r>
              <a:rPr lang="en-US" sz="2300" dirty="0">
                <a:latin typeface="Aptos Serif"/>
                <a:cs typeface="Aptos Serif"/>
              </a:rPr>
              <a:t> </a:t>
            </a:r>
            <a:r>
              <a:rPr lang="en-US" sz="2300" dirty="0" err="1">
                <a:latin typeface="Aptos Serif"/>
                <a:cs typeface="Aptos Serif"/>
              </a:rPr>
              <a:t>artificială</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a:t>
            </a:r>
            <a:r>
              <a:rPr lang="en-US" sz="2300" dirty="0" err="1">
                <a:latin typeface="Aptos Serif"/>
                <a:cs typeface="Aptos Serif"/>
              </a:rPr>
              <a:t>proiectul</a:t>
            </a:r>
            <a:r>
              <a:rPr lang="en-US" sz="2300" dirty="0">
                <a:latin typeface="Aptos Serif"/>
                <a:cs typeface="Aptos Serif"/>
              </a:rPr>
              <a:t> </a:t>
            </a:r>
            <a:r>
              <a:rPr lang="en-US" sz="2300" dirty="0" err="1">
                <a:latin typeface="Aptos Serif"/>
                <a:cs typeface="Aptos Serif"/>
              </a:rPr>
              <a:t>nostru</a:t>
            </a:r>
            <a:r>
              <a:rPr lang="en-US" sz="2300" dirty="0">
                <a:latin typeface="Aptos Serif"/>
                <a:cs typeface="Aptos Serif"/>
              </a:rPr>
              <a:t> am </a:t>
            </a:r>
            <a:r>
              <a:rPr lang="en-US" sz="2300" dirty="0" err="1">
                <a:latin typeface="Aptos Serif"/>
                <a:cs typeface="Aptos Serif"/>
              </a:rPr>
              <a:t>folosit</a:t>
            </a:r>
            <a:r>
              <a:rPr lang="en-US" sz="2300" dirty="0">
                <a:latin typeface="Aptos Serif"/>
                <a:cs typeface="Aptos Serif"/>
              </a:rPr>
              <a:t> ChatGPT. </a:t>
            </a:r>
            <a:r>
              <a:rPr lang="en-US" sz="2300" dirty="0" err="1">
                <a:latin typeface="Aptos Serif"/>
                <a:cs typeface="Aptos Serif"/>
              </a:rPr>
              <a:t>Pentru</a:t>
            </a:r>
            <a:r>
              <a:rPr lang="en-US" sz="2300" dirty="0">
                <a:latin typeface="Aptos Serif"/>
                <a:cs typeface="Aptos Serif"/>
              </a:rPr>
              <a:t> a genera </a:t>
            </a:r>
            <a:r>
              <a:rPr lang="en-US" sz="2300" dirty="0" err="1">
                <a:latin typeface="Aptos Serif"/>
                <a:cs typeface="Aptos Serif"/>
              </a:rPr>
              <a:t>diversele</a:t>
            </a:r>
            <a:r>
              <a:rPr lang="en-US" sz="2300" dirty="0">
                <a:latin typeface="Aptos Serif"/>
                <a:cs typeface="Aptos Serif"/>
              </a:rPr>
              <a:t> </a:t>
            </a:r>
            <a:r>
              <a:rPr lang="en-US" sz="2300" dirty="0" err="1">
                <a:latin typeface="Aptos Serif"/>
                <a:cs typeface="Aptos Serif"/>
              </a:rPr>
              <a:t>strategii</a:t>
            </a:r>
            <a:r>
              <a:rPr lang="en-US" sz="2300" dirty="0">
                <a:latin typeface="Aptos Serif"/>
                <a:cs typeface="Aptos Serif"/>
              </a:rPr>
              <a:t> am </a:t>
            </a:r>
            <a:r>
              <a:rPr lang="en-US" sz="2300" dirty="0" err="1">
                <a:latin typeface="Aptos Serif"/>
                <a:cs typeface="Aptos Serif"/>
              </a:rPr>
              <a:t>folosit</a:t>
            </a:r>
            <a:r>
              <a:rPr lang="en-US" sz="2300" dirty="0">
                <a:latin typeface="Aptos Serif"/>
                <a:cs typeface="Aptos Serif"/>
              </a:rPr>
              <a:t> </a:t>
            </a:r>
            <a:r>
              <a:rPr lang="en-US" sz="2300" dirty="0" err="1">
                <a:latin typeface="Aptos Serif"/>
                <a:cs typeface="Aptos Serif"/>
              </a:rPr>
              <a:t>anumite</a:t>
            </a:r>
            <a:r>
              <a:rPr lang="en-US" sz="2300" dirty="0">
                <a:latin typeface="Aptos Serif"/>
                <a:cs typeface="Aptos Serif"/>
              </a:rPr>
              <a:t> </a:t>
            </a:r>
            <a:r>
              <a:rPr lang="en-US" sz="2300" dirty="0" err="1">
                <a:latin typeface="Aptos Serif"/>
                <a:cs typeface="Aptos Serif"/>
              </a:rPr>
              <a:t>descrieri</a:t>
            </a:r>
            <a:r>
              <a:rPr lang="en-US" sz="2300" dirty="0">
                <a:latin typeface="Aptos Serif"/>
                <a:cs typeface="Aptos Serif"/>
              </a:rPr>
              <a:t> </a:t>
            </a:r>
            <a:r>
              <a:rPr lang="en-US" sz="2300" dirty="0" err="1">
                <a:latin typeface="Aptos Serif"/>
                <a:cs typeface="Aptos Serif"/>
              </a:rPr>
              <a:t>luate</a:t>
            </a:r>
            <a:r>
              <a:rPr lang="en-US" sz="2300" dirty="0">
                <a:latin typeface="Aptos Serif"/>
                <a:cs typeface="Aptos Serif"/>
              </a:rPr>
              <a:t> </a:t>
            </a:r>
            <a:r>
              <a:rPr lang="en-US" sz="2300" dirty="0" err="1">
                <a:latin typeface="Aptos Serif"/>
                <a:cs typeface="Aptos Serif"/>
              </a:rPr>
              <a:t>dintr</a:t>
            </a:r>
            <a:r>
              <a:rPr lang="en-US" sz="2300" dirty="0">
                <a:latin typeface="Aptos Serif"/>
                <a:cs typeface="Aptos Serif"/>
              </a:rPr>
              <a:t>-un </a:t>
            </a:r>
            <a:r>
              <a:rPr lang="en-US" sz="2300" dirty="0" err="1">
                <a:latin typeface="Aptos Serif"/>
                <a:cs typeface="Aptos Serif"/>
              </a:rPr>
              <a:t>tabel</a:t>
            </a:r>
            <a:r>
              <a:rPr lang="en-US" sz="2300" dirty="0">
                <a:latin typeface="Aptos Serif"/>
                <a:cs typeface="Aptos Serif"/>
              </a:rPr>
              <a:t> de </a:t>
            </a:r>
            <a:r>
              <a:rPr lang="en-US" sz="2300" dirty="0" err="1">
                <a:latin typeface="Aptos Serif"/>
                <a:cs typeface="Aptos Serif"/>
              </a:rPr>
              <a:t>strategii</a:t>
            </a:r>
            <a:r>
              <a:rPr lang="en-US" sz="2300" dirty="0">
                <a:latin typeface="Aptos Serif"/>
                <a:cs typeface="Aptos Serif"/>
              </a:rPr>
              <a:t> [1]. </a:t>
            </a:r>
          </a:p>
        </p:txBody>
      </p:sp>
    </p:spTree>
    <p:extLst>
      <p:ext uri="{BB962C8B-B14F-4D97-AF65-F5344CB8AC3E}">
        <p14:creationId xmlns:p14="http://schemas.microsoft.com/office/powerpoint/2010/main" val="114024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7E083-ED40-D5D3-1A59-782E7DDEF4F8}"/>
              </a:ext>
            </a:extLst>
          </p:cNvPr>
          <p:cNvSpPr>
            <a:spLocks noGrp="1"/>
          </p:cNvSpPr>
          <p:nvPr>
            <p:ph idx="1"/>
          </p:nvPr>
        </p:nvSpPr>
        <p:spPr>
          <a:xfrm>
            <a:off x="952500" y="475572"/>
            <a:ext cx="10287000" cy="5701390"/>
          </a:xfrm>
        </p:spPr>
        <p:txBody>
          <a:bodyPr vert="horz" lIns="91440" tIns="45720" rIns="91440" bIns="45720" rtlCol="0" anchor="t">
            <a:normAutofit/>
          </a:bodyPr>
          <a:lstStyle/>
          <a:p>
            <a:pPr marL="0" indent="0" algn="just">
              <a:buNone/>
            </a:pPr>
            <a:r>
              <a:rPr lang="en-US" sz="2300" dirty="0">
                <a:latin typeface="Aptos Serif"/>
                <a:cs typeface="Aptos Serif"/>
              </a:rPr>
              <a:t> ChatGPT a </a:t>
            </a:r>
            <a:r>
              <a:rPr lang="en-US" sz="2300" dirty="0" err="1">
                <a:latin typeface="Aptos Serif"/>
                <a:cs typeface="Aptos Serif"/>
              </a:rPr>
              <a:t>construit</a:t>
            </a:r>
            <a:r>
              <a:rPr lang="en-US" sz="2300" dirty="0">
                <a:latin typeface="Aptos Serif"/>
                <a:cs typeface="Aptos Serif"/>
              </a:rPr>
              <a:t> </a:t>
            </a:r>
            <a:r>
              <a:rPr lang="en-US" sz="2300" dirty="0" err="1">
                <a:latin typeface="Aptos Serif"/>
                <a:cs typeface="Aptos Serif"/>
              </a:rPr>
              <a:t>fără</a:t>
            </a:r>
            <a:r>
              <a:rPr lang="en-US" sz="2300" dirty="0">
                <a:latin typeface="Aptos Serif"/>
                <a:cs typeface="Aptos Serif"/>
              </a:rPr>
              <a:t> </a:t>
            </a:r>
            <a:r>
              <a:rPr lang="en-US" sz="2300" dirty="0" err="1">
                <a:latin typeface="Aptos Serif"/>
                <a:cs typeface="Aptos Serif"/>
              </a:rPr>
              <a:t>anumite</a:t>
            </a:r>
            <a:r>
              <a:rPr lang="en-US" sz="2300" dirty="0">
                <a:latin typeface="Aptos Serif"/>
                <a:cs typeface="Aptos Serif"/>
              </a:rPr>
              <a:t> </a:t>
            </a:r>
            <a:r>
              <a:rPr lang="en-US" sz="2300" dirty="0" err="1">
                <a:latin typeface="Aptos Serif"/>
                <a:cs typeface="Aptos Serif"/>
              </a:rPr>
              <a:t>descrieri</a:t>
            </a:r>
            <a:r>
              <a:rPr lang="en-US" sz="2300" dirty="0">
                <a:latin typeface="Aptos Serif"/>
                <a:cs typeface="Aptos Serif"/>
              </a:rPr>
              <a:t> </a:t>
            </a:r>
            <a:r>
              <a:rPr lang="en-US" sz="2300" dirty="0" err="1">
                <a:latin typeface="Aptos Serif"/>
                <a:cs typeface="Aptos Serif"/>
              </a:rPr>
              <a:t>clare</a:t>
            </a:r>
            <a:r>
              <a:rPr lang="en-US" sz="2300" dirty="0">
                <a:latin typeface="Aptos Serif"/>
                <a:cs typeface="Aptos Serif"/>
              </a:rPr>
              <a:t> </a:t>
            </a:r>
            <a:r>
              <a:rPr lang="en-US" sz="2300" dirty="0" err="1">
                <a:latin typeface="Aptos Serif"/>
                <a:cs typeface="Aptos Serif"/>
              </a:rPr>
              <a:t>strategii</a:t>
            </a:r>
            <a:r>
              <a:rPr lang="en-US" sz="2300" dirty="0">
                <a:latin typeface="Aptos Serif"/>
                <a:cs typeface="Aptos Serif"/>
              </a:rPr>
              <a:t> pe care </a:t>
            </a:r>
            <a:r>
              <a:rPr lang="en-US" sz="2300" dirty="0" err="1">
                <a:latin typeface="Aptos Serif"/>
                <a:cs typeface="Aptos Serif"/>
              </a:rPr>
              <a:t>deja</a:t>
            </a:r>
            <a:r>
              <a:rPr lang="en-US" sz="2300" dirty="0">
                <a:latin typeface="Aptos Serif"/>
                <a:cs typeface="Aptos Serif"/>
              </a:rPr>
              <a:t> le </a:t>
            </a:r>
            <a:r>
              <a:rPr lang="en-US" sz="2300" dirty="0" err="1">
                <a:latin typeface="Aptos Serif"/>
                <a:cs typeface="Aptos Serif"/>
              </a:rPr>
              <a:t>implementasem</a:t>
            </a:r>
            <a:r>
              <a:rPr lang="en-US" sz="2300" dirty="0">
                <a:latin typeface="Aptos Serif"/>
                <a:cs typeface="Aptos Serif"/>
              </a:rPr>
              <a:t> </a:t>
            </a:r>
            <a:r>
              <a:rPr lang="en-US" sz="2300" dirty="0" err="1">
                <a:latin typeface="Aptos Serif"/>
                <a:cs typeface="Aptos Serif"/>
              </a:rPr>
              <a:t>și</a:t>
            </a:r>
            <a:r>
              <a:rPr lang="en-US" sz="2300" dirty="0">
                <a:latin typeface="Aptos Serif"/>
                <a:cs typeface="Aptos Serif"/>
              </a:rPr>
              <a:t> </a:t>
            </a:r>
            <a:r>
              <a:rPr lang="en-US" sz="2300" dirty="0" err="1">
                <a:latin typeface="Aptos Serif"/>
                <a:cs typeface="Aptos Serif"/>
              </a:rPr>
              <a:t>anume</a:t>
            </a:r>
            <a:r>
              <a:rPr lang="en-US" sz="2300" dirty="0">
                <a:latin typeface="Aptos Serif"/>
                <a:cs typeface="Aptos Serif"/>
              </a:rPr>
              <a:t> "Copy Opponent" </a:t>
            </a:r>
            <a:r>
              <a:rPr lang="en-US" sz="2300" dirty="0" err="1">
                <a:latin typeface="Aptos Serif"/>
                <a:cs typeface="Aptos Serif"/>
              </a:rPr>
              <a:t>și</a:t>
            </a:r>
            <a:r>
              <a:rPr lang="en-US" sz="2300" dirty="0">
                <a:latin typeface="Aptos Serif"/>
                <a:cs typeface="Aptos Serif"/>
              </a:rPr>
              <a:t> "Holds Grudges" care au </a:t>
            </a:r>
            <a:r>
              <a:rPr lang="en-US" sz="2300" dirty="0" err="1">
                <a:latin typeface="Aptos Serif"/>
                <a:cs typeface="Aptos Serif"/>
              </a:rPr>
              <a:t>reușit</a:t>
            </a:r>
            <a:r>
              <a:rPr lang="en-US" sz="2300" dirty="0">
                <a:latin typeface="Aptos Serif"/>
                <a:cs typeface="Aptos Serif"/>
              </a:rPr>
              <a:t> </a:t>
            </a:r>
            <a:r>
              <a:rPr lang="en-US" sz="2300" dirty="0" err="1">
                <a:latin typeface="Aptos Serif"/>
                <a:cs typeface="Aptos Serif"/>
              </a:rPr>
              <a:t>să</a:t>
            </a:r>
            <a:r>
              <a:rPr lang="en-US" sz="2300" dirty="0">
                <a:latin typeface="Aptos Serif"/>
                <a:cs typeface="Aptos Serif"/>
              </a:rPr>
              <a:t> </a:t>
            </a:r>
            <a:r>
              <a:rPr lang="en-US" sz="2300" dirty="0" err="1">
                <a:latin typeface="Aptos Serif"/>
                <a:cs typeface="Aptos Serif"/>
              </a:rPr>
              <a:t>obțină</a:t>
            </a:r>
            <a:r>
              <a:rPr lang="en-US" sz="2300" dirty="0">
                <a:latin typeface="Aptos Serif"/>
                <a:cs typeface="Aptos Serif"/>
              </a:rPr>
              <a:t> </a:t>
            </a:r>
            <a:r>
              <a:rPr lang="en-US" sz="2300" dirty="0" err="1">
                <a:latin typeface="Aptos Serif"/>
                <a:cs typeface="Aptos Serif"/>
              </a:rPr>
              <a:t>cele</a:t>
            </a:r>
            <a:r>
              <a:rPr lang="en-US" sz="2300" dirty="0">
                <a:latin typeface="Aptos Serif"/>
                <a:cs typeface="Aptos Serif"/>
              </a:rPr>
              <a:t> </a:t>
            </a:r>
            <a:r>
              <a:rPr lang="en-US" sz="2300" dirty="0" err="1">
                <a:latin typeface="Aptos Serif"/>
                <a:cs typeface="Aptos Serif"/>
              </a:rPr>
              <a:t>mai</a:t>
            </a:r>
            <a:r>
              <a:rPr lang="en-US" sz="2300" dirty="0">
                <a:latin typeface="Aptos Serif"/>
                <a:cs typeface="Aptos Serif"/>
              </a:rPr>
              <a:t> </a:t>
            </a:r>
            <a:r>
              <a:rPr lang="en-US" sz="2300" dirty="0" err="1">
                <a:latin typeface="Aptos Serif"/>
                <a:cs typeface="Aptos Serif"/>
              </a:rPr>
              <a:t>bune</a:t>
            </a:r>
            <a:r>
              <a:rPr lang="en-US" sz="2300" dirty="0">
                <a:latin typeface="Aptos Serif"/>
                <a:cs typeface="Aptos Serif"/>
              </a:rPr>
              <a:t> </a:t>
            </a:r>
            <a:r>
              <a:rPr lang="en-US" sz="2300" dirty="0" err="1">
                <a:latin typeface="Aptos Serif"/>
                <a:cs typeface="Aptos Serif"/>
              </a:rPr>
              <a:t>scoruri</a:t>
            </a:r>
            <a:r>
              <a:rPr lang="en-US" sz="2300" dirty="0">
                <a:latin typeface="Aptos Serif"/>
                <a:cs typeface="Aptos Serif"/>
              </a:rPr>
              <a:t>. Am </a:t>
            </a:r>
            <a:r>
              <a:rPr lang="en-US" sz="2300" dirty="0" err="1">
                <a:latin typeface="Aptos Serif"/>
                <a:cs typeface="Aptos Serif"/>
              </a:rPr>
              <a:t>folosit</a:t>
            </a:r>
            <a:r>
              <a:rPr lang="en-US" sz="2300" dirty="0">
                <a:latin typeface="Aptos Serif"/>
                <a:cs typeface="Aptos Serif"/>
              </a:rPr>
              <a:t> ChatGPT </a:t>
            </a:r>
            <a:r>
              <a:rPr lang="en-US" sz="2300" dirty="0" err="1">
                <a:latin typeface="Aptos Serif"/>
                <a:cs typeface="Aptos Serif"/>
              </a:rPr>
              <a:t>și</a:t>
            </a:r>
            <a:r>
              <a:rPr lang="en-US" sz="2300" dirty="0">
                <a:latin typeface="Aptos Serif"/>
                <a:cs typeface="Aptos Serif"/>
              </a:rPr>
              <a:t> </a:t>
            </a:r>
            <a:r>
              <a:rPr lang="en-US" sz="2300" dirty="0" err="1">
                <a:latin typeface="Aptos Serif"/>
                <a:cs typeface="Aptos Serif"/>
              </a:rPr>
              <a:t>pentru</a:t>
            </a:r>
            <a:r>
              <a:rPr lang="en-US" sz="2300" dirty="0">
                <a:latin typeface="Aptos Serif"/>
                <a:cs typeface="Aptos Serif"/>
              </a:rPr>
              <a:t> a </a:t>
            </a:r>
            <a:r>
              <a:rPr lang="en-US" sz="2300" dirty="0" err="1">
                <a:latin typeface="Aptos Serif"/>
                <a:cs typeface="Aptos Serif"/>
              </a:rPr>
              <a:t>dezvolta</a:t>
            </a:r>
            <a:r>
              <a:rPr lang="en-US" sz="2300" dirty="0">
                <a:latin typeface="Aptos Serif"/>
                <a:cs typeface="Aptos Serif"/>
              </a:rPr>
              <a:t> </a:t>
            </a:r>
            <a:r>
              <a:rPr lang="en-US" sz="2300" dirty="0" err="1">
                <a:latin typeface="Aptos Serif"/>
                <a:cs typeface="Aptos Serif"/>
              </a:rPr>
              <a:t>anumite</a:t>
            </a:r>
            <a:r>
              <a:rPr lang="en-US" sz="2300" dirty="0">
                <a:latin typeface="Aptos Serif"/>
                <a:cs typeface="Aptos Serif"/>
              </a:rPr>
              <a:t> </a:t>
            </a:r>
            <a:r>
              <a:rPr lang="en-US" sz="2300" dirty="0" err="1">
                <a:latin typeface="Aptos Serif"/>
                <a:cs typeface="Aptos Serif"/>
              </a:rPr>
              <a:t>strategii</a:t>
            </a:r>
            <a:r>
              <a:rPr lang="en-US" sz="2300" dirty="0">
                <a:latin typeface="Aptos Serif"/>
                <a:cs typeface="Aptos Serif"/>
              </a:rPr>
              <a:t> </a:t>
            </a:r>
            <a:r>
              <a:rPr lang="en-US" sz="2300" dirty="0" err="1">
                <a:latin typeface="Aptos Serif"/>
                <a:cs typeface="Aptos Serif"/>
              </a:rPr>
              <a:t>bazate</a:t>
            </a:r>
            <a:r>
              <a:rPr lang="en-US" sz="2300" dirty="0">
                <a:latin typeface="Aptos Serif"/>
                <a:cs typeface="Aptos Serif"/>
              </a:rPr>
              <a:t> pe </a:t>
            </a:r>
            <a:r>
              <a:rPr lang="en-US" sz="2300" dirty="0" err="1">
                <a:latin typeface="Aptos Serif"/>
                <a:cs typeface="Aptos Serif"/>
              </a:rPr>
              <a:t>descrierea</a:t>
            </a:r>
            <a:r>
              <a:rPr lang="en-US" sz="2300" dirty="0">
                <a:latin typeface="Aptos Serif"/>
                <a:cs typeface="Aptos Serif"/>
              </a:rPr>
              <a:t> </a:t>
            </a:r>
            <a:r>
              <a:rPr lang="en-US" sz="2300" dirty="0" err="1">
                <a:latin typeface="Aptos Serif"/>
                <a:cs typeface="Aptos Serif"/>
              </a:rPr>
              <a:t>oferită</a:t>
            </a:r>
            <a:r>
              <a:rPr lang="en-US" sz="2300" dirty="0">
                <a:latin typeface="Aptos Serif"/>
                <a:cs typeface="Aptos Serif"/>
              </a:rPr>
              <a:t> de </a:t>
            </a:r>
            <a:r>
              <a:rPr lang="en-US" sz="2300" dirty="0" err="1">
                <a:latin typeface="Aptos Serif"/>
                <a:cs typeface="Aptos Serif"/>
              </a:rPr>
              <a:t>noi</a:t>
            </a:r>
            <a:r>
              <a:rPr lang="en-US" sz="2300" dirty="0">
                <a:latin typeface="Aptos Serif"/>
                <a:cs typeface="Aptos Serif"/>
              </a:rPr>
              <a:t>. </a:t>
            </a:r>
            <a:r>
              <a:rPr lang="en-US" sz="2300" dirty="0" err="1">
                <a:latin typeface="Aptos Serif"/>
                <a:cs typeface="Aptos Serif"/>
              </a:rPr>
              <a:t>Aceste</a:t>
            </a:r>
            <a:r>
              <a:rPr lang="en-US" sz="2300" dirty="0">
                <a:latin typeface="Aptos Serif"/>
                <a:cs typeface="Aptos Serif"/>
              </a:rPr>
              <a:t> </a:t>
            </a:r>
            <a:r>
              <a:rPr lang="en-US" sz="2300" dirty="0" err="1">
                <a:latin typeface="Aptos Serif"/>
                <a:cs typeface="Aptos Serif"/>
              </a:rPr>
              <a:t>strategii</a:t>
            </a:r>
            <a:r>
              <a:rPr lang="en-US" sz="2300" dirty="0">
                <a:latin typeface="Aptos Serif"/>
                <a:cs typeface="Aptos Serif"/>
              </a:rPr>
              <a:t> au </a:t>
            </a:r>
            <a:r>
              <a:rPr lang="en-US" sz="2300" dirty="0" err="1">
                <a:latin typeface="Aptos Serif"/>
                <a:cs typeface="Aptos Serif"/>
              </a:rPr>
              <a:t>fost</a:t>
            </a:r>
            <a:r>
              <a:rPr lang="en-US" sz="2300" dirty="0">
                <a:latin typeface="Aptos Serif"/>
                <a:cs typeface="Aptos Serif"/>
              </a:rPr>
              <a:t> </a:t>
            </a:r>
            <a:r>
              <a:rPr lang="en-US" sz="2300" dirty="0" err="1">
                <a:latin typeface="Aptos Serif"/>
                <a:cs typeface="Aptos Serif"/>
              </a:rPr>
              <a:t>mai</a:t>
            </a:r>
            <a:r>
              <a:rPr lang="en-US" sz="2300" dirty="0">
                <a:latin typeface="Aptos Serif"/>
                <a:cs typeface="Aptos Serif"/>
              </a:rPr>
              <a:t> </a:t>
            </a:r>
            <a:r>
              <a:rPr lang="en-US" sz="2300" dirty="0" err="1">
                <a:latin typeface="Aptos Serif"/>
                <a:cs typeface="Aptos Serif"/>
              </a:rPr>
              <a:t>slabe</a:t>
            </a:r>
            <a:r>
              <a:rPr lang="en-US" sz="2300" dirty="0">
                <a:latin typeface="Aptos Serif"/>
                <a:cs typeface="Aptos Serif"/>
              </a:rPr>
              <a:t> </a:t>
            </a:r>
            <a:r>
              <a:rPr lang="en-US" sz="2300" dirty="0" err="1">
                <a:latin typeface="Aptos Serif"/>
                <a:cs typeface="Aptos Serif"/>
              </a:rPr>
              <a:t>decât</a:t>
            </a:r>
            <a:r>
              <a:rPr lang="en-US" sz="2300" dirty="0">
                <a:latin typeface="Aptos Serif"/>
                <a:cs typeface="Aptos Serif"/>
              </a:rPr>
              <a:t> </a:t>
            </a:r>
            <a:r>
              <a:rPr lang="en-US" sz="2300" dirty="0" err="1">
                <a:latin typeface="Aptos Serif"/>
                <a:cs typeface="Aptos Serif"/>
              </a:rPr>
              <a:t>cele</a:t>
            </a:r>
            <a:r>
              <a:rPr lang="en-US" sz="2300" dirty="0">
                <a:latin typeface="Aptos Serif"/>
                <a:cs typeface="Aptos Serif"/>
              </a:rPr>
              <a:t> </a:t>
            </a:r>
            <a:r>
              <a:rPr lang="en-US" sz="2300" dirty="0" err="1">
                <a:latin typeface="Aptos Serif"/>
                <a:cs typeface="Aptos Serif"/>
              </a:rPr>
              <a:t>menționate</a:t>
            </a:r>
            <a:r>
              <a:rPr lang="en-US" sz="2300" dirty="0">
                <a:latin typeface="Aptos Serif"/>
                <a:cs typeface="Aptos Serif"/>
              </a:rPr>
              <a:t> anterior, </a:t>
            </a:r>
            <a:r>
              <a:rPr lang="en-US" sz="2300" dirty="0" err="1">
                <a:latin typeface="Aptos Serif"/>
                <a:cs typeface="Aptos Serif"/>
              </a:rPr>
              <a:t>fapt</a:t>
            </a:r>
            <a:r>
              <a:rPr lang="en-US" sz="2300" dirty="0">
                <a:latin typeface="Aptos Serif"/>
                <a:cs typeface="Aptos Serif"/>
              </a:rPr>
              <a:t> </a:t>
            </a:r>
            <a:r>
              <a:rPr lang="en-US" sz="2300" dirty="0" err="1">
                <a:latin typeface="Aptos Serif"/>
                <a:cs typeface="Aptos Serif"/>
              </a:rPr>
              <a:t>datorat</a:t>
            </a:r>
            <a:r>
              <a:rPr lang="en-US" sz="2300" dirty="0">
                <a:latin typeface="Aptos Serif"/>
                <a:cs typeface="Aptos Serif"/>
              </a:rPr>
              <a:t> </a:t>
            </a:r>
            <a:r>
              <a:rPr lang="en-US" sz="2300" dirty="0" err="1">
                <a:latin typeface="Aptos Serif"/>
                <a:cs typeface="Aptos Serif"/>
              </a:rPr>
              <a:t>modului</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care </a:t>
            </a:r>
            <a:r>
              <a:rPr lang="en-US" sz="2300" dirty="0" err="1">
                <a:latin typeface="Aptos Serif"/>
                <a:cs typeface="Aptos Serif"/>
              </a:rPr>
              <a:t>interacționează</a:t>
            </a:r>
            <a:r>
              <a:rPr lang="en-US" sz="2300" dirty="0">
                <a:latin typeface="Aptos Serif"/>
                <a:cs typeface="Aptos Serif"/>
              </a:rPr>
              <a:t> </a:t>
            </a:r>
            <a:r>
              <a:rPr lang="en-US" sz="2300" dirty="0" err="1">
                <a:latin typeface="Aptos Serif"/>
                <a:cs typeface="Aptos Serif"/>
              </a:rPr>
              <a:t>acestea</a:t>
            </a:r>
            <a:r>
              <a:rPr lang="en-US" sz="2300" dirty="0">
                <a:latin typeface="Aptos Serif"/>
                <a:cs typeface="Aptos Serif"/>
              </a:rPr>
              <a:t>. </a:t>
            </a:r>
            <a:endParaRPr lang="en-US"/>
          </a:p>
          <a:p>
            <a:pPr marL="0" indent="0" algn="just">
              <a:buNone/>
            </a:pPr>
            <a:r>
              <a:rPr lang="en-US" sz="2300" dirty="0">
                <a:latin typeface="Aptos Serif"/>
                <a:cs typeface="Aptos Serif"/>
              </a:rPr>
              <a:t> </a:t>
            </a:r>
            <a:r>
              <a:rPr lang="en-US" sz="2300" dirty="0" err="1">
                <a:latin typeface="Aptos Serif"/>
                <a:ea typeface="+mn-lt"/>
                <a:cs typeface="+mn-lt"/>
              </a:rPr>
              <a:t>Pentru</a:t>
            </a:r>
            <a:r>
              <a:rPr lang="en-US" sz="2300" dirty="0">
                <a:latin typeface="Aptos Serif"/>
                <a:ea typeface="+mn-lt"/>
                <a:cs typeface="+mn-lt"/>
              </a:rPr>
              <a:t> a </a:t>
            </a:r>
            <a:r>
              <a:rPr lang="en-US" sz="2300" dirty="0" err="1">
                <a:latin typeface="Aptos Serif"/>
                <a:ea typeface="+mn-lt"/>
                <a:cs typeface="+mn-lt"/>
              </a:rPr>
              <a:t>evalua</a:t>
            </a:r>
            <a:r>
              <a:rPr lang="en-US" sz="2300" dirty="0">
                <a:latin typeface="Aptos Serif"/>
                <a:ea typeface="+mn-lt"/>
                <a:cs typeface="+mn-lt"/>
              </a:rPr>
              <a:t> </a:t>
            </a:r>
            <a:r>
              <a:rPr lang="en-US" sz="2300" dirty="0" err="1">
                <a:latin typeface="Aptos Serif"/>
                <a:ea typeface="+mn-lt"/>
                <a:cs typeface="+mn-lt"/>
              </a:rPr>
              <a:t>eficacitatea</a:t>
            </a:r>
            <a:r>
              <a:rPr lang="en-US" sz="2300" dirty="0">
                <a:latin typeface="Aptos Serif"/>
                <a:ea typeface="+mn-lt"/>
                <a:cs typeface="+mn-lt"/>
              </a:rPr>
              <a:t> </a:t>
            </a:r>
            <a:r>
              <a:rPr lang="en-US" sz="2300" dirty="0" err="1">
                <a:latin typeface="Aptos Serif"/>
                <a:ea typeface="+mn-lt"/>
                <a:cs typeface="+mn-lt"/>
              </a:rPr>
              <a:t>fiecărei</a:t>
            </a:r>
            <a:r>
              <a:rPr lang="en-US" sz="2300" dirty="0">
                <a:latin typeface="Aptos Serif"/>
                <a:ea typeface="+mn-lt"/>
                <a:cs typeface="+mn-lt"/>
              </a:rPr>
              <a:t> </a:t>
            </a:r>
            <a:r>
              <a:rPr lang="en-US" sz="2300" dirty="0" err="1">
                <a:latin typeface="Aptos Serif"/>
                <a:ea typeface="+mn-lt"/>
                <a:cs typeface="+mn-lt"/>
              </a:rPr>
              <a:t>strategii</a:t>
            </a:r>
            <a:r>
              <a:rPr lang="en-US" sz="2300" dirty="0">
                <a:latin typeface="Aptos Serif"/>
                <a:ea typeface="+mn-lt"/>
                <a:cs typeface="+mn-lt"/>
              </a:rPr>
              <a:t>, am </a:t>
            </a:r>
            <a:r>
              <a:rPr lang="en-US" sz="2300" dirty="0" err="1">
                <a:latin typeface="Aptos Serif"/>
                <a:ea typeface="+mn-lt"/>
                <a:cs typeface="+mn-lt"/>
              </a:rPr>
              <a:t>dezvoltat</a:t>
            </a:r>
            <a:r>
              <a:rPr lang="en-US" sz="2300" dirty="0">
                <a:latin typeface="Aptos Serif"/>
                <a:ea typeface="+mn-lt"/>
                <a:cs typeface="+mn-lt"/>
              </a:rPr>
              <a:t> un </a:t>
            </a:r>
            <a:r>
              <a:rPr lang="en-US" sz="2300" dirty="0" err="1">
                <a:latin typeface="Aptos Serif"/>
                <a:ea typeface="+mn-lt"/>
                <a:cs typeface="+mn-lt"/>
              </a:rPr>
              <a:t>sistem</a:t>
            </a:r>
            <a:r>
              <a:rPr lang="en-US" sz="2300" dirty="0">
                <a:latin typeface="Aptos Serif"/>
                <a:ea typeface="+mn-lt"/>
                <a:cs typeface="+mn-lt"/>
              </a:rPr>
              <a:t> care ne </a:t>
            </a:r>
            <a:r>
              <a:rPr lang="en-US" sz="2300" dirty="0" err="1">
                <a:latin typeface="Aptos Serif"/>
                <a:ea typeface="+mn-lt"/>
                <a:cs typeface="+mn-lt"/>
              </a:rPr>
              <a:t>permite</a:t>
            </a:r>
            <a:r>
              <a:rPr lang="en-US" sz="2300" dirty="0">
                <a:latin typeface="Aptos Serif"/>
                <a:ea typeface="+mn-lt"/>
                <a:cs typeface="+mn-lt"/>
              </a:rPr>
              <a:t> </a:t>
            </a:r>
            <a:r>
              <a:rPr lang="en-US" sz="2300" dirty="0" err="1">
                <a:latin typeface="Aptos Serif"/>
                <a:ea typeface="+mn-lt"/>
                <a:cs typeface="+mn-lt"/>
              </a:rPr>
              <a:t>să</a:t>
            </a:r>
            <a:r>
              <a:rPr lang="en-US" sz="2300" dirty="0">
                <a:latin typeface="Aptos Serif"/>
                <a:ea typeface="+mn-lt"/>
                <a:cs typeface="+mn-lt"/>
              </a:rPr>
              <a:t> </a:t>
            </a:r>
            <a:r>
              <a:rPr lang="en-US" sz="2300" dirty="0" err="1">
                <a:latin typeface="Aptos Serif"/>
                <a:ea typeface="+mn-lt"/>
                <a:cs typeface="+mn-lt"/>
              </a:rPr>
              <a:t>selectăm</a:t>
            </a:r>
            <a:r>
              <a:rPr lang="en-US" sz="2300" dirty="0">
                <a:latin typeface="Aptos Serif"/>
                <a:ea typeface="+mn-lt"/>
                <a:cs typeface="+mn-lt"/>
              </a:rPr>
              <a:t> </a:t>
            </a:r>
            <a:r>
              <a:rPr lang="en-US" sz="2300" dirty="0" err="1">
                <a:latin typeface="Aptos Serif"/>
                <a:ea typeface="+mn-lt"/>
                <a:cs typeface="+mn-lt"/>
              </a:rPr>
              <a:t>câteva</a:t>
            </a:r>
            <a:r>
              <a:rPr lang="en-US" sz="2300" dirty="0">
                <a:latin typeface="Aptos Serif"/>
                <a:ea typeface="+mn-lt"/>
                <a:cs typeface="+mn-lt"/>
              </a:rPr>
              <a:t> </a:t>
            </a:r>
            <a:r>
              <a:rPr lang="en-US" sz="2300" dirty="0" err="1">
                <a:latin typeface="Aptos Serif"/>
                <a:ea typeface="+mn-lt"/>
                <a:cs typeface="+mn-lt"/>
              </a:rPr>
              <a:t>dintre</a:t>
            </a:r>
            <a:r>
              <a:rPr lang="en-US" sz="2300" dirty="0">
                <a:latin typeface="Aptos Serif"/>
                <a:ea typeface="+mn-lt"/>
                <a:cs typeface="+mn-lt"/>
              </a:rPr>
              <a:t> </a:t>
            </a:r>
            <a:r>
              <a:rPr lang="en-US" sz="2300" dirty="0" err="1">
                <a:latin typeface="Aptos Serif"/>
                <a:ea typeface="+mn-lt"/>
                <a:cs typeface="+mn-lt"/>
              </a:rPr>
              <a:t>ele</a:t>
            </a:r>
            <a:r>
              <a:rPr lang="en-US" sz="2300" dirty="0">
                <a:latin typeface="Aptos Serif"/>
                <a:ea typeface="+mn-lt"/>
                <a:cs typeface="+mn-lt"/>
              </a:rPr>
              <a:t> </a:t>
            </a:r>
            <a:r>
              <a:rPr lang="en-US" sz="2300" dirty="0" err="1">
                <a:latin typeface="Aptos Serif"/>
                <a:ea typeface="+mn-lt"/>
                <a:cs typeface="+mn-lt"/>
              </a:rPr>
              <a:t>pentru</a:t>
            </a:r>
            <a:r>
              <a:rPr lang="en-US" sz="2300" dirty="0">
                <a:latin typeface="Aptos Serif"/>
                <a:ea typeface="+mn-lt"/>
                <a:cs typeface="+mn-lt"/>
              </a:rPr>
              <a:t> a le </a:t>
            </a:r>
            <a:r>
              <a:rPr lang="en-US" sz="2300" dirty="0" err="1">
                <a:latin typeface="Aptos Serif"/>
                <a:ea typeface="+mn-lt"/>
                <a:cs typeface="+mn-lt"/>
              </a:rPr>
              <a:t>testa</a:t>
            </a:r>
            <a:r>
              <a:rPr lang="en-US" sz="2300" dirty="0">
                <a:latin typeface="Aptos Serif"/>
                <a:ea typeface="+mn-lt"/>
                <a:cs typeface="+mn-lt"/>
              </a:rPr>
              <a:t> </a:t>
            </a:r>
            <a:r>
              <a:rPr lang="en-US" sz="2300" dirty="0" err="1">
                <a:latin typeface="Aptos Serif"/>
                <a:ea typeface="+mn-lt"/>
                <a:cs typeface="+mn-lt"/>
              </a:rPr>
              <a:t>într</a:t>
            </a:r>
            <a:r>
              <a:rPr lang="en-US" sz="2300" dirty="0">
                <a:latin typeface="Aptos Serif"/>
                <a:ea typeface="+mn-lt"/>
                <a:cs typeface="+mn-lt"/>
              </a:rPr>
              <a:t>-un </a:t>
            </a:r>
            <a:r>
              <a:rPr lang="en-US" sz="2300" dirty="0" err="1">
                <a:latin typeface="Aptos Serif"/>
                <a:ea typeface="+mn-lt"/>
                <a:cs typeface="+mn-lt"/>
              </a:rPr>
              <a:t>mediu</a:t>
            </a:r>
            <a:r>
              <a:rPr lang="en-US" sz="2300" dirty="0">
                <a:latin typeface="Aptos Serif"/>
                <a:ea typeface="+mn-lt"/>
                <a:cs typeface="+mn-lt"/>
              </a:rPr>
              <a:t> </a:t>
            </a:r>
            <a:r>
              <a:rPr lang="en-US" sz="2300" dirty="0" err="1">
                <a:latin typeface="Aptos Serif"/>
                <a:ea typeface="+mn-lt"/>
                <a:cs typeface="+mn-lt"/>
              </a:rPr>
              <a:t>mai</a:t>
            </a:r>
            <a:r>
              <a:rPr lang="en-US" sz="2300" dirty="0">
                <a:latin typeface="Aptos Serif"/>
                <a:ea typeface="+mn-lt"/>
                <a:cs typeface="+mn-lt"/>
              </a:rPr>
              <a:t> </a:t>
            </a:r>
            <a:r>
              <a:rPr lang="en-US" sz="2300" dirty="0" err="1">
                <a:latin typeface="Aptos Serif"/>
                <a:ea typeface="+mn-lt"/>
                <a:cs typeface="+mn-lt"/>
              </a:rPr>
              <a:t>restrâns</a:t>
            </a:r>
            <a:r>
              <a:rPr lang="en-US" sz="2300" dirty="0">
                <a:latin typeface="Aptos Serif"/>
                <a:ea typeface="+mn-lt"/>
                <a:cs typeface="+mn-lt"/>
              </a:rPr>
              <a:t>. </a:t>
            </a:r>
            <a:r>
              <a:rPr lang="en-US" sz="2300" dirty="0" err="1">
                <a:latin typeface="Aptos Serif"/>
                <a:ea typeface="+mn-lt"/>
                <a:cs typeface="+mn-lt"/>
              </a:rPr>
              <a:t>Acest</a:t>
            </a:r>
            <a:r>
              <a:rPr lang="en-US" sz="2300" dirty="0">
                <a:latin typeface="Aptos Serif"/>
                <a:ea typeface="+mn-lt"/>
                <a:cs typeface="+mn-lt"/>
              </a:rPr>
              <a:t> </a:t>
            </a:r>
            <a:r>
              <a:rPr lang="en-US" sz="2300" dirty="0" err="1">
                <a:latin typeface="Aptos Serif"/>
                <a:ea typeface="+mn-lt"/>
                <a:cs typeface="+mn-lt"/>
              </a:rPr>
              <a:t>lucru</a:t>
            </a:r>
            <a:r>
              <a:rPr lang="en-US" sz="2300" dirty="0">
                <a:latin typeface="Aptos Serif"/>
                <a:ea typeface="+mn-lt"/>
                <a:cs typeface="+mn-lt"/>
              </a:rPr>
              <a:t> ne </a:t>
            </a:r>
            <a:r>
              <a:rPr lang="en-US" sz="2300" dirty="0" err="1">
                <a:latin typeface="Aptos Serif"/>
                <a:ea typeface="+mn-lt"/>
                <a:cs typeface="+mn-lt"/>
              </a:rPr>
              <a:t>permite</a:t>
            </a:r>
            <a:r>
              <a:rPr lang="en-US" sz="2300" dirty="0">
                <a:latin typeface="Aptos Serif"/>
                <a:ea typeface="+mn-lt"/>
                <a:cs typeface="+mn-lt"/>
              </a:rPr>
              <a:t> </a:t>
            </a:r>
            <a:r>
              <a:rPr lang="en-US" sz="2300" dirty="0" err="1">
                <a:latin typeface="Aptos Serif"/>
                <a:ea typeface="+mn-lt"/>
                <a:cs typeface="+mn-lt"/>
              </a:rPr>
              <a:t>să</a:t>
            </a:r>
            <a:r>
              <a:rPr lang="en-US" sz="2300" dirty="0">
                <a:latin typeface="Aptos Serif"/>
                <a:ea typeface="+mn-lt"/>
                <a:cs typeface="+mn-lt"/>
              </a:rPr>
              <a:t> </a:t>
            </a:r>
            <a:r>
              <a:rPr lang="en-US" sz="2300" dirty="0" err="1">
                <a:latin typeface="Aptos Serif"/>
                <a:ea typeface="+mn-lt"/>
                <a:cs typeface="+mn-lt"/>
              </a:rPr>
              <a:t>evaluăm</a:t>
            </a:r>
            <a:r>
              <a:rPr lang="en-US" sz="2300" dirty="0">
                <a:latin typeface="Aptos Serif"/>
                <a:ea typeface="+mn-lt"/>
                <a:cs typeface="+mn-lt"/>
              </a:rPr>
              <a:t> </a:t>
            </a:r>
            <a:r>
              <a:rPr lang="en-US" sz="2300" dirty="0" err="1">
                <a:latin typeface="Aptos Serif"/>
                <a:ea typeface="+mn-lt"/>
                <a:cs typeface="+mn-lt"/>
              </a:rPr>
              <a:t>performanța</a:t>
            </a:r>
            <a:r>
              <a:rPr lang="en-US" sz="2300" dirty="0">
                <a:latin typeface="Aptos Serif"/>
                <a:ea typeface="+mn-lt"/>
                <a:cs typeface="+mn-lt"/>
              </a:rPr>
              <a:t> </a:t>
            </a:r>
            <a:r>
              <a:rPr lang="en-US" sz="2300" dirty="0" err="1">
                <a:latin typeface="Aptos Serif"/>
                <a:ea typeface="+mn-lt"/>
                <a:cs typeface="+mn-lt"/>
              </a:rPr>
              <a:t>fiecărei</a:t>
            </a:r>
            <a:r>
              <a:rPr lang="en-US" sz="2300" dirty="0">
                <a:latin typeface="Aptos Serif"/>
                <a:ea typeface="+mn-lt"/>
                <a:cs typeface="+mn-lt"/>
              </a:rPr>
              <a:t> </a:t>
            </a:r>
            <a:r>
              <a:rPr lang="en-US" sz="2300" dirty="0" err="1">
                <a:latin typeface="Aptos Serif"/>
                <a:ea typeface="+mn-lt"/>
                <a:cs typeface="+mn-lt"/>
              </a:rPr>
              <a:t>strategii</a:t>
            </a:r>
            <a:r>
              <a:rPr lang="en-US" sz="2300" dirty="0">
                <a:latin typeface="Aptos Serif"/>
                <a:ea typeface="+mn-lt"/>
                <a:cs typeface="+mn-lt"/>
              </a:rPr>
              <a:t> </a:t>
            </a:r>
            <a:r>
              <a:rPr lang="en-US" sz="2300" dirty="0" err="1">
                <a:latin typeface="Aptos Serif"/>
                <a:ea typeface="+mn-lt"/>
                <a:cs typeface="+mn-lt"/>
              </a:rPr>
              <a:t>în</a:t>
            </a:r>
            <a:r>
              <a:rPr lang="en-US" sz="2300" dirty="0">
                <a:latin typeface="Aptos Serif"/>
                <a:ea typeface="+mn-lt"/>
                <a:cs typeface="+mn-lt"/>
              </a:rPr>
              <a:t> </a:t>
            </a:r>
            <a:r>
              <a:rPr lang="en-US" sz="2300" dirty="0" err="1">
                <a:latin typeface="Aptos Serif"/>
                <a:ea typeface="+mn-lt"/>
                <a:cs typeface="+mn-lt"/>
              </a:rPr>
              <a:t>mai</a:t>
            </a:r>
            <a:r>
              <a:rPr lang="en-US" sz="2300" dirty="0">
                <a:latin typeface="Aptos Serif"/>
                <a:ea typeface="+mn-lt"/>
                <a:cs typeface="+mn-lt"/>
              </a:rPr>
              <a:t> </a:t>
            </a:r>
            <a:r>
              <a:rPr lang="en-US" sz="2300" dirty="0" err="1">
                <a:latin typeface="Aptos Serif"/>
                <a:ea typeface="+mn-lt"/>
                <a:cs typeface="+mn-lt"/>
              </a:rPr>
              <a:t>multe</a:t>
            </a:r>
            <a:r>
              <a:rPr lang="en-US" sz="2300" dirty="0">
                <a:latin typeface="Aptos Serif"/>
                <a:ea typeface="+mn-lt"/>
                <a:cs typeface="+mn-lt"/>
              </a:rPr>
              <a:t> </a:t>
            </a:r>
            <a:r>
              <a:rPr lang="en-US" sz="2300" dirty="0" err="1">
                <a:latin typeface="Aptos Serif"/>
                <a:ea typeface="+mn-lt"/>
                <a:cs typeface="+mn-lt"/>
              </a:rPr>
              <a:t>contexte</a:t>
            </a:r>
            <a:r>
              <a:rPr lang="en-US" sz="2300" dirty="0">
                <a:latin typeface="Aptos Serif"/>
                <a:ea typeface="+mn-lt"/>
                <a:cs typeface="+mn-lt"/>
              </a:rPr>
              <a:t>.  </a:t>
            </a:r>
            <a:endParaRPr lang="en-US" sz="2300">
              <a:latin typeface="Aptos Serif"/>
              <a:ea typeface="+mn-lt"/>
              <a:cs typeface="+mn-lt"/>
            </a:endParaRPr>
          </a:p>
        </p:txBody>
      </p:sp>
    </p:spTree>
    <p:extLst>
      <p:ext uri="{BB962C8B-B14F-4D97-AF65-F5344CB8AC3E}">
        <p14:creationId xmlns:p14="http://schemas.microsoft.com/office/powerpoint/2010/main" val="196340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7C3D3-0C29-F2EF-C03F-332540B05B7F}"/>
              </a:ext>
            </a:extLst>
          </p:cNvPr>
          <p:cNvSpPr>
            <a:spLocks noGrp="1"/>
          </p:cNvSpPr>
          <p:nvPr>
            <p:ph idx="1"/>
          </p:nvPr>
        </p:nvSpPr>
        <p:spPr>
          <a:xfrm>
            <a:off x="952500" y="540423"/>
            <a:ext cx="10287000" cy="5636539"/>
          </a:xfrm>
        </p:spPr>
        <p:txBody>
          <a:bodyPr vert="horz" lIns="91440" tIns="45720" rIns="91440" bIns="45720" rtlCol="0" anchor="t">
            <a:normAutofit/>
          </a:bodyPr>
          <a:lstStyle/>
          <a:p>
            <a:pPr marL="0" indent="0" algn="just">
              <a:buNone/>
            </a:pPr>
            <a:r>
              <a:rPr lang="en-US" sz="2400" dirty="0">
                <a:latin typeface="Aptos Serif"/>
                <a:cs typeface="Aptos Serif"/>
              </a:rPr>
              <a:t> </a:t>
            </a:r>
            <a:r>
              <a:rPr lang="en-US" sz="2400" dirty="0" err="1">
                <a:latin typeface="Aptos Serif"/>
                <a:cs typeface="Aptos Serif"/>
              </a:rPr>
              <a:t>În</a:t>
            </a:r>
            <a:r>
              <a:rPr lang="en-US" sz="2400" dirty="0">
                <a:latin typeface="Aptos Serif"/>
                <a:cs typeface="Aptos Serif"/>
              </a:rPr>
              <a:t> </a:t>
            </a:r>
            <a:r>
              <a:rPr lang="en-US" sz="2400" dirty="0" err="1">
                <a:latin typeface="Aptos Serif"/>
                <a:cs typeface="Aptos Serif"/>
              </a:rPr>
              <a:t>exemplul</a:t>
            </a:r>
            <a:r>
              <a:rPr lang="en-US" sz="2400" dirty="0">
                <a:latin typeface="Aptos Serif"/>
                <a:cs typeface="Aptos Serif"/>
              </a:rPr>
              <a:t> </a:t>
            </a:r>
            <a:r>
              <a:rPr lang="en-US" sz="2400" dirty="0" err="1">
                <a:latin typeface="Aptos Serif"/>
                <a:cs typeface="Aptos Serif"/>
              </a:rPr>
              <a:t>următor</a:t>
            </a:r>
            <a:r>
              <a:rPr lang="en-US" sz="2400" dirty="0">
                <a:latin typeface="Aptos Serif"/>
                <a:cs typeface="Aptos Serif"/>
              </a:rPr>
              <a:t> </a:t>
            </a:r>
            <a:r>
              <a:rPr lang="en-US" sz="2400" dirty="0" err="1">
                <a:latin typeface="Aptos Serif"/>
                <a:cs typeface="Aptos Serif"/>
              </a:rPr>
              <a:t>toate</a:t>
            </a:r>
            <a:r>
              <a:rPr lang="en-US" sz="2400" dirty="0">
                <a:latin typeface="Aptos Serif"/>
                <a:cs typeface="Aptos Serif"/>
              </a:rPr>
              <a:t> </a:t>
            </a:r>
            <a:r>
              <a:rPr lang="en-US" sz="2400" dirty="0" err="1">
                <a:latin typeface="Aptos Serif"/>
                <a:cs typeface="Aptos Serif"/>
              </a:rPr>
              <a:t>strategiile</a:t>
            </a:r>
            <a:r>
              <a:rPr lang="en-US" sz="2400" dirty="0">
                <a:latin typeface="Aptos Serif"/>
                <a:cs typeface="Aptos Serif"/>
              </a:rPr>
              <a:t> </a:t>
            </a:r>
            <a:r>
              <a:rPr lang="en-US" sz="2400" dirty="0" err="1">
                <a:latin typeface="Aptos Serif"/>
                <a:cs typeface="Aptos Serif"/>
              </a:rPr>
              <a:t>selectate</a:t>
            </a:r>
            <a:r>
              <a:rPr lang="en-US" sz="2400" dirty="0">
                <a:latin typeface="Aptos Serif"/>
                <a:cs typeface="Aptos Serif"/>
              </a:rPr>
              <a:t> </a:t>
            </a:r>
            <a:r>
              <a:rPr lang="en-US" sz="2400" dirty="0" err="1">
                <a:latin typeface="Aptos Serif"/>
                <a:cs typeface="Aptos Serif"/>
              </a:rPr>
              <a:t>încep</a:t>
            </a:r>
            <a:r>
              <a:rPr lang="en-US" sz="2400" dirty="0">
                <a:latin typeface="Aptos Serif"/>
                <a:cs typeface="Aptos Serif"/>
              </a:rPr>
              <a:t> </a:t>
            </a:r>
            <a:r>
              <a:rPr lang="en-US" sz="2400" dirty="0" err="1">
                <a:latin typeface="Aptos Serif"/>
                <a:cs typeface="Aptos Serif"/>
              </a:rPr>
              <a:t>prin</a:t>
            </a:r>
            <a:r>
              <a:rPr lang="en-US" sz="2400" dirty="0">
                <a:latin typeface="Aptos Serif"/>
                <a:cs typeface="Aptos Serif"/>
              </a:rPr>
              <a:t> a </a:t>
            </a:r>
            <a:r>
              <a:rPr lang="en-US" sz="2400" dirty="0" err="1">
                <a:latin typeface="Aptos Serif"/>
                <a:cs typeface="Aptos Serif"/>
              </a:rPr>
              <a:t>coopera</a:t>
            </a:r>
            <a:r>
              <a:rPr lang="en-US" sz="2400" dirty="0">
                <a:latin typeface="Aptos Serif"/>
                <a:cs typeface="Aptos Serif"/>
              </a:rPr>
              <a:t> </a:t>
            </a:r>
            <a:r>
              <a:rPr lang="en-US" sz="2400" dirty="0" err="1">
                <a:latin typeface="Aptos Serif"/>
                <a:cs typeface="Aptos Serif"/>
              </a:rPr>
              <a:t>iar</a:t>
            </a:r>
            <a:r>
              <a:rPr lang="en-US" sz="2400" dirty="0">
                <a:latin typeface="Aptos Serif"/>
                <a:cs typeface="Aptos Serif"/>
              </a:rPr>
              <a:t> </a:t>
            </a:r>
            <a:r>
              <a:rPr lang="en-US" sz="2400" dirty="0" err="1">
                <a:latin typeface="Aptos Serif"/>
                <a:cs typeface="Aptos Serif"/>
              </a:rPr>
              <a:t>apoi</a:t>
            </a:r>
            <a:r>
              <a:rPr lang="en-US" sz="2400" dirty="0">
                <a:latin typeface="Aptos Serif"/>
                <a:cs typeface="Aptos Serif"/>
              </a:rPr>
              <a:t> </a:t>
            </a:r>
            <a:r>
              <a:rPr lang="en-US" sz="2400" dirty="0" err="1">
                <a:latin typeface="Aptos Serif"/>
                <a:cs typeface="Aptos Serif"/>
              </a:rPr>
              <a:t>continuă</a:t>
            </a:r>
            <a:r>
              <a:rPr lang="en-US" sz="2400" dirty="0">
                <a:latin typeface="Aptos Serif"/>
                <a:cs typeface="Aptos Serif"/>
              </a:rPr>
              <a:t> </a:t>
            </a:r>
            <a:r>
              <a:rPr lang="en-US" sz="2400" dirty="0" err="1">
                <a:latin typeface="Aptos Serif"/>
                <a:cs typeface="Aptos Serif"/>
              </a:rPr>
              <a:t>să</a:t>
            </a:r>
            <a:r>
              <a:rPr lang="en-US" sz="2400" dirty="0">
                <a:latin typeface="Aptos Serif"/>
                <a:cs typeface="Aptos Serif"/>
              </a:rPr>
              <a:t> </a:t>
            </a:r>
            <a:r>
              <a:rPr lang="en-US" sz="2400" dirty="0" err="1">
                <a:latin typeface="Aptos Serif"/>
                <a:cs typeface="Aptos Serif"/>
              </a:rPr>
              <a:t>coopereze</a:t>
            </a:r>
            <a:r>
              <a:rPr lang="en-US" sz="2400" dirty="0">
                <a:latin typeface="Aptos Serif"/>
                <a:cs typeface="Aptos Serif"/>
              </a:rPr>
              <a:t> </a:t>
            </a:r>
            <a:r>
              <a:rPr lang="en-US" sz="2400" dirty="0" err="1">
                <a:latin typeface="Aptos Serif"/>
                <a:cs typeface="Aptos Serif"/>
              </a:rPr>
              <a:t>una</a:t>
            </a:r>
            <a:r>
              <a:rPr lang="en-US" sz="2400" dirty="0">
                <a:latin typeface="Aptos Serif"/>
                <a:cs typeface="Aptos Serif"/>
              </a:rPr>
              <a:t> cu </a:t>
            </a:r>
            <a:r>
              <a:rPr lang="en-US" sz="2400" dirty="0" err="1">
                <a:latin typeface="Aptos Serif"/>
                <a:cs typeface="Aptos Serif"/>
              </a:rPr>
              <a:t>cealaltă</a:t>
            </a:r>
            <a:r>
              <a:rPr lang="en-US" sz="2400" dirty="0">
                <a:latin typeface="Aptos Serif"/>
                <a:cs typeface="Aptos Serif"/>
              </a:rPr>
              <a:t> </a:t>
            </a:r>
            <a:r>
              <a:rPr lang="en-US" sz="2400" dirty="0" err="1">
                <a:latin typeface="Aptos Serif"/>
                <a:cs typeface="Aptos Serif"/>
              </a:rPr>
              <a:t>ajungând</a:t>
            </a:r>
            <a:r>
              <a:rPr lang="en-US" sz="2400" dirty="0">
                <a:latin typeface="Aptos Serif"/>
                <a:cs typeface="Aptos Serif"/>
              </a:rPr>
              <a:t> </a:t>
            </a:r>
            <a:r>
              <a:rPr lang="en-US" sz="2400" dirty="0" err="1">
                <a:latin typeface="Aptos Serif"/>
                <a:cs typeface="Aptos Serif"/>
              </a:rPr>
              <a:t>astfel</a:t>
            </a:r>
            <a:r>
              <a:rPr lang="en-US" sz="2400" dirty="0">
                <a:latin typeface="Aptos Serif"/>
                <a:cs typeface="Aptos Serif"/>
              </a:rPr>
              <a:t> </a:t>
            </a:r>
            <a:r>
              <a:rPr lang="en-US" sz="2400" dirty="0" err="1">
                <a:latin typeface="Aptos Serif"/>
                <a:cs typeface="Aptos Serif"/>
              </a:rPr>
              <a:t>să</a:t>
            </a:r>
            <a:r>
              <a:rPr lang="en-US" sz="2400" dirty="0">
                <a:latin typeface="Aptos Serif"/>
                <a:cs typeface="Aptos Serif"/>
              </a:rPr>
              <a:t> </a:t>
            </a:r>
            <a:r>
              <a:rPr lang="en-US" sz="2400" dirty="0" err="1">
                <a:latin typeface="Aptos Serif"/>
                <a:cs typeface="Aptos Serif"/>
              </a:rPr>
              <a:t>aibă</a:t>
            </a:r>
            <a:r>
              <a:rPr lang="en-US" sz="2400" dirty="0">
                <a:latin typeface="Aptos Serif"/>
                <a:cs typeface="Aptos Serif"/>
              </a:rPr>
              <a:t> </a:t>
            </a:r>
            <a:r>
              <a:rPr lang="en-US" sz="2400" dirty="0" err="1">
                <a:latin typeface="Aptos Serif"/>
                <a:cs typeface="Aptos Serif"/>
              </a:rPr>
              <a:t>scoruri</a:t>
            </a:r>
            <a:r>
              <a:rPr lang="en-US" sz="2400" dirty="0">
                <a:latin typeface="Aptos Serif"/>
                <a:cs typeface="Aptos Serif"/>
              </a:rPr>
              <a:t> </a:t>
            </a:r>
            <a:r>
              <a:rPr lang="en-US" sz="2400" dirty="0" err="1">
                <a:latin typeface="Aptos Serif"/>
                <a:cs typeface="Aptos Serif"/>
              </a:rPr>
              <a:t>egale</a:t>
            </a:r>
            <a:endParaRPr lang="en-US" sz="2400">
              <a:latin typeface="Aptos Serif"/>
              <a:cs typeface="Aptos Serif"/>
            </a:endParaRPr>
          </a:p>
        </p:txBody>
      </p:sp>
      <p:pic>
        <p:nvPicPr>
          <p:cNvPr id="4" name="Picture 3" descr="A bar graph with text&#10;&#10;Description automatically generated">
            <a:extLst>
              <a:ext uri="{FF2B5EF4-FFF2-40B4-BE49-F238E27FC236}">
                <a16:creationId xmlns:a16="http://schemas.microsoft.com/office/drawing/2014/main" id="{89698739-6C87-EA0C-BF6C-F88E0D212D38}"/>
              </a:ext>
            </a:extLst>
          </p:cNvPr>
          <p:cNvPicPr>
            <a:picLocks noChangeAspect="1"/>
          </p:cNvPicPr>
          <p:nvPr/>
        </p:nvPicPr>
        <p:blipFill>
          <a:blip r:embed="rId2"/>
          <a:stretch>
            <a:fillRect/>
          </a:stretch>
        </p:blipFill>
        <p:spPr>
          <a:xfrm>
            <a:off x="3536701" y="1900888"/>
            <a:ext cx="5121538" cy="3992218"/>
          </a:xfrm>
          <a:prstGeom prst="rect">
            <a:avLst/>
          </a:prstGeom>
        </p:spPr>
      </p:pic>
    </p:spTree>
    <p:extLst>
      <p:ext uri="{BB962C8B-B14F-4D97-AF65-F5344CB8AC3E}">
        <p14:creationId xmlns:p14="http://schemas.microsoft.com/office/powerpoint/2010/main" val="59952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2054AD-3DA5-7881-A1BE-DAE9C496FB87}"/>
              </a:ext>
            </a:extLst>
          </p:cNvPr>
          <p:cNvSpPr>
            <a:spLocks noGrp="1"/>
          </p:cNvSpPr>
          <p:nvPr>
            <p:ph idx="1"/>
          </p:nvPr>
        </p:nvSpPr>
        <p:spPr>
          <a:xfrm>
            <a:off x="952500" y="2285997"/>
            <a:ext cx="4191000" cy="3890965"/>
          </a:xfrm>
        </p:spPr>
        <p:txBody>
          <a:bodyPr vert="horz" lIns="91440" tIns="45720" rIns="91440" bIns="45720" rtlCol="0" anchor="t">
            <a:normAutofit/>
          </a:bodyPr>
          <a:lstStyle/>
          <a:p>
            <a:pPr marL="0" indent="0" algn="just">
              <a:buNone/>
            </a:pPr>
            <a:r>
              <a:rPr lang="en-US" sz="2000" dirty="0">
                <a:latin typeface="Aptos Serif"/>
                <a:cs typeface="Aptos Serif"/>
              </a:rPr>
              <a:t> </a:t>
            </a:r>
            <a:r>
              <a:rPr lang="en-US" sz="2000" dirty="0" err="1">
                <a:latin typeface="Aptos Serif"/>
                <a:cs typeface="Aptos Serif"/>
              </a:rPr>
              <a:t>Totuși</a:t>
            </a:r>
            <a:r>
              <a:rPr lang="en-US" sz="2000" dirty="0">
                <a:latin typeface="Aptos Serif"/>
                <a:cs typeface="Aptos Serif"/>
              </a:rPr>
              <a:t> </a:t>
            </a:r>
            <a:r>
              <a:rPr lang="en-US" sz="2000" dirty="0" err="1">
                <a:latin typeface="Aptos Serif"/>
                <a:cs typeface="Aptos Serif"/>
              </a:rPr>
              <a:t>dacă</a:t>
            </a:r>
            <a:r>
              <a:rPr lang="en-US" sz="2000" dirty="0">
                <a:latin typeface="Aptos Serif"/>
                <a:cs typeface="Aptos Serif"/>
              </a:rPr>
              <a:t> </a:t>
            </a:r>
            <a:r>
              <a:rPr lang="en-US" sz="2000" dirty="0" err="1">
                <a:latin typeface="Aptos Serif"/>
                <a:cs typeface="Aptos Serif"/>
              </a:rPr>
              <a:t>selectăm</a:t>
            </a:r>
            <a:r>
              <a:rPr lang="en-US" sz="2000" dirty="0">
                <a:latin typeface="Aptos Serif"/>
                <a:cs typeface="Aptos Serif"/>
              </a:rPr>
              <a:t> </a:t>
            </a:r>
            <a:r>
              <a:rPr lang="en-US" sz="2000" dirty="0" err="1">
                <a:latin typeface="Aptos Serif"/>
                <a:cs typeface="Aptos Serif"/>
              </a:rPr>
              <a:t>și</a:t>
            </a:r>
            <a:r>
              <a:rPr lang="en-US" sz="2000" dirty="0">
                <a:latin typeface="Aptos Serif"/>
                <a:cs typeface="Aptos Serif"/>
              </a:rPr>
              <a:t> </a:t>
            </a:r>
            <a:r>
              <a:rPr lang="en-US" sz="2000" dirty="0" err="1">
                <a:latin typeface="Aptos Serif"/>
                <a:cs typeface="Aptos Serif"/>
              </a:rPr>
              <a:t>strategii</a:t>
            </a:r>
            <a:r>
              <a:rPr lang="en-US" sz="2000" dirty="0">
                <a:latin typeface="Aptos Serif"/>
                <a:cs typeface="Aptos Serif"/>
              </a:rPr>
              <a:t> care </a:t>
            </a:r>
            <a:r>
              <a:rPr lang="en-US" sz="2000" dirty="0" err="1">
                <a:latin typeface="Aptos Serif"/>
                <a:cs typeface="Aptos Serif"/>
              </a:rPr>
              <a:t>încep</a:t>
            </a:r>
            <a:r>
              <a:rPr lang="en-US" sz="2000" dirty="0">
                <a:latin typeface="Aptos Serif"/>
                <a:cs typeface="Aptos Serif"/>
              </a:rPr>
              <a:t> </a:t>
            </a:r>
            <a:r>
              <a:rPr lang="en-US" sz="2000" dirty="0" err="1">
                <a:latin typeface="Aptos Serif"/>
                <a:cs typeface="Aptos Serif"/>
              </a:rPr>
              <a:t>prin</a:t>
            </a:r>
            <a:r>
              <a:rPr lang="en-US" sz="2000" dirty="0">
                <a:latin typeface="Aptos Serif"/>
                <a:cs typeface="Aptos Serif"/>
              </a:rPr>
              <a:t> </a:t>
            </a:r>
            <a:r>
              <a:rPr lang="en-US" sz="2000" dirty="0" err="1">
                <a:latin typeface="Aptos Serif"/>
                <a:cs typeface="Aptos Serif"/>
              </a:rPr>
              <a:t>respingere</a:t>
            </a:r>
            <a:r>
              <a:rPr lang="en-US" sz="2000" dirty="0">
                <a:latin typeface="Aptos Serif"/>
                <a:cs typeface="Aptos Serif"/>
              </a:rPr>
              <a:t> </a:t>
            </a:r>
            <a:r>
              <a:rPr lang="en-US" sz="2000" dirty="0" err="1">
                <a:latin typeface="Aptos Serif"/>
                <a:cs typeface="Aptos Serif"/>
              </a:rPr>
              <a:t>observăm</a:t>
            </a:r>
            <a:r>
              <a:rPr lang="en-US" sz="2000" dirty="0">
                <a:latin typeface="Aptos Serif"/>
                <a:cs typeface="Aptos Serif"/>
              </a:rPr>
              <a:t> </a:t>
            </a:r>
            <a:r>
              <a:rPr lang="en-US" sz="2000" dirty="0" err="1">
                <a:latin typeface="Aptos Serif"/>
                <a:cs typeface="Aptos Serif"/>
              </a:rPr>
              <a:t>că</a:t>
            </a:r>
            <a:r>
              <a:rPr lang="en-US" sz="2000" dirty="0">
                <a:latin typeface="Aptos Serif"/>
                <a:cs typeface="Aptos Serif"/>
              </a:rPr>
              <a:t> </a:t>
            </a:r>
            <a:r>
              <a:rPr lang="en-US" sz="2000" dirty="0" err="1">
                <a:latin typeface="Aptos Serif"/>
                <a:cs typeface="Aptos Serif"/>
              </a:rPr>
              <a:t>scorurile</a:t>
            </a:r>
            <a:r>
              <a:rPr lang="en-US" sz="2000" dirty="0">
                <a:latin typeface="Aptos Serif"/>
                <a:cs typeface="Aptos Serif"/>
              </a:rPr>
              <a:t> </a:t>
            </a:r>
            <a:r>
              <a:rPr lang="en-US" sz="2000" dirty="0" err="1">
                <a:latin typeface="Aptos Serif"/>
                <a:cs typeface="Aptos Serif"/>
              </a:rPr>
              <a:t>încep</a:t>
            </a:r>
            <a:r>
              <a:rPr lang="en-US" sz="2000" dirty="0">
                <a:latin typeface="Aptos Serif"/>
                <a:cs typeface="Aptos Serif"/>
              </a:rPr>
              <a:t> </a:t>
            </a:r>
            <a:r>
              <a:rPr lang="en-US" sz="2000" dirty="0" err="1">
                <a:latin typeface="Aptos Serif"/>
                <a:cs typeface="Aptos Serif"/>
              </a:rPr>
              <a:t>să</a:t>
            </a:r>
            <a:r>
              <a:rPr lang="en-US" sz="2000" dirty="0">
                <a:latin typeface="Aptos Serif"/>
                <a:cs typeface="Aptos Serif"/>
              </a:rPr>
              <a:t> </a:t>
            </a:r>
            <a:r>
              <a:rPr lang="en-US" sz="2000" dirty="0" err="1">
                <a:latin typeface="Aptos Serif"/>
                <a:cs typeface="Aptos Serif"/>
              </a:rPr>
              <a:t>difere</a:t>
            </a:r>
            <a:r>
              <a:rPr lang="en-US" sz="2000" dirty="0">
                <a:latin typeface="Aptos Serif"/>
                <a:cs typeface="Aptos Serif"/>
              </a:rPr>
              <a:t>, </a:t>
            </a:r>
            <a:r>
              <a:rPr lang="en-US" sz="2000" dirty="0" err="1">
                <a:latin typeface="Aptos Serif"/>
                <a:cs typeface="Aptos Serif"/>
              </a:rPr>
              <a:t>cele</a:t>
            </a:r>
            <a:r>
              <a:rPr lang="en-US" sz="2000" dirty="0">
                <a:latin typeface="Aptos Serif"/>
                <a:cs typeface="Aptos Serif"/>
              </a:rPr>
              <a:t> 2 </a:t>
            </a:r>
            <a:r>
              <a:rPr lang="en-US" sz="2000" dirty="0" err="1">
                <a:latin typeface="Aptos Serif"/>
                <a:cs typeface="Aptos Serif"/>
              </a:rPr>
              <a:t>strategii</a:t>
            </a:r>
            <a:r>
              <a:rPr lang="en-US" sz="2000" dirty="0">
                <a:latin typeface="Aptos Serif"/>
                <a:cs typeface="Aptos Serif"/>
              </a:rPr>
              <a:t> </a:t>
            </a:r>
            <a:r>
              <a:rPr lang="en-US" sz="2000" dirty="0" err="1">
                <a:latin typeface="Aptos Serif"/>
                <a:cs typeface="Aptos Serif"/>
              </a:rPr>
              <a:t>menționate</a:t>
            </a:r>
            <a:r>
              <a:rPr lang="en-US" sz="2000" dirty="0">
                <a:latin typeface="Aptos Serif"/>
                <a:cs typeface="Aptos Serif"/>
              </a:rPr>
              <a:t> anterior </a:t>
            </a:r>
            <a:r>
              <a:rPr lang="en-US" sz="2000" dirty="0" err="1">
                <a:latin typeface="Aptos Serif"/>
                <a:cs typeface="Aptos Serif"/>
              </a:rPr>
              <a:t>adunând</a:t>
            </a:r>
            <a:r>
              <a:rPr lang="en-US" sz="2000" dirty="0">
                <a:latin typeface="Aptos Serif"/>
                <a:cs typeface="Aptos Serif"/>
              </a:rPr>
              <a:t> </a:t>
            </a:r>
            <a:r>
              <a:rPr lang="en-US" sz="2000" dirty="0" err="1">
                <a:latin typeface="Aptos Serif"/>
                <a:cs typeface="Aptos Serif"/>
              </a:rPr>
              <a:t>cele</a:t>
            </a:r>
            <a:r>
              <a:rPr lang="en-US" sz="2000" dirty="0">
                <a:latin typeface="Aptos Serif"/>
                <a:cs typeface="Aptos Serif"/>
              </a:rPr>
              <a:t> </a:t>
            </a:r>
            <a:r>
              <a:rPr lang="en-US" sz="2000" dirty="0" err="1">
                <a:latin typeface="Aptos Serif"/>
                <a:cs typeface="Aptos Serif"/>
              </a:rPr>
              <a:t>mai</a:t>
            </a:r>
            <a:r>
              <a:rPr lang="en-US" sz="2000" dirty="0">
                <a:latin typeface="Aptos Serif"/>
                <a:cs typeface="Aptos Serif"/>
              </a:rPr>
              <a:t> </a:t>
            </a:r>
            <a:r>
              <a:rPr lang="en-US" sz="2000" dirty="0" err="1">
                <a:latin typeface="Aptos Serif"/>
                <a:cs typeface="Aptos Serif"/>
              </a:rPr>
              <a:t>multe</a:t>
            </a:r>
            <a:r>
              <a:rPr lang="en-US" sz="2000" dirty="0">
                <a:latin typeface="Aptos Serif"/>
                <a:cs typeface="Aptos Serif"/>
              </a:rPr>
              <a:t> </a:t>
            </a:r>
            <a:r>
              <a:rPr lang="en-US" sz="2000" dirty="0" err="1">
                <a:latin typeface="Aptos Serif"/>
                <a:cs typeface="Aptos Serif"/>
              </a:rPr>
              <a:t>puncte</a:t>
            </a:r>
            <a:endParaRPr lang="en-US" sz="2000">
              <a:latin typeface="Aptos Serif"/>
              <a:cs typeface="Aptos Serif"/>
            </a:endParaRPr>
          </a:p>
        </p:txBody>
      </p:sp>
      <p:pic>
        <p:nvPicPr>
          <p:cNvPr id="4" name="Picture 3" descr="A bar graph with text&#10;&#10;Description automatically generated">
            <a:extLst>
              <a:ext uri="{FF2B5EF4-FFF2-40B4-BE49-F238E27FC236}">
                <a16:creationId xmlns:a16="http://schemas.microsoft.com/office/drawing/2014/main" id="{541A3778-9618-522A-3305-624E18AD5048}"/>
              </a:ext>
            </a:extLst>
          </p:cNvPr>
          <p:cNvPicPr>
            <a:picLocks noChangeAspect="1"/>
          </p:cNvPicPr>
          <p:nvPr/>
        </p:nvPicPr>
        <p:blipFill>
          <a:blip r:embed="rId2"/>
          <a:stretch>
            <a:fillRect/>
          </a:stretch>
        </p:blipFill>
        <p:spPr>
          <a:xfrm>
            <a:off x="6322521" y="1598562"/>
            <a:ext cx="4708521" cy="3660876"/>
          </a:xfrm>
          <a:prstGeom prst="rect">
            <a:avLst/>
          </a:prstGeom>
        </p:spPr>
      </p:pic>
    </p:spTree>
    <p:extLst>
      <p:ext uri="{BB962C8B-B14F-4D97-AF65-F5344CB8AC3E}">
        <p14:creationId xmlns:p14="http://schemas.microsoft.com/office/powerpoint/2010/main" val="226469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13E09-282C-9E11-0D68-B4EB1F49F2EC}"/>
              </a:ext>
            </a:extLst>
          </p:cNvPr>
          <p:cNvSpPr>
            <a:spLocks noGrp="1"/>
          </p:cNvSpPr>
          <p:nvPr>
            <p:ph idx="1"/>
          </p:nvPr>
        </p:nvSpPr>
        <p:spPr>
          <a:xfrm>
            <a:off x="952500" y="1713147"/>
            <a:ext cx="10287000" cy="5474411"/>
          </a:xfrm>
        </p:spPr>
        <p:txBody>
          <a:bodyPr vert="horz" lIns="91440" tIns="45720" rIns="91440" bIns="45720" rtlCol="0" anchor="t">
            <a:normAutofit/>
          </a:bodyPr>
          <a:lstStyle/>
          <a:p>
            <a:pPr marL="0" indent="0" algn="just">
              <a:buNone/>
            </a:pPr>
            <a:r>
              <a:rPr lang="en-US" sz="2400" dirty="0">
                <a:latin typeface="Aptos Serif"/>
                <a:cs typeface="Aptos Serif"/>
              </a:rPr>
              <a:t> </a:t>
            </a:r>
            <a:r>
              <a:rPr lang="en-US" sz="2400" dirty="0" err="1">
                <a:latin typeface="Aptos Serif"/>
                <a:cs typeface="Aptos Serif"/>
              </a:rPr>
              <a:t>Concluzia</a:t>
            </a:r>
            <a:r>
              <a:rPr lang="en-US" sz="2400" dirty="0">
                <a:latin typeface="Aptos Serif"/>
                <a:cs typeface="Aptos Serif"/>
              </a:rPr>
              <a:t> pe care o  </a:t>
            </a:r>
            <a:r>
              <a:rPr lang="en-US" sz="2400" dirty="0" err="1">
                <a:latin typeface="Aptos Serif"/>
                <a:cs typeface="Aptos Serif"/>
              </a:rPr>
              <a:t>putem</a:t>
            </a:r>
            <a:r>
              <a:rPr lang="en-US" sz="2400" dirty="0">
                <a:latin typeface="Aptos Serif"/>
                <a:cs typeface="Aptos Serif"/>
              </a:rPr>
              <a:t> </a:t>
            </a:r>
            <a:r>
              <a:rPr lang="en-US" sz="2400" dirty="0" err="1">
                <a:latin typeface="Aptos Serif"/>
                <a:cs typeface="Aptos Serif"/>
              </a:rPr>
              <a:t>trage</a:t>
            </a:r>
            <a:r>
              <a:rPr lang="en-US" sz="2400" dirty="0">
                <a:latin typeface="Aptos Serif"/>
                <a:cs typeface="Aptos Serif"/>
              </a:rPr>
              <a:t> din </a:t>
            </a:r>
            <a:r>
              <a:rPr lang="en-US" sz="2400" dirty="0" err="1">
                <a:latin typeface="Aptos Serif"/>
                <a:cs typeface="Aptos Serif"/>
              </a:rPr>
              <a:t>testele</a:t>
            </a:r>
            <a:r>
              <a:rPr lang="en-US" sz="2400" dirty="0">
                <a:latin typeface="Aptos Serif"/>
                <a:cs typeface="Aptos Serif"/>
              </a:rPr>
              <a:t> </a:t>
            </a:r>
            <a:r>
              <a:rPr lang="en-US" sz="2400" dirty="0" err="1">
                <a:latin typeface="Aptos Serif"/>
                <a:cs typeface="Aptos Serif"/>
              </a:rPr>
              <a:t>făcute</a:t>
            </a:r>
            <a:r>
              <a:rPr lang="en-US" sz="2400" dirty="0">
                <a:latin typeface="Aptos Serif"/>
                <a:cs typeface="Aptos Serif"/>
              </a:rPr>
              <a:t> </a:t>
            </a:r>
            <a:r>
              <a:rPr lang="en-US" sz="2400" dirty="0" err="1">
                <a:latin typeface="Aptos Serif"/>
                <a:cs typeface="Aptos Serif"/>
              </a:rPr>
              <a:t>este</a:t>
            </a:r>
            <a:r>
              <a:rPr lang="en-US" sz="2400" dirty="0">
                <a:latin typeface="Aptos Serif"/>
                <a:cs typeface="Aptos Serif"/>
              </a:rPr>
              <a:t> </a:t>
            </a:r>
            <a:r>
              <a:rPr lang="en-US" sz="2400" dirty="0" err="1">
                <a:latin typeface="Aptos Serif"/>
                <a:cs typeface="Aptos Serif"/>
              </a:rPr>
              <a:t>aceea</a:t>
            </a:r>
            <a:r>
              <a:rPr lang="en-US" sz="2400" dirty="0">
                <a:latin typeface="Aptos Serif"/>
                <a:cs typeface="Aptos Serif"/>
              </a:rPr>
              <a:t> </a:t>
            </a:r>
            <a:r>
              <a:rPr lang="en-US" sz="2400" dirty="0" err="1">
                <a:latin typeface="Aptos Serif"/>
                <a:cs typeface="Aptos Serif"/>
              </a:rPr>
              <a:t>că</a:t>
            </a:r>
            <a:r>
              <a:rPr lang="en-US" sz="2400" dirty="0">
                <a:latin typeface="Aptos Serif"/>
                <a:cs typeface="Aptos Serif"/>
              </a:rPr>
              <a:t> </a:t>
            </a:r>
            <a:r>
              <a:rPr lang="en-US" sz="2400" dirty="0" err="1">
                <a:latin typeface="Aptos Serif"/>
                <a:cs typeface="Aptos Serif"/>
              </a:rPr>
              <a:t>dilema</a:t>
            </a:r>
            <a:r>
              <a:rPr lang="en-US" sz="2400" dirty="0">
                <a:latin typeface="Aptos Serif"/>
                <a:cs typeface="Aptos Serif"/>
              </a:rPr>
              <a:t> </a:t>
            </a:r>
            <a:r>
              <a:rPr lang="en-US" sz="2400" dirty="0" err="1">
                <a:latin typeface="Aptos Serif"/>
                <a:cs typeface="Aptos Serif"/>
              </a:rPr>
              <a:t>prizonierului</a:t>
            </a:r>
            <a:r>
              <a:rPr lang="en-US" sz="2400" dirty="0">
                <a:latin typeface="Aptos Serif"/>
                <a:cs typeface="Aptos Serif"/>
              </a:rPr>
              <a:t> </a:t>
            </a:r>
            <a:r>
              <a:rPr lang="en-US" sz="2400" dirty="0" err="1">
                <a:latin typeface="Aptos Serif"/>
                <a:cs typeface="Aptos Serif"/>
              </a:rPr>
              <a:t>este</a:t>
            </a:r>
            <a:r>
              <a:rPr lang="en-US" sz="2400" dirty="0">
                <a:latin typeface="Aptos Serif"/>
                <a:cs typeface="Aptos Serif"/>
              </a:rPr>
              <a:t> o </a:t>
            </a:r>
            <a:r>
              <a:rPr lang="en-US" sz="2400" dirty="0" err="1">
                <a:latin typeface="Aptos Serif"/>
                <a:cs typeface="Aptos Serif"/>
              </a:rPr>
              <a:t>problemă</a:t>
            </a:r>
            <a:r>
              <a:rPr lang="en-US" sz="2400" dirty="0">
                <a:latin typeface="Aptos Serif"/>
                <a:cs typeface="Aptos Serif"/>
              </a:rPr>
              <a:t> </a:t>
            </a:r>
            <a:r>
              <a:rPr lang="en-US" sz="2400" dirty="0" err="1">
                <a:latin typeface="Aptos Serif"/>
                <a:cs typeface="Aptos Serif"/>
              </a:rPr>
              <a:t>frecventă</a:t>
            </a:r>
            <a:r>
              <a:rPr lang="en-US" sz="2400" dirty="0">
                <a:latin typeface="Aptos Serif"/>
                <a:cs typeface="Aptos Serif"/>
              </a:rPr>
              <a:t> </a:t>
            </a:r>
            <a:r>
              <a:rPr lang="en-US" sz="2400" dirty="0" err="1">
                <a:latin typeface="Aptos Serif"/>
                <a:cs typeface="Aptos Serif"/>
              </a:rPr>
              <a:t>în</a:t>
            </a:r>
            <a:r>
              <a:rPr lang="en-US" sz="2400" dirty="0">
                <a:latin typeface="Aptos Serif"/>
                <a:cs typeface="Aptos Serif"/>
              </a:rPr>
              <a:t> </a:t>
            </a:r>
            <a:r>
              <a:rPr lang="en-US" sz="2400" dirty="0" err="1">
                <a:latin typeface="Aptos Serif"/>
                <a:cs typeface="Aptos Serif"/>
              </a:rPr>
              <a:t>multe</a:t>
            </a:r>
            <a:r>
              <a:rPr lang="en-US" sz="2400" dirty="0">
                <a:latin typeface="Aptos Serif"/>
                <a:cs typeface="Aptos Serif"/>
              </a:rPr>
              <a:t> </a:t>
            </a:r>
            <a:r>
              <a:rPr lang="en-US" sz="2400" dirty="0" err="1">
                <a:latin typeface="Aptos Serif"/>
                <a:cs typeface="Aptos Serif"/>
              </a:rPr>
              <a:t>dintre</a:t>
            </a:r>
            <a:r>
              <a:rPr lang="en-US" sz="2400" dirty="0">
                <a:latin typeface="Aptos Serif"/>
                <a:cs typeface="Aptos Serif"/>
              </a:rPr>
              <a:t> </a:t>
            </a:r>
            <a:r>
              <a:rPr lang="en-US" sz="2400" dirty="0" err="1">
                <a:latin typeface="Aptos Serif"/>
                <a:cs typeface="Aptos Serif"/>
              </a:rPr>
              <a:t>situațiile</a:t>
            </a:r>
            <a:r>
              <a:rPr lang="en-US" sz="2400" dirty="0">
                <a:latin typeface="Aptos Serif"/>
                <a:cs typeface="Aptos Serif"/>
              </a:rPr>
              <a:t> cu care ne </a:t>
            </a:r>
            <a:r>
              <a:rPr lang="en-US" sz="2400" dirty="0" err="1">
                <a:latin typeface="Aptos Serif"/>
                <a:cs typeface="Aptos Serif"/>
              </a:rPr>
              <a:t>confruntăm</a:t>
            </a:r>
            <a:r>
              <a:rPr lang="en-US" sz="2400" dirty="0">
                <a:latin typeface="Aptos Serif"/>
                <a:cs typeface="Aptos Serif"/>
              </a:rPr>
              <a:t> zi de zi. </a:t>
            </a:r>
            <a:r>
              <a:rPr lang="en-US" sz="2400" dirty="0" err="1">
                <a:latin typeface="Aptos Serif"/>
                <a:cs typeface="Aptos Serif"/>
              </a:rPr>
              <a:t>Soluția</a:t>
            </a:r>
            <a:r>
              <a:rPr lang="en-US" sz="2400" dirty="0">
                <a:latin typeface="Aptos Serif"/>
                <a:cs typeface="Aptos Serif"/>
              </a:rPr>
              <a:t> </a:t>
            </a:r>
            <a:r>
              <a:rPr lang="en-US" sz="2400" dirty="0" err="1">
                <a:latin typeface="Aptos Serif"/>
                <a:cs typeface="Aptos Serif"/>
              </a:rPr>
              <a:t>optimă</a:t>
            </a:r>
            <a:r>
              <a:rPr lang="en-US" sz="2400" dirty="0">
                <a:latin typeface="Aptos Serif"/>
                <a:cs typeface="Aptos Serif"/>
              </a:rPr>
              <a:t> </a:t>
            </a:r>
            <a:r>
              <a:rPr lang="en-US" sz="2400" dirty="0" err="1">
                <a:latin typeface="Aptos Serif"/>
                <a:cs typeface="Aptos Serif"/>
              </a:rPr>
              <a:t>pentru</a:t>
            </a:r>
            <a:r>
              <a:rPr lang="en-US" sz="2400" dirty="0">
                <a:latin typeface="Aptos Serif"/>
                <a:cs typeface="Aptos Serif"/>
              </a:rPr>
              <a:t> a </a:t>
            </a:r>
            <a:r>
              <a:rPr lang="en-US" sz="2400" dirty="0" err="1">
                <a:latin typeface="Aptos Serif"/>
                <a:cs typeface="Aptos Serif"/>
              </a:rPr>
              <a:t>rezolva</a:t>
            </a:r>
            <a:r>
              <a:rPr lang="en-US" sz="2400" dirty="0">
                <a:latin typeface="Aptos Serif"/>
                <a:cs typeface="Aptos Serif"/>
              </a:rPr>
              <a:t> o </a:t>
            </a:r>
            <a:r>
              <a:rPr lang="en-US" sz="2400" dirty="0" err="1">
                <a:latin typeface="Aptos Serif"/>
                <a:cs typeface="Aptos Serif"/>
              </a:rPr>
              <a:t>astfel</a:t>
            </a:r>
            <a:r>
              <a:rPr lang="en-US" sz="2400" dirty="0">
                <a:latin typeface="Aptos Serif"/>
                <a:cs typeface="Aptos Serif"/>
              </a:rPr>
              <a:t> de </a:t>
            </a:r>
            <a:r>
              <a:rPr lang="en-US" sz="2400" dirty="0" err="1">
                <a:latin typeface="Aptos Serif"/>
                <a:cs typeface="Aptos Serif"/>
              </a:rPr>
              <a:t>problemă</a:t>
            </a:r>
            <a:r>
              <a:rPr lang="en-US" sz="2400" dirty="0">
                <a:latin typeface="Aptos Serif"/>
                <a:cs typeface="Aptos Serif"/>
              </a:rPr>
              <a:t> </a:t>
            </a:r>
            <a:r>
              <a:rPr lang="en-US" sz="2400" dirty="0" err="1">
                <a:latin typeface="Aptos Serif"/>
                <a:cs typeface="Aptos Serif"/>
              </a:rPr>
              <a:t>indiferent</a:t>
            </a:r>
            <a:r>
              <a:rPr lang="en-US" sz="2400" dirty="0">
                <a:latin typeface="Aptos Serif"/>
                <a:cs typeface="Aptos Serif"/>
              </a:rPr>
              <a:t> de </a:t>
            </a:r>
            <a:r>
              <a:rPr lang="en-US" sz="2400" dirty="0" err="1">
                <a:latin typeface="Aptos Serif"/>
                <a:cs typeface="Aptos Serif"/>
              </a:rPr>
              <a:t>conjunctura</a:t>
            </a:r>
            <a:r>
              <a:rPr lang="en-US" sz="2400" dirty="0">
                <a:latin typeface="Aptos Serif"/>
                <a:cs typeface="Aptos Serif"/>
              </a:rPr>
              <a:t> </a:t>
            </a:r>
            <a:r>
              <a:rPr lang="en-US" sz="2400" dirty="0" err="1">
                <a:latin typeface="Aptos Serif"/>
                <a:cs typeface="Aptos Serif"/>
              </a:rPr>
              <a:t>acesteia</a:t>
            </a:r>
            <a:r>
              <a:rPr lang="en-US" sz="2400" dirty="0">
                <a:latin typeface="Aptos Serif"/>
                <a:cs typeface="Aptos Serif"/>
              </a:rPr>
              <a:t> </a:t>
            </a:r>
            <a:r>
              <a:rPr lang="en-US" sz="2400" dirty="0" err="1">
                <a:latin typeface="Aptos Serif"/>
                <a:cs typeface="Aptos Serif"/>
              </a:rPr>
              <a:t>este</a:t>
            </a:r>
            <a:r>
              <a:rPr lang="en-US" sz="2400" dirty="0">
                <a:latin typeface="Aptos Serif"/>
                <a:cs typeface="Aptos Serif"/>
              </a:rPr>
              <a:t> </a:t>
            </a:r>
            <a:r>
              <a:rPr lang="en-US" sz="2400" dirty="0" err="1">
                <a:latin typeface="Aptos Serif"/>
                <a:cs typeface="Aptos Serif"/>
              </a:rPr>
              <a:t>să</a:t>
            </a:r>
            <a:r>
              <a:rPr lang="en-US" sz="2400" dirty="0">
                <a:latin typeface="Aptos Serif"/>
                <a:cs typeface="Aptos Serif"/>
              </a:rPr>
              <a:t> </a:t>
            </a:r>
            <a:r>
              <a:rPr lang="en-US" sz="2400" dirty="0" err="1">
                <a:latin typeface="Aptos Serif"/>
                <a:cs typeface="Aptos Serif"/>
              </a:rPr>
              <a:t>colaborăm</a:t>
            </a:r>
            <a:r>
              <a:rPr lang="en-US" sz="2400" dirty="0">
                <a:latin typeface="Aptos Serif"/>
                <a:cs typeface="Aptos Serif"/>
              </a:rPr>
              <a:t> cu </a:t>
            </a:r>
            <a:r>
              <a:rPr lang="en-US" sz="2400" dirty="0" err="1">
                <a:latin typeface="Aptos Serif"/>
                <a:cs typeface="Aptos Serif"/>
              </a:rPr>
              <a:t>cei</a:t>
            </a:r>
            <a:r>
              <a:rPr lang="en-US" sz="2400" dirty="0">
                <a:latin typeface="Aptos Serif"/>
                <a:cs typeface="Aptos Serif"/>
              </a:rPr>
              <a:t> din </a:t>
            </a:r>
            <a:r>
              <a:rPr lang="en-US" sz="2400" dirty="0" err="1">
                <a:latin typeface="Aptos Serif"/>
                <a:cs typeface="Aptos Serif"/>
              </a:rPr>
              <a:t>jurul</a:t>
            </a:r>
            <a:r>
              <a:rPr lang="en-US" sz="2400" dirty="0">
                <a:latin typeface="Aptos Serif"/>
                <a:cs typeface="Aptos Serif"/>
              </a:rPr>
              <a:t> </a:t>
            </a:r>
            <a:r>
              <a:rPr lang="en-US" sz="2400" dirty="0" err="1">
                <a:latin typeface="Aptos Serif"/>
                <a:cs typeface="Aptos Serif"/>
              </a:rPr>
              <a:t>nostru</a:t>
            </a:r>
            <a:r>
              <a:rPr lang="en-US" sz="2400" dirty="0">
                <a:latin typeface="Aptos Serif"/>
                <a:cs typeface="Aptos Serif"/>
              </a:rPr>
              <a:t> </a:t>
            </a:r>
            <a:r>
              <a:rPr lang="en-US" sz="2400" dirty="0" err="1">
                <a:latin typeface="Aptos Serif"/>
                <a:cs typeface="Aptos Serif"/>
              </a:rPr>
              <a:t>dar</a:t>
            </a:r>
            <a:r>
              <a:rPr lang="en-US" sz="2400" dirty="0">
                <a:latin typeface="Aptos Serif"/>
                <a:cs typeface="Aptos Serif"/>
              </a:rPr>
              <a:t> </a:t>
            </a:r>
            <a:r>
              <a:rPr lang="en-US" sz="2400" dirty="0" err="1">
                <a:latin typeface="Aptos Serif"/>
                <a:cs typeface="Aptos Serif"/>
              </a:rPr>
              <a:t>să</a:t>
            </a:r>
            <a:r>
              <a:rPr lang="en-US" sz="2400" dirty="0">
                <a:latin typeface="Aptos Serif"/>
                <a:cs typeface="Aptos Serif"/>
              </a:rPr>
              <a:t> nu-</a:t>
            </a:r>
            <a:r>
              <a:rPr lang="en-US" sz="2400" dirty="0" err="1">
                <a:latin typeface="Aptos Serif"/>
                <a:cs typeface="Aptos Serif"/>
              </a:rPr>
              <a:t>i</a:t>
            </a:r>
            <a:r>
              <a:rPr lang="en-US" sz="2400" dirty="0">
                <a:latin typeface="Aptos Serif"/>
                <a:cs typeface="Aptos Serif"/>
              </a:rPr>
              <a:t> </a:t>
            </a:r>
            <a:r>
              <a:rPr lang="en-US" sz="2400" dirty="0" err="1">
                <a:latin typeface="Aptos Serif"/>
                <a:cs typeface="Aptos Serif"/>
              </a:rPr>
              <a:t>lăsăm</a:t>
            </a:r>
            <a:r>
              <a:rPr lang="en-US" sz="2400" dirty="0">
                <a:latin typeface="Aptos Serif"/>
                <a:cs typeface="Aptos Serif"/>
              </a:rPr>
              <a:t> </a:t>
            </a:r>
            <a:r>
              <a:rPr lang="en-US" sz="2400" dirty="0" err="1">
                <a:latin typeface="Aptos Serif"/>
                <a:cs typeface="Aptos Serif"/>
              </a:rPr>
              <a:t>să</a:t>
            </a:r>
            <a:r>
              <a:rPr lang="en-US" sz="2400" dirty="0">
                <a:latin typeface="Aptos Serif"/>
                <a:cs typeface="Aptos Serif"/>
              </a:rPr>
              <a:t> </a:t>
            </a:r>
            <a:r>
              <a:rPr lang="en-US" sz="2400" dirty="0" err="1">
                <a:latin typeface="Aptos Serif"/>
                <a:cs typeface="Aptos Serif"/>
              </a:rPr>
              <a:t>profite</a:t>
            </a:r>
            <a:r>
              <a:rPr lang="en-US" sz="2400" dirty="0">
                <a:latin typeface="Aptos Serif"/>
                <a:cs typeface="Aptos Serif"/>
              </a:rPr>
              <a:t> de </a:t>
            </a:r>
            <a:r>
              <a:rPr lang="en-US" sz="2400" dirty="0" err="1">
                <a:latin typeface="Aptos Serif"/>
                <a:cs typeface="Aptos Serif"/>
              </a:rPr>
              <a:t>noi</a:t>
            </a:r>
            <a:r>
              <a:rPr lang="en-US" sz="2400" dirty="0">
                <a:latin typeface="Aptos Serif"/>
                <a:cs typeface="Aptos Serif"/>
              </a:rPr>
              <a:t>. </a:t>
            </a:r>
            <a:endParaRPr lang="en-US"/>
          </a:p>
        </p:txBody>
      </p:sp>
    </p:spTree>
    <p:extLst>
      <p:ext uri="{BB962C8B-B14F-4D97-AF65-F5344CB8AC3E}">
        <p14:creationId xmlns:p14="http://schemas.microsoft.com/office/powerpoint/2010/main" val="110177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6369-3328-8E84-D199-2C4028F298AA}"/>
              </a:ext>
            </a:extLst>
          </p:cNvPr>
          <p:cNvSpPr>
            <a:spLocks noGrp="1"/>
          </p:cNvSpPr>
          <p:nvPr>
            <p:ph type="title"/>
          </p:nvPr>
        </p:nvSpPr>
        <p:spPr/>
        <p:txBody>
          <a:bodyPr/>
          <a:lstStyle/>
          <a:p>
            <a:r>
              <a:rPr lang="en-US" dirty="0" err="1"/>
              <a:t>Bibliografie</a:t>
            </a:r>
          </a:p>
        </p:txBody>
      </p:sp>
      <p:sp>
        <p:nvSpPr>
          <p:cNvPr id="3" name="Content Placeholder 2">
            <a:extLst>
              <a:ext uri="{FF2B5EF4-FFF2-40B4-BE49-F238E27FC236}">
                <a16:creationId xmlns:a16="http://schemas.microsoft.com/office/drawing/2014/main" id="{ABBC6AAD-3D83-D50C-53AD-43356CCAC0A4}"/>
              </a:ext>
            </a:extLst>
          </p:cNvPr>
          <p:cNvSpPr>
            <a:spLocks noGrp="1"/>
          </p:cNvSpPr>
          <p:nvPr>
            <p:ph idx="1"/>
          </p:nvPr>
        </p:nvSpPr>
        <p:spPr>
          <a:xfrm>
            <a:off x="287262" y="2310187"/>
            <a:ext cx="11660967" cy="4205441"/>
          </a:xfrm>
        </p:spPr>
        <p:txBody>
          <a:bodyPr vert="horz" lIns="91440" tIns="45720" rIns="91440" bIns="45720" rtlCol="0" anchor="t">
            <a:normAutofit/>
          </a:bodyPr>
          <a:lstStyle/>
          <a:p>
            <a:pPr marL="0" indent="0">
              <a:buNone/>
            </a:pPr>
            <a:r>
              <a:rPr lang="en-US" dirty="0">
                <a:latin typeface="Aptos Serif"/>
                <a:ea typeface="+mn-lt"/>
                <a:cs typeface="+mn-lt"/>
              </a:rPr>
              <a:t>[1] </a:t>
            </a:r>
            <a:r>
              <a:rPr lang="en-US" dirty="0">
                <a:solidFill>
                  <a:srgbClr val="1A1A1A"/>
                </a:solidFill>
                <a:latin typeface="Aptos Serif"/>
                <a:ea typeface="+mn-lt"/>
                <a:cs typeface="+mn-lt"/>
              </a:rPr>
              <a:t>Kuhn, Steven, "Prisoner’s Dilemma", </a:t>
            </a:r>
            <a:r>
              <a:rPr lang="en-US" i="1" dirty="0">
                <a:solidFill>
                  <a:srgbClr val="1A1A1A"/>
                </a:solidFill>
                <a:latin typeface="Aptos Serif"/>
                <a:ea typeface="+mn-lt"/>
                <a:cs typeface="+mn-lt"/>
              </a:rPr>
              <a:t>The Stanford Encyclopedia of Philosophy </a:t>
            </a:r>
            <a:r>
              <a:rPr lang="en-US" dirty="0">
                <a:solidFill>
                  <a:srgbClr val="1A1A1A"/>
                </a:solidFill>
                <a:latin typeface="Aptos Serif"/>
                <a:ea typeface="+mn-lt"/>
                <a:cs typeface="+mn-lt"/>
              </a:rPr>
              <a:t>(Winter 2019 Edition), Edward N. Zalta (ed.), </a:t>
            </a:r>
            <a:r>
              <a:rPr lang="en-US" dirty="0">
                <a:solidFill>
                  <a:srgbClr val="1A1A1A"/>
                </a:solidFill>
                <a:latin typeface="Aptos Serif"/>
                <a:ea typeface="+mn-lt"/>
                <a:cs typeface="+mn-lt"/>
                <a:hlinkClick r:id="rId2"/>
              </a:rPr>
              <a:t>https://plato.stanford.edu/archives/win2019/entries/prisoner-dilemma</a:t>
            </a:r>
            <a:endParaRPr lang="en-US" dirty="0">
              <a:solidFill>
                <a:srgbClr val="000000"/>
              </a:solidFill>
              <a:latin typeface="Aptos Serif"/>
              <a:ea typeface="+mn-lt"/>
              <a:cs typeface="+mn-lt"/>
            </a:endParaRPr>
          </a:p>
          <a:p>
            <a:pPr marL="0" indent="0">
              <a:buNone/>
            </a:pPr>
            <a:r>
              <a:rPr lang="en-US" dirty="0">
                <a:solidFill>
                  <a:srgbClr val="1A1A1A"/>
                </a:solidFill>
                <a:latin typeface="Aptos Serif"/>
                <a:ea typeface="+mn-lt"/>
                <a:cs typeface="+mn-lt"/>
              </a:rPr>
              <a:t>[2] Morgan, Mary. (2001). The curious case of the prisoner's dilemma: model situation? Exemplary narrative?, </a:t>
            </a:r>
            <a:r>
              <a:rPr lang="en-US" dirty="0">
                <a:solidFill>
                  <a:srgbClr val="1A1A1A"/>
                </a:solidFill>
                <a:ea typeface="+mn-lt"/>
                <a:cs typeface="+mn-lt"/>
                <a:hlinkClick r:id="rId3"/>
              </a:rPr>
              <a:t> The curious case of the prisoner's dilemma: model situation? Exemplary narrative? (researchgate.net)</a:t>
            </a:r>
          </a:p>
          <a:p>
            <a:pPr marL="0" indent="0">
              <a:buNone/>
            </a:pPr>
            <a:r>
              <a:rPr lang="en-US" dirty="0">
                <a:solidFill>
                  <a:srgbClr val="1A1A1A"/>
                </a:solidFill>
                <a:latin typeface="Aptos Serif"/>
                <a:ea typeface="+mn-lt"/>
                <a:cs typeface="+mn-lt"/>
              </a:rPr>
              <a:t>[3] Axelrod, Robert (1984), "The Evolution Of Cooperation",  http://bert.stuy.edu/pbrooks/spring2015/materials/HumanReasoning-2/Axelrod_Robert_The_Evolution_of_Cooperation.pdf</a:t>
            </a:r>
          </a:p>
        </p:txBody>
      </p:sp>
    </p:spTree>
    <p:extLst>
      <p:ext uri="{BB962C8B-B14F-4D97-AF65-F5344CB8AC3E}">
        <p14:creationId xmlns:p14="http://schemas.microsoft.com/office/powerpoint/2010/main" val="184027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6FF71812-1961-B9D9-6FC1-368F9BDA10D1}"/>
              </a:ext>
            </a:extLst>
          </p:cNvPr>
          <p:cNvSpPr>
            <a:spLocks noGrp="1"/>
          </p:cNvSpPr>
          <p:nvPr>
            <p:ph idx="1"/>
          </p:nvPr>
        </p:nvSpPr>
        <p:spPr>
          <a:xfrm>
            <a:off x="663466" y="918819"/>
            <a:ext cx="10873827" cy="6046417"/>
          </a:xfrm>
        </p:spPr>
        <p:txBody>
          <a:bodyPr vert="horz" lIns="91440" tIns="45720" rIns="91440" bIns="45720" rtlCol="0" anchor="t">
            <a:normAutofit/>
          </a:bodyPr>
          <a:lstStyle/>
          <a:p>
            <a:pPr marL="0" indent="0" algn="just">
              <a:buNone/>
            </a:pPr>
            <a:r>
              <a:rPr lang="ro-RO" sz="2400" dirty="0">
                <a:latin typeface="Aptos Serif"/>
                <a:cs typeface="Aptos Serif"/>
              </a:rPr>
              <a:t> Problemele din teoria jocurilor se pot întâlni în toate domeniile din viața de zi cu zi. Problema studiată de noi prin construirea acestui joc este cea a cooperării. </a:t>
            </a:r>
          </a:p>
          <a:p>
            <a:pPr marL="0" indent="0" algn="just">
              <a:buNone/>
            </a:pPr>
            <a:r>
              <a:rPr lang="ro-RO" sz="2400" dirty="0">
                <a:latin typeface="Aptos Serif"/>
                <a:ea typeface="+mn-lt"/>
                <a:cs typeface="+mn-lt"/>
              </a:rPr>
              <a:t> Implementarea noastră este bazată pe forma iterativă a dilemei prizonierului [2], cunoscută și sub denumirea de "</a:t>
            </a:r>
            <a:r>
              <a:rPr lang="ro-RO" sz="2400" dirty="0" err="1">
                <a:latin typeface="Aptos Serif"/>
                <a:ea typeface="+mn-lt"/>
                <a:cs typeface="+mn-lt"/>
              </a:rPr>
              <a:t>peace</a:t>
            </a:r>
            <a:r>
              <a:rPr lang="ro-RO" sz="2400" dirty="0">
                <a:latin typeface="Aptos Serif"/>
                <a:ea typeface="+mn-lt"/>
                <a:cs typeface="+mn-lt"/>
              </a:rPr>
              <a:t> </a:t>
            </a:r>
            <a:r>
              <a:rPr lang="ro-RO" sz="2400" dirty="0" err="1">
                <a:latin typeface="Aptos Serif"/>
                <a:ea typeface="+mn-lt"/>
                <a:cs typeface="+mn-lt"/>
              </a:rPr>
              <a:t>war</a:t>
            </a:r>
            <a:r>
              <a:rPr lang="ro-RO" sz="2400" dirty="0">
                <a:latin typeface="Aptos Serif"/>
                <a:ea typeface="+mn-lt"/>
                <a:cs typeface="+mn-lt"/>
              </a:rPr>
              <a:t> game" . Dilema prizonierului reprezintă un experiment celebru din teoria jocurilor, în care există două părți ce își urmăresc propriul interes. Fiecare are de ales să coopereze cu cealaltă parte sau să respingă cooperarea. </a:t>
            </a:r>
          </a:p>
          <a:p>
            <a:pPr>
              <a:buNone/>
            </a:pPr>
            <a:r>
              <a:rPr lang="ro-RO" dirty="0">
                <a:latin typeface="Aptos Serif"/>
                <a:ea typeface="+mn-lt"/>
                <a:cs typeface="+mn-lt"/>
              </a:rPr>
              <a:t>  </a:t>
            </a:r>
            <a:endParaRPr lang="en-US" dirty="0">
              <a:latin typeface="Aptos Serif"/>
              <a:ea typeface="+mn-lt"/>
              <a:cs typeface="+mn-lt"/>
            </a:endParaRPr>
          </a:p>
          <a:p>
            <a:pPr marL="0" indent="0">
              <a:buNone/>
            </a:pPr>
            <a:endParaRPr lang="ro-RO" sz="2300">
              <a:latin typeface="Aptos Serif"/>
              <a:cs typeface="Aptos Serif"/>
            </a:endParaRPr>
          </a:p>
          <a:p>
            <a:pPr marL="0" indent="0">
              <a:buNone/>
            </a:pPr>
            <a:endParaRPr lang="ro-RO" sz="2300">
              <a:latin typeface="Aptos Serif"/>
              <a:cs typeface="Aptos Serif"/>
            </a:endParaRPr>
          </a:p>
        </p:txBody>
      </p:sp>
      <p:pic>
        <p:nvPicPr>
          <p:cNvPr id="2" name="Picture 1" descr="A black and green circle with red and black circles with letters and a question mark&#10;&#10;Description automatically generated">
            <a:extLst>
              <a:ext uri="{FF2B5EF4-FFF2-40B4-BE49-F238E27FC236}">
                <a16:creationId xmlns:a16="http://schemas.microsoft.com/office/drawing/2014/main" id="{1606E476-E615-DBFA-3E1A-F736FE2A405A}"/>
              </a:ext>
            </a:extLst>
          </p:cNvPr>
          <p:cNvPicPr>
            <a:picLocks noChangeAspect="1"/>
          </p:cNvPicPr>
          <p:nvPr/>
        </p:nvPicPr>
        <p:blipFill>
          <a:blip r:embed="rId2"/>
          <a:stretch>
            <a:fillRect/>
          </a:stretch>
        </p:blipFill>
        <p:spPr>
          <a:xfrm>
            <a:off x="3611634" y="4660301"/>
            <a:ext cx="4960189" cy="1964998"/>
          </a:xfrm>
          <a:prstGeom prst="rect">
            <a:avLst/>
          </a:prstGeom>
        </p:spPr>
      </p:pic>
    </p:spTree>
    <p:extLst>
      <p:ext uri="{BB962C8B-B14F-4D97-AF65-F5344CB8AC3E}">
        <p14:creationId xmlns:p14="http://schemas.microsoft.com/office/powerpoint/2010/main" val="246833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0E6EDD8-0CC1-2FF2-7830-28EB0ECE7A89}"/>
              </a:ext>
            </a:extLst>
          </p:cNvPr>
          <p:cNvSpPr>
            <a:spLocks noGrp="1"/>
          </p:cNvSpPr>
          <p:nvPr>
            <p:ph idx="1"/>
          </p:nvPr>
        </p:nvSpPr>
        <p:spPr>
          <a:xfrm>
            <a:off x="751052" y="556378"/>
            <a:ext cx="10488448" cy="5632679"/>
          </a:xfrm>
        </p:spPr>
        <p:txBody>
          <a:bodyPr vert="horz" lIns="91440" tIns="45720" rIns="91440" bIns="45720" rtlCol="0" anchor="t">
            <a:normAutofit/>
          </a:bodyPr>
          <a:lstStyle/>
          <a:p>
            <a:pPr algn="just">
              <a:buNone/>
            </a:pPr>
            <a:r>
              <a:rPr lang="ro-RO" sz="2100">
                <a:latin typeface="Aptos Serif"/>
                <a:ea typeface="+mn-lt"/>
                <a:cs typeface="+mn-lt"/>
              </a:rPr>
              <a:t>  </a:t>
            </a:r>
            <a:endParaRPr lang="ro-RO" sz="2100">
              <a:latin typeface="Aptos Serif"/>
            </a:endParaRPr>
          </a:p>
          <a:p>
            <a:pPr>
              <a:buNone/>
            </a:pPr>
            <a:endParaRPr lang="ro-RO" sz="2400"/>
          </a:p>
        </p:txBody>
      </p:sp>
      <p:sp>
        <p:nvSpPr>
          <p:cNvPr id="4" name="TextBox 3">
            <a:extLst>
              <a:ext uri="{FF2B5EF4-FFF2-40B4-BE49-F238E27FC236}">
                <a16:creationId xmlns:a16="http://schemas.microsoft.com/office/drawing/2014/main" id="{E9F96474-95A8-9A92-060E-5D9B027970DC}"/>
              </a:ext>
            </a:extLst>
          </p:cNvPr>
          <p:cNvSpPr txBox="1"/>
          <p:nvPr/>
        </p:nvSpPr>
        <p:spPr>
          <a:xfrm>
            <a:off x="450193" y="380124"/>
            <a:ext cx="10950028" cy="356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20000"/>
              </a:lnSpc>
              <a:spcBef>
                <a:spcPts val="1000"/>
              </a:spcBef>
            </a:pPr>
            <a:r>
              <a:rPr lang="ro-RO" sz="2400">
                <a:latin typeface="Aptos Serif"/>
                <a:cs typeface="Aptos Serif"/>
              </a:rPr>
              <a:t> </a:t>
            </a:r>
            <a:r>
              <a:rPr lang="ro-RO" sz="2400">
                <a:latin typeface="Aptos Serif"/>
                <a:ea typeface="+mn-lt"/>
                <a:cs typeface="+mn-lt"/>
              </a:rPr>
              <a:t>Numărul de puncte este dat după următoarele reguli: dacă ambele strategii cooperează atunci fiecare primește 2 puncte. Dacă ambele resping atunci ele primesc câte un punct iar dacă una cooperează iar cealaltă respinge vor primi 0 puncte, respectiv 3 puncte. Scopul strategiilor este de a obține cât mai multe puncte posibil, indiferent de strategia oponentului. În varianta iterativă, strategiile primesc și informații despre alegerile precedente și pot să își ajusteze noile decizii în funcție de acestea.</a:t>
            </a:r>
          </a:p>
          <a:p>
            <a:endParaRPr lang="ro-RO" sz="2400">
              <a:latin typeface="Aptos Serif"/>
              <a:cs typeface="Aptos Serif"/>
            </a:endParaRPr>
          </a:p>
        </p:txBody>
      </p:sp>
      <p:pic>
        <p:nvPicPr>
          <p:cNvPr id="2" name="Picture 1">
            <a:extLst>
              <a:ext uri="{FF2B5EF4-FFF2-40B4-BE49-F238E27FC236}">
                <a16:creationId xmlns:a16="http://schemas.microsoft.com/office/drawing/2014/main" id="{DC0E1C42-6A47-3317-320A-3D68B0C9D88C}"/>
              </a:ext>
            </a:extLst>
          </p:cNvPr>
          <p:cNvPicPr>
            <a:picLocks noChangeAspect="1"/>
          </p:cNvPicPr>
          <p:nvPr/>
        </p:nvPicPr>
        <p:blipFill>
          <a:blip r:embed="rId2"/>
          <a:stretch>
            <a:fillRect/>
          </a:stretch>
        </p:blipFill>
        <p:spPr>
          <a:xfrm>
            <a:off x="3546729" y="3949910"/>
            <a:ext cx="4902679" cy="2821105"/>
          </a:xfrm>
          <a:prstGeom prst="rect">
            <a:avLst/>
          </a:prstGeom>
        </p:spPr>
      </p:pic>
    </p:spTree>
    <p:extLst>
      <p:ext uri="{BB962C8B-B14F-4D97-AF65-F5344CB8AC3E}">
        <p14:creationId xmlns:p14="http://schemas.microsoft.com/office/powerpoint/2010/main" val="374903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A5B85-6FBE-A41D-0A43-AD58FE6047A7}"/>
              </a:ext>
            </a:extLst>
          </p:cNvPr>
          <p:cNvSpPr txBox="1"/>
          <p:nvPr/>
        </p:nvSpPr>
        <p:spPr>
          <a:xfrm>
            <a:off x="690217" y="552173"/>
            <a:ext cx="1062934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presupunem</a:t>
            </a:r>
            <a:r>
              <a:rPr lang="en-US" sz="2400">
                <a:latin typeface="Aptos Serif"/>
                <a:cs typeface="Aptos Serif"/>
              </a:rPr>
              <a:t> </a:t>
            </a:r>
            <a:r>
              <a:rPr lang="en-US" sz="2400" err="1">
                <a:latin typeface="Aptos Serif"/>
                <a:cs typeface="Aptos Serif"/>
              </a:rPr>
              <a:t>că</a:t>
            </a:r>
            <a:r>
              <a:rPr lang="en-US" sz="2400">
                <a:latin typeface="Aptos Serif"/>
                <a:cs typeface="Aptos Serif"/>
              </a:rPr>
              <a:t> </a:t>
            </a:r>
            <a:r>
              <a:rPr lang="en-US" sz="2400" err="1">
                <a:latin typeface="Aptos Serif"/>
                <a:cs typeface="Aptos Serif"/>
              </a:rPr>
              <a:t>alegerea</a:t>
            </a:r>
            <a:r>
              <a:rPr lang="en-US" sz="2400">
                <a:latin typeface="Aptos Serif"/>
                <a:cs typeface="Aptos Serif"/>
              </a:rPr>
              <a:t> </a:t>
            </a:r>
            <a:r>
              <a:rPr lang="en-US" sz="2400" err="1">
                <a:latin typeface="Aptos Serif"/>
                <a:cs typeface="Aptos Serif"/>
              </a:rPr>
              <a:t>oponentului</a:t>
            </a:r>
            <a:r>
              <a:rPr lang="en-US" sz="2400">
                <a:latin typeface="Aptos Serif"/>
                <a:cs typeface="Aptos Serif"/>
              </a:rPr>
              <a:t> </a:t>
            </a:r>
            <a:r>
              <a:rPr lang="en-US" sz="2400" err="1">
                <a:latin typeface="Aptos Serif"/>
                <a:cs typeface="Aptos Serif"/>
              </a:rPr>
              <a:t>este</a:t>
            </a:r>
            <a:r>
              <a:rPr lang="en-US" sz="2400">
                <a:latin typeface="Aptos Serif"/>
                <a:cs typeface="Aptos Serif"/>
              </a:rPr>
              <a:t> de a </a:t>
            </a:r>
            <a:r>
              <a:rPr lang="en-US" sz="2400" err="1">
                <a:latin typeface="Aptos Serif"/>
                <a:cs typeface="Aptos Serif"/>
              </a:rPr>
              <a:t>respinge</a:t>
            </a:r>
            <a:r>
              <a:rPr lang="en-US" sz="2400">
                <a:latin typeface="Aptos Serif"/>
                <a:cs typeface="Aptos Serif"/>
              </a:rPr>
              <a:t> </a:t>
            </a:r>
            <a:r>
              <a:rPr lang="en-US" sz="2400" err="1">
                <a:latin typeface="Aptos Serif"/>
                <a:cs typeface="Aptos Serif"/>
              </a:rPr>
              <a:t>cooperarea</a:t>
            </a:r>
            <a:r>
              <a:rPr lang="en-US" sz="2400">
                <a:latin typeface="Aptos Serif"/>
                <a:cs typeface="Aptos Serif"/>
              </a:rPr>
              <a:t>. </a:t>
            </a:r>
            <a:r>
              <a:rPr lang="en-US" sz="2400" err="1">
                <a:latin typeface="Aptos Serif"/>
                <a:cs typeface="Aptos Serif"/>
              </a:rPr>
              <a:t>În</a:t>
            </a:r>
            <a:r>
              <a:rPr lang="en-US" sz="2400">
                <a:latin typeface="Aptos Serif"/>
                <a:cs typeface="Aptos Serif"/>
              </a:rPr>
              <a:t> mod evident, </a:t>
            </a:r>
            <a:r>
              <a:rPr lang="en-US" sz="2400" err="1">
                <a:latin typeface="Aptos Serif"/>
                <a:cs typeface="Aptos Serif"/>
              </a:rPr>
              <a:t>cea</a:t>
            </a:r>
            <a:r>
              <a:rPr lang="en-US" sz="2400">
                <a:latin typeface="Aptos Serif"/>
                <a:cs typeface="Aptos Serif"/>
              </a:rPr>
              <a:t> </a:t>
            </a:r>
            <a:r>
              <a:rPr lang="en-US" sz="2400" err="1">
                <a:latin typeface="Aptos Serif"/>
                <a:cs typeface="Aptos Serif"/>
              </a:rPr>
              <a:t>mai</a:t>
            </a:r>
            <a:r>
              <a:rPr lang="en-US" sz="2400">
                <a:latin typeface="Aptos Serif"/>
                <a:cs typeface="Aptos Serif"/>
              </a:rPr>
              <a:t> </a:t>
            </a:r>
            <a:r>
              <a:rPr lang="en-US" sz="2400" err="1">
                <a:latin typeface="Aptos Serif"/>
                <a:cs typeface="Aptos Serif"/>
              </a:rPr>
              <a:t>bună</a:t>
            </a:r>
            <a:r>
              <a:rPr lang="en-US" sz="2400">
                <a:latin typeface="Aptos Serif"/>
                <a:cs typeface="Aptos Serif"/>
              </a:rPr>
              <a:t> </a:t>
            </a:r>
            <a:r>
              <a:rPr lang="en-US" sz="2400" err="1">
                <a:latin typeface="Aptos Serif"/>
                <a:cs typeface="Aptos Serif"/>
              </a:rPr>
              <a:t>alegere</a:t>
            </a:r>
            <a:r>
              <a:rPr lang="en-US" sz="2400">
                <a:latin typeface="Aptos Serif"/>
                <a:cs typeface="Aptos Serif"/>
              </a:rPr>
              <a:t> </a:t>
            </a:r>
            <a:r>
              <a:rPr lang="en-US" sz="2400" err="1">
                <a:latin typeface="Aptos Serif"/>
                <a:cs typeface="Aptos Serif"/>
              </a:rPr>
              <a:t>ce</a:t>
            </a:r>
            <a:r>
              <a:rPr lang="en-US" sz="2400">
                <a:latin typeface="Aptos Serif"/>
                <a:cs typeface="Aptos Serif"/>
              </a:rPr>
              <a:t> </a:t>
            </a:r>
            <a:r>
              <a:rPr lang="en-US" sz="2400" err="1">
                <a:latin typeface="Aptos Serif"/>
                <a:cs typeface="Aptos Serif"/>
              </a:rPr>
              <a:t>poate</a:t>
            </a:r>
            <a:r>
              <a:rPr lang="en-US" sz="2400">
                <a:latin typeface="Aptos Serif"/>
                <a:cs typeface="Aptos Serif"/>
              </a:rPr>
              <a:t> fi </a:t>
            </a:r>
            <a:r>
              <a:rPr lang="en-US" sz="2400" err="1">
                <a:latin typeface="Aptos Serif"/>
                <a:cs typeface="Aptos Serif"/>
              </a:rPr>
              <a:t>făcută</a:t>
            </a:r>
            <a:r>
              <a:rPr lang="en-US" sz="2400">
                <a:latin typeface="Aptos Serif"/>
                <a:cs typeface="Aptos Serif"/>
              </a:rPr>
              <a:t> </a:t>
            </a:r>
            <a:r>
              <a:rPr lang="en-US" sz="2400" err="1">
                <a:latin typeface="Aptos Serif"/>
                <a:cs typeface="Aptos Serif"/>
              </a:rPr>
              <a:t>este</a:t>
            </a:r>
            <a:r>
              <a:rPr lang="en-US" sz="2400">
                <a:latin typeface="Aptos Serif"/>
                <a:cs typeface="Aptos Serif"/>
              </a:rPr>
              <a:t> de a </a:t>
            </a:r>
            <a:r>
              <a:rPr lang="en-US" sz="2400" err="1">
                <a:latin typeface="Aptos Serif"/>
                <a:cs typeface="Aptos Serif"/>
              </a:rPr>
              <a:t>respinge</a:t>
            </a:r>
            <a:r>
              <a:rPr lang="en-US" sz="2400">
                <a:latin typeface="Aptos Serif"/>
                <a:cs typeface="Aptos Serif"/>
              </a:rPr>
              <a:t> </a:t>
            </a:r>
            <a:r>
              <a:rPr lang="en-US" sz="2400" err="1">
                <a:latin typeface="Aptos Serif"/>
                <a:cs typeface="Aptos Serif"/>
              </a:rPr>
              <a:t>cooperarea</a:t>
            </a:r>
            <a:r>
              <a:rPr lang="en-US" sz="2400">
                <a:latin typeface="Aptos Serif"/>
                <a:cs typeface="Aptos Serif"/>
              </a:rPr>
              <a:t>, </a:t>
            </a:r>
            <a:r>
              <a:rPr lang="en-US" sz="2400" err="1">
                <a:latin typeface="Aptos Serif"/>
                <a:cs typeface="Aptos Serif"/>
              </a:rPr>
              <a:t>pentru</a:t>
            </a:r>
            <a:r>
              <a:rPr lang="en-US" sz="2400">
                <a:latin typeface="Aptos Serif"/>
                <a:cs typeface="Aptos Serif"/>
              </a:rPr>
              <a:t> a </a:t>
            </a:r>
            <a:r>
              <a:rPr lang="en-US" sz="2400" err="1">
                <a:latin typeface="Aptos Serif"/>
                <a:cs typeface="Aptos Serif"/>
              </a:rPr>
              <a:t>primi</a:t>
            </a:r>
            <a:r>
              <a:rPr lang="en-US" sz="2400">
                <a:latin typeface="Aptos Serif"/>
                <a:cs typeface="Aptos Serif"/>
              </a:rPr>
              <a:t> un </a:t>
            </a:r>
            <a:r>
              <a:rPr lang="en-US" sz="2400" err="1">
                <a:latin typeface="Aptos Serif"/>
                <a:cs typeface="Aptos Serif"/>
              </a:rPr>
              <a:t>punct</a:t>
            </a:r>
            <a:r>
              <a:rPr lang="en-US" sz="2400">
                <a:latin typeface="Aptos Serif"/>
                <a:cs typeface="Aptos Serif"/>
              </a:rPr>
              <a:t>, </a:t>
            </a:r>
            <a:r>
              <a:rPr lang="en-US" sz="2400" err="1">
                <a:latin typeface="Aptos Serif"/>
                <a:cs typeface="Aptos Serif"/>
              </a:rPr>
              <a:t>față</a:t>
            </a:r>
            <a:r>
              <a:rPr lang="en-US" sz="2400">
                <a:latin typeface="Aptos Serif"/>
                <a:cs typeface="Aptos Serif"/>
              </a:rPr>
              <a:t> de 0 </a:t>
            </a:r>
            <a:r>
              <a:rPr lang="en-US" sz="2400" err="1">
                <a:latin typeface="Aptos Serif"/>
                <a:cs typeface="Aptos Serif"/>
              </a:rPr>
              <a:t>în</a:t>
            </a:r>
            <a:r>
              <a:rPr lang="en-US" sz="2400">
                <a:latin typeface="Aptos Serif"/>
                <a:cs typeface="Aptos Serif"/>
              </a:rPr>
              <a:t> </a:t>
            </a:r>
            <a:r>
              <a:rPr lang="en-US" sz="2400" err="1">
                <a:latin typeface="Aptos Serif"/>
                <a:cs typeface="Aptos Serif"/>
              </a:rPr>
              <a:t>cazul</a:t>
            </a:r>
            <a:r>
              <a:rPr lang="en-US" sz="2400">
                <a:latin typeface="Aptos Serif"/>
                <a:cs typeface="Aptos Serif"/>
              </a:rPr>
              <a:t> </a:t>
            </a:r>
            <a:r>
              <a:rPr lang="en-US" sz="2400" err="1">
                <a:latin typeface="Aptos Serif"/>
                <a:cs typeface="Aptos Serif"/>
              </a:rPr>
              <a:t>în</a:t>
            </a:r>
            <a:r>
              <a:rPr lang="en-US" sz="2400">
                <a:latin typeface="Aptos Serif"/>
                <a:cs typeface="Aptos Serif"/>
              </a:rPr>
              <a:t> care se </a:t>
            </a:r>
            <a:r>
              <a:rPr lang="en-US" sz="2400" err="1">
                <a:latin typeface="Aptos Serif"/>
                <a:cs typeface="Aptos Serif"/>
              </a:rPr>
              <a:t>cooperează</a:t>
            </a:r>
            <a:r>
              <a:rPr lang="en-US" sz="2400">
                <a:latin typeface="Aptos Serif"/>
                <a:cs typeface="Aptos Serif"/>
              </a:rPr>
              <a:t> cu </a:t>
            </a:r>
            <a:r>
              <a:rPr lang="en-US" sz="2400" err="1">
                <a:latin typeface="Aptos Serif"/>
                <a:cs typeface="Aptos Serif"/>
              </a:rPr>
              <a:t>oponentul</a:t>
            </a:r>
            <a:r>
              <a:rPr lang="en-US" sz="2400">
                <a:latin typeface="Aptos Serif"/>
                <a:cs typeface="Aptos Serif"/>
              </a:rPr>
              <a:t>.</a:t>
            </a:r>
            <a:endParaRPr lang="en-US"/>
          </a:p>
        </p:txBody>
      </p:sp>
      <p:pic>
        <p:nvPicPr>
          <p:cNvPr id="3" name="Picture 2">
            <a:extLst>
              <a:ext uri="{FF2B5EF4-FFF2-40B4-BE49-F238E27FC236}">
                <a16:creationId xmlns:a16="http://schemas.microsoft.com/office/drawing/2014/main" id="{017A8F8F-ADF2-F34A-9369-6D41BC61428A}"/>
              </a:ext>
            </a:extLst>
          </p:cNvPr>
          <p:cNvPicPr>
            <a:picLocks noChangeAspect="1"/>
          </p:cNvPicPr>
          <p:nvPr/>
        </p:nvPicPr>
        <p:blipFill>
          <a:blip r:embed="rId2"/>
          <a:stretch>
            <a:fillRect/>
          </a:stretch>
        </p:blipFill>
        <p:spPr>
          <a:xfrm>
            <a:off x="2435087" y="3428955"/>
            <a:ext cx="7145547" cy="2885148"/>
          </a:xfrm>
          <a:prstGeom prst="rect">
            <a:avLst/>
          </a:prstGeom>
        </p:spPr>
      </p:pic>
    </p:spTree>
    <p:extLst>
      <p:ext uri="{BB962C8B-B14F-4D97-AF65-F5344CB8AC3E}">
        <p14:creationId xmlns:p14="http://schemas.microsoft.com/office/powerpoint/2010/main" val="364796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A5B85-6FBE-A41D-0A43-AD58FE6047A7}"/>
              </a:ext>
            </a:extLst>
          </p:cNvPr>
          <p:cNvSpPr txBox="1"/>
          <p:nvPr/>
        </p:nvSpPr>
        <p:spPr>
          <a:xfrm>
            <a:off x="776481" y="911607"/>
            <a:ext cx="106293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Aptos Serif"/>
                <a:cs typeface="Aptos Serif"/>
              </a:rPr>
              <a:t> Dar </a:t>
            </a:r>
            <a:r>
              <a:rPr lang="en-US" sz="2400" err="1">
                <a:latin typeface="Aptos Serif"/>
                <a:cs typeface="Aptos Serif"/>
              </a:rPr>
              <a:t>în</a:t>
            </a:r>
            <a:r>
              <a:rPr lang="en-US" sz="2400">
                <a:latin typeface="Aptos Serif"/>
                <a:cs typeface="Aptos Serif"/>
              </a:rPr>
              <a:t> </a:t>
            </a:r>
            <a:r>
              <a:rPr lang="en-US" sz="2400" err="1">
                <a:latin typeface="Aptos Serif"/>
                <a:cs typeface="Aptos Serif"/>
              </a:rPr>
              <a:t>cazul</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oponentul</a:t>
            </a:r>
            <a:r>
              <a:rPr lang="en-US" sz="2400">
                <a:latin typeface="Aptos Serif"/>
                <a:cs typeface="Aptos Serif"/>
              </a:rPr>
              <a:t> </a:t>
            </a:r>
            <a:r>
              <a:rPr lang="en-US" sz="2400" err="1">
                <a:latin typeface="Aptos Serif"/>
                <a:cs typeface="Aptos Serif"/>
              </a:rPr>
              <a:t>alege</a:t>
            </a:r>
            <a:r>
              <a:rPr lang="en-US" sz="2400">
                <a:latin typeface="Aptos Serif"/>
                <a:cs typeface="Aptos Serif"/>
              </a:rPr>
              <a:t> </a:t>
            </a:r>
            <a:r>
              <a:rPr lang="en-US" sz="2400" err="1">
                <a:latin typeface="Aptos Serif"/>
                <a:cs typeface="Aptos Serif"/>
              </a:rPr>
              <a:t>cooperarea</a:t>
            </a:r>
            <a:r>
              <a:rPr lang="en-US" sz="2400">
                <a:latin typeface="Aptos Serif"/>
                <a:cs typeface="Aptos Serif"/>
              </a:rPr>
              <a:t>? </a:t>
            </a:r>
            <a:r>
              <a:rPr lang="en-US" sz="2400" err="1">
                <a:latin typeface="Aptos Serif"/>
                <a:cs typeface="Aptos Serif"/>
              </a:rPr>
              <a:t>Și</a:t>
            </a:r>
            <a:r>
              <a:rPr lang="en-US" sz="2400">
                <a:latin typeface="Aptos Serif"/>
                <a:cs typeface="Aptos Serif"/>
              </a:rPr>
              <a:t> </a:t>
            </a:r>
            <a:r>
              <a:rPr lang="en-US" sz="2400" err="1">
                <a:latin typeface="Aptos Serif"/>
                <a:cs typeface="Aptos Serif"/>
              </a:rPr>
              <a:t>în</a:t>
            </a:r>
            <a:r>
              <a:rPr lang="en-US" sz="2400">
                <a:latin typeface="Aptos Serif"/>
                <a:cs typeface="Aptos Serif"/>
              </a:rPr>
              <a:t> </a:t>
            </a:r>
            <a:r>
              <a:rPr lang="en-US" sz="2400" err="1">
                <a:latin typeface="Aptos Serif"/>
                <a:cs typeface="Aptos Serif"/>
              </a:rPr>
              <a:t>acest</a:t>
            </a:r>
            <a:r>
              <a:rPr lang="en-US" sz="2400">
                <a:latin typeface="Aptos Serif"/>
                <a:cs typeface="Aptos Serif"/>
              </a:rPr>
              <a:t> </a:t>
            </a:r>
            <a:r>
              <a:rPr lang="en-US" sz="2400" err="1">
                <a:latin typeface="Aptos Serif"/>
                <a:cs typeface="Aptos Serif"/>
              </a:rPr>
              <a:t>caz</a:t>
            </a:r>
            <a:r>
              <a:rPr lang="en-US" sz="2400">
                <a:latin typeface="Aptos Serif"/>
                <a:cs typeface="Aptos Serif"/>
              </a:rPr>
              <a:t> se </a:t>
            </a:r>
            <a:r>
              <a:rPr lang="en-US" sz="2400" err="1">
                <a:latin typeface="Aptos Serif"/>
                <a:cs typeface="Aptos Serif"/>
              </a:rPr>
              <a:t>poate</a:t>
            </a:r>
            <a:r>
              <a:rPr lang="en-US" sz="2400">
                <a:latin typeface="Aptos Serif"/>
                <a:cs typeface="Aptos Serif"/>
              </a:rPr>
              <a:t> </a:t>
            </a:r>
            <a:r>
              <a:rPr lang="en-US" sz="2400" err="1">
                <a:latin typeface="Aptos Serif"/>
                <a:cs typeface="Aptos Serif"/>
              </a:rPr>
              <a:t>constata</a:t>
            </a:r>
            <a:r>
              <a:rPr lang="en-US" sz="2400">
                <a:latin typeface="Aptos Serif"/>
                <a:cs typeface="Aptos Serif"/>
              </a:rPr>
              <a:t> </a:t>
            </a:r>
            <a:r>
              <a:rPr lang="en-US" sz="2400" err="1">
                <a:latin typeface="Aptos Serif"/>
                <a:cs typeface="Aptos Serif"/>
              </a:rPr>
              <a:t>că</a:t>
            </a:r>
            <a:r>
              <a:rPr lang="en-US" sz="2400">
                <a:latin typeface="Aptos Serif"/>
                <a:cs typeface="Aptos Serif"/>
              </a:rPr>
              <a:t> </a:t>
            </a:r>
            <a:r>
              <a:rPr lang="en-US" sz="2400" err="1">
                <a:latin typeface="Aptos Serif"/>
                <a:cs typeface="Aptos Serif"/>
              </a:rPr>
              <a:t>alegerea</a:t>
            </a:r>
            <a:r>
              <a:rPr lang="en-US" sz="2400">
                <a:latin typeface="Aptos Serif"/>
                <a:cs typeface="Aptos Serif"/>
              </a:rPr>
              <a:t> </a:t>
            </a:r>
            <a:r>
              <a:rPr lang="en-US" sz="2400" err="1">
                <a:latin typeface="Aptos Serif"/>
                <a:cs typeface="Aptos Serif"/>
              </a:rPr>
              <a:t>mai</a:t>
            </a:r>
            <a:r>
              <a:rPr lang="en-US" sz="2400">
                <a:latin typeface="Aptos Serif"/>
                <a:cs typeface="Aptos Serif"/>
              </a:rPr>
              <a:t> </a:t>
            </a:r>
            <a:r>
              <a:rPr lang="en-US" sz="2400" err="1">
                <a:latin typeface="Aptos Serif"/>
                <a:cs typeface="Aptos Serif"/>
              </a:rPr>
              <a:t>bună</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cea</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jucătorul</a:t>
            </a:r>
            <a:r>
              <a:rPr lang="en-US" sz="2400">
                <a:latin typeface="Aptos Serif"/>
                <a:cs typeface="Aptos Serif"/>
              </a:rPr>
              <a:t> </a:t>
            </a:r>
            <a:r>
              <a:rPr lang="en-US" sz="2400" err="1">
                <a:latin typeface="Aptos Serif"/>
                <a:cs typeface="Aptos Serif"/>
              </a:rPr>
              <a:t>respinge</a:t>
            </a:r>
            <a:r>
              <a:rPr lang="en-US" sz="2400">
                <a:latin typeface="Aptos Serif"/>
                <a:cs typeface="Aptos Serif"/>
              </a:rPr>
              <a:t> </a:t>
            </a:r>
            <a:r>
              <a:rPr lang="en-US" sz="2400" err="1">
                <a:latin typeface="Aptos Serif"/>
                <a:cs typeface="Aptos Serif"/>
              </a:rPr>
              <a:t>colaborarea</a:t>
            </a:r>
            <a:r>
              <a:rPr lang="en-US" sz="2400">
                <a:latin typeface="Aptos Serif"/>
                <a:cs typeface="Aptos Serif"/>
              </a:rPr>
              <a:t> cu </a:t>
            </a:r>
            <a:r>
              <a:rPr lang="en-US" sz="2400" err="1">
                <a:latin typeface="Aptos Serif"/>
                <a:cs typeface="Aptos Serif"/>
              </a:rPr>
              <a:t>cealaltă</a:t>
            </a:r>
            <a:r>
              <a:rPr lang="en-US" sz="2400">
                <a:latin typeface="Aptos Serif"/>
                <a:cs typeface="Aptos Serif"/>
              </a:rPr>
              <a:t> </a:t>
            </a:r>
            <a:r>
              <a:rPr lang="en-US" sz="2400" err="1">
                <a:latin typeface="Aptos Serif"/>
                <a:cs typeface="Aptos Serif"/>
              </a:rPr>
              <a:t>parte</a:t>
            </a:r>
            <a:r>
              <a:rPr lang="en-US" sz="2400">
                <a:latin typeface="Aptos Serif"/>
                <a:cs typeface="Aptos Serif"/>
              </a:rPr>
              <a:t>.</a:t>
            </a:r>
            <a:endParaRPr lang="en-US"/>
          </a:p>
        </p:txBody>
      </p:sp>
      <p:pic>
        <p:nvPicPr>
          <p:cNvPr id="4" name="Picture 3">
            <a:extLst>
              <a:ext uri="{FF2B5EF4-FFF2-40B4-BE49-F238E27FC236}">
                <a16:creationId xmlns:a16="http://schemas.microsoft.com/office/drawing/2014/main" id="{7E08D9EF-BE3B-D3B9-A3A3-1FE3D6225FFE}"/>
              </a:ext>
            </a:extLst>
          </p:cNvPr>
          <p:cNvPicPr>
            <a:picLocks noChangeAspect="1"/>
          </p:cNvPicPr>
          <p:nvPr/>
        </p:nvPicPr>
        <p:blipFill>
          <a:blip r:embed="rId2"/>
          <a:stretch>
            <a:fillRect/>
          </a:stretch>
        </p:blipFill>
        <p:spPr>
          <a:xfrm>
            <a:off x="2710862" y="3642322"/>
            <a:ext cx="6771735" cy="2784506"/>
          </a:xfrm>
          <a:prstGeom prst="rect">
            <a:avLst/>
          </a:prstGeom>
        </p:spPr>
      </p:pic>
    </p:spTree>
    <p:extLst>
      <p:ext uri="{BB962C8B-B14F-4D97-AF65-F5344CB8AC3E}">
        <p14:creationId xmlns:p14="http://schemas.microsoft.com/office/powerpoint/2010/main" val="406810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A5B85-6FBE-A41D-0A43-AD58FE6047A7}"/>
              </a:ext>
            </a:extLst>
          </p:cNvPr>
          <p:cNvSpPr txBox="1"/>
          <p:nvPr/>
        </p:nvSpPr>
        <p:spPr>
          <a:xfrm>
            <a:off x="776481" y="293381"/>
            <a:ext cx="106293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Aptos Serif"/>
                <a:cs typeface="Aptos Serif"/>
              </a:rPr>
              <a:t> </a:t>
            </a:r>
            <a:r>
              <a:rPr lang="en-US" sz="2400" err="1">
                <a:latin typeface="Aptos Serif"/>
                <a:cs typeface="Aptos Serif"/>
              </a:rPr>
              <a:t>Dacă</a:t>
            </a:r>
            <a:r>
              <a:rPr lang="en-US" sz="2400">
                <a:latin typeface="Aptos Serif"/>
                <a:cs typeface="Aptos Serif"/>
              </a:rPr>
              <a:t> </a:t>
            </a:r>
            <a:r>
              <a:rPr lang="en-US" sz="2400" err="1">
                <a:latin typeface="Aptos Serif"/>
                <a:cs typeface="Aptos Serif"/>
              </a:rPr>
              <a:t>oponentul</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rațional</a:t>
            </a:r>
            <a:r>
              <a:rPr lang="en-US" sz="2400">
                <a:latin typeface="Aptos Serif"/>
                <a:cs typeface="Aptos Serif"/>
              </a:rPr>
              <a:t>, </a:t>
            </a:r>
            <a:r>
              <a:rPr lang="en-US" sz="2400" err="1">
                <a:latin typeface="Aptos Serif"/>
                <a:cs typeface="Aptos Serif"/>
              </a:rPr>
              <a:t>își</a:t>
            </a:r>
            <a:r>
              <a:rPr lang="en-US" sz="2400">
                <a:latin typeface="Aptos Serif"/>
                <a:cs typeface="Aptos Serif"/>
              </a:rPr>
              <a:t> </a:t>
            </a:r>
            <a:r>
              <a:rPr lang="en-US" sz="2400" err="1">
                <a:latin typeface="Aptos Serif"/>
                <a:cs typeface="Aptos Serif"/>
              </a:rPr>
              <a:t>va</a:t>
            </a:r>
            <a:r>
              <a:rPr lang="en-US" sz="2400">
                <a:latin typeface="Aptos Serif"/>
                <a:cs typeface="Aptos Serif"/>
              </a:rPr>
              <a:t> da </a:t>
            </a:r>
            <a:r>
              <a:rPr lang="en-US" sz="2400" err="1">
                <a:latin typeface="Aptos Serif"/>
                <a:cs typeface="Aptos Serif"/>
              </a:rPr>
              <a:t>seama</a:t>
            </a:r>
            <a:r>
              <a:rPr lang="en-US" sz="2400">
                <a:latin typeface="Aptos Serif"/>
                <a:cs typeface="Aptos Serif"/>
              </a:rPr>
              <a:t> </a:t>
            </a:r>
            <a:r>
              <a:rPr lang="en-US" sz="2400" err="1">
                <a:latin typeface="Aptos Serif"/>
                <a:cs typeface="Aptos Serif"/>
              </a:rPr>
              <a:t>că</a:t>
            </a:r>
            <a:r>
              <a:rPr lang="en-US" sz="2400">
                <a:latin typeface="Aptos Serif"/>
                <a:cs typeface="Aptos Serif"/>
              </a:rPr>
              <a:t> </a:t>
            </a:r>
            <a:r>
              <a:rPr lang="en-US" sz="2400" err="1">
                <a:latin typeface="Aptos Serif"/>
                <a:cs typeface="Aptos Serif"/>
              </a:rPr>
              <a:t>decizia</a:t>
            </a:r>
            <a:r>
              <a:rPr lang="en-US" sz="2400">
                <a:latin typeface="Aptos Serif"/>
                <a:cs typeface="Aptos Serif"/>
              </a:rPr>
              <a:t> care </a:t>
            </a:r>
            <a:r>
              <a:rPr lang="en-US" sz="2400" err="1">
                <a:latin typeface="Aptos Serif"/>
                <a:cs typeface="Aptos Serif"/>
              </a:rPr>
              <a:t>îi</a:t>
            </a:r>
            <a:r>
              <a:rPr lang="en-US" sz="2400">
                <a:latin typeface="Aptos Serif"/>
                <a:cs typeface="Aptos Serif"/>
              </a:rPr>
              <a:t> </a:t>
            </a:r>
            <a:r>
              <a:rPr lang="en-US" sz="2400" err="1">
                <a:latin typeface="Aptos Serif"/>
                <a:cs typeface="Aptos Serif"/>
              </a:rPr>
              <a:t>aduce</a:t>
            </a:r>
            <a:r>
              <a:rPr lang="en-US" sz="2400">
                <a:latin typeface="Aptos Serif"/>
                <a:cs typeface="Aptos Serif"/>
              </a:rPr>
              <a:t> </a:t>
            </a:r>
            <a:r>
              <a:rPr lang="en-US" sz="2400" err="1">
                <a:latin typeface="Aptos Serif"/>
                <a:cs typeface="Aptos Serif"/>
              </a:rPr>
              <a:t>mai</a:t>
            </a:r>
            <a:r>
              <a:rPr lang="en-US" sz="2400">
                <a:latin typeface="Aptos Serif"/>
                <a:cs typeface="Aptos Serif"/>
              </a:rPr>
              <a:t> </a:t>
            </a:r>
            <a:r>
              <a:rPr lang="en-US" sz="2400" err="1">
                <a:latin typeface="Aptos Serif"/>
                <a:cs typeface="Aptos Serif"/>
              </a:rPr>
              <a:t>multe</a:t>
            </a:r>
            <a:r>
              <a:rPr lang="en-US" sz="2400">
                <a:latin typeface="Aptos Serif"/>
                <a:cs typeface="Aptos Serif"/>
              </a:rPr>
              <a:t> </a:t>
            </a:r>
            <a:r>
              <a:rPr lang="en-US" sz="2400" err="1">
                <a:latin typeface="Aptos Serif"/>
                <a:cs typeface="Aptos Serif"/>
              </a:rPr>
              <a:t>puncte</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să</a:t>
            </a:r>
            <a:r>
              <a:rPr lang="en-US" sz="2400">
                <a:latin typeface="Aptos Serif"/>
                <a:cs typeface="Aptos Serif"/>
              </a:rPr>
              <a:t> nu </a:t>
            </a:r>
            <a:r>
              <a:rPr lang="en-US" sz="2400" err="1">
                <a:latin typeface="Aptos Serif"/>
                <a:cs typeface="Aptos Serif"/>
              </a:rPr>
              <a:t>coopereze</a:t>
            </a:r>
            <a:r>
              <a:rPr lang="en-US" sz="2400">
                <a:latin typeface="Aptos Serif"/>
                <a:cs typeface="Aptos Serif"/>
              </a:rPr>
              <a:t>. </a:t>
            </a:r>
            <a:r>
              <a:rPr lang="en-US" sz="2400" err="1">
                <a:latin typeface="Aptos Serif"/>
                <a:cs typeface="Aptos Serif"/>
              </a:rPr>
              <a:t>Însă</a:t>
            </a:r>
            <a:r>
              <a:rPr lang="en-US" sz="2400">
                <a:latin typeface="Aptos Serif"/>
                <a:cs typeface="Aptos Serif"/>
              </a:rPr>
              <a:t>, </a:t>
            </a:r>
            <a:r>
              <a:rPr lang="en-US" sz="2400" err="1">
                <a:latin typeface="Aptos Serif"/>
                <a:cs typeface="Aptos Serif"/>
              </a:rPr>
              <a:t>dacă</a:t>
            </a:r>
            <a:r>
              <a:rPr lang="en-US" sz="2400">
                <a:latin typeface="Aptos Serif"/>
                <a:cs typeface="Aptos Serif"/>
              </a:rPr>
              <a:t> </a:t>
            </a:r>
            <a:r>
              <a:rPr lang="en-US" sz="2400" err="1">
                <a:latin typeface="Aptos Serif"/>
                <a:cs typeface="Aptos Serif"/>
              </a:rPr>
              <a:t>ambele</a:t>
            </a:r>
            <a:r>
              <a:rPr lang="en-US" sz="2400">
                <a:latin typeface="Aptos Serif"/>
                <a:cs typeface="Aptos Serif"/>
              </a:rPr>
              <a:t> </a:t>
            </a:r>
            <a:r>
              <a:rPr lang="en-US" sz="2400" err="1">
                <a:latin typeface="Aptos Serif"/>
                <a:cs typeface="Aptos Serif"/>
              </a:rPr>
              <a:t>strategii</a:t>
            </a:r>
            <a:r>
              <a:rPr lang="en-US" sz="2400">
                <a:latin typeface="Aptos Serif"/>
                <a:cs typeface="Aptos Serif"/>
              </a:rPr>
              <a:t> </a:t>
            </a:r>
            <a:r>
              <a:rPr lang="en-US" sz="2400" err="1">
                <a:latin typeface="Aptos Serif"/>
                <a:cs typeface="Aptos Serif"/>
              </a:rPr>
              <a:t>decid</a:t>
            </a:r>
            <a:r>
              <a:rPr lang="en-US" sz="2400">
                <a:latin typeface="Aptos Serif"/>
                <a:cs typeface="Aptos Serif"/>
              </a:rPr>
              <a:t> </a:t>
            </a:r>
            <a:r>
              <a:rPr lang="en-US" sz="2400" err="1">
                <a:latin typeface="Aptos Serif"/>
                <a:cs typeface="Aptos Serif"/>
              </a:rPr>
              <a:t>să</a:t>
            </a:r>
            <a:r>
              <a:rPr lang="en-US" sz="2400">
                <a:latin typeface="Aptos Serif"/>
                <a:cs typeface="Aptos Serif"/>
              </a:rPr>
              <a:t> nu </a:t>
            </a:r>
            <a:r>
              <a:rPr lang="en-US" sz="2400" err="1">
                <a:latin typeface="Aptos Serif"/>
                <a:cs typeface="Aptos Serif"/>
              </a:rPr>
              <a:t>coopereze</a:t>
            </a:r>
            <a:r>
              <a:rPr lang="en-US" sz="2400">
                <a:latin typeface="Aptos Serif"/>
                <a:cs typeface="Aptos Serif"/>
              </a:rPr>
              <a:t>, se </a:t>
            </a:r>
            <a:r>
              <a:rPr lang="en-US" sz="2400" err="1">
                <a:latin typeface="Aptos Serif"/>
                <a:cs typeface="Aptos Serif"/>
              </a:rPr>
              <a:t>ajunge</a:t>
            </a:r>
            <a:r>
              <a:rPr lang="en-US" sz="2400">
                <a:latin typeface="Aptos Serif"/>
                <a:cs typeface="Aptos Serif"/>
              </a:rPr>
              <a:t> la o </a:t>
            </a:r>
            <a:r>
              <a:rPr lang="en-US" sz="2400" err="1">
                <a:latin typeface="Aptos Serif"/>
                <a:cs typeface="Aptos Serif"/>
              </a:rPr>
              <a:t>situație</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ambele</a:t>
            </a:r>
            <a:r>
              <a:rPr lang="en-US" sz="2400">
                <a:latin typeface="Aptos Serif"/>
                <a:cs typeface="Aptos Serif"/>
              </a:rPr>
              <a:t> </a:t>
            </a:r>
            <a:r>
              <a:rPr lang="en-US" sz="2400" err="1">
                <a:latin typeface="Aptos Serif"/>
                <a:cs typeface="Aptos Serif"/>
              </a:rPr>
              <a:t>primesc</a:t>
            </a:r>
            <a:r>
              <a:rPr lang="en-US" sz="2400">
                <a:latin typeface="Aptos Serif"/>
                <a:cs typeface="Aptos Serif"/>
              </a:rPr>
              <a:t> </a:t>
            </a:r>
            <a:r>
              <a:rPr lang="en-US" sz="2400" err="1">
                <a:latin typeface="Aptos Serif"/>
                <a:cs typeface="Aptos Serif"/>
              </a:rPr>
              <a:t>câte</a:t>
            </a:r>
            <a:r>
              <a:rPr lang="en-US" sz="2400">
                <a:latin typeface="Aptos Serif"/>
                <a:cs typeface="Aptos Serif"/>
              </a:rPr>
              <a:t> un </a:t>
            </a:r>
            <a:r>
              <a:rPr lang="en-US" sz="2400" err="1">
                <a:latin typeface="Aptos Serif"/>
                <a:cs typeface="Aptos Serif"/>
              </a:rPr>
              <a:t>singur</a:t>
            </a:r>
            <a:r>
              <a:rPr lang="en-US" sz="2400">
                <a:latin typeface="Aptos Serif"/>
                <a:cs typeface="Aptos Serif"/>
              </a:rPr>
              <a:t> </a:t>
            </a:r>
            <a:r>
              <a:rPr lang="en-US" sz="2400" err="1">
                <a:latin typeface="Aptos Serif"/>
                <a:cs typeface="Aptos Serif"/>
              </a:rPr>
              <a:t>punct</a:t>
            </a:r>
            <a:r>
              <a:rPr lang="en-US" sz="2400">
                <a:latin typeface="Aptos Serif"/>
                <a:cs typeface="Aptos Serif"/>
              </a:rPr>
              <a:t> la </a:t>
            </a:r>
            <a:r>
              <a:rPr lang="en-US" sz="2400" err="1">
                <a:latin typeface="Aptos Serif"/>
                <a:cs typeface="Aptos Serif"/>
              </a:rPr>
              <a:t>fiecare</a:t>
            </a:r>
            <a:r>
              <a:rPr lang="en-US" sz="2400">
                <a:latin typeface="Aptos Serif"/>
                <a:cs typeface="Aptos Serif"/>
              </a:rPr>
              <a:t> </a:t>
            </a:r>
            <a:r>
              <a:rPr lang="en-US" sz="2400" err="1">
                <a:latin typeface="Aptos Serif"/>
                <a:cs typeface="Aptos Serif"/>
              </a:rPr>
              <a:t>decizie</a:t>
            </a:r>
            <a:r>
              <a:rPr lang="en-US" sz="2400">
                <a:latin typeface="Aptos Serif"/>
                <a:cs typeface="Aptos Serif"/>
              </a:rPr>
              <a:t>, cand </a:t>
            </a:r>
            <a:r>
              <a:rPr lang="en-US" sz="2400" err="1">
                <a:latin typeface="Aptos Serif"/>
                <a:cs typeface="Aptos Serif"/>
              </a:rPr>
              <a:t>ar</a:t>
            </a:r>
            <a:r>
              <a:rPr lang="en-US" sz="2400">
                <a:latin typeface="Aptos Serif"/>
                <a:cs typeface="Aptos Serif"/>
              </a:rPr>
              <a:t> </a:t>
            </a:r>
            <a:r>
              <a:rPr lang="en-US" sz="2400" err="1">
                <a:latin typeface="Aptos Serif"/>
                <a:cs typeface="Aptos Serif"/>
              </a:rPr>
              <a:t>putea</a:t>
            </a:r>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primeasca</a:t>
            </a:r>
            <a:r>
              <a:rPr lang="en-US" sz="2400">
                <a:latin typeface="Aptos Serif"/>
                <a:cs typeface="Aptos Serif"/>
              </a:rPr>
              <a:t> 2 </a:t>
            </a:r>
            <a:r>
              <a:rPr lang="en-US" sz="2400" err="1">
                <a:latin typeface="Aptos Serif"/>
                <a:cs typeface="Aptos Serif"/>
              </a:rPr>
              <a:t>puncte</a:t>
            </a:r>
            <a:r>
              <a:rPr lang="en-US" sz="2400">
                <a:latin typeface="Aptos Serif"/>
                <a:cs typeface="Aptos Serif"/>
              </a:rPr>
              <a:t> </a:t>
            </a:r>
            <a:r>
              <a:rPr lang="en-US" sz="2400" err="1">
                <a:latin typeface="Aptos Serif"/>
                <a:cs typeface="Aptos Serif"/>
              </a:rPr>
              <a:t>fiecare</a:t>
            </a:r>
            <a:r>
              <a:rPr lang="en-US" sz="2400">
                <a:latin typeface="Aptos Serif"/>
                <a:cs typeface="Aptos Serif"/>
              </a:rPr>
              <a:t> </a:t>
            </a:r>
            <a:r>
              <a:rPr lang="en-US" sz="2400" err="1">
                <a:latin typeface="Aptos Serif"/>
                <a:cs typeface="Aptos Serif"/>
              </a:rPr>
              <a:t>în</a:t>
            </a:r>
            <a:r>
              <a:rPr lang="en-US" sz="2400">
                <a:latin typeface="Aptos Serif"/>
                <a:cs typeface="Aptos Serif"/>
              </a:rPr>
              <a:t> </a:t>
            </a:r>
            <a:r>
              <a:rPr lang="en-US" sz="2400" err="1">
                <a:latin typeface="Aptos Serif"/>
                <a:cs typeface="Aptos Serif"/>
              </a:rPr>
              <a:t>cazul</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ar</a:t>
            </a:r>
            <a:r>
              <a:rPr lang="en-US" sz="2400">
                <a:latin typeface="Aptos Serif"/>
                <a:cs typeface="Aptos Serif"/>
              </a:rPr>
              <a:t> </a:t>
            </a:r>
            <a:r>
              <a:rPr lang="en-US" sz="2400" err="1">
                <a:latin typeface="Aptos Serif"/>
                <a:cs typeface="Aptos Serif"/>
              </a:rPr>
              <a:t>coopera</a:t>
            </a:r>
            <a:r>
              <a:rPr lang="en-US" sz="2400">
                <a:latin typeface="Aptos Serif"/>
                <a:cs typeface="Aptos Serif"/>
              </a:rPr>
              <a:t>.</a:t>
            </a:r>
            <a:endParaRPr lang="en-US"/>
          </a:p>
        </p:txBody>
      </p:sp>
      <p:pic>
        <p:nvPicPr>
          <p:cNvPr id="3" name="Picture 2" descr="A diagram of a diagram&#10;&#10;Description automatically generated">
            <a:extLst>
              <a:ext uri="{FF2B5EF4-FFF2-40B4-BE49-F238E27FC236}">
                <a16:creationId xmlns:a16="http://schemas.microsoft.com/office/drawing/2014/main" id="{C8D6BA29-4B6D-D999-6C79-F4F7941AF962}"/>
              </a:ext>
            </a:extLst>
          </p:cNvPr>
          <p:cNvPicPr>
            <a:picLocks noChangeAspect="1"/>
          </p:cNvPicPr>
          <p:nvPr/>
        </p:nvPicPr>
        <p:blipFill>
          <a:blip r:embed="rId2"/>
          <a:stretch>
            <a:fillRect/>
          </a:stretch>
        </p:blipFill>
        <p:spPr>
          <a:xfrm>
            <a:off x="2262665" y="3433121"/>
            <a:ext cx="7663131" cy="3000167"/>
          </a:xfrm>
          <a:prstGeom prst="rect">
            <a:avLst/>
          </a:prstGeom>
        </p:spPr>
      </p:pic>
    </p:spTree>
    <p:extLst>
      <p:ext uri="{BB962C8B-B14F-4D97-AF65-F5344CB8AC3E}">
        <p14:creationId xmlns:p14="http://schemas.microsoft.com/office/powerpoint/2010/main" val="139025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2556FC7F-7804-7139-0304-50FD734DEB9D}"/>
              </a:ext>
            </a:extLst>
          </p:cNvPr>
          <p:cNvSpPr>
            <a:spLocks noGrp="1"/>
          </p:cNvSpPr>
          <p:nvPr>
            <p:ph idx="1"/>
          </p:nvPr>
        </p:nvSpPr>
        <p:spPr>
          <a:xfrm>
            <a:off x="952500" y="677331"/>
            <a:ext cx="10287000" cy="5499631"/>
          </a:xfrm>
        </p:spPr>
        <p:txBody>
          <a:bodyPr vert="horz" lIns="91440" tIns="45720" rIns="91440" bIns="45720" rtlCol="0" anchor="t">
            <a:normAutofit/>
          </a:bodyPr>
          <a:lstStyle/>
          <a:p>
            <a:pPr marL="0" indent="0" algn="just">
              <a:buNone/>
            </a:pPr>
            <a:r>
              <a:rPr lang="ro-RO" sz="2300" dirty="0">
                <a:latin typeface="Aptos Serif"/>
                <a:cs typeface="Aptos Serif"/>
              </a:rPr>
              <a:t> În cadrul jocului, fiecare dintre noi a implementat câteva strategii menite să obțină punctaje cât mai mari. Pentru testele inițiale fiecare strategie a jucat jocul cu toate celelalte strategii. Din aceste teste am observat că strategia cu performanța cea mai bună este "</a:t>
            </a:r>
            <a:r>
              <a:rPr lang="ro-RO" sz="2300" dirty="0" err="1">
                <a:latin typeface="Aptos Serif"/>
                <a:cs typeface="Aptos Serif"/>
              </a:rPr>
              <a:t>Holds</a:t>
            </a:r>
            <a:r>
              <a:rPr lang="ro-RO" sz="2300" dirty="0">
                <a:latin typeface="Aptos Serif"/>
                <a:cs typeface="Aptos Serif"/>
              </a:rPr>
              <a:t> </a:t>
            </a:r>
            <a:r>
              <a:rPr lang="ro-RO" sz="2300" dirty="0" err="1">
                <a:latin typeface="Aptos Serif"/>
                <a:cs typeface="Aptos Serif"/>
              </a:rPr>
              <a:t>Grudges</a:t>
            </a:r>
            <a:r>
              <a:rPr lang="ro-RO" sz="2300" dirty="0">
                <a:latin typeface="Aptos Serif"/>
                <a:cs typeface="Aptos Serif"/>
              </a:rPr>
              <a:t>", strategie ce, așa cum reiese și din nume, este menită să respingă în toate cazurile următoare odată ce a fost respinsă. Daca o alta strategie cooperează, aceasta la rândul ei va coopera, dar daca cealaltă strategie alege să nu mai facă acest lucru, strategia menționată anterior va respinge din acel moment orice altă mișcare pe durata întregului joc. Strategia menționată reușește să profite de celelalte strategii ce nu iau în calcul mișcările oponentului lucru ce o face să adune un număr mare de puncte. </a:t>
            </a:r>
            <a:endParaRPr lang="en-US"/>
          </a:p>
        </p:txBody>
      </p:sp>
    </p:spTree>
    <p:extLst>
      <p:ext uri="{BB962C8B-B14F-4D97-AF65-F5344CB8AC3E}">
        <p14:creationId xmlns:p14="http://schemas.microsoft.com/office/powerpoint/2010/main" val="369268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blue and white lines&#10;&#10;Description automatically generated">
            <a:extLst>
              <a:ext uri="{FF2B5EF4-FFF2-40B4-BE49-F238E27FC236}">
                <a16:creationId xmlns:a16="http://schemas.microsoft.com/office/drawing/2014/main" id="{71B8088A-FA99-A6F9-49D6-9E72D5C5ACB9}"/>
              </a:ext>
            </a:extLst>
          </p:cNvPr>
          <p:cNvPicPr>
            <a:picLocks noGrp="1" noChangeAspect="1"/>
          </p:cNvPicPr>
          <p:nvPr>
            <p:ph idx="1"/>
          </p:nvPr>
        </p:nvPicPr>
        <p:blipFill>
          <a:blip r:embed="rId2"/>
          <a:stretch>
            <a:fillRect/>
          </a:stretch>
        </p:blipFill>
        <p:spPr>
          <a:xfrm>
            <a:off x="1816546" y="263982"/>
            <a:ext cx="8564431" cy="6039979"/>
          </a:xfrm>
        </p:spPr>
      </p:pic>
      <p:sp>
        <p:nvSpPr>
          <p:cNvPr id="5" name="TextBox 4">
            <a:extLst>
              <a:ext uri="{FF2B5EF4-FFF2-40B4-BE49-F238E27FC236}">
                <a16:creationId xmlns:a16="http://schemas.microsoft.com/office/drawing/2014/main" id="{AD1099F9-EB84-03B1-52EF-440201962050}"/>
              </a:ext>
            </a:extLst>
          </p:cNvPr>
          <p:cNvSpPr txBox="1"/>
          <p:nvPr/>
        </p:nvSpPr>
        <p:spPr>
          <a:xfrm>
            <a:off x="3354456" y="6419022"/>
            <a:ext cx="56183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latin typeface="Aptos Serif"/>
                <a:cs typeface="Aptos Serif"/>
              </a:rPr>
              <a:t>Scoruri</a:t>
            </a:r>
            <a:r>
              <a:rPr lang="en-US" sz="1600" dirty="0">
                <a:latin typeface="Aptos Serif"/>
                <a:cs typeface="Aptos Serif"/>
              </a:rPr>
              <a:t> </a:t>
            </a:r>
            <a:r>
              <a:rPr lang="en-US" sz="1600" err="1">
                <a:latin typeface="Aptos Serif"/>
                <a:cs typeface="Aptos Serif"/>
              </a:rPr>
              <a:t>obținute</a:t>
            </a:r>
            <a:r>
              <a:rPr lang="en-US" sz="1600" dirty="0">
                <a:latin typeface="Aptos Serif"/>
                <a:cs typeface="Aptos Serif"/>
              </a:rPr>
              <a:t> </a:t>
            </a:r>
            <a:r>
              <a:rPr lang="en-US" sz="1600" err="1">
                <a:latin typeface="Aptos Serif"/>
                <a:cs typeface="Aptos Serif"/>
              </a:rPr>
              <a:t>prin</a:t>
            </a:r>
            <a:r>
              <a:rPr lang="en-US" sz="1600" dirty="0">
                <a:latin typeface="Aptos Serif"/>
                <a:cs typeface="Aptos Serif"/>
              </a:rPr>
              <a:t> </a:t>
            </a:r>
            <a:r>
              <a:rPr lang="en-US" sz="1600" err="1">
                <a:latin typeface="Aptos Serif"/>
                <a:cs typeface="Aptos Serif"/>
              </a:rPr>
              <a:t>interacțiunea</a:t>
            </a:r>
            <a:r>
              <a:rPr lang="en-US" sz="1600" dirty="0">
                <a:latin typeface="Aptos Serif"/>
                <a:cs typeface="Aptos Serif"/>
              </a:rPr>
              <a:t> </a:t>
            </a:r>
            <a:r>
              <a:rPr lang="en-US" sz="1600" err="1">
                <a:latin typeface="Aptos Serif"/>
                <a:cs typeface="Aptos Serif"/>
              </a:rPr>
              <a:t>tuturor</a:t>
            </a:r>
            <a:r>
              <a:rPr lang="en-US" sz="1600" dirty="0">
                <a:latin typeface="Aptos Serif"/>
                <a:cs typeface="Aptos Serif"/>
              </a:rPr>
              <a:t> </a:t>
            </a:r>
            <a:r>
              <a:rPr lang="en-US" sz="1600" err="1">
                <a:latin typeface="Aptos Serif"/>
                <a:cs typeface="Aptos Serif"/>
              </a:rPr>
              <a:t>strategiilor</a:t>
            </a:r>
            <a:endParaRPr lang="en-US" sz="1600">
              <a:latin typeface="Aptos Serif"/>
              <a:cs typeface="Aptos Serif"/>
            </a:endParaRPr>
          </a:p>
        </p:txBody>
      </p:sp>
    </p:spTree>
    <p:extLst>
      <p:ext uri="{BB962C8B-B14F-4D97-AF65-F5344CB8AC3E}">
        <p14:creationId xmlns:p14="http://schemas.microsoft.com/office/powerpoint/2010/main" val="48518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68376-8904-E5E6-847B-49B6CB01C55A}"/>
              </a:ext>
            </a:extLst>
          </p:cNvPr>
          <p:cNvSpPr>
            <a:spLocks noGrp="1"/>
          </p:cNvSpPr>
          <p:nvPr>
            <p:ph idx="1"/>
          </p:nvPr>
        </p:nvSpPr>
        <p:spPr>
          <a:xfrm>
            <a:off x="952500" y="610678"/>
            <a:ext cx="10287000" cy="5566284"/>
          </a:xfrm>
        </p:spPr>
        <p:txBody>
          <a:bodyPr vert="horz" lIns="91440" tIns="45720" rIns="91440" bIns="45720" rtlCol="0" anchor="t">
            <a:normAutofit/>
          </a:bodyPr>
          <a:lstStyle/>
          <a:p>
            <a:pPr marL="0" indent="0" algn="just">
              <a:buNone/>
            </a:pPr>
            <a:r>
              <a:rPr lang="en-US" sz="2300" dirty="0">
                <a:latin typeface="Aptos Serif"/>
                <a:cs typeface="Aptos Serif"/>
              </a:rPr>
              <a:t> </a:t>
            </a:r>
            <a:r>
              <a:rPr lang="en-US" sz="2300" dirty="0" err="1">
                <a:latin typeface="Aptos Serif"/>
                <a:cs typeface="Aptos Serif"/>
              </a:rPr>
              <a:t>Deși</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a:t>
            </a:r>
            <a:r>
              <a:rPr lang="en-US" sz="2300" dirty="0" err="1">
                <a:latin typeface="Aptos Serif"/>
                <a:cs typeface="Aptos Serif"/>
              </a:rPr>
              <a:t>testele</a:t>
            </a:r>
            <a:r>
              <a:rPr lang="en-US" sz="2300" dirty="0">
                <a:latin typeface="Aptos Serif"/>
                <a:cs typeface="Aptos Serif"/>
              </a:rPr>
              <a:t> </a:t>
            </a:r>
            <a:r>
              <a:rPr lang="en-US" sz="2300" dirty="0" err="1">
                <a:latin typeface="Aptos Serif"/>
                <a:cs typeface="Aptos Serif"/>
              </a:rPr>
              <a:t>inițiale</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care </a:t>
            </a:r>
            <a:r>
              <a:rPr lang="en-US" sz="2300" dirty="0" err="1">
                <a:latin typeface="Aptos Serif"/>
                <a:cs typeface="Aptos Serif"/>
              </a:rPr>
              <a:t>toate</a:t>
            </a:r>
            <a:r>
              <a:rPr lang="en-US" sz="2300" dirty="0">
                <a:latin typeface="Aptos Serif"/>
                <a:cs typeface="Aptos Serif"/>
              </a:rPr>
              <a:t> </a:t>
            </a:r>
            <a:r>
              <a:rPr lang="en-US" sz="2300" dirty="0" err="1">
                <a:latin typeface="Aptos Serif"/>
                <a:cs typeface="Aptos Serif"/>
              </a:rPr>
              <a:t>strategiile</a:t>
            </a:r>
            <a:r>
              <a:rPr lang="en-US" sz="2300" dirty="0">
                <a:latin typeface="Aptos Serif"/>
                <a:cs typeface="Aptos Serif"/>
              </a:rPr>
              <a:t> </a:t>
            </a:r>
            <a:r>
              <a:rPr lang="en-US" sz="2300" dirty="0" err="1">
                <a:latin typeface="Aptos Serif"/>
                <a:cs typeface="Aptos Serif"/>
              </a:rPr>
              <a:t>introduse</a:t>
            </a:r>
            <a:r>
              <a:rPr lang="en-US" sz="2300" dirty="0">
                <a:latin typeface="Aptos Serif"/>
                <a:cs typeface="Aptos Serif"/>
              </a:rPr>
              <a:t> </a:t>
            </a:r>
            <a:r>
              <a:rPr lang="en-US" sz="2300" dirty="0" err="1">
                <a:latin typeface="Aptos Serif"/>
                <a:cs typeface="Aptos Serif"/>
              </a:rPr>
              <a:t>joacă</a:t>
            </a:r>
            <a:r>
              <a:rPr lang="en-US" sz="2300" dirty="0">
                <a:latin typeface="Aptos Serif"/>
                <a:cs typeface="Aptos Serif"/>
              </a:rPr>
              <a:t> </a:t>
            </a:r>
            <a:r>
              <a:rPr lang="en-US" sz="2300" dirty="0" err="1">
                <a:latin typeface="Aptos Serif"/>
                <a:cs typeface="Aptos Serif"/>
              </a:rPr>
              <a:t>între</a:t>
            </a:r>
            <a:r>
              <a:rPr lang="en-US" sz="2300" dirty="0">
                <a:latin typeface="Aptos Serif"/>
                <a:cs typeface="Aptos Serif"/>
              </a:rPr>
              <a:t> </a:t>
            </a:r>
            <a:r>
              <a:rPr lang="en-US" sz="2300" dirty="0" err="1">
                <a:latin typeface="Aptos Serif"/>
                <a:cs typeface="Aptos Serif"/>
              </a:rPr>
              <a:t>ele</a:t>
            </a:r>
            <a:r>
              <a:rPr lang="en-US" sz="2300" dirty="0">
                <a:latin typeface="Aptos Serif"/>
                <a:cs typeface="Aptos Serif"/>
              </a:rPr>
              <a:t>) </a:t>
            </a:r>
            <a:r>
              <a:rPr lang="en-US" sz="2300" dirty="0" err="1">
                <a:latin typeface="Aptos Serif"/>
                <a:cs typeface="Aptos Serif"/>
              </a:rPr>
              <a:t>această</a:t>
            </a:r>
            <a:r>
              <a:rPr lang="en-US" sz="2300" dirty="0">
                <a:latin typeface="Aptos Serif"/>
                <a:cs typeface="Aptos Serif"/>
              </a:rPr>
              <a:t> </a:t>
            </a:r>
            <a:r>
              <a:rPr lang="en-US" sz="2300" dirty="0" err="1">
                <a:latin typeface="Aptos Serif"/>
                <a:cs typeface="Aptos Serif"/>
              </a:rPr>
              <a:t>strategie</a:t>
            </a:r>
            <a:r>
              <a:rPr lang="en-US" sz="2300" dirty="0">
                <a:latin typeface="Aptos Serif"/>
                <a:cs typeface="Aptos Serif"/>
              </a:rPr>
              <a:t> </a:t>
            </a:r>
            <a:r>
              <a:rPr lang="en-US" sz="2300" dirty="0" err="1">
                <a:latin typeface="Aptos Serif"/>
                <a:cs typeface="Aptos Serif"/>
              </a:rPr>
              <a:t>adună</a:t>
            </a:r>
            <a:r>
              <a:rPr lang="en-US" sz="2300" dirty="0">
                <a:latin typeface="Aptos Serif"/>
                <a:cs typeface="Aptos Serif"/>
              </a:rPr>
              <a:t> </a:t>
            </a:r>
            <a:r>
              <a:rPr lang="en-US" sz="2300" dirty="0" err="1">
                <a:latin typeface="Aptos Serif"/>
                <a:cs typeface="Aptos Serif"/>
              </a:rPr>
              <a:t>cele</a:t>
            </a:r>
            <a:r>
              <a:rPr lang="en-US" sz="2300" dirty="0">
                <a:latin typeface="Aptos Serif"/>
                <a:cs typeface="Aptos Serif"/>
              </a:rPr>
              <a:t> </a:t>
            </a:r>
            <a:r>
              <a:rPr lang="en-US" sz="2300" dirty="0" err="1">
                <a:latin typeface="Aptos Serif"/>
                <a:cs typeface="Aptos Serif"/>
              </a:rPr>
              <a:t>mai</a:t>
            </a:r>
            <a:r>
              <a:rPr lang="en-US" sz="2300" dirty="0">
                <a:latin typeface="Aptos Serif"/>
                <a:cs typeface="Aptos Serif"/>
              </a:rPr>
              <a:t> </a:t>
            </a:r>
            <a:r>
              <a:rPr lang="en-US" sz="2300" dirty="0" err="1">
                <a:latin typeface="Aptos Serif"/>
                <a:cs typeface="Aptos Serif"/>
              </a:rPr>
              <a:t>multe</a:t>
            </a:r>
            <a:r>
              <a:rPr lang="en-US" sz="2300" dirty="0">
                <a:latin typeface="Aptos Serif"/>
                <a:cs typeface="Aptos Serif"/>
              </a:rPr>
              <a:t> </a:t>
            </a:r>
            <a:r>
              <a:rPr lang="en-US" sz="2300" dirty="0" err="1">
                <a:latin typeface="Aptos Serif"/>
                <a:cs typeface="Aptos Serif"/>
              </a:rPr>
              <a:t>puncte</a:t>
            </a:r>
            <a:r>
              <a:rPr lang="en-US" sz="2300" dirty="0">
                <a:latin typeface="Aptos Serif"/>
                <a:cs typeface="Aptos Serif"/>
              </a:rPr>
              <a:t>, </a:t>
            </a:r>
            <a:r>
              <a:rPr lang="en-US" sz="2300" dirty="0" err="1">
                <a:latin typeface="Aptos Serif"/>
                <a:cs typeface="Aptos Serif"/>
              </a:rPr>
              <a:t>acest</a:t>
            </a:r>
            <a:r>
              <a:rPr lang="en-US" sz="2300" dirty="0">
                <a:latin typeface="Aptos Serif"/>
                <a:cs typeface="Aptos Serif"/>
              </a:rPr>
              <a:t> </a:t>
            </a:r>
            <a:r>
              <a:rPr lang="en-US" sz="2300" dirty="0" err="1">
                <a:latin typeface="Aptos Serif"/>
                <a:cs typeface="Aptos Serif"/>
              </a:rPr>
              <a:t>lucru</a:t>
            </a:r>
            <a:r>
              <a:rPr lang="en-US" sz="2300" dirty="0">
                <a:latin typeface="Aptos Serif"/>
                <a:cs typeface="Aptos Serif"/>
              </a:rPr>
              <a:t> nu </a:t>
            </a:r>
            <a:r>
              <a:rPr lang="en-US" sz="2300" dirty="0" err="1">
                <a:latin typeface="Aptos Serif"/>
                <a:cs typeface="Aptos Serif"/>
              </a:rPr>
              <a:t>este</a:t>
            </a:r>
            <a:r>
              <a:rPr lang="en-US" sz="2300" dirty="0">
                <a:latin typeface="Aptos Serif"/>
                <a:cs typeface="Aptos Serif"/>
              </a:rPr>
              <a:t> </a:t>
            </a:r>
            <a:r>
              <a:rPr lang="en-US" sz="2300" dirty="0" err="1">
                <a:latin typeface="Aptos Serif"/>
                <a:cs typeface="Aptos Serif"/>
              </a:rPr>
              <a:t>tocmai</a:t>
            </a:r>
            <a:r>
              <a:rPr lang="en-US" sz="2300" dirty="0">
                <a:latin typeface="Aptos Serif"/>
                <a:cs typeface="Aptos Serif"/>
              </a:rPr>
              <a:t> </a:t>
            </a:r>
            <a:r>
              <a:rPr lang="en-US" sz="2300" dirty="0" err="1">
                <a:latin typeface="Aptos Serif"/>
                <a:cs typeface="Aptos Serif"/>
              </a:rPr>
              <a:t>adevărat</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a:t>
            </a:r>
            <a:r>
              <a:rPr lang="en-US" sz="2300" dirty="0" err="1">
                <a:latin typeface="Aptos Serif"/>
                <a:cs typeface="Aptos Serif"/>
              </a:rPr>
              <a:t>alte</a:t>
            </a:r>
            <a:r>
              <a:rPr lang="en-US" sz="2300" dirty="0">
                <a:latin typeface="Aptos Serif"/>
                <a:cs typeface="Aptos Serif"/>
              </a:rPr>
              <a:t> </a:t>
            </a:r>
            <a:r>
              <a:rPr lang="en-US" sz="2300" dirty="0" err="1">
                <a:latin typeface="Aptos Serif"/>
                <a:cs typeface="Aptos Serif"/>
              </a:rPr>
              <a:t>situații</a:t>
            </a:r>
            <a:r>
              <a:rPr lang="en-US" sz="2300" dirty="0">
                <a:latin typeface="Aptos Serif"/>
                <a:cs typeface="Aptos Serif"/>
              </a:rPr>
              <a:t>. Din </a:t>
            </a:r>
            <a:r>
              <a:rPr lang="en-US" sz="2300" dirty="0" err="1">
                <a:latin typeface="Aptos Serif"/>
                <a:cs typeface="Aptos Serif"/>
              </a:rPr>
              <a:t>numeroasele</a:t>
            </a:r>
            <a:r>
              <a:rPr lang="en-US" sz="2300" dirty="0">
                <a:latin typeface="Aptos Serif"/>
                <a:cs typeface="Aptos Serif"/>
              </a:rPr>
              <a:t> teste </a:t>
            </a:r>
            <a:r>
              <a:rPr lang="en-US" sz="2300" dirty="0" err="1">
                <a:latin typeface="Aptos Serif"/>
                <a:cs typeface="Aptos Serif"/>
              </a:rPr>
              <a:t>făcute</a:t>
            </a:r>
            <a:r>
              <a:rPr lang="en-US" sz="2300" dirty="0">
                <a:latin typeface="Aptos Serif"/>
                <a:cs typeface="Aptos Serif"/>
              </a:rPr>
              <a:t> pe </a:t>
            </a:r>
            <a:r>
              <a:rPr lang="en-US" sz="2300" dirty="0" err="1">
                <a:latin typeface="Aptos Serif"/>
                <a:cs typeface="Aptos Serif"/>
              </a:rPr>
              <a:t>dilema</a:t>
            </a:r>
            <a:r>
              <a:rPr lang="en-US" sz="2300" dirty="0">
                <a:latin typeface="Aptos Serif"/>
                <a:cs typeface="Aptos Serif"/>
              </a:rPr>
              <a:t> </a:t>
            </a:r>
            <a:r>
              <a:rPr lang="en-US" sz="2300" dirty="0" err="1">
                <a:latin typeface="Aptos Serif"/>
                <a:cs typeface="Aptos Serif"/>
              </a:rPr>
              <a:t>prizonierului</a:t>
            </a:r>
            <a:r>
              <a:rPr lang="en-US" sz="2300" dirty="0">
                <a:latin typeface="Aptos Serif"/>
                <a:cs typeface="Aptos Serif"/>
              </a:rPr>
              <a:t> </a:t>
            </a:r>
            <a:r>
              <a:rPr lang="en-US" sz="2300" dirty="0" err="1">
                <a:latin typeface="Aptos Serif"/>
                <a:cs typeface="Aptos Serif"/>
              </a:rPr>
              <a:t>realizate</a:t>
            </a:r>
            <a:r>
              <a:rPr lang="en-US" sz="2300" dirty="0">
                <a:latin typeface="Aptos Serif"/>
                <a:cs typeface="Aptos Serif"/>
              </a:rPr>
              <a:t> de </a:t>
            </a:r>
            <a:r>
              <a:rPr lang="en-US" sz="2300" dirty="0" err="1">
                <a:latin typeface="Aptos Serif"/>
                <a:cs typeface="Aptos Serif"/>
              </a:rPr>
              <a:t>diverși</a:t>
            </a:r>
            <a:r>
              <a:rPr lang="en-US" sz="2300" dirty="0">
                <a:latin typeface="Aptos Serif"/>
                <a:cs typeface="Aptos Serif"/>
              </a:rPr>
              <a:t> </a:t>
            </a:r>
            <a:r>
              <a:rPr lang="en-US" sz="2300" dirty="0" err="1">
                <a:latin typeface="Aptos Serif"/>
                <a:cs typeface="Aptos Serif"/>
              </a:rPr>
              <a:t>cercetători</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a:t>
            </a:r>
            <a:r>
              <a:rPr lang="en-US" sz="2300" dirty="0" err="1">
                <a:latin typeface="Aptos Serif"/>
                <a:cs typeface="Aptos Serif"/>
              </a:rPr>
              <a:t>domeniul</a:t>
            </a:r>
            <a:r>
              <a:rPr lang="en-US" sz="2300" dirty="0">
                <a:latin typeface="Aptos Serif"/>
                <a:cs typeface="Aptos Serif"/>
              </a:rPr>
              <a:t> </a:t>
            </a:r>
            <a:r>
              <a:rPr lang="en-US" sz="2300" dirty="0" err="1">
                <a:latin typeface="Aptos Serif"/>
                <a:cs typeface="Aptos Serif"/>
              </a:rPr>
              <a:t>teoriei</a:t>
            </a:r>
            <a:r>
              <a:rPr lang="en-US" sz="2300" dirty="0">
                <a:latin typeface="Aptos Serif"/>
                <a:cs typeface="Aptos Serif"/>
              </a:rPr>
              <a:t> </a:t>
            </a:r>
            <a:r>
              <a:rPr lang="en-US" sz="2300" dirty="0" err="1">
                <a:latin typeface="Aptos Serif"/>
                <a:cs typeface="Aptos Serif"/>
              </a:rPr>
              <a:t>jocurilor</a:t>
            </a:r>
            <a:r>
              <a:rPr lang="en-US" sz="2300" dirty="0">
                <a:latin typeface="Aptos Serif"/>
                <a:cs typeface="Aptos Serif"/>
              </a:rPr>
              <a:t> a </a:t>
            </a:r>
            <a:r>
              <a:rPr lang="en-US" sz="2300" dirty="0" err="1">
                <a:latin typeface="Aptos Serif"/>
                <a:cs typeface="Aptos Serif"/>
              </a:rPr>
              <a:t>fost</a:t>
            </a:r>
            <a:r>
              <a:rPr lang="en-US" sz="2300" dirty="0">
                <a:latin typeface="Aptos Serif"/>
                <a:cs typeface="Aptos Serif"/>
              </a:rPr>
              <a:t> </a:t>
            </a:r>
            <a:r>
              <a:rPr lang="en-US" sz="2300" dirty="0" err="1">
                <a:latin typeface="Aptos Serif"/>
                <a:cs typeface="Aptos Serif"/>
              </a:rPr>
              <a:t>concluzionat</a:t>
            </a:r>
            <a:r>
              <a:rPr lang="en-US" sz="2300" dirty="0">
                <a:latin typeface="Aptos Serif"/>
                <a:cs typeface="Aptos Serif"/>
              </a:rPr>
              <a:t> </a:t>
            </a:r>
            <a:r>
              <a:rPr lang="en-US" sz="2300" dirty="0" err="1">
                <a:latin typeface="Aptos Serif"/>
                <a:cs typeface="Aptos Serif"/>
              </a:rPr>
              <a:t>că</a:t>
            </a:r>
            <a:r>
              <a:rPr lang="en-US" sz="2300" dirty="0">
                <a:latin typeface="Aptos Serif"/>
                <a:cs typeface="Aptos Serif"/>
              </a:rPr>
              <a:t> </a:t>
            </a:r>
            <a:r>
              <a:rPr lang="en-US" sz="2300" dirty="0" err="1">
                <a:latin typeface="Aptos Serif"/>
                <a:cs typeface="Aptos Serif"/>
              </a:rPr>
              <a:t>cea</a:t>
            </a:r>
            <a:r>
              <a:rPr lang="en-US" sz="2300" dirty="0">
                <a:latin typeface="Aptos Serif"/>
                <a:cs typeface="Aptos Serif"/>
              </a:rPr>
              <a:t> </a:t>
            </a:r>
            <a:r>
              <a:rPr lang="en-US" sz="2300" dirty="0" err="1">
                <a:latin typeface="Aptos Serif"/>
                <a:cs typeface="Aptos Serif"/>
              </a:rPr>
              <a:t>mai</a:t>
            </a:r>
            <a:r>
              <a:rPr lang="en-US" sz="2300" dirty="0">
                <a:latin typeface="Aptos Serif"/>
                <a:cs typeface="Aptos Serif"/>
              </a:rPr>
              <a:t> </a:t>
            </a:r>
            <a:r>
              <a:rPr lang="en-US" sz="2300" dirty="0" err="1">
                <a:latin typeface="Aptos Serif"/>
                <a:cs typeface="Aptos Serif"/>
              </a:rPr>
              <a:t>promițătoare</a:t>
            </a:r>
            <a:r>
              <a:rPr lang="en-US" sz="2300" dirty="0">
                <a:latin typeface="Aptos Serif"/>
                <a:cs typeface="Aptos Serif"/>
              </a:rPr>
              <a:t> </a:t>
            </a:r>
            <a:r>
              <a:rPr lang="en-US" sz="2300" dirty="0" err="1">
                <a:latin typeface="Aptos Serif"/>
                <a:cs typeface="Aptos Serif"/>
              </a:rPr>
              <a:t>strategie</a:t>
            </a:r>
            <a:r>
              <a:rPr lang="en-US" sz="2300" dirty="0">
                <a:latin typeface="Aptos Serif"/>
                <a:cs typeface="Aptos Serif"/>
              </a:rPr>
              <a:t> </a:t>
            </a:r>
            <a:r>
              <a:rPr lang="en-US" sz="2300" dirty="0" err="1">
                <a:latin typeface="Aptos Serif"/>
                <a:cs typeface="Aptos Serif"/>
              </a:rPr>
              <a:t>este</a:t>
            </a:r>
            <a:r>
              <a:rPr lang="en-US" sz="2300" dirty="0">
                <a:latin typeface="Aptos Serif"/>
                <a:cs typeface="Aptos Serif"/>
              </a:rPr>
              <a:t> </a:t>
            </a:r>
            <a:r>
              <a:rPr lang="en-US" sz="2300" dirty="0" err="1">
                <a:latin typeface="Aptos Serif"/>
                <a:cs typeface="Aptos Serif"/>
              </a:rPr>
              <a:t>cea</a:t>
            </a:r>
            <a:r>
              <a:rPr lang="en-US" sz="2300" dirty="0">
                <a:latin typeface="Aptos Serif"/>
                <a:cs typeface="Aptos Serif"/>
              </a:rPr>
              <a:t> </a:t>
            </a:r>
            <a:r>
              <a:rPr lang="en-US" sz="2300" dirty="0" err="1">
                <a:latin typeface="Aptos Serif"/>
                <a:cs typeface="Aptos Serif"/>
              </a:rPr>
              <a:t>numită</a:t>
            </a:r>
            <a:r>
              <a:rPr lang="en-US" sz="2300" dirty="0">
                <a:latin typeface="Aptos Serif"/>
                <a:cs typeface="Aptos Serif"/>
              </a:rPr>
              <a:t> "Tit for tat" </a:t>
            </a:r>
            <a:r>
              <a:rPr lang="en-US" sz="2300" dirty="0" err="1">
                <a:latin typeface="Aptos Serif"/>
                <a:cs typeface="Aptos Serif"/>
              </a:rPr>
              <a:t>sau</a:t>
            </a:r>
            <a:r>
              <a:rPr lang="en-US" sz="2300" dirty="0">
                <a:latin typeface="Aptos Serif"/>
                <a:cs typeface="Aptos Serif"/>
              </a:rPr>
              <a:t> </a:t>
            </a:r>
            <a:r>
              <a:rPr lang="en-US" sz="2300" dirty="0" err="1">
                <a:latin typeface="Aptos Serif"/>
                <a:cs typeface="Aptos Serif"/>
              </a:rPr>
              <a:t>în</a:t>
            </a:r>
            <a:r>
              <a:rPr lang="en-US" sz="2300" dirty="0">
                <a:latin typeface="Aptos Serif"/>
                <a:cs typeface="Aptos Serif"/>
              </a:rPr>
              <a:t> </a:t>
            </a:r>
            <a:r>
              <a:rPr lang="en-US" sz="2300" dirty="0" err="1">
                <a:latin typeface="Aptos Serif"/>
                <a:cs typeface="Aptos Serif"/>
              </a:rPr>
              <a:t>cazul</a:t>
            </a:r>
            <a:r>
              <a:rPr lang="en-US" sz="2300" dirty="0">
                <a:latin typeface="Aptos Serif"/>
                <a:cs typeface="Aptos Serif"/>
              </a:rPr>
              <a:t> </a:t>
            </a:r>
            <a:r>
              <a:rPr lang="en-US" sz="2300" dirty="0" err="1">
                <a:latin typeface="Aptos Serif"/>
                <a:cs typeface="Aptos Serif"/>
              </a:rPr>
              <a:t>nostru</a:t>
            </a:r>
            <a:r>
              <a:rPr lang="en-US" sz="2300" dirty="0">
                <a:latin typeface="Aptos Serif"/>
                <a:cs typeface="Aptos Serif"/>
              </a:rPr>
              <a:t> "Copy Opponent" [3]. </a:t>
            </a:r>
            <a:endParaRPr lang="en-US" dirty="0"/>
          </a:p>
          <a:p>
            <a:pPr marL="0" indent="0" algn="just">
              <a:buNone/>
            </a:pPr>
            <a:r>
              <a:rPr lang="en-US" sz="2300" dirty="0">
                <a:latin typeface="Aptos Serif"/>
                <a:cs typeface="Aptos Serif"/>
              </a:rPr>
              <a:t> </a:t>
            </a:r>
            <a:r>
              <a:rPr lang="en-US" sz="2300" err="1">
                <a:latin typeface="Aptos Serif"/>
                <a:cs typeface="Aptos Serif"/>
              </a:rPr>
              <a:t>Această</a:t>
            </a:r>
            <a:r>
              <a:rPr lang="en-US" sz="2300" dirty="0">
                <a:latin typeface="Aptos Serif"/>
                <a:cs typeface="Aptos Serif"/>
              </a:rPr>
              <a:t> </a:t>
            </a:r>
            <a:r>
              <a:rPr lang="en-US" sz="2300" err="1">
                <a:latin typeface="Aptos Serif"/>
                <a:cs typeface="Aptos Serif"/>
              </a:rPr>
              <a:t>strategie</a:t>
            </a:r>
            <a:r>
              <a:rPr lang="en-US" sz="2300" dirty="0">
                <a:latin typeface="Aptos Serif"/>
                <a:cs typeface="Aptos Serif"/>
              </a:rPr>
              <a:t> are un </a:t>
            </a:r>
            <a:r>
              <a:rPr lang="en-US" sz="2300" err="1">
                <a:latin typeface="Aptos Serif"/>
                <a:cs typeface="Aptos Serif"/>
              </a:rPr>
              <a:t>mecanism</a:t>
            </a:r>
            <a:r>
              <a:rPr lang="en-US" sz="2300" dirty="0">
                <a:latin typeface="Aptos Serif"/>
                <a:cs typeface="Aptos Serif"/>
              </a:rPr>
              <a:t> </a:t>
            </a:r>
            <a:r>
              <a:rPr lang="en-US" sz="2300" err="1">
                <a:latin typeface="Aptos Serif"/>
                <a:cs typeface="Aptos Serif"/>
              </a:rPr>
              <a:t>foarte</a:t>
            </a:r>
            <a:r>
              <a:rPr lang="en-US" sz="2300" dirty="0">
                <a:latin typeface="Aptos Serif"/>
                <a:cs typeface="Aptos Serif"/>
              </a:rPr>
              <a:t> </a:t>
            </a:r>
            <a:r>
              <a:rPr lang="en-US" sz="2300" err="1">
                <a:latin typeface="Aptos Serif"/>
                <a:cs typeface="Aptos Serif"/>
              </a:rPr>
              <a:t>simplu</a:t>
            </a:r>
            <a:r>
              <a:rPr lang="en-US" sz="2300" dirty="0">
                <a:latin typeface="Aptos Serif"/>
                <a:cs typeface="Aptos Serif"/>
              </a:rPr>
              <a:t> </a:t>
            </a:r>
            <a:r>
              <a:rPr lang="en-US" sz="2300" err="1">
                <a:latin typeface="Aptos Serif"/>
                <a:cs typeface="Aptos Serif"/>
              </a:rPr>
              <a:t>dar</a:t>
            </a:r>
            <a:r>
              <a:rPr lang="en-US" sz="2300" dirty="0">
                <a:latin typeface="Aptos Serif"/>
                <a:cs typeface="Aptos Serif"/>
              </a:rPr>
              <a:t> </a:t>
            </a:r>
            <a:r>
              <a:rPr lang="en-US" sz="2300" err="1">
                <a:latin typeface="Aptos Serif"/>
                <a:cs typeface="Aptos Serif"/>
              </a:rPr>
              <a:t>eficace</a:t>
            </a:r>
            <a:r>
              <a:rPr lang="en-US" sz="2300" dirty="0">
                <a:latin typeface="Aptos Serif"/>
                <a:cs typeface="Aptos Serif"/>
              </a:rPr>
              <a:t>. La </a:t>
            </a:r>
            <a:r>
              <a:rPr lang="en-US" sz="2300" err="1">
                <a:latin typeface="Aptos Serif"/>
                <a:cs typeface="Aptos Serif"/>
              </a:rPr>
              <a:t>începutul</a:t>
            </a:r>
            <a:r>
              <a:rPr lang="en-US" sz="2300" dirty="0">
                <a:latin typeface="Aptos Serif"/>
                <a:cs typeface="Aptos Serif"/>
              </a:rPr>
              <a:t> </a:t>
            </a:r>
            <a:r>
              <a:rPr lang="en-US" sz="2300" err="1">
                <a:latin typeface="Aptos Serif"/>
                <a:cs typeface="Aptos Serif"/>
              </a:rPr>
              <a:t>jocului</a:t>
            </a:r>
            <a:r>
              <a:rPr lang="en-US" sz="2300" dirty="0">
                <a:latin typeface="Aptos Serif"/>
                <a:cs typeface="Aptos Serif"/>
              </a:rPr>
              <a:t> </a:t>
            </a:r>
            <a:r>
              <a:rPr lang="en-US" sz="2300" err="1">
                <a:latin typeface="Aptos Serif"/>
                <a:cs typeface="Aptos Serif"/>
              </a:rPr>
              <a:t>ea</a:t>
            </a:r>
            <a:r>
              <a:rPr lang="en-US" sz="2300" dirty="0">
                <a:latin typeface="Aptos Serif"/>
                <a:cs typeface="Aptos Serif"/>
              </a:rPr>
              <a:t> </a:t>
            </a:r>
            <a:r>
              <a:rPr lang="en-US" sz="2300" err="1">
                <a:latin typeface="Aptos Serif"/>
                <a:cs typeface="Aptos Serif"/>
              </a:rPr>
              <a:t>cooperează</a:t>
            </a:r>
            <a:r>
              <a:rPr lang="en-US" sz="2300" dirty="0">
                <a:latin typeface="Aptos Serif"/>
                <a:cs typeface="Aptos Serif"/>
              </a:rPr>
              <a:t> </a:t>
            </a:r>
            <a:r>
              <a:rPr lang="en-US" sz="2300" err="1">
                <a:latin typeface="Aptos Serif"/>
                <a:cs typeface="Aptos Serif"/>
              </a:rPr>
              <a:t>iar</a:t>
            </a:r>
            <a:r>
              <a:rPr lang="en-US" sz="2300" dirty="0">
                <a:latin typeface="Aptos Serif"/>
                <a:cs typeface="Aptos Serif"/>
              </a:rPr>
              <a:t> </a:t>
            </a:r>
            <a:r>
              <a:rPr lang="en-US" sz="2300" err="1">
                <a:latin typeface="Aptos Serif"/>
                <a:cs typeface="Aptos Serif"/>
              </a:rPr>
              <a:t>apoi</a:t>
            </a:r>
            <a:r>
              <a:rPr lang="en-US" sz="2300" dirty="0">
                <a:latin typeface="Aptos Serif"/>
                <a:cs typeface="Aptos Serif"/>
              </a:rPr>
              <a:t> </a:t>
            </a:r>
            <a:r>
              <a:rPr lang="en-US" sz="2300" err="1">
                <a:latin typeface="Aptos Serif"/>
                <a:cs typeface="Aptos Serif"/>
              </a:rPr>
              <a:t>copiază</a:t>
            </a:r>
            <a:r>
              <a:rPr lang="en-US" sz="2300" dirty="0">
                <a:latin typeface="Aptos Serif"/>
                <a:cs typeface="Aptos Serif"/>
              </a:rPr>
              <a:t> </a:t>
            </a:r>
            <a:r>
              <a:rPr lang="en-US" sz="2300" err="1">
                <a:latin typeface="Aptos Serif"/>
                <a:cs typeface="Aptos Serif"/>
              </a:rPr>
              <a:t>mișcările</a:t>
            </a:r>
            <a:r>
              <a:rPr lang="en-US" sz="2300" dirty="0">
                <a:latin typeface="Aptos Serif"/>
                <a:cs typeface="Aptos Serif"/>
              </a:rPr>
              <a:t> </a:t>
            </a:r>
            <a:r>
              <a:rPr lang="en-US" sz="2300" err="1">
                <a:latin typeface="Aptos Serif"/>
                <a:cs typeface="Aptos Serif"/>
              </a:rPr>
              <a:t>precedente</a:t>
            </a:r>
            <a:r>
              <a:rPr lang="en-US" sz="2300" dirty="0">
                <a:latin typeface="Aptos Serif"/>
                <a:cs typeface="Aptos Serif"/>
              </a:rPr>
              <a:t> ale </a:t>
            </a:r>
            <a:r>
              <a:rPr lang="en-US" sz="2300" err="1">
                <a:latin typeface="Aptos Serif"/>
                <a:cs typeface="Aptos Serif"/>
              </a:rPr>
              <a:t>celorlalte</a:t>
            </a:r>
            <a:r>
              <a:rPr lang="en-US" sz="2300" dirty="0">
                <a:latin typeface="Aptos Serif"/>
                <a:cs typeface="Aptos Serif"/>
              </a:rPr>
              <a:t> </a:t>
            </a:r>
            <a:r>
              <a:rPr lang="en-US" sz="2300" err="1">
                <a:latin typeface="Aptos Serif"/>
                <a:cs typeface="Aptos Serif"/>
              </a:rPr>
              <a:t>strategii</a:t>
            </a:r>
            <a:r>
              <a:rPr lang="en-US" sz="2300" dirty="0">
                <a:latin typeface="Aptos Serif"/>
                <a:cs typeface="Aptos Serif"/>
              </a:rPr>
              <a:t>. </a:t>
            </a:r>
            <a:r>
              <a:rPr lang="en-US" sz="2300" err="1">
                <a:latin typeface="Aptos Serif"/>
                <a:cs typeface="Aptos Serif"/>
              </a:rPr>
              <a:t>Dacă</a:t>
            </a:r>
            <a:r>
              <a:rPr lang="en-US" sz="2300" dirty="0">
                <a:latin typeface="Aptos Serif"/>
                <a:cs typeface="Aptos Serif"/>
              </a:rPr>
              <a:t> </a:t>
            </a:r>
            <a:r>
              <a:rPr lang="en-US" sz="2300" err="1">
                <a:latin typeface="Aptos Serif"/>
                <a:cs typeface="Aptos Serif"/>
              </a:rPr>
              <a:t>strategia</a:t>
            </a:r>
            <a:r>
              <a:rPr lang="en-US" sz="2300" dirty="0">
                <a:latin typeface="Aptos Serif"/>
                <a:cs typeface="Aptos Serif"/>
              </a:rPr>
              <a:t> </a:t>
            </a:r>
            <a:r>
              <a:rPr lang="en-US" sz="2300" err="1">
                <a:latin typeface="Aptos Serif"/>
                <a:cs typeface="Aptos Serif"/>
              </a:rPr>
              <a:t>inamică</a:t>
            </a:r>
            <a:r>
              <a:rPr lang="en-US" sz="2300" dirty="0">
                <a:latin typeface="Aptos Serif"/>
                <a:cs typeface="Aptos Serif"/>
              </a:rPr>
              <a:t> </a:t>
            </a:r>
            <a:r>
              <a:rPr lang="en-US" sz="2300" err="1">
                <a:latin typeface="Aptos Serif"/>
                <a:cs typeface="Aptos Serif"/>
              </a:rPr>
              <a:t>cooperează</a:t>
            </a:r>
            <a:r>
              <a:rPr lang="en-US" sz="2300" dirty="0">
                <a:latin typeface="Aptos Serif"/>
                <a:cs typeface="Aptos Serif"/>
              </a:rPr>
              <a:t> </a:t>
            </a:r>
            <a:r>
              <a:rPr lang="en-US" sz="2300" err="1">
                <a:latin typeface="Aptos Serif"/>
                <a:cs typeface="Aptos Serif"/>
              </a:rPr>
              <a:t>atunci</a:t>
            </a:r>
            <a:r>
              <a:rPr lang="en-US" sz="2300" dirty="0">
                <a:latin typeface="Aptos Serif"/>
                <a:cs typeface="Aptos Serif"/>
              </a:rPr>
              <a:t> </a:t>
            </a:r>
            <a:r>
              <a:rPr lang="en-US" sz="2300" err="1">
                <a:latin typeface="Aptos Serif"/>
                <a:cs typeface="Aptos Serif"/>
              </a:rPr>
              <a:t>și</a:t>
            </a:r>
            <a:r>
              <a:rPr lang="en-US" sz="2300" dirty="0">
                <a:latin typeface="Aptos Serif"/>
                <a:cs typeface="Aptos Serif"/>
              </a:rPr>
              <a:t> </a:t>
            </a:r>
            <a:r>
              <a:rPr lang="en-US" sz="2300" err="1">
                <a:latin typeface="Aptos Serif"/>
                <a:cs typeface="Aptos Serif"/>
              </a:rPr>
              <a:t>această</a:t>
            </a:r>
            <a:r>
              <a:rPr lang="en-US" sz="2300" dirty="0">
                <a:latin typeface="Aptos Serif"/>
                <a:cs typeface="Aptos Serif"/>
              </a:rPr>
              <a:t> </a:t>
            </a:r>
            <a:r>
              <a:rPr lang="en-US" sz="2300" err="1">
                <a:latin typeface="Aptos Serif"/>
                <a:cs typeface="Aptos Serif"/>
              </a:rPr>
              <a:t>strategie</a:t>
            </a:r>
            <a:r>
              <a:rPr lang="en-US" sz="2300" dirty="0">
                <a:latin typeface="Aptos Serif"/>
                <a:cs typeface="Aptos Serif"/>
              </a:rPr>
              <a:t> </a:t>
            </a:r>
            <a:r>
              <a:rPr lang="en-US" sz="2300" err="1">
                <a:latin typeface="Aptos Serif"/>
                <a:cs typeface="Aptos Serif"/>
              </a:rPr>
              <a:t>va</a:t>
            </a:r>
            <a:r>
              <a:rPr lang="en-US" sz="2300" dirty="0">
                <a:latin typeface="Aptos Serif"/>
                <a:cs typeface="Aptos Serif"/>
              </a:rPr>
              <a:t> </a:t>
            </a:r>
            <a:r>
              <a:rPr lang="en-US" sz="2300" err="1">
                <a:latin typeface="Aptos Serif"/>
                <a:cs typeface="Aptos Serif"/>
              </a:rPr>
              <a:t>coopera</a:t>
            </a:r>
            <a:r>
              <a:rPr lang="en-US" sz="2300" dirty="0">
                <a:latin typeface="Aptos Serif"/>
                <a:cs typeface="Aptos Serif"/>
              </a:rPr>
              <a:t> </a:t>
            </a:r>
            <a:r>
              <a:rPr lang="en-US" sz="2300" err="1">
                <a:latin typeface="Aptos Serif"/>
                <a:cs typeface="Aptos Serif"/>
              </a:rPr>
              <a:t>iar</a:t>
            </a:r>
            <a:r>
              <a:rPr lang="en-US" sz="2300" dirty="0">
                <a:latin typeface="Aptos Serif"/>
                <a:cs typeface="Aptos Serif"/>
              </a:rPr>
              <a:t> </a:t>
            </a:r>
            <a:r>
              <a:rPr lang="en-US" sz="2300" err="1">
                <a:latin typeface="Aptos Serif"/>
                <a:cs typeface="Aptos Serif"/>
              </a:rPr>
              <a:t>dacă</a:t>
            </a:r>
            <a:r>
              <a:rPr lang="en-US" sz="2300" dirty="0">
                <a:latin typeface="Aptos Serif"/>
                <a:cs typeface="Aptos Serif"/>
              </a:rPr>
              <a:t> </a:t>
            </a:r>
            <a:r>
              <a:rPr lang="en-US" sz="2300" err="1">
                <a:latin typeface="Aptos Serif"/>
                <a:cs typeface="Aptos Serif"/>
              </a:rPr>
              <a:t>ea</a:t>
            </a:r>
            <a:r>
              <a:rPr lang="en-US" sz="2300" dirty="0">
                <a:latin typeface="Aptos Serif"/>
                <a:cs typeface="Aptos Serif"/>
              </a:rPr>
              <a:t> </a:t>
            </a:r>
            <a:r>
              <a:rPr lang="en-US" sz="2300" err="1">
                <a:latin typeface="Aptos Serif"/>
                <a:cs typeface="Aptos Serif"/>
              </a:rPr>
              <a:t>respinge</a:t>
            </a:r>
            <a:r>
              <a:rPr lang="en-US" sz="2300" dirty="0">
                <a:latin typeface="Aptos Serif"/>
                <a:cs typeface="Aptos Serif"/>
              </a:rPr>
              <a:t> </a:t>
            </a:r>
            <a:r>
              <a:rPr lang="en-US" sz="2300" err="1">
                <a:latin typeface="Aptos Serif"/>
                <a:cs typeface="Aptos Serif"/>
              </a:rPr>
              <a:t>atunci</a:t>
            </a:r>
            <a:r>
              <a:rPr lang="en-US" sz="2300" dirty="0">
                <a:latin typeface="Aptos Serif"/>
                <a:cs typeface="Aptos Serif"/>
              </a:rPr>
              <a:t> </a:t>
            </a:r>
            <a:r>
              <a:rPr lang="en-US" sz="2300" err="1">
                <a:latin typeface="Aptos Serif"/>
                <a:cs typeface="Aptos Serif"/>
              </a:rPr>
              <a:t>același</a:t>
            </a:r>
            <a:r>
              <a:rPr lang="en-US" sz="2300" dirty="0">
                <a:latin typeface="Aptos Serif"/>
                <a:cs typeface="Aptos Serif"/>
              </a:rPr>
              <a:t> </a:t>
            </a:r>
            <a:r>
              <a:rPr lang="en-US" sz="2300" err="1">
                <a:latin typeface="Aptos Serif"/>
                <a:cs typeface="Aptos Serif"/>
              </a:rPr>
              <a:t>lucru</a:t>
            </a:r>
            <a:r>
              <a:rPr lang="en-US" sz="2300" dirty="0">
                <a:latin typeface="Aptos Serif"/>
                <a:cs typeface="Aptos Serif"/>
              </a:rPr>
              <a:t> </a:t>
            </a:r>
            <a:r>
              <a:rPr lang="en-US" sz="2300" err="1">
                <a:latin typeface="Aptos Serif"/>
                <a:cs typeface="Aptos Serif"/>
              </a:rPr>
              <a:t>va</a:t>
            </a:r>
            <a:r>
              <a:rPr lang="en-US" sz="2300" dirty="0">
                <a:latin typeface="Aptos Serif"/>
                <a:cs typeface="Aptos Serif"/>
              </a:rPr>
              <a:t> fi </a:t>
            </a:r>
            <a:r>
              <a:rPr lang="en-US" sz="2300" err="1">
                <a:latin typeface="Aptos Serif"/>
                <a:cs typeface="Aptos Serif"/>
              </a:rPr>
              <a:t>realizat</a:t>
            </a:r>
            <a:r>
              <a:rPr lang="en-US" sz="2300" dirty="0">
                <a:latin typeface="Aptos Serif"/>
                <a:cs typeface="Aptos Serif"/>
              </a:rPr>
              <a:t> </a:t>
            </a:r>
            <a:r>
              <a:rPr lang="en-US" sz="2300" err="1">
                <a:latin typeface="Aptos Serif"/>
                <a:cs typeface="Aptos Serif"/>
              </a:rPr>
              <a:t>și</a:t>
            </a:r>
            <a:r>
              <a:rPr lang="en-US" sz="2300" dirty="0">
                <a:latin typeface="Aptos Serif"/>
                <a:cs typeface="Aptos Serif"/>
              </a:rPr>
              <a:t> de "Tit for tat".</a:t>
            </a:r>
          </a:p>
        </p:txBody>
      </p:sp>
    </p:spTree>
    <p:extLst>
      <p:ext uri="{BB962C8B-B14F-4D97-AF65-F5344CB8AC3E}">
        <p14:creationId xmlns:p14="http://schemas.microsoft.com/office/powerpoint/2010/main" val="1042009888"/>
      </p:ext>
    </p:extLst>
  </p:cSld>
  <p:clrMapOvr>
    <a:masterClrMapping/>
  </p:clrMapOvr>
</p:sld>
</file>

<file path=ppt/theme/theme1.xml><?xml version="1.0" encoding="utf-8"?>
<a:theme xmlns:a="http://schemas.openxmlformats.org/drawingml/2006/main" name="AfterglowVTI">
  <a:themeElements>
    <a:clrScheme name="AnalogousFromDarkSeedLeftStep">
      <a:dk1>
        <a:srgbClr val="000000"/>
      </a:dk1>
      <a:lt1>
        <a:srgbClr val="FFFFFF"/>
      </a:lt1>
      <a:dk2>
        <a:srgbClr val="1C2431"/>
      </a:dk2>
      <a:lt2>
        <a:srgbClr val="F2F3F0"/>
      </a:lt2>
      <a:accent1>
        <a:srgbClr val="824DC3"/>
      </a:accent1>
      <a:accent2>
        <a:srgbClr val="4743B5"/>
      </a:accent2>
      <a:accent3>
        <a:srgbClr val="4D7AC3"/>
      </a:accent3>
      <a:accent4>
        <a:srgbClr val="3B99B1"/>
      </a:accent4>
      <a:accent5>
        <a:srgbClr val="4BC0A7"/>
      </a:accent5>
      <a:accent6>
        <a:srgbClr val="3BB167"/>
      </a:accent6>
      <a:hlink>
        <a:srgbClr val="339A96"/>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AfterglowVTI</vt:lpstr>
      <vt:lpstr>Analiza și testarea strategiilor într-un joc bazat pe decizii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revision>247</cp:revision>
  <dcterms:created xsi:type="dcterms:W3CDTF">2024-05-09T18:44:33Z</dcterms:created>
  <dcterms:modified xsi:type="dcterms:W3CDTF">2024-05-10T16:14:02Z</dcterms:modified>
</cp:coreProperties>
</file>