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8" r:id="rId3"/>
    <p:sldId id="259" r:id="rId4"/>
    <p:sldId id="309" r:id="rId5"/>
    <p:sldId id="310" r:id="rId6"/>
    <p:sldId id="311" r:id="rId7"/>
    <p:sldId id="261" r:id="rId8"/>
    <p:sldId id="306" r:id="rId9"/>
    <p:sldId id="307" r:id="rId10"/>
    <p:sldId id="308" r:id="rId11"/>
    <p:sldId id="312" r:id="rId12"/>
    <p:sldId id="313" r:id="rId13"/>
    <p:sldId id="314" r:id="rId14"/>
    <p:sldId id="315" r:id="rId15"/>
    <p:sldId id="317" r:id="rId16"/>
    <p:sldId id="316" r:id="rId17"/>
    <p:sldId id="318" r:id="rId18"/>
    <p:sldId id="319" r:id="rId19"/>
    <p:sldId id="320" r:id="rId20"/>
    <p:sldId id="286" r:id="rId21"/>
  </p:sldIdLst>
  <p:sldSz cx="9144000" cy="5143500" type="screen16x9"/>
  <p:notesSz cx="6858000" cy="9144000"/>
  <p:embeddedFontLst>
    <p:embeddedFont>
      <p:font typeface="Barlow Semi Condensed" panose="020B0604020202020204" charset="0"/>
      <p:regular r:id="rId23"/>
      <p:bold r:id="rId24"/>
      <p:italic r:id="rId25"/>
      <p:boldItalic r:id="rId26"/>
    </p:embeddedFont>
    <p:embeddedFont>
      <p:font typeface="Barlow Semi Condensed Medium" panose="020B0604020202020204" charset="0"/>
      <p:regular r:id="rId27"/>
      <p:bold r:id="rId28"/>
      <p:italic r:id="rId29"/>
      <p:boldItalic r:id="rId30"/>
    </p:embeddedFont>
    <p:embeddedFont>
      <p:font typeface="Fjalla One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498B49-24A4-4786-B32F-8C430E07C189}">
  <a:tblStyle styleId="{14498B49-24A4-4786-B32F-8C430E07C1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5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73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5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28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645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51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811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43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519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0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0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82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63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2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41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-apps.com.br/node-j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odejs.org/pt/learn/getting-started/introduction-to-nodejs" TargetMode="External"/><Relationship Id="rId5" Type="http://schemas.openxmlformats.org/officeDocument/2006/relationships/hyperlink" Target="https://kinsta.com/pt/blog/alternativas-do-node-js/" TargetMode="External"/><Relationship Id="rId4" Type="http://schemas.openxmlformats.org/officeDocument/2006/relationships/hyperlink" Target="https://www.alura.com.br/artigos/node-js?srsltid=AfmBOorhqpmUR9I6eiZmniT-3N5Lg3Hspi2T52Yaqiqpkd0BKbYJayf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63710" y="3924199"/>
            <a:ext cx="3346187" cy="4378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Desenvolvimento de Sistemas Web</a:t>
            </a:r>
            <a:endParaRPr sz="18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83" y="1827239"/>
            <a:ext cx="2826454" cy="1733559"/>
          </a:xfrm>
          <a:prstGeom prst="rect">
            <a:avLst/>
          </a:prstGeom>
        </p:spPr>
      </p:pic>
      <p:sp>
        <p:nvSpPr>
          <p:cNvPr id="200" name="Google Shape;1884;p35"/>
          <p:cNvSpPr txBox="1">
            <a:spLocks/>
          </p:cNvSpPr>
          <p:nvPr/>
        </p:nvSpPr>
        <p:spPr>
          <a:xfrm>
            <a:off x="5735470" y="4291829"/>
            <a:ext cx="3193967" cy="43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pt-BR" sz="1800" dirty="0" smtClean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Anderson </a:t>
            </a:r>
            <a:r>
              <a:rPr lang="pt-BR" sz="1800" dirty="0" err="1" smtClean="0">
                <a:solidFill>
                  <a:schemeClr val="accent5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Luis</a:t>
            </a:r>
            <a:endParaRPr lang="pt-BR" sz="1800" dirty="0">
              <a:solidFill>
                <a:schemeClr val="accent5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Concorrentes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1833646" y="1348841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2018746" y="1542491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5208341" y="1975382"/>
            <a:ext cx="3515669" cy="2126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Linguagem compilada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Focada em segurança &amp; desempenho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S.O. e Drivers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Gerenciamento eficiente de memória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Sem Garbage Collector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3" name="Google Shape;1921;p37"/>
          <p:cNvGrpSpPr/>
          <p:nvPr/>
        </p:nvGrpSpPr>
        <p:grpSpPr>
          <a:xfrm>
            <a:off x="5059085" y="2111337"/>
            <a:ext cx="149256" cy="153137"/>
            <a:chOff x="917233" y="3983089"/>
            <a:chExt cx="635101" cy="635099"/>
          </a:xfrm>
        </p:grpSpPr>
        <p:sp>
          <p:nvSpPr>
            <p:cNvPr id="24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921;p37"/>
          <p:cNvGrpSpPr/>
          <p:nvPr/>
        </p:nvGrpSpPr>
        <p:grpSpPr>
          <a:xfrm>
            <a:off x="5059085" y="2527312"/>
            <a:ext cx="149256" cy="153137"/>
            <a:chOff x="917231" y="3983097"/>
            <a:chExt cx="635100" cy="635100"/>
          </a:xfrm>
        </p:grpSpPr>
        <p:sp>
          <p:nvSpPr>
            <p:cNvPr id="38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921;p37"/>
          <p:cNvGrpSpPr/>
          <p:nvPr/>
        </p:nvGrpSpPr>
        <p:grpSpPr>
          <a:xfrm>
            <a:off x="5059085" y="2939568"/>
            <a:ext cx="149256" cy="153137"/>
            <a:chOff x="917231" y="3983097"/>
            <a:chExt cx="635100" cy="635100"/>
          </a:xfrm>
        </p:grpSpPr>
        <p:sp>
          <p:nvSpPr>
            <p:cNvPr id="41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921;p37"/>
          <p:cNvGrpSpPr/>
          <p:nvPr/>
        </p:nvGrpSpPr>
        <p:grpSpPr>
          <a:xfrm>
            <a:off x="5059072" y="3351824"/>
            <a:ext cx="149256" cy="153137"/>
            <a:chOff x="917231" y="3983097"/>
            <a:chExt cx="635100" cy="635100"/>
          </a:xfrm>
        </p:grpSpPr>
        <p:sp>
          <p:nvSpPr>
            <p:cNvPr id="44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921;p37"/>
          <p:cNvGrpSpPr/>
          <p:nvPr/>
        </p:nvGrpSpPr>
        <p:grpSpPr>
          <a:xfrm>
            <a:off x="5059072" y="3764080"/>
            <a:ext cx="149256" cy="153137"/>
            <a:chOff x="917231" y="3983097"/>
            <a:chExt cx="635100" cy="635100"/>
          </a:xfrm>
        </p:grpSpPr>
        <p:sp>
          <p:nvSpPr>
            <p:cNvPr id="47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3498;p61"/>
          <p:cNvSpPr txBox="1">
            <a:spLocks noGrp="1"/>
          </p:cNvSpPr>
          <p:nvPr>
            <p:ph type="title"/>
          </p:nvPr>
        </p:nvSpPr>
        <p:spPr>
          <a:xfrm>
            <a:off x="2127147" y="1704996"/>
            <a:ext cx="208899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err="1" smtClean="0">
                <a:solidFill>
                  <a:schemeClr val="accent3">
                    <a:lumMod val="50000"/>
                  </a:schemeClr>
                </a:solidFill>
                <a:latin typeface="Barlow Semi Condensed" panose="020B0604020202020204" charset="0"/>
              </a:rPr>
              <a:t>Rust</a:t>
            </a:r>
            <a:endParaRPr b="1" dirty="0">
              <a:solidFill>
                <a:schemeClr val="accent3">
                  <a:lumMod val="50000"/>
                </a:schemeClr>
              </a:solidFill>
              <a:latin typeface="Barlow Semi Condensed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88" y="2397188"/>
            <a:ext cx="1466113" cy="15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1" grpId="0" animBg="1"/>
      <p:bldP spid="3502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42" y="1756234"/>
            <a:ext cx="7061608" cy="12741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42" y="3583891"/>
            <a:ext cx="7061608" cy="67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30" y="1477617"/>
            <a:ext cx="5940232" cy="31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24" y="1131999"/>
            <a:ext cx="6818243" cy="149169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227" y="2731876"/>
            <a:ext cx="1707636" cy="219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0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08" y="1119808"/>
            <a:ext cx="5223676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54" y="2311341"/>
            <a:ext cx="7209183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4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72" y="1084503"/>
            <a:ext cx="6537014" cy="100853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72" y="2226614"/>
            <a:ext cx="6537014" cy="14719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73" y="3832165"/>
            <a:ext cx="6537014" cy="10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39" y="1628008"/>
            <a:ext cx="2248214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0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70" y="1119808"/>
            <a:ext cx="2532352" cy="3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Exemplo Prático – Gerador QR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626" y="1248396"/>
            <a:ext cx="3230839" cy="32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8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396044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Histórico</a:t>
            </a:r>
            <a:endParaRPr dirty="0"/>
          </a:p>
        </p:txBody>
      </p:sp>
      <p:sp>
        <p:nvSpPr>
          <p:cNvPr id="1929" name="Google Shape;1929;p37"/>
          <p:cNvSpPr txBox="1">
            <a:spLocks noGrp="1"/>
          </p:cNvSpPr>
          <p:nvPr>
            <p:ph type="subTitle" idx="2"/>
          </p:nvPr>
        </p:nvSpPr>
        <p:spPr>
          <a:xfrm>
            <a:off x="1491357" y="603098"/>
            <a:ext cx="296080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Ineficiência na gestão de recursos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2" name="Google Shape;1932;p37"/>
          <p:cNvSpPr txBox="1">
            <a:spLocks noGrp="1"/>
          </p:cNvSpPr>
          <p:nvPr>
            <p:ph type="subTitle" idx="4"/>
          </p:nvPr>
        </p:nvSpPr>
        <p:spPr>
          <a:xfrm>
            <a:off x="1491357" y="142558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 smtClean="0"/>
              <a:t>Client-side</a:t>
            </a:r>
            <a:r>
              <a:rPr lang="pt-BR" dirty="0" smtClean="0"/>
              <a:t> &amp; Server-</a:t>
            </a:r>
            <a:r>
              <a:rPr lang="pt-BR" dirty="0" err="1" smtClean="0"/>
              <a:t>side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5469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11" y="1592041"/>
            <a:ext cx="2501124" cy="2501124"/>
          </a:xfrm>
          <a:prstGeom prst="ellipse">
            <a:avLst/>
          </a:prstGeom>
          <a:ln w="63500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4" name="Google Shape;1934;p37"/>
          <p:cNvSpPr txBox="1">
            <a:spLocks noGrp="1"/>
          </p:cNvSpPr>
          <p:nvPr>
            <p:ph type="subTitle" idx="6"/>
          </p:nvPr>
        </p:nvSpPr>
        <p:spPr>
          <a:xfrm>
            <a:off x="6502228" y="4236244"/>
            <a:ext cx="899111" cy="390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 smtClean="0">
                <a:latin typeface="Fjalla One" panose="020B0604020202020204" charset="0"/>
                <a:cs typeface="Fjalla One" panose="020B0604020202020204" charset="0"/>
              </a:rPr>
              <a:t>Ryan Dahl</a:t>
            </a:r>
            <a:endParaRPr sz="1400" b="1" dirty="0">
              <a:latin typeface="Fjalla One" panose="020B0604020202020204" charset="0"/>
              <a:cs typeface="Fjalla On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9" grpId="0" build="p"/>
      <p:bldP spid="1932" grpId="0" build="p"/>
      <p:bldP spid="1937" grpId="0"/>
      <p:bldP spid="1938" grpId="0"/>
      <p:bldP spid="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663149" y="1246850"/>
            <a:ext cx="6208642" cy="3205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pt-BR" u="sng" dirty="0">
                <a:hlinkClick r:id="rId3"/>
              </a:rPr>
              <a:t>https://</a:t>
            </a:r>
            <a:r>
              <a:rPr lang="pt-BR" u="sng" dirty="0" smtClean="0">
                <a:hlinkClick r:id="rId3"/>
              </a:rPr>
              <a:t>www.x-apps.com.br/node-js</a:t>
            </a:r>
            <a:endParaRPr lang="pt-BR" u="sng" dirty="0"/>
          </a:p>
          <a:p>
            <a:pPr marL="0" lvl="0" indent="0">
              <a:lnSpc>
                <a:spcPct val="150000"/>
              </a:lnSpc>
              <a:buNone/>
            </a:pPr>
            <a:endParaRPr lang="pt-BR" sz="1800" u="sng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pt-BR" u="sng" dirty="0">
                <a:hlinkClick r:id="rId4"/>
              </a:rPr>
              <a:t>https://</a:t>
            </a:r>
            <a:r>
              <a:rPr lang="pt-BR" u="sng" dirty="0" smtClean="0">
                <a:hlinkClick r:id="rId4"/>
              </a:rPr>
              <a:t>www.alura.com.br/artigos/node-js?srsltid=AfmBOorhqpmUR9I6eiZmniT-3N5Lg3Hspi2T52Yaqiqpkd0BKbYJayfx</a:t>
            </a:r>
            <a:endParaRPr lang="pt-BR" u="sng" dirty="0"/>
          </a:p>
          <a:p>
            <a:pPr marL="0" lvl="0" indent="0">
              <a:lnSpc>
                <a:spcPct val="150000"/>
              </a:lnSpc>
              <a:buNone/>
            </a:pPr>
            <a:endParaRPr lang="pt-BR" sz="1800" u="sng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pt-BR" u="sng" dirty="0">
                <a:hlinkClick r:id="rId5"/>
              </a:rPr>
              <a:t>https://kinsta.com/pt/blog/alternativas-do-node-js</a:t>
            </a:r>
            <a:r>
              <a:rPr lang="pt-BR" u="sng" dirty="0" smtClean="0">
                <a:hlinkClick r:id="rId5"/>
              </a:rPr>
              <a:t>/</a:t>
            </a:r>
            <a:endParaRPr lang="pt-BR" u="sng" dirty="0"/>
          </a:p>
          <a:p>
            <a:pPr marL="0" lvl="0" indent="0">
              <a:lnSpc>
                <a:spcPct val="150000"/>
              </a:lnSpc>
              <a:buNone/>
            </a:pPr>
            <a:endParaRPr lang="pt-BR" sz="1800" u="sng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u="sng" dirty="0">
                <a:sym typeface="Barlow Semi Condensed Medium"/>
                <a:hlinkClick r:id="rId6"/>
              </a:rPr>
              <a:t>https://nodejs.org/pt/learn/getting-started/introduction-to-nodejs</a:t>
            </a:r>
            <a:endParaRPr lang="pt-BR" u="sng" dirty="0">
              <a:sym typeface="Barlow Semi Condensed Medium"/>
            </a:endParaRPr>
          </a:p>
          <a:p>
            <a:pPr marL="0" lvl="0" indent="0">
              <a:lnSpc>
                <a:spcPct val="150000"/>
              </a:lnSpc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Referências</a:t>
            </a:r>
            <a:endParaRPr dirty="0"/>
          </a:p>
        </p:txBody>
      </p:sp>
      <p:grpSp>
        <p:nvGrpSpPr>
          <p:cNvPr id="6" name="Google Shape;1921;p37"/>
          <p:cNvGrpSpPr/>
          <p:nvPr/>
        </p:nvGrpSpPr>
        <p:grpSpPr>
          <a:xfrm>
            <a:off x="1528732" y="1385920"/>
            <a:ext cx="149256" cy="153137"/>
            <a:chOff x="917233" y="3983089"/>
            <a:chExt cx="635101" cy="635099"/>
          </a:xfrm>
        </p:grpSpPr>
        <p:sp>
          <p:nvSpPr>
            <p:cNvPr id="7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921;p37"/>
          <p:cNvGrpSpPr/>
          <p:nvPr/>
        </p:nvGrpSpPr>
        <p:grpSpPr>
          <a:xfrm>
            <a:off x="1531113" y="2145280"/>
            <a:ext cx="149256" cy="153137"/>
            <a:chOff x="917231" y="3983097"/>
            <a:chExt cx="635100" cy="635100"/>
          </a:xfrm>
        </p:grpSpPr>
        <p:sp>
          <p:nvSpPr>
            <p:cNvPr id="10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921;p37"/>
          <p:cNvGrpSpPr/>
          <p:nvPr/>
        </p:nvGrpSpPr>
        <p:grpSpPr>
          <a:xfrm>
            <a:off x="1528732" y="3057777"/>
            <a:ext cx="149256" cy="153137"/>
            <a:chOff x="917231" y="3983097"/>
            <a:chExt cx="635100" cy="635100"/>
          </a:xfrm>
        </p:grpSpPr>
        <p:sp>
          <p:nvSpPr>
            <p:cNvPr id="13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921;p37"/>
          <p:cNvGrpSpPr/>
          <p:nvPr/>
        </p:nvGrpSpPr>
        <p:grpSpPr>
          <a:xfrm>
            <a:off x="1522740" y="3737494"/>
            <a:ext cx="155248" cy="159285"/>
            <a:chOff x="917233" y="3983089"/>
            <a:chExt cx="635101" cy="635099"/>
          </a:xfrm>
        </p:grpSpPr>
        <p:sp>
          <p:nvSpPr>
            <p:cNvPr id="18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82" y="742920"/>
            <a:ext cx="2601601" cy="19512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41" y="3355042"/>
            <a:ext cx="1511992" cy="151199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53" y="244097"/>
            <a:ext cx="1053995" cy="127616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20" y="2312002"/>
            <a:ext cx="1419885" cy="1429350"/>
          </a:xfrm>
          <a:prstGeom prst="rect">
            <a:avLst/>
          </a:prstGeom>
        </p:spPr>
      </p:pic>
      <p:sp>
        <p:nvSpPr>
          <p:cNvPr id="21" name="Google Shape;3466;p59"/>
          <p:cNvSpPr/>
          <p:nvPr/>
        </p:nvSpPr>
        <p:spPr>
          <a:xfrm rot="4840191">
            <a:off x="2622484" y="2930652"/>
            <a:ext cx="651973" cy="491153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466;p59"/>
          <p:cNvSpPr/>
          <p:nvPr/>
        </p:nvSpPr>
        <p:spPr>
          <a:xfrm rot="21548792">
            <a:off x="5742563" y="4013834"/>
            <a:ext cx="651974" cy="491153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466;p59"/>
          <p:cNvSpPr/>
          <p:nvPr/>
        </p:nvSpPr>
        <p:spPr>
          <a:xfrm rot="15078401">
            <a:off x="6290934" y="925853"/>
            <a:ext cx="651974" cy="491153"/>
          </a:xfrm>
          <a:custGeom>
            <a:avLst/>
            <a:gdLst/>
            <a:ahLst/>
            <a:cxnLst/>
            <a:rect l="l" t="t" r="r" b="b"/>
            <a:pathLst>
              <a:path w="1385" h="1098" extrusionOk="0">
                <a:moveTo>
                  <a:pt x="894" y="1"/>
                </a:moveTo>
                <a:cubicBezTo>
                  <a:pt x="801" y="210"/>
                  <a:pt x="620" y="369"/>
                  <a:pt x="397" y="434"/>
                </a:cubicBezTo>
                <a:lnTo>
                  <a:pt x="397" y="275"/>
                </a:lnTo>
                <a:lnTo>
                  <a:pt x="0" y="672"/>
                </a:lnTo>
                <a:lnTo>
                  <a:pt x="397" y="1097"/>
                </a:lnTo>
                <a:lnTo>
                  <a:pt x="397" y="910"/>
                </a:lnTo>
                <a:cubicBezTo>
                  <a:pt x="873" y="823"/>
                  <a:pt x="1262" y="470"/>
                  <a:pt x="1385" y="1"/>
                </a:cubicBezTo>
                <a:close/>
              </a:path>
            </a:pathLst>
          </a:custGeom>
          <a:solidFill>
            <a:schemeClr val="accent5">
              <a:lumMod val="50000"/>
              <a:lumOff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465;p59"/>
          <p:cNvSpPr/>
          <p:nvPr/>
        </p:nvSpPr>
        <p:spPr>
          <a:xfrm rot="10573851">
            <a:off x="3401657" y="2280844"/>
            <a:ext cx="615242" cy="658059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465;p59"/>
          <p:cNvSpPr/>
          <p:nvPr/>
        </p:nvSpPr>
        <p:spPr>
          <a:xfrm rot="5682452">
            <a:off x="5309464" y="3072538"/>
            <a:ext cx="615242" cy="65806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465;p59"/>
          <p:cNvSpPr/>
          <p:nvPr/>
        </p:nvSpPr>
        <p:spPr>
          <a:xfrm rot="20812061">
            <a:off x="5631016" y="1534964"/>
            <a:ext cx="615242" cy="658060"/>
          </a:xfrm>
          <a:custGeom>
            <a:avLst/>
            <a:gdLst/>
            <a:ahLst/>
            <a:cxnLst/>
            <a:rect l="l" t="t" r="r" b="b"/>
            <a:pathLst>
              <a:path w="1105" h="1386" extrusionOk="0">
                <a:moveTo>
                  <a:pt x="426" y="1"/>
                </a:moveTo>
                <a:lnTo>
                  <a:pt x="1" y="397"/>
                </a:lnTo>
                <a:lnTo>
                  <a:pt x="188" y="397"/>
                </a:lnTo>
                <a:cubicBezTo>
                  <a:pt x="275" y="873"/>
                  <a:pt x="628" y="1263"/>
                  <a:pt x="1097" y="1386"/>
                </a:cubicBezTo>
                <a:lnTo>
                  <a:pt x="1104" y="895"/>
                </a:lnTo>
                <a:cubicBezTo>
                  <a:pt x="888" y="801"/>
                  <a:pt x="729" y="621"/>
                  <a:pt x="664" y="397"/>
                </a:cubicBezTo>
                <a:lnTo>
                  <a:pt x="830" y="397"/>
                </a:lnTo>
                <a:lnTo>
                  <a:pt x="426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932;p37"/>
          <p:cNvSpPr txBox="1">
            <a:spLocks noGrp="1"/>
          </p:cNvSpPr>
          <p:nvPr>
            <p:ph type="subTitle" idx="4"/>
          </p:nvPr>
        </p:nvSpPr>
        <p:spPr>
          <a:xfrm>
            <a:off x="3870001" y="2084598"/>
            <a:ext cx="139391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1200" dirty="0" smtClean="0">
                <a:latin typeface="Barlow Semi Condensed" panose="020B0604020202020204" charset="0"/>
              </a:rPr>
              <a:t>R</a:t>
            </a:r>
            <a:r>
              <a:rPr lang="pt-BR" sz="1200" dirty="0">
                <a:latin typeface="Barlow Semi Condensed" panose="020B0604020202020204" charset="0"/>
              </a:rPr>
              <a:t>EQUEST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pt-BR" sz="1200" dirty="0" smtClean="0">
                <a:latin typeface="Barlow Semi Condensed" panose="020B0604020202020204" charset="0"/>
              </a:rPr>
              <a:t>(</a:t>
            </a:r>
            <a:r>
              <a:rPr lang="pt-BR" sz="1200" dirty="0">
                <a:latin typeface="Barlow Semi Condensed" panose="020B0604020202020204" charset="0"/>
              </a:rPr>
              <a:t>E-mail + Senha</a:t>
            </a:r>
            <a:r>
              <a:rPr lang="pt-BR" sz="1200" dirty="0" smtClean="0">
                <a:latin typeface="Barlow Semi Condensed" panose="020B0604020202020204" charset="0"/>
              </a:rPr>
              <a:t>)</a:t>
            </a:r>
            <a:endParaRPr lang="pt-BR" sz="1200" dirty="0">
              <a:latin typeface="Barlow Semi Condensed" panose="020B0604020202020204" charset="0"/>
            </a:endParaRPr>
          </a:p>
        </p:txBody>
      </p:sp>
      <p:sp>
        <p:nvSpPr>
          <p:cNvPr id="31" name="Google Shape;1932;p37"/>
          <p:cNvSpPr txBox="1">
            <a:spLocks noGrp="1"/>
          </p:cNvSpPr>
          <p:nvPr>
            <p:ph type="subTitle" idx="4294967295"/>
          </p:nvPr>
        </p:nvSpPr>
        <p:spPr>
          <a:xfrm>
            <a:off x="6279820" y="3544289"/>
            <a:ext cx="139391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1200" dirty="0"/>
              <a:t>i</a:t>
            </a:r>
            <a:r>
              <a:rPr lang="pt-BR" sz="1200" dirty="0" smtClean="0"/>
              <a:t>ndex.js</a:t>
            </a:r>
            <a:endParaRPr lang="pt-BR" sz="1200" dirty="0"/>
          </a:p>
        </p:txBody>
      </p:sp>
      <p:sp>
        <p:nvSpPr>
          <p:cNvPr id="32" name="Google Shape;1932;p37"/>
          <p:cNvSpPr txBox="1">
            <a:spLocks noGrp="1"/>
          </p:cNvSpPr>
          <p:nvPr>
            <p:ph type="subTitle" idx="4294967295"/>
          </p:nvPr>
        </p:nvSpPr>
        <p:spPr>
          <a:xfrm>
            <a:off x="5360243" y="2006560"/>
            <a:ext cx="823252" cy="366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1200" dirty="0" smtClean="0">
                <a:latin typeface="Barlow Semi Condensed" panose="020B0604020202020204" charset="0"/>
              </a:rPr>
              <a:t>E-mail</a:t>
            </a:r>
            <a:endParaRPr lang="pt-BR" sz="1200" dirty="0">
              <a:latin typeface="Barlow Semi Condensed" panose="020B0604020202020204" charset="0"/>
            </a:endParaRPr>
          </a:p>
        </p:txBody>
      </p:sp>
      <p:sp>
        <p:nvSpPr>
          <p:cNvPr id="34" name="Google Shape;1932;p37"/>
          <p:cNvSpPr txBox="1">
            <a:spLocks noGrp="1"/>
          </p:cNvSpPr>
          <p:nvPr>
            <p:ph type="subTitle" idx="4294967295"/>
          </p:nvPr>
        </p:nvSpPr>
        <p:spPr>
          <a:xfrm>
            <a:off x="1820368" y="3189643"/>
            <a:ext cx="1336172" cy="673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pt-BR" sz="1200" dirty="0" smtClean="0">
                <a:latin typeface="Barlow Semi Condensed" panose="020B0604020202020204" charset="0"/>
              </a:rPr>
              <a:t>RESPONSE (Homepage / </a:t>
            </a:r>
            <a:r>
              <a:rPr lang="pt-BR" sz="1200" dirty="0" err="1" smtClean="0">
                <a:latin typeface="Barlow Semi Condensed" panose="020B0604020202020204" charset="0"/>
              </a:rPr>
              <a:t>Errorpage</a:t>
            </a:r>
            <a:r>
              <a:rPr lang="pt-BR" sz="1200" dirty="0" smtClean="0">
                <a:latin typeface="Barlow Semi Condensed" panose="020B0604020202020204" charset="0"/>
              </a:rPr>
              <a:t>)</a:t>
            </a:r>
            <a:endParaRPr lang="pt-BR" sz="1200" dirty="0">
              <a:latin typeface="Barlow Semi Condense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8" grpId="0" animBg="1"/>
      <p:bldP spid="19" grpId="0" animBg="1"/>
      <p:bldP spid="22" grpId="0" animBg="1"/>
      <p:bldP spid="29" grpId="0" animBg="1"/>
      <p:bldP spid="30" grpId="0" uiExpand="1" build="p"/>
      <p:bldP spid="31" grpId="0" uiExpand="1" build="p"/>
      <p:bldP spid="32" grpId="0" build="p"/>
      <p:bldP spid="3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97" name="Google Shape;189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8" name="Google Shape;189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04" name="Google Shape;1904;p37"/>
          <p:cNvGrpSpPr/>
          <p:nvPr/>
        </p:nvGrpSpPr>
        <p:grpSpPr>
          <a:xfrm>
            <a:off x="731647" y="1396044"/>
            <a:ext cx="635100" cy="733490"/>
            <a:chOff x="731647" y="1650460"/>
            <a:chExt cx="635100" cy="733490"/>
          </a:xfrm>
        </p:grpSpPr>
        <p:grpSp>
          <p:nvGrpSpPr>
            <p:cNvPr id="1905" name="Google Shape;190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906" name="Google Shape;190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8" name="Google Shape;190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12" name="Google Shape;1912;p37"/>
          <p:cNvGrpSpPr/>
          <p:nvPr/>
        </p:nvGrpSpPr>
        <p:grpSpPr>
          <a:xfrm>
            <a:off x="746167" y="2207503"/>
            <a:ext cx="635100" cy="734984"/>
            <a:chOff x="731647" y="2728277"/>
            <a:chExt cx="635100" cy="734984"/>
          </a:xfrm>
        </p:grpSpPr>
        <p:grpSp>
          <p:nvGrpSpPr>
            <p:cNvPr id="1913" name="Google Shape;191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14" name="Google Shape;191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6" name="Google Shape;191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920" name="Google Shape;1920;p37"/>
          <p:cNvGrpSpPr/>
          <p:nvPr/>
        </p:nvGrpSpPr>
        <p:grpSpPr>
          <a:xfrm>
            <a:off x="731647" y="3044286"/>
            <a:ext cx="635100" cy="734704"/>
            <a:chOff x="731647" y="3806675"/>
            <a:chExt cx="635100" cy="734704"/>
          </a:xfrm>
        </p:grpSpPr>
        <p:grpSp>
          <p:nvGrpSpPr>
            <p:cNvPr id="1921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22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2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928" name="Google Shape;192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Histórico</a:t>
            </a:r>
            <a:endParaRPr dirty="0"/>
          </a:p>
        </p:txBody>
      </p:sp>
      <p:sp>
        <p:nvSpPr>
          <p:cNvPr id="1929" name="Google Shape;1929;p37"/>
          <p:cNvSpPr txBox="1">
            <a:spLocks noGrp="1"/>
          </p:cNvSpPr>
          <p:nvPr>
            <p:ph type="subTitle" idx="2"/>
          </p:nvPr>
        </p:nvSpPr>
        <p:spPr>
          <a:xfrm>
            <a:off x="1491357" y="603098"/>
            <a:ext cx="296080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Ineficiência na gestão de recursos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2" name="Google Shape;1932;p37"/>
          <p:cNvSpPr txBox="1">
            <a:spLocks noGrp="1"/>
          </p:cNvSpPr>
          <p:nvPr>
            <p:ph type="subTitle" idx="4"/>
          </p:nvPr>
        </p:nvSpPr>
        <p:spPr>
          <a:xfrm>
            <a:off x="1491357" y="142558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 smtClean="0"/>
              <a:t>Client-side</a:t>
            </a:r>
            <a:r>
              <a:rPr lang="pt-BR" dirty="0" smtClean="0"/>
              <a:t> &amp; Server-</a:t>
            </a:r>
            <a:r>
              <a:rPr lang="pt-BR" dirty="0" err="1" smtClean="0"/>
              <a:t>side</a:t>
            </a:r>
            <a:endParaRPr dirty="0"/>
          </a:p>
        </p:txBody>
      </p:sp>
      <p:sp>
        <p:nvSpPr>
          <p:cNvPr id="1934" name="Google Shape;1934;p37"/>
          <p:cNvSpPr txBox="1">
            <a:spLocks noGrp="1"/>
          </p:cNvSpPr>
          <p:nvPr>
            <p:ph type="subTitle" idx="6"/>
          </p:nvPr>
        </p:nvSpPr>
        <p:spPr>
          <a:xfrm>
            <a:off x="1456012" y="2237053"/>
            <a:ext cx="293429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Simplificação no desenvolvimento</a:t>
            </a:r>
            <a:endParaRPr dirty="0"/>
          </a:p>
        </p:txBody>
      </p:sp>
      <p:sp>
        <p:nvSpPr>
          <p:cNvPr id="1936" name="Google Shape;1936;p37"/>
          <p:cNvSpPr txBox="1">
            <a:spLocks noGrp="1"/>
          </p:cNvSpPr>
          <p:nvPr>
            <p:ph type="subTitle" idx="8"/>
          </p:nvPr>
        </p:nvSpPr>
        <p:spPr>
          <a:xfrm>
            <a:off x="1448916" y="313880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err="1" smtClean="0"/>
              <a:t>Command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r>
              <a:rPr lang="pt-BR" dirty="0" smtClean="0"/>
              <a:t> Interface</a:t>
            </a:r>
            <a:endParaRPr dirty="0"/>
          </a:p>
        </p:txBody>
      </p:sp>
      <p:sp>
        <p:nvSpPr>
          <p:cNvPr id="1937" name="Google Shape;193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38" name="Google Shape;1938;p37"/>
          <p:cNvSpPr txBox="1">
            <a:spLocks noGrp="1"/>
          </p:cNvSpPr>
          <p:nvPr>
            <p:ph type="title" idx="13"/>
          </p:nvPr>
        </p:nvSpPr>
        <p:spPr>
          <a:xfrm>
            <a:off x="813816" y="15469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39" name="Google Shape;1939;p37"/>
          <p:cNvSpPr txBox="1">
            <a:spLocks noGrp="1"/>
          </p:cNvSpPr>
          <p:nvPr>
            <p:ph type="title" idx="14"/>
          </p:nvPr>
        </p:nvSpPr>
        <p:spPr>
          <a:xfrm>
            <a:off x="828336" y="235958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0" name="Google Shape;1940;p37"/>
          <p:cNvSpPr txBox="1">
            <a:spLocks noGrp="1"/>
          </p:cNvSpPr>
          <p:nvPr>
            <p:ph type="title" idx="15"/>
          </p:nvPr>
        </p:nvSpPr>
        <p:spPr>
          <a:xfrm>
            <a:off x="813816" y="3196963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11" y="1592041"/>
            <a:ext cx="2501124" cy="2501124"/>
          </a:xfrm>
          <a:prstGeom prst="ellipse">
            <a:avLst/>
          </a:prstGeom>
          <a:ln w="63500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262" name="Google Shape;1920;p37"/>
          <p:cNvGrpSpPr/>
          <p:nvPr/>
        </p:nvGrpSpPr>
        <p:grpSpPr>
          <a:xfrm>
            <a:off x="731647" y="3881069"/>
            <a:ext cx="635100" cy="734704"/>
            <a:chOff x="731647" y="3806675"/>
            <a:chExt cx="635100" cy="734704"/>
          </a:xfrm>
        </p:grpSpPr>
        <p:grpSp>
          <p:nvGrpSpPr>
            <p:cNvPr id="263" name="Google Shape;192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68" name="Google Shape;192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92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" name="Google Shape;192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65" name="Google Shape;192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6" name="Google Shape;192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7" name="Google Shape;192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70" name="Google Shape;1940;p37"/>
          <p:cNvSpPr txBox="1">
            <a:spLocks/>
          </p:cNvSpPr>
          <p:nvPr/>
        </p:nvSpPr>
        <p:spPr>
          <a:xfrm>
            <a:off x="813816" y="403374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271" name="Google Shape;1936;p37"/>
          <p:cNvSpPr txBox="1">
            <a:spLocks noGrp="1"/>
          </p:cNvSpPr>
          <p:nvPr>
            <p:ph type="subTitle" idx="8"/>
          </p:nvPr>
        </p:nvSpPr>
        <p:spPr>
          <a:xfrm>
            <a:off x="1463377" y="3940169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V8 </a:t>
            </a:r>
            <a:r>
              <a:rPr lang="pt-BR" dirty="0" err="1" smtClean="0"/>
              <a:t>Engine</a:t>
            </a:r>
            <a:endParaRPr dirty="0"/>
          </a:p>
        </p:txBody>
      </p:sp>
      <p:sp>
        <p:nvSpPr>
          <p:cNvPr id="54" name="Google Shape;1934;p37"/>
          <p:cNvSpPr txBox="1">
            <a:spLocks noGrp="1"/>
          </p:cNvSpPr>
          <p:nvPr>
            <p:ph type="subTitle" idx="6"/>
          </p:nvPr>
        </p:nvSpPr>
        <p:spPr>
          <a:xfrm>
            <a:off x="6502228" y="4236244"/>
            <a:ext cx="899111" cy="390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1" dirty="0" smtClean="0">
                <a:latin typeface="Fjalla One" panose="020B0604020202020204" charset="0"/>
                <a:cs typeface="Fjalla One" panose="020B0604020202020204" charset="0"/>
              </a:rPr>
              <a:t>Ryan Dahl</a:t>
            </a:r>
            <a:endParaRPr sz="1400" b="1" dirty="0">
              <a:latin typeface="Fjalla One" panose="020B0604020202020204" charset="0"/>
              <a:cs typeface="Fjalla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0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4" grpId="0" build="p"/>
      <p:bldP spid="1936" grpId="0" build="p"/>
      <p:bldP spid="1939" grpId="0"/>
      <p:bldP spid="1940" grpId="0"/>
      <p:bldP spid="270" grpId="0"/>
      <p:bldP spid="2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 que é NODE?</a:t>
            </a:r>
            <a:endParaRPr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365840" y="1173912"/>
            <a:ext cx="6579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rlow Semi Condensed" panose="020B0604020202020204" charset="0"/>
              </a:rPr>
              <a:t>“Node.js </a:t>
            </a:r>
            <a:r>
              <a:rPr lang="en-US" sz="1600" dirty="0">
                <a:latin typeface="Barlow Semi Condensed" panose="020B0604020202020204" charset="0"/>
              </a:rPr>
              <a:t>is an open-source and cross-platform JavaScript runtime </a:t>
            </a:r>
            <a:r>
              <a:rPr lang="en-US" sz="1600" dirty="0" smtClean="0">
                <a:latin typeface="Barlow Semi Condensed" panose="020B0604020202020204" charset="0"/>
              </a:rPr>
              <a:t>environment.”</a:t>
            </a:r>
            <a:endParaRPr lang="pt-BR" sz="1600" dirty="0">
              <a:latin typeface="Barlow Semi Condensed" panose="020B0604020202020204" charset="0"/>
            </a:endParaRPr>
          </a:p>
        </p:txBody>
      </p:sp>
      <p:grpSp>
        <p:nvGrpSpPr>
          <p:cNvPr id="25" name="Google Shape;1921;p37"/>
          <p:cNvGrpSpPr/>
          <p:nvPr/>
        </p:nvGrpSpPr>
        <p:grpSpPr>
          <a:xfrm>
            <a:off x="1216584" y="2180180"/>
            <a:ext cx="149256" cy="153137"/>
            <a:chOff x="917233" y="3983089"/>
            <a:chExt cx="635101" cy="635099"/>
          </a:xfrm>
        </p:grpSpPr>
        <p:sp>
          <p:nvSpPr>
            <p:cNvPr id="26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CaixaDeTexto 27"/>
          <p:cNvSpPr txBox="1"/>
          <p:nvPr/>
        </p:nvSpPr>
        <p:spPr>
          <a:xfrm>
            <a:off x="1385745" y="2087461"/>
            <a:ext cx="3921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Barlow Semi Condensed" panose="020B0604020202020204" charset="0"/>
              </a:rPr>
              <a:t>Não</a:t>
            </a:r>
            <a:r>
              <a:rPr lang="en-US" sz="1600" dirty="0" smtClean="0">
                <a:latin typeface="Barlow Semi Condensed" panose="020B0604020202020204" charset="0"/>
              </a:rPr>
              <a:t> </a:t>
            </a:r>
            <a:r>
              <a:rPr lang="en-US" sz="1600" dirty="0" err="1" smtClean="0">
                <a:latin typeface="Barlow Semi Condensed" panose="020B0604020202020204" charset="0"/>
              </a:rPr>
              <a:t>depende</a:t>
            </a:r>
            <a:r>
              <a:rPr lang="en-US" sz="1600" dirty="0" smtClean="0">
                <a:latin typeface="Barlow Semi Condensed" panose="020B0604020202020204" charset="0"/>
              </a:rPr>
              <a:t> </a:t>
            </a:r>
            <a:r>
              <a:rPr lang="en-US" sz="1600" dirty="0" err="1" smtClean="0">
                <a:latin typeface="Barlow Semi Condensed" panose="020B0604020202020204" charset="0"/>
              </a:rPr>
              <a:t>mais</a:t>
            </a:r>
            <a:r>
              <a:rPr lang="en-US" sz="1600" dirty="0" smtClean="0">
                <a:latin typeface="Barlow Semi Condensed" panose="020B0604020202020204" charset="0"/>
              </a:rPr>
              <a:t> do </a:t>
            </a:r>
            <a:r>
              <a:rPr lang="en-US" sz="1600" dirty="0" err="1" smtClean="0">
                <a:latin typeface="Barlow Semi Condensed" panose="020B0604020202020204" charset="0"/>
              </a:rPr>
              <a:t>interpretador</a:t>
            </a:r>
            <a:r>
              <a:rPr lang="en-US" sz="1600" dirty="0" smtClean="0">
                <a:latin typeface="Barlow Semi Condensed" panose="020B0604020202020204" charset="0"/>
              </a:rPr>
              <a:t> do browser</a:t>
            </a:r>
            <a:endParaRPr lang="pt-BR" sz="1600" dirty="0">
              <a:latin typeface="Barlow Semi Condensed" panose="020B0604020202020204" charset="0"/>
            </a:endParaRPr>
          </a:p>
        </p:txBody>
      </p:sp>
      <p:grpSp>
        <p:nvGrpSpPr>
          <p:cNvPr id="29" name="Google Shape;1921;p37"/>
          <p:cNvGrpSpPr/>
          <p:nvPr/>
        </p:nvGrpSpPr>
        <p:grpSpPr>
          <a:xfrm>
            <a:off x="1216584" y="2518734"/>
            <a:ext cx="149256" cy="153137"/>
            <a:chOff x="917233" y="3983089"/>
            <a:chExt cx="635101" cy="635099"/>
          </a:xfrm>
        </p:grpSpPr>
        <p:sp>
          <p:nvSpPr>
            <p:cNvPr id="30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CaixaDeTexto 31"/>
          <p:cNvSpPr txBox="1"/>
          <p:nvPr/>
        </p:nvSpPr>
        <p:spPr>
          <a:xfrm>
            <a:off x="1385745" y="2426015"/>
            <a:ext cx="3408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Barlow Semi Condensed" panose="020B0604020202020204" charset="0"/>
              </a:rPr>
              <a:t>Ambiente</a:t>
            </a:r>
            <a:r>
              <a:rPr lang="en-US" sz="1600" dirty="0" smtClean="0">
                <a:latin typeface="Barlow Semi Condensed" panose="020B0604020202020204" charset="0"/>
              </a:rPr>
              <a:t> </a:t>
            </a:r>
            <a:r>
              <a:rPr lang="en-US" sz="1600" dirty="0" err="1" smtClean="0">
                <a:latin typeface="Barlow Semi Condensed" panose="020B0604020202020204" charset="0"/>
              </a:rPr>
              <a:t>Assíncrono</a:t>
            </a:r>
            <a:r>
              <a:rPr lang="en-US" sz="1600" dirty="0" smtClean="0">
                <a:latin typeface="Barlow Semi Condensed" panose="020B0604020202020204" charset="0"/>
              </a:rPr>
              <a:t> </a:t>
            </a:r>
            <a:r>
              <a:rPr lang="en-US" sz="1600" dirty="0" err="1" smtClean="0">
                <a:latin typeface="Barlow Semi Condensed" panose="020B0604020202020204" charset="0"/>
              </a:rPr>
              <a:t>Orientado</a:t>
            </a:r>
            <a:r>
              <a:rPr lang="en-US" sz="1600" dirty="0" smtClean="0">
                <a:latin typeface="Barlow Semi Condensed" panose="020B0604020202020204" charset="0"/>
              </a:rPr>
              <a:t> a </a:t>
            </a:r>
            <a:r>
              <a:rPr lang="en-US" sz="1600" dirty="0" err="1" smtClean="0">
                <a:latin typeface="Barlow Semi Condensed" panose="020B0604020202020204" charset="0"/>
              </a:rPr>
              <a:t>Evento</a:t>
            </a:r>
            <a:endParaRPr lang="pt-BR" sz="1600" dirty="0">
              <a:latin typeface="Barlow Semi Condensed" panose="020B0604020202020204" charset="0"/>
            </a:endParaRPr>
          </a:p>
        </p:txBody>
      </p:sp>
      <p:grpSp>
        <p:nvGrpSpPr>
          <p:cNvPr id="33" name="Google Shape;1921;p37"/>
          <p:cNvGrpSpPr/>
          <p:nvPr/>
        </p:nvGrpSpPr>
        <p:grpSpPr>
          <a:xfrm>
            <a:off x="1216584" y="2847894"/>
            <a:ext cx="149256" cy="153137"/>
            <a:chOff x="917233" y="3983089"/>
            <a:chExt cx="635101" cy="635099"/>
          </a:xfrm>
        </p:grpSpPr>
        <p:sp>
          <p:nvSpPr>
            <p:cNvPr id="34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CaixaDeTexto 35"/>
          <p:cNvSpPr txBox="1"/>
          <p:nvPr/>
        </p:nvSpPr>
        <p:spPr>
          <a:xfrm>
            <a:off x="1385745" y="2755175"/>
            <a:ext cx="1245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arlow Semi Condensed" panose="020B0604020202020204" charset="0"/>
              </a:rPr>
              <a:t>Non-blocking</a:t>
            </a:r>
            <a:endParaRPr lang="pt-BR" sz="1600" dirty="0">
              <a:latin typeface="Barlow Semi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2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32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04" y="158225"/>
            <a:ext cx="4642594" cy="4663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822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Vantagens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66342" y="2061384"/>
            <a:ext cx="2247615" cy="44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Ecossistema consolidado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43377" y="2080578"/>
            <a:ext cx="1969621" cy="408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Utilização de Módulos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766695" y="2090264"/>
            <a:ext cx="1549842" cy="38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Escalabilidade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2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566342" y="3572559"/>
            <a:ext cx="2247615" cy="447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Open-Source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3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39666" y="3521014"/>
            <a:ext cx="1969621" cy="408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Multiplataforma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4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765556" y="3611125"/>
            <a:ext cx="1549842" cy="38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Multi-paradigma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0" y="1626512"/>
            <a:ext cx="950957" cy="37008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54" y="1337490"/>
            <a:ext cx="800367" cy="800367"/>
          </a:xfrm>
          <a:prstGeom prst="rect">
            <a:avLst/>
          </a:prstGeom>
        </p:spPr>
      </p:pic>
      <p:grpSp>
        <p:nvGrpSpPr>
          <p:cNvPr id="63" name="Google Shape;13444;p76"/>
          <p:cNvGrpSpPr/>
          <p:nvPr/>
        </p:nvGrpSpPr>
        <p:grpSpPr>
          <a:xfrm>
            <a:off x="7305541" y="1557455"/>
            <a:ext cx="459094" cy="446415"/>
            <a:chOff x="890400" y="4399350"/>
            <a:chExt cx="486600" cy="483150"/>
          </a:xfrm>
        </p:grpSpPr>
        <p:sp>
          <p:nvSpPr>
            <p:cNvPr id="64" name="Google Shape;13445;p76"/>
            <p:cNvSpPr/>
            <p:nvPr/>
          </p:nvSpPr>
          <p:spPr>
            <a:xfrm>
              <a:off x="1125300" y="4503075"/>
              <a:ext cx="153800" cy="141650"/>
            </a:xfrm>
            <a:custGeom>
              <a:avLst/>
              <a:gdLst/>
              <a:ahLst/>
              <a:cxnLst/>
              <a:rect l="l" t="t" r="r" b="b"/>
              <a:pathLst>
                <a:path w="6152" h="5666" extrusionOk="0">
                  <a:moveTo>
                    <a:pt x="3044" y="1140"/>
                  </a:moveTo>
                  <a:cubicBezTo>
                    <a:pt x="3263" y="1140"/>
                    <a:pt x="3484" y="1182"/>
                    <a:pt x="3694" y="1269"/>
                  </a:cubicBezTo>
                  <a:cubicBezTo>
                    <a:pt x="4328" y="1532"/>
                    <a:pt x="4741" y="2151"/>
                    <a:pt x="4741" y="2836"/>
                  </a:cubicBezTo>
                  <a:cubicBezTo>
                    <a:pt x="4741" y="3525"/>
                    <a:pt x="4328" y="4144"/>
                    <a:pt x="3694" y="4406"/>
                  </a:cubicBezTo>
                  <a:cubicBezTo>
                    <a:pt x="3484" y="4493"/>
                    <a:pt x="3263" y="4536"/>
                    <a:pt x="3044" y="4536"/>
                  </a:cubicBezTo>
                  <a:cubicBezTo>
                    <a:pt x="2602" y="4536"/>
                    <a:pt x="2168" y="4363"/>
                    <a:pt x="1843" y="4038"/>
                  </a:cubicBezTo>
                  <a:cubicBezTo>
                    <a:pt x="1178" y="3377"/>
                    <a:pt x="1178" y="2299"/>
                    <a:pt x="1843" y="1638"/>
                  </a:cubicBezTo>
                  <a:cubicBezTo>
                    <a:pt x="2168" y="1312"/>
                    <a:pt x="2602" y="1140"/>
                    <a:pt x="3044" y="1140"/>
                  </a:cubicBezTo>
                  <a:close/>
                  <a:moveTo>
                    <a:pt x="3043" y="0"/>
                  </a:moveTo>
                  <a:cubicBezTo>
                    <a:pt x="2680" y="0"/>
                    <a:pt x="2313" y="70"/>
                    <a:pt x="1961" y="215"/>
                  </a:cubicBezTo>
                  <a:cubicBezTo>
                    <a:pt x="710" y="732"/>
                    <a:pt x="1" y="2060"/>
                    <a:pt x="264" y="3386"/>
                  </a:cubicBezTo>
                  <a:cubicBezTo>
                    <a:pt x="529" y="4709"/>
                    <a:pt x="1688" y="5666"/>
                    <a:pt x="3038" y="5666"/>
                  </a:cubicBezTo>
                  <a:cubicBezTo>
                    <a:pt x="3040" y="5666"/>
                    <a:pt x="3042" y="5666"/>
                    <a:pt x="3045" y="5666"/>
                  </a:cubicBezTo>
                  <a:cubicBezTo>
                    <a:pt x="3048" y="5666"/>
                    <a:pt x="3052" y="5666"/>
                    <a:pt x="3056" y="5666"/>
                  </a:cubicBezTo>
                  <a:cubicBezTo>
                    <a:pt x="3801" y="5666"/>
                    <a:pt x="4518" y="5367"/>
                    <a:pt x="5046" y="4838"/>
                  </a:cubicBezTo>
                  <a:cubicBezTo>
                    <a:pt x="6004" y="3884"/>
                    <a:pt x="6152" y="2386"/>
                    <a:pt x="5400" y="1260"/>
                  </a:cubicBezTo>
                  <a:cubicBezTo>
                    <a:pt x="4862" y="453"/>
                    <a:pt x="3967" y="0"/>
                    <a:pt x="30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13446;p76"/>
            <p:cNvSpPr/>
            <p:nvPr/>
          </p:nvSpPr>
          <p:spPr>
            <a:xfrm>
              <a:off x="890400" y="4399350"/>
              <a:ext cx="486600" cy="483150"/>
            </a:xfrm>
            <a:custGeom>
              <a:avLst/>
              <a:gdLst/>
              <a:ahLst/>
              <a:cxnLst/>
              <a:rect l="l" t="t" r="r" b="b"/>
              <a:pathLst>
                <a:path w="19464" h="19326" extrusionOk="0">
                  <a:moveTo>
                    <a:pt x="17908" y="1131"/>
                  </a:moveTo>
                  <a:cubicBezTo>
                    <a:pt x="18031" y="1131"/>
                    <a:pt x="18157" y="1132"/>
                    <a:pt x="18283" y="1134"/>
                  </a:cubicBezTo>
                  <a:cubicBezTo>
                    <a:pt x="18301" y="2369"/>
                    <a:pt x="18232" y="3465"/>
                    <a:pt x="18057" y="4449"/>
                  </a:cubicBezTo>
                  <a:cubicBezTo>
                    <a:pt x="16453" y="4223"/>
                    <a:pt x="15191" y="2960"/>
                    <a:pt x="14968" y="1357"/>
                  </a:cubicBezTo>
                  <a:cubicBezTo>
                    <a:pt x="15851" y="1203"/>
                    <a:pt x="16825" y="1131"/>
                    <a:pt x="17908" y="1131"/>
                  </a:cubicBezTo>
                  <a:close/>
                  <a:moveTo>
                    <a:pt x="6462" y="6683"/>
                  </a:moveTo>
                  <a:lnTo>
                    <a:pt x="6462" y="6686"/>
                  </a:lnTo>
                  <a:cubicBezTo>
                    <a:pt x="6003" y="7471"/>
                    <a:pt x="5574" y="8281"/>
                    <a:pt x="5173" y="9066"/>
                  </a:cubicBezTo>
                  <a:lnTo>
                    <a:pt x="2712" y="8839"/>
                  </a:lnTo>
                  <a:cubicBezTo>
                    <a:pt x="3545" y="7571"/>
                    <a:pt x="4952" y="6756"/>
                    <a:pt x="6462" y="6683"/>
                  </a:cubicBezTo>
                  <a:close/>
                  <a:moveTo>
                    <a:pt x="13863" y="1608"/>
                  </a:moveTo>
                  <a:cubicBezTo>
                    <a:pt x="14195" y="3637"/>
                    <a:pt x="15783" y="5225"/>
                    <a:pt x="17809" y="5557"/>
                  </a:cubicBezTo>
                  <a:cubicBezTo>
                    <a:pt x="17347" y="7209"/>
                    <a:pt x="16532" y="8534"/>
                    <a:pt x="15303" y="9718"/>
                  </a:cubicBezTo>
                  <a:cubicBezTo>
                    <a:pt x="13932" y="11043"/>
                    <a:pt x="11825" y="12218"/>
                    <a:pt x="9868" y="13221"/>
                  </a:cubicBezTo>
                  <a:lnTo>
                    <a:pt x="6196" y="9552"/>
                  </a:lnTo>
                  <a:cubicBezTo>
                    <a:pt x="7199" y="7592"/>
                    <a:pt x="8376" y="5485"/>
                    <a:pt x="9699" y="4114"/>
                  </a:cubicBezTo>
                  <a:cubicBezTo>
                    <a:pt x="10886" y="2885"/>
                    <a:pt x="12208" y="2073"/>
                    <a:pt x="13863" y="1608"/>
                  </a:cubicBezTo>
                  <a:close/>
                  <a:moveTo>
                    <a:pt x="5659" y="10612"/>
                  </a:moveTo>
                  <a:lnTo>
                    <a:pt x="8805" y="13758"/>
                  </a:lnTo>
                  <a:lnTo>
                    <a:pt x="8503" y="13909"/>
                  </a:lnTo>
                  <a:cubicBezTo>
                    <a:pt x="8237" y="14039"/>
                    <a:pt x="7984" y="14169"/>
                    <a:pt x="7736" y="14292"/>
                  </a:cubicBezTo>
                  <a:lnTo>
                    <a:pt x="5124" y="11681"/>
                  </a:lnTo>
                  <a:cubicBezTo>
                    <a:pt x="5248" y="11433"/>
                    <a:pt x="5378" y="11179"/>
                    <a:pt x="5508" y="10914"/>
                  </a:cubicBezTo>
                  <a:lnTo>
                    <a:pt x="5659" y="10612"/>
                  </a:lnTo>
                  <a:close/>
                  <a:moveTo>
                    <a:pt x="12658" y="13000"/>
                  </a:moveTo>
                  <a:lnTo>
                    <a:pt x="12658" y="13000"/>
                  </a:lnTo>
                  <a:cubicBezTo>
                    <a:pt x="12567" y="14483"/>
                    <a:pt x="11782" y="15835"/>
                    <a:pt x="10538" y="16651"/>
                  </a:cubicBezTo>
                  <a:lnTo>
                    <a:pt x="10348" y="14247"/>
                  </a:lnTo>
                  <a:cubicBezTo>
                    <a:pt x="11109" y="13858"/>
                    <a:pt x="11894" y="13441"/>
                    <a:pt x="12658" y="13000"/>
                  </a:cubicBezTo>
                  <a:close/>
                  <a:moveTo>
                    <a:pt x="4596" y="12756"/>
                  </a:moveTo>
                  <a:lnTo>
                    <a:pt x="5233" y="13393"/>
                  </a:lnTo>
                  <a:lnTo>
                    <a:pt x="4034" y="14594"/>
                  </a:lnTo>
                  <a:cubicBezTo>
                    <a:pt x="3814" y="14815"/>
                    <a:pt x="3811" y="15174"/>
                    <a:pt x="4034" y="15395"/>
                  </a:cubicBezTo>
                  <a:cubicBezTo>
                    <a:pt x="4145" y="15505"/>
                    <a:pt x="4290" y="15560"/>
                    <a:pt x="4434" y="15560"/>
                  </a:cubicBezTo>
                  <a:cubicBezTo>
                    <a:pt x="4579" y="15560"/>
                    <a:pt x="4724" y="15505"/>
                    <a:pt x="4835" y="15395"/>
                  </a:cubicBezTo>
                  <a:lnTo>
                    <a:pt x="6036" y="14193"/>
                  </a:lnTo>
                  <a:lnTo>
                    <a:pt x="6673" y="14833"/>
                  </a:lnTo>
                  <a:cubicBezTo>
                    <a:pt x="6528" y="15192"/>
                    <a:pt x="6311" y="15521"/>
                    <a:pt x="6036" y="15796"/>
                  </a:cubicBezTo>
                  <a:cubicBezTo>
                    <a:pt x="5387" y="16445"/>
                    <a:pt x="3110" y="17327"/>
                    <a:pt x="1555" y="17864"/>
                  </a:cubicBezTo>
                  <a:cubicBezTo>
                    <a:pt x="2096" y="16312"/>
                    <a:pt x="2984" y="14042"/>
                    <a:pt x="3633" y="13393"/>
                  </a:cubicBezTo>
                  <a:cubicBezTo>
                    <a:pt x="3908" y="13115"/>
                    <a:pt x="4234" y="12900"/>
                    <a:pt x="4596" y="12756"/>
                  </a:cubicBezTo>
                  <a:close/>
                  <a:moveTo>
                    <a:pt x="17939" y="0"/>
                  </a:moveTo>
                  <a:cubicBezTo>
                    <a:pt x="16582" y="0"/>
                    <a:pt x="15371" y="113"/>
                    <a:pt x="14282" y="349"/>
                  </a:cubicBezTo>
                  <a:cubicBezTo>
                    <a:pt x="14258" y="352"/>
                    <a:pt x="14234" y="358"/>
                    <a:pt x="14213" y="364"/>
                  </a:cubicBezTo>
                  <a:cubicBezTo>
                    <a:pt x="12057" y="841"/>
                    <a:pt x="10360" y="1801"/>
                    <a:pt x="8887" y="3329"/>
                  </a:cubicBezTo>
                  <a:cubicBezTo>
                    <a:pt x="8277" y="3960"/>
                    <a:pt x="7703" y="4724"/>
                    <a:pt x="7166" y="5548"/>
                  </a:cubicBezTo>
                  <a:lnTo>
                    <a:pt x="6676" y="5548"/>
                  </a:lnTo>
                  <a:cubicBezTo>
                    <a:pt x="5583" y="5548"/>
                    <a:pt x="4511" y="5856"/>
                    <a:pt x="3584" y="6436"/>
                  </a:cubicBezTo>
                  <a:cubicBezTo>
                    <a:pt x="2658" y="7016"/>
                    <a:pt x="1909" y="7837"/>
                    <a:pt x="1420" y="8815"/>
                  </a:cubicBezTo>
                  <a:lnTo>
                    <a:pt x="1284" y="9084"/>
                  </a:lnTo>
                  <a:cubicBezTo>
                    <a:pt x="1096" y="9458"/>
                    <a:pt x="1368" y="9902"/>
                    <a:pt x="1791" y="9905"/>
                  </a:cubicBezTo>
                  <a:lnTo>
                    <a:pt x="1948" y="9905"/>
                  </a:lnTo>
                  <a:lnTo>
                    <a:pt x="4623" y="10153"/>
                  </a:lnTo>
                  <a:cubicBezTo>
                    <a:pt x="4581" y="10237"/>
                    <a:pt x="4539" y="10322"/>
                    <a:pt x="4496" y="10409"/>
                  </a:cubicBezTo>
                  <a:cubicBezTo>
                    <a:pt x="4297" y="10802"/>
                    <a:pt x="4113" y="11176"/>
                    <a:pt x="3929" y="11533"/>
                  </a:cubicBezTo>
                  <a:cubicBezTo>
                    <a:pt x="3880" y="11626"/>
                    <a:pt x="3859" y="11732"/>
                    <a:pt x="3868" y="11838"/>
                  </a:cubicBezTo>
                  <a:cubicBezTo>
                    <a:pt x="3485" y="12031"/>
                    <a:pt x="3135" y="12287"/>
                    <a:pt x="2833" y="12592"/>
                  </a:cubicBezTo>
                  <a:cubicBezTo>
                    <a:pt x="1664" y="13761"/>
                    <a:pt x="275" y="18097"/>
                    <a:pt x="121" y="18586"/>
                  </a:cubicBezTo>
                  <a:cubicBezTo>
                    <a:pt x="1" y="18966"/>
                    <a:pt x="294" y="19325"/>
                    <a:pt x="657" y="19325"/>
                  </a:cubicBezTo>
                  <a:cubicBezTo>
                    <a:pt x="713" y="19325"/>
                    <a:pt x="770" y="19317"/>
                    <a:pt x="828" y="19299"/>
                  </a:cubicBezTo>
                  <a:cubicBezTo>
                    <a:pt x="1320" y="19145"/>
                    <a:pt x="5665" y="17765"/>
                    <a:pt x="6836" y="16593"/>
                  </a:cubicBezTo>
                  <a:cubicBezTo>
                    <a:pt x="7144" y="16288"/>
                    <a:pt x="7398" y="15935"/>
                    <a:pt x="7594" y="15549"/>
                  </a:cubicBezTo>
                  <a:lnTo>
                    <a:pt x="7628" y="15549"/>
                  </a:lnTo>
                  <a:cubicBezTo>
                    <a:pt x="7715" y="15549"/>
                    <a:pt x="7806" y="15527"/>
                    <a:pt x="7884" y="15485"/>
                  </a:cubicBezTo>
                  <a:cubicBezTo>
                    <a:pt x="8240" y="15304"/>
                    <a:pt x="8615" y="15117"/>
                    <a:pt x="9010" y="14920"/>
                  </a:cubicBezTo>
                  <a:lnTo>
                    <a:pt x="9255" y="14797"/>
                  </a:lnTo>
                  <a:lnTo>
                    <a:pt x="9463" y="17418"/>
                  </a:lnTo>
                  <a:lnTo>
                    <a:pt x="9463" y="17578"/>
                  </a:lnTo>
                  <a:cubicBezTo>
                    <a:pt x="9463" y="17906"/>
                    <a:pt x="9732" y="18144"/>
                    <a:pt x="10028" y="18144"/>
                  </a:cubicBezTo>
                  <a:cubicBezTo>
                    <a:pt x="10113" y="18144"/>
                    <a:pt x="10201" y="18124"/>
                    <a:pt x="10285" y="18082"/>
                  </a:cubicBezTo>
                  <a:lnTo>
                    <a:pt x="10553" y="17946"/>
                  </a:lnTo>
                  <a:cubicBezTo>
                    <a:pt x="12543" y="16950"/>
                    <a:pt x="13802" y="14914"/>
                    <a:pt x="13799" y="12689"/>
                  </a:cubicBezTo>
                  <a:lnTo>
                    <a:pt x="13799" y="12303"/>
                  </a:lnTo>
                  <a:cubicBezTo>
                    <a:pt x="14654" y="11750"/>
                    <a:pt x="15442" y="11161"/>
                    <a:pt x="16091" y="10536"/>
                  </a:cubicBezTo>
                  <a:cubicBezTo>
                    <a:pt x="17619" y="9060"/>
                    <a:pt x="18582" y="7366"/>
                    <a:pt x="19059" y="5207"/>
                  </a:cubicBezTo>
                  <a:cubicBezTo>
                    <a:pt x="19065" y="5186"/>
                    <a:pt x="19068" y="5165"/>
                    <a:pt x="19071" y="5140"/>
                  </a:cubicBezTo>
                  <a:cubicBezTo>
                    <a:pt x="19361" y="3809"/>
                    <a:pt x="19464" y="2302"/>
                    <a:pt x="19403" y="563"/>
                  </a:cubicBezTo>
                  <a:cubicBezTo>
                    <a:pt x="19394" y="264"/>
                    <a:pt x="19156" y="25"/>
                    <a:pt x="18857" y="16"/>
                  </a:cubicBezTo>
                  <a:cubicBezTo>
                    <a:pt x="18544" y="6"/>
                    <a:pt x="18238" y="0"/>
                    <a:pt x="17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13447;p76"/>
            <p:cNvSpPr/>
            <p:nvPr/>
          </p:nvSpPr>
          <p:spPr>
            <a:xfrm>
              <a:off x="1106975" y="4639875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0"/>
                  </a:moveTo>
                  <a:cubicBezTo>
                    <a:pt x="254" y="0"/>
                    <a:pt x="0" y="254"/>
                    <a:pt x="0" y="568"/>
                  </a:cubicBezTo>
                  <a:cubicBezTo>
                    <a:pt x="0" y="879"/>
                    <a:pt x="254" y="1133"/>
                    <a:pt x="565" y="1133"/>
                  </a:cubicBezTo>
                  <a:cubicBezTo>
                    <a:pt x="879" y="1133"/>
                    <a:pt x="1132" y="879"/>
                    <a:pt x="1132" y="568"/>
                  </a:cubicBezTo>
                  <a:cubicBezTo>
                    <a:pt x="1132" y="254"/>
                    <a:pt x="879" y="0"/>
                    <a:pt x="5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7" name="Google Shape;13372;p76"/>
          <p:cNvSpPr/>
          <p:nvPr/>
        </p:nvSpPr>
        <p:spPr>
          <a:xfrm>
            <a:off x="1557688" y="3095783"/>
            <a:ext cx="412563" cy="386775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44" y="3104804"/>
            <a:ext cx="510209" cy="510209"/>
          </a:xfrm>
          <a:prstGeom prst="rect">
            <a:avLst/>
          </a:prstGeom>
        </p:spPr>
      </p:pic>
      <p:sp>
        <p:nvSpPr>
          <p:cNvPr id="68" name="Google Shape;14140;p78"/>
          <p:cNvSpPr/>
          <p:nvPr/>
        </p:nvSpPr>
        <p:spPr>
          <a:xfrm>
            <a:off x="7269360" y="3095783"/>
            <a:ext cx="537421" cy="528916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9" grpId="0" build="p"/>
      <p:bldP spid="2200" grpId="0" build="p"/>
      <p:bldP spid="2201" grpId="0" build="p"/>
      <p:bldP spid="42" grpId="0" build="p"/>
      <p:bldP spid="43" grpId="0" build="p"/>
      <p:bldP spid="44" grpId="0" build="p"/>
      <p:bldP spid="6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Concorrentes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1833646" y="1374246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2018746" y="1567896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226;p41"/>
          <p:cNvSpPr txBox="1">
            <a:spLocks/>
          </p:cNvSpPr>
          <p:nvPr/>
        </p:nvSpPr>
        <p:spPr>
          <a:xfrm>
            <a:off x="5228720" y="2150804"/>
            <a:ext cx="2198521" cy="1669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smtClean="0">
                <a:solidFill>
                  <a:schemeClr val="bg2"/>
                </a:solidFill>
                <a:latin typeface="Barlow Semi Condensed" panose="020B0604020202020204" charset="0"/>
                <a:sym typeface="Barlow Semi Condensed"/>
              </a:rPr>
              <a:t>Linguagem compilada</a:t>
            </a:r>
          </a:p>
          <a:p>
            <a:endParaRPr lang="pt-BR" dirty="0" smtClean="0">
              <a:solidFill>
                <a:schemeClr val="bg2"/>
              </a:solidFill>
              <a:latin typeface="Barlow Semi Condensed" panose="020B0604020202020204" charset="0"/>
              <a:sym typeface="Barlow Semi Condensed"/>
            </a:endParaRPr>
          </a:p>
          <a:p>
            <a:r>
              <a:rPr lang="pt-BR" dirty="0" smtClean="0">
                <a:solidFill>
                  <a:schemeClr val="bg2"/>
                </a:solidFill>
                <a:latin typeface="Barlow Semi Condensed" panose="020B0604020202020204" charset="0"/>
              </a:rPr>
              <a:t>Com </a:t>
            </a:r>
            <a:r>
              <a:rPr lang="pt-BR" dirty="0" err="1" smtClean="0">
                <a:solidFill>
                  <a:schemeClr val="bg2"/>
                </a:solidFill>
                <a:latin typeface="Barlow Semi Condensed" panose="020B0604020202020204" charset="0"/>
              </a:rPr>
              <a:t>Garbage</a:t>
            </a:r>
            <a:r>
              <a:rPr lang="pt-BR" dirty="0" smtClean="0">
                <a:solidFill>
                  <a:schemeClr val="bg2"/>
                </a:solidFill>
                <a:latin typeface="Barlow Semi Condensed" panose="020B0604020202020204" charset="0"/>
              </a:rPr>
              <a:t> </a:t>
            </a:r>
            <a:r>
              <a:rPr lang="pt-BR" dirty="0" err="1" smtClean="0">
                <a:solidFill>
                  <a:schemeClr val="bg2"/>
                </a:solidFill>
                <a:latin typeface="Barlow Semi Condensed" panose="020B0604020202020204" charset="0"/>
              </a:rPr>
              <a:t>Collector</a:t>
            </a:r>
            <a:endParaRPr lang="pt-BR" dirty="0" smtClean="0">
              <a:solidFill>
                <a:schemeClr val="bg2"/>
              </a:solidFill>
              <a:latin typeface="Barlow Semi Condensed" panose="020B0604020202020204" charset="0"/>
            </a:endParaRPr>
          </a:p>
          <a:p>
            <a:endParaRPr lang="pt-BR" dirty="0" smtClean="0">
              <a:solidFill>
                <a:schemeClr val="bg2"/>
              </a:solidFill>
              <a:latin typeface="Barlow Semi Condensed" panose="020B0604020202020204" charset="0"/>
            </a:endParaRPr>
          </a:p>
          <a:p>
            <a:r>
              <a:rPr lang="pt-BR" dirty="0" smtClean="0">
                <a:solidFill>
                  <a:schemeClr val="bg2"/>
                </a:solidFill>
                <a:latin typeface="Barlow Semi Condensed" panose="020B0604020202020204" charset="0"/>
                <a:sym typeface="Barlow Semi Condensed"/>
              </a:rPr>
              <a:t>Concorrência &amp; Paralelismo</a:t>
            </a:r>
          </a:p>
          <a:p>
            <a:endParaRPr lang="pt-BR" dirty="0" smtClean="0">
              <a:solidFill>
                <a:schemeClr val="bg2"/>
              </a:solidFill>
              <a:latin typeface="Barlow Semi Condensed" panose="020B0604020202020204" charset="0"/>
              <a:sym typeface="Barlow Semi Condensed"/>
            </a:endParaRPr>
          </a:p>
          <a:p>
            <a:r>
              <a:rPr lang="pt-BR" dirty="0" smtClean="0">
                <a:solidFill>
                  <a:schemeClr val="bg2"/>
                </a:solidFill>
                <a:latin typeface="Barlow Semi Condensed" panose="020B0604020202020204" charset="0"/>
              </a:rPr>
              <a:t>Sintaxe não habitual</a:t>
            </a:r>
          </a:p>
          <a:p>
            <a:endParaRPr lang="pt-BR" dirty="0" smtClean="0">
              <a:solidFill>
                <a:schemeClr val="bg2"/>
              </a:solidFill>
              <a:latin typeface="Barlow Semi Condensed" panose="020B0604020202020204" charset="0"/>
            </a:endParaRPr>
          </a:p>
          <a:p>
            <a:endParaRPr lang="pt-BR" dirty="0" smtClean="0">
              <a:solidFill>
                <a:schemeClr val="bg2"/>
              </a:solidFill>
              <a:latin typeface="Barlow Semi Condensed" panose="020B0604020202020204" charset="0"/>
              <a:sym typeface="Barlow Semi Condensed"/>
            </a:endParaRPr>
          </a:p>
          <a:p>
            <a:endParaRPr lang="pt-BR" dirty="0">
              <a:solidFill>
                <a:schemeClr val="bg2"/>
              </a:solidFill>
              <a:latin typeface="Barlow Semi Condensed" panose="020B0604020202020204" charset="0"/>
              <a:sym typeface="Barlow Semi Condensed"/>
            </a:endParaRPr>
          </a:p>
        </p:txBody>
      </p:sp>
      <p:grpSp>
        <p:nvGrpSpPr>
          <p:cNvPr id="21" name="Google Shape;1921;p37"/>
          <p:cNvGrpSpPr/>
          <p:nvPr/>
        </p:nvGrpSpPr>
        <p:grpSpPr>
          <a:xfrm>
            <a:off x="5051159" y="2271942"/>
            <a:ext cx="182753" cy="182753"/>
            <a:chOff x="917231" y="3983097"/>
            <a:chExt cx="635100" cy="635100"/>
          </a:xfrm>
        </p:grpSpPr>
        <p:sp>
          <p:nvSpPr>
            <p:cNvPr id="26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921;p37"/>
          <p:cNvGrpSpPr/>
          <p:nvPr/>
        </p:nvGrpSpPr>
        <p:grpSpPr>
          <a:xfrm>
            <a:off x="5045292" y="2687045"/>
            <a:ext cx="182753" cy="182753"/>
            <a:chOff x="917231" y="3983097"/>
            <a:chExt cx="635100" cy="635100"/>
          </a:xfrm>
        </p:grpSpPr>
        <p:sp>
          <p:nvSpPr>
            <p:cNvPr id="30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921;p37"/>
          <p:cNvGrpSpPr/>
          <p:nvPr/>
        </p:nvGrpSpPr>
        <p:grpSpPr>
          <a:xfrm>
            <a:off x="5060729" y="3136809"/>
            <a:ext cx="182753" cy="182753"/>
            <a:chOff x="917231" y="3983097"/>
            <a:chExt cx="635100" cy="635100"/>
          </a:xfrm>
        </p:grpSpPr>
        <p:sp>
          <p:nvSpPr>
            <p:cNvPr id="33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921;p37"/>
          <p:cNvGrpSpPr/>
          <p:nvPr/>
        </p:nvGrpSpPr>
        <p:grpSpPr>
          <a:xfrm>
            <a:off x="5051159" y="3553074"/>
            <a:ext cx="182753" cy="182753"/>
            <a:chOff x="917231" y="3983097"/>
            <a:chExt cx="635100" cy="635100"/>
          </a:xfrm>
        </p:grpSpPr>
        <p:sp>
          <p:nvSpPr>
            <p:cNvPr id="36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055" y="2454695"/>
            <a:ext cx="1569182" cy="1569182"/>
          </a:xfrm>
          <a:prstGeom prst="rect">
            <a:avLst/>
          </a:prstGeom>
        </p:spPr>
      </p:pic>
      <p:sp>
        <p:nvSpPr>
          <p:cNvPr id="22" name="Google Shape;3498;p61"/>
          <p:cNvSpPr txBox="1">
            <a:spLocks noGrp="1"/>
          </p:cNvSpPr>
          <p:nvPr>
            <p:ph type="title"/>
          </p:nvPr>
        </p:nvSpPr>
        <p:spPr>
          <a:xfrm>
            <a:off x="2127147" y="1704996"/>
            <a:ext cx="208899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  <a:latin typeface="Barlow Semi Condensed" panose="020B0604020202020204" charset="0"/>
              </a:rPr>
              <a:t>Go</a:t>
            </a:r>
            <a:endParaRPr b="1" dirty="0">
              <a:solidFill>
                <a:schemeClr val="accent3">
                  <a:lumMod val="50000"/>
                </a:schemeClr>
              </a:solidFill>
              <a:latin typeface="Barlow Semi Condensed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48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1" grpId="0" animBg="1"/>
      <p:bldP spid="3502" grpId="0" animBg="1"/>
      <p:bldP spid="19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/>
          <p:cNvSpPr txBox="1">
            <a:spLocks noGrp="1"/>
          </p:cNvSpPr>
          <p:nvPr>
            <p:ph type="title"/>
          </p:nvPr>
        </p:nvSpPr>
        <p:spPr>
          <a:xfrm>
            <a:off x="1833646" y="338325"/>
            <a:ext cx="5476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 smtClean="0"/>
              <a:t>Concorrentes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61"/>
          <p:cNvSpPr/>
          <p:nvPr/>
        </p:nvSpPr>
        <p:spPr>
          <a:xfrm>
            <a:off x="5009838" y="1426144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/>
          <p:cNvSpPr/>
          <p:nvPr/>
        </p:nvSpPr>
        <p:spPr>
          <a:xfrm>
            <a:off x="5194938" y="1619794"/>
            <a:ext cx="2305800" cy="28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26;p41"/>
          <p:cNvSpPr txBox="1">
            <a:spLocks/>
          </p:cNvSpPr>
          <p:nvPr/>
        </p:nvSpPr>
        <p:spPr>
          <a:xfrm>
            <a:off x="1456383" y="2035232"/>
            <a:ext cx="3696284" cy="211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BR" sz="1400" dirty="0" smtClean="0"/>
              <a:t>Linguagem compilada</a:t>
            </a:r>
          </a:p>
          <a:p>
            <a:endParaRPr lang="pt-BR" sz="1400" dirty="0" smtClean="0"/>
          </a:p>
          <a:p>
            <a:r>
              <a:rPr lang="pt-BR" sz="1400" dirty="0" smtClean="0"/>
              <a:t>Paradigma funcional</a:t>
            </a:r>
          </a:p>
          <a:p>
            <a:endParaRPr lang="pt-BR" sz="1400" dirty="0" smtClean="0"/>
          </a:p>
          <a:p>
            <a:r>
              <a:rPr lang="pt-BR" sz="1400" dirty="0" smtClean="0"/>
              <a:t>Sistemas distribuídos de alto desempenho</a:t>
            </a:r>
          </a:p>
          <a:p>
            <a:endParaRPr lang="pt-BR" sz="1400" dirty="0" smtClean="0"/>
          </a:p>
          <a:p>
            <a:r>
              <a:rPr lang="pt-BR" sz="1400" dirty="0" smtClean="0"/>
              <a:t>Códigos de fácil manutenção</a:t>
            </a:r>
          </a:p>
          <a:p>
            <a:endParaRPr lang="pt-BR" sz="1400" dirty="0" smtClean="0"/>
          </a:p>
          <a:p>
            <a:r>
              <a:rPr lang="pt-BR" sz="1400" dirty="0" smtClean="0"/>
              <a:t>Desempenho reduzido</a:t>
            </a:r>
          </a:p>
          <a:p>
            <a:endParaRPr lang="pt-BR" sz="1400" dirty="0"/>
          </a:p>
        </p:txBody>
      </p:sp>
      <p:grpSp>
        <p:nvGrpSpPr>
          <p:cNvPr id="38" name="Google Shape;1921;p37"/>
          <p:cNvGrpSpPr/>
          <p:nvPr/>
        </p:nvGrpSpPr>
        <p:grpSpPr>
          <a:xfrm>
            <a:off x="1307127" y="2188640"/>
            <a:ext cx="149256" cy="153137"/>
            <a:chOff x="917233" y="3983089"/>
            <a:chExt cx="635101" cy="635099"/>
          </a:xfrm>
        </p:grpSpPr>
        <p:sp>
          <p:nvSpPr>
            <p:cNvPr id="43" name="Google Shape;1922;p37"/>
            <p:cNvSpPr/>
            <p:nvPr/>
          </p:nvSpPr>
          <p:spPr>
            <a:xfrm>
              <a:off x="917233" y="3983089"/>
              <a:ext cx="635101" cy="635099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921;p37"/>
          <p:cNvGrpSpPr/>
          <p:nvPr/>
        </p:nvGrpSpPr>
        <p:grpSpPr>
          <a:xfrm>
            <a:off x="1307127" y="2604615"/>
            <a:ext cx="149256" cy="153137"/>
            <a:chOff x="917231" y="3983097"/>
            <a:chExt cx="635100" cy="635100"/>
          </a:xfrm>
        </p:grpSpPr>
        <p:sp>
          <p:nvSpPr>
            <p:cNvPr id="47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921;p37"/>
          <p:cNvGrpSpPr/>
          <p:nvPr/>
        </p:nvGrpSpPr>
        <p:grpSpPr>
          <a:xfrm>
            <a:off x="1307127" y="3016871"/>
            <a:ext cx="149256" cy="153137"/>
            <a:chOff x="917231" y="3983097"/>
            <a:chExt cx="635100" cy="635100"/>
          </a:xfrm>
        </p:grpSpPr>
        <p:sp>
          <p:nvSpPr>
            <p:cNvPr id="50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921;p37"/>
          <p:cNvGrpSpPr/>
          <p:nvPr/>
        </p:nvGrpSpPr>
        <p:grpSpPr>
          <a:xfrm>
            <a:off x="1307114" y="3429127"/>
            <a:ext cx="149256" cy="153137"/>
            <a:chOff x="917231" y="3983097"/>
            <a:chExt cx="635100" cy="635100"/>
          </a:xfrm>
        </p:grpSpPr>
        <p:sp>
          <p:nvSpPr>
            <p:cNvPr id="53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921;p37"/>
          <p:cNvGrpSpPr/>
          <p:nvPr/>
        </p:nvGrpSpPr>
        <p:grpSpPr>
          <a:xfrm>
            <a:off x="1307114" y="3841383"/>
            <a:ext cx="149256" cy="153137"/>
            <a:chOff x="917231" y="3983097"/>
            <a:chExt cx="635100" cy="635100"/>
          </a:xfrm>
        </p:grpSpPr>
        <p:sp>
          <p:nvSpPr>
            <p:cNvPr id="56" name="Google Shape;1922;p37"/>
            <p:cNvSpPr/>
            <p:nvPr/>
          </p:nvSpPr>
          <p:spPr>
            <a:xfrm>
              <a:off x="917231" y="3983097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23;p37"/>
            <p:cNvSpPr/>
            <p:nvPr/>
          </p:nvSpPr>
          <p:spPr>
            <a:xfrm>
              <a:off x="1001931" y="4067797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3498;p61"/>
          <p:cNvSpPr txBox="1">
            <a:spLocks noGrp="1"/>
          </p:cNvSpPr>
          <p:nvPr>
            <p:ph type="title"/>
          </p:nvPr>
        </p:nvSpPr>
        <p:spPr>
          <a:xfrm>
            <a:off x="5301923" y="1755729"/>
            <a:ext cx="2088997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>
                <a:solidFill>
                  <a:schemeClr val="accent3">
                    <a:lumMod val="50000"/>
                  </a:schemeClr>
                </a:solidFill>
                <a:latin typeface="Barlow Semi Condensed" panose="020B0604020202020204" charset="0"/>
              </a:rPr>
              <a:t>Elixir</a:t>
            </a:r>
            <a:endParaRPr b="1" dirty="0">
              <a:solidFill>
                <a:schemeClr val="accent3">
                  <a:lumMod val="50000"/>
                </a:schemeClr>
              </a:solidFill>
              <a:latin typeface="Barlow Semi Condensed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480" y="2611589"/>
            <a:ext cx="1306350" cy="130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1" grpId="0" animBg="1"/>
      <p:bldP spid="3502" grpId="0" animBg="1"/>
      <p:bldP spid="22" grpId="0"/>
      <p:bldP spid="23" grpId="0"/>
    </p:bld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3DBC58"/>
      </a:accent1>
      <a:accent2>
        <a:srgbClr val="98D2AA"/>
      </a:accent2>
      <a:accent3>
        <a:srgbClr val="CFF7CE"/>
      </a:accent3>
      <a:accent4>
        <a:srgbClr val="BEBEBE"/>
      </a:accent4>
      <a:accent5>
        <a:srgbClr val="0F4A36"/>
      </a:accent5>
      <a:accent6>
        <a:srgbClr val="9E9E9E"/>
      </a:accent6>
      <a:hlink>
        <a:srgbClr val="3DB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205</Words>
  <Application>Microsoft Office PowerPoint</Application>
  <PresentationFormat>Apresentação na tela (16:9)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Barlow Semi Condensed</vt:lpstr>
      <vt:lpstr>Barlow Semi Condensed Medium</vt:lpstr>
      <vt:lpstr>Arial</vt:lpstr>
      <vt:lpstr>Fjalla One</vt:lpstr>
      <vt:lpstr>Technology Consulting by Slidesgo</vt:lpstr>
      <vt:lpstr>Desenvolvimento de Sistemas Web</vt:lpstr>
      <vt:lpstr>Histórico</vt:lpstr>
      <vt:lpstr>Apresentação do PowerPoint</vt:lpstr>
      <vt:lpstr>Histórico</vt:lpstr>
      <vt:lpstr>O que é NODE?</vt:lpstr>
      <vt:lpstr>Apresentação do PowerPoint</vt:lpstr>
      <vt:lpstr>Vantagens</vt:lpstr>
      <vt:lpstr>Concorrentes </vt:lpstr>
      <vt:lpstr>Concorrentes </vt:lpstr>
      <vt:lpstr>Concorrentes </vt:lpstr>
      <vt:lpstr>Exemplo Prático – Gerador QR </vt:lpstr>
      <vt:lpstr>Exemplo Prático – Gerador QR </vt:lpstr>
      <vt:lpstr>Exemplo Prático – Gerador QR </vt:lpstr>
      <vt:lpstr>Exemplo Prático – Gerador QR </vt:lpstr>
      <vt:lpstr>Exemplo Prático – Gerador QR </vt:lpstr>
      <vt:lpstr>Exemplo Prático – Gerador QR </vt:lpstr>
      <vt:lpstr>Exemplo Prático – Gerador QR </vt:lpstr>
      <vt:lpstr>Exemplo Prático – Gerador QR </vt:lpstr>
      <vt:lpstr>Exemplo Prático – Gerador QR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Desenvolvinento de Sistemas Web</dc:title>
  <cp:lastModifiedBy>Anderson Oliver</cp:lastModifiedBy>
  <cp:revision>30</cp:revision>
  <dcterms:modified xsi:type="dcterms:W3CDTF">2025-06-02T12:16:51Z</dcterms:modified>
</cp:coreProperties>
</file>