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/>
              <a:t>Valores aproximados</a:t>
            </a:r>
            <a:r>
              <a:rPr lang="pt-BR" baseline="0" dirty="0"/>
              <a:t> do maior número de casos registrados mundialmente (por doença)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Cólera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4000"/>
                  </a:schemeClr>
                </a:gs>
                <a:gs pos="100000">
                  <a:schemeClr val="accent1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Doenças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46-4FA3-A2F6-86466CE64108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Covid-19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4000"/>
                  </a:schemeClr>
                </a:gs>
                <a:gs pos="100000">
                  <a:schemeClr val="accent2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Doenças</c:v>
                </c:pt>
              </c:strCache>
            </c:strRef>
          </c:cat>
          <c:val>
            <c:numRef>
              <c:f>Planilha1!$C$2</c:f>
              <c:numCache>
                <c:formatCode>General</c:formatCode>
                <c:ptCount val="1"/>
                <c:pt idx="0">
                  <c:v>35.200000000000003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46-4FA3-A2F6-86466CE64108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Dengue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4000"/>
                  </a:schemeClr>
                </a:gs>
                <a:gs pos="100000">
                  <a:schemeClr val="accent3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Doenças</c:v>
                </c:pt>
              </c:strCache>
            </c:strRef>
          </c:cat>
          <c:val>
            <c:numRef>
              <c:f>Planilha1!$D$2</c:f>
              <c:numCache>
                <c:formatCode>General</c:formatCode>
                <c:ptCount val="1"/>
                <c:pt idx="0">
                  <c:v>390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46-4FA3-A2F6-86466CE64108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Febre Amarela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6000"/>
                    <a:lumMod val="104000"/>
                  </a:schemeClr>
                </a:gs>
                <a:gs pos="100000">
                  <a:schemeClr val="accent4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Doenças</c:v>
                </c:pt>
              </c:strCache>
            </c:strRef>
          </c:cat>
          <c:val>
            <c:numRef>
              <c:f>Planilha1!$E$2</c:f>
              <c:numCache>
                <c:formatCode>General</c:formatCode>
                <c:ptCount val="1"/>
                <c:pt idx="0">
                  <c:v>0.127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F46-4FA3-A2F6-86466CE64108}"/>
            </c:ext>
          </c:extLst>
        </c:ser>
        <c:ser>
          <c:idx val="4"/>
          <c:order val="4"/>
          <c:tx>
            <c:strRef>
              <c:f>Planilha1!$F$1</c:f>
              <c:strCache>
                <c:ptCount val="1"/>
                <c:pt idx="0">
                  <c:v>Gripe Espanhola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6000"/>
                    <a:lumMod val="104000"/>
                  </a:schemeClr>
                </a:gs>
                <a:gs pos="100000">
                  <a:schemeClr val="accent5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Doenças</c:v>
                </c:pt>
              </c:strCache>
            </c:strRef>
          </c:cat>
          <c:val>
            <c:numRef>
              <c:f>Planilha1!$F$2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F46-4FA3-A2F6-86466CE64108}"/>
            </c:ext>
          </c:extLst>
        </c:ser>
        <c:ser>
          <c:idx val="5"/>
          <c:order val="5"/>
          <c:tx>
            <c:strRef>
              <c:f>Planilha1!$G$1</c:f>
              <c:strCache>
                <c:ptCount val="1"/>
                <c:pt idx="0">
                  <c:v>Malária</c:v>
                </c:pt>
              </c:strCache>
            </c:strRef>
          </c:tx>
          <c:spPr>
            <a:solidFill>
              <a:srgbClr val="66FF99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Doenças</c:v>
                </c:pt>
              </c:strCache>
            </c:strRef>
          </c:cat>
          <c:val>
            <c:numRef>
              <c:f>Planilha1!$G$2</c:f>
              <c:numCache>
                <c:formatCode>General</c:formatCode>
                <c:ptCount val="1"/>
                <c:pt idx="0">
                  <c:v>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F46-4FA3-A2F6-86466CE64108}"/>
            </c:ext>
          </c:extLst>
        </c:ser>
        <c:ser>
          <c:idx val="6"/>
          <c:order val="6"/>
          <c:tx>
            <c:strRef>
              <c:f>Planilha1!$H$1</c:f>
              <c:strCache>
                <c:ptCount val="1"/>
                <c:pt idx="0">
                  <c:v>Meningite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6000"/>
                    <a:lumMod val="104000"/>
                  </a:schemeClr>
                </a:gs>
                <a:gs pos="100000">
                  <a:schemeClr val="accent1">
                    <a:lumMod val="60000"/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Doenças</c:v>
                </c:pt>
              </c:strCache>
            </c:strRef>
          </c:cat>
          <c:val>
            <c:numRef>
              <c:f>Planilha1!$H$2</c:f>
              <c:numCache>
                <c:formatCode>General</c:formatCode>
                <c:ptCount val="1"/>
                <c:pt idx="0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F46-4FA3-A2F6-86466CE64108}"/>
            </c:ext>
          </c:extLst>
        </c:ser>
        <c:ser>
          <c:idx val="7"/>
          <c:order val="7"/>
          <c:tx>
            <c:strRef>
              <c:f>Planilha1!$I$1</c:f>
              <c:strCache>
                <c:ptCount val="1"/>
                <c:pt idx="0">
                  <c:v>Peste Negra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6000"/>
                    <a:lumMod val="104000"/>
                  </a:schemeClr>
                </a:gs>
                <a:gs pos="100000">
                  <a:schemeClr val="accent2">
                    <a:lumMod val="60000"/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Doenças</c:v>
                </c:pt>
              </c:strCache>
            </c:strRef>
          </c:cat>
          <c:val>
            <c:numRef>
              <c:f>Planilha1!$I$2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F46-4FA3-A2F6-86466CE64108}"/>
            </c:ext>
          </c:extLst>
        </c:ser>
        <c:ser>
          <c:idx val="8"/>
          <c:order val="8"/>
          <c:tx>
            <c:strRef>
              <c:f>Planilha1!$J$1</c:f>
              <c:strCache>
                <c:ptCount val="1"/>
                <c:pt idx="0">
                  <c:v>Sarampo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Doenças</c:v>
                </c:pt>
              </c:strCache>
            </c:strRef>
          </c:cat>
          <c:val>
            <c:numRef>
              <c:f>Planilha1!$J$2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F46-4FA3-A2F6-86466CE64108}"/>
            </c:ext>
          </c:extLst>
        </c:ser>
        <c:ser>
          <c:idx val="9"/>
          <c:order val="9"/>
          <c:tx>
            <c:strRef>
              <c:f>Planilha1!$K$1</c:f>
              <c:strCache>
                <c:ptCount val="1"/>
                <c:pt idx="0">
                  <c:v>Varíola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6000"/>
                    <a:lumMod val="104000"/>
                  </a:schemeClr>
                </a:gs>
                <a:gs pos="100000">
                  <a:schemeClr val="accent4">
                    <a:lumMod val="60000"/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Doenças</c:v>
                </c:pt>
              </c:strCache>
            </c:strRef>
          </c:cat>
          <c:val>
            <c:numRef>
              <c:f>Planilha1!$K$2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F46-4FA3-A2F6-86466CE6410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96766872"/>
        <c:axId val="396768840"/>
      </c:barChart>
      <c:catAx>
        <c:axId val="396766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96768840"/>
        <c:crosses val="autoZero"/>
        <c:auto val="1"/>
        <c:lblAlgn val="ctr"/>
        <c:lblOffset val="100"/>
        <c:noMultiLvlLbl val="0"/>
      </c:catAx>
      <c:valAx>
        <c:axId val="396768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96766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sz="2130" b="1" i="0" baseline="0" dirty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Valores aproximados do maior número mortes </a:t>
            </a:r>
          </a:p>
          <a:p>
            <a:pPr algn="ctr">
              <a:defRPr/>
            </a:pPr>
            <a:r>
              <a:rPr lang="pt-BR" sz="2130" b="1" i="0" baseline="0" dirty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registrados mundialmente (por doença)</a:t>
            </a:r>
            <a:endParaRPr lang="pt-BR" sz="213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Cólera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4000"/>
                  </a:schemeClr>
                </a:gs>
                <a:gs pos="100000">
                  <a:schemeClr val="accent1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Doenças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94-4489-AF5E-E0138370C1C6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Covid-19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4000"/>
                  </a:schemeClr>
                </a:gs>
                <a:gs pos="100000">
                  <a:schemeClr val="accent2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Doenças</c:v>
                </c:pt>
              </c:strCache>
            </c:strRef>
          </c:cat>
          <c:val>
            <c:numRef>
              <c:f>Planilha1!$C$2</c:f>
              <c:numCache>
                <c:formatCode>General</c:formatCode>
                <c:ptCount val="1"/>
                <c:pt idx="0">
                  <c:v>1.04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94-4489-AF5E-E0138370C1C6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Dengue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4000"/>
                  </a:schemeClr>
                </a:gs>
                <a:gs pos="100000">
                  <a:schemeClr val="accent3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Doenças</c:v>
                </c:pt>
              </c:strCache>
            </c:strRef>
          </c:cat>
          <c:val>
            <c:numRef>
              <c:f>Planilha1!$D$2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94-4489-AF5E-E0138370C1C6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Febre Amarela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6000"/>
                    <a:lumMod val="104000"/>
                  </a:schemeClr>
                </a:gs>
                <a:gs pos="100000">
                  <a:schemeClr val="accent4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Doenças</c:v>
                </c:pt>
              </c:strCache>
            </c:strRef>
          </c:cat>
          <c:val>
            <c:numRef>
              <c:f>Planilha1!$E$2</c:f>
              <c:numCache>
                <c:formatCode>General</c:formatCode>
                <c:ptCount val="1"/>
                <c:pt idx="0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C94-4489-AF5E-E0138370C1C6}"/>
            </c:ext>
          </c:extLst>
        </c:ser>
        <c:ser>
          <c:idx val="4"/>
          <c:order val="4"/>
          <c:tx>
            <c:strRef>
              <c:f>Planilha1!$F$1</c:f>
              <c:strCache>
                <c:ptCount val="1"/>
                <c:pt idx="0">
                  <c:v>Gripe Espanhola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6000"/>
                    <a:lumMod val="104000"/>
                  </a:schemeClr>
                </a:gs>
                <a:gs pos="100000">
                  <a:schemeClr val="accent5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Doenças</c:v>
                </c:pt>
              </c:strCache>
            </c:strRef>
          </c:cat>
          <c:val>
            <c:numRef>
              <c:f>Planilha1!$F$2</c:f>
              <c:numCache>
                <c:formatCode>General</c:formatCode>
                <c:ptCount val="1"/>
                <c:pt idx="0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C94-4489-AF5E-E0138370C1C6}"/>
            </c:ext>
          </c:extLst>
        </c:ser>
        <c:ser>
          <c:idx val="5"/>
          <c:order val="5"/>
          <c:tx>
            <c:strRef>
              <c:f>Planilha1!$G$1</c:f>
              <c:strCache>
                <c:ptCount val="1"/>
                <c:pt idx="0">
                  <c:v>Malária</c:v>
                </c:pt>
              </c:strCache>
            </c:strRef>
          </c:tx>
          <c:spPr>
            <a:solidFill>
              <a:srgbClr val="66FF99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Doenças</c:v>
                </c:pt>
              </c:strCache>
            </c:strRef>
          </c:cat>
          <c:val>
            <c:numRef>
              <c:f>Planilha1!$G$2</c:f>
              <c:numCache>
                <c:formatCode>General</c:formatCode>
                <c:ptCount val="1"/>
                <c:pt idx="0">
                  <c:v>0.73050000000000004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C94-4489-AF5E-E0138370C1C6}"/>
            </c:ext>
          </c:extLst>
        </c:ser>
        <c:ser>
          <c:idx val="6"/>
          <c:order val="6"/>
          <c:tx>
            <c:strRef>
              <c:f>Planilha1!$H$1</c:f>
              <c:strCache>
                <c:ptCount val="1"/>
                <c:pt idx="0">
                  <c:v>Meningite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6000"/>
                    <a:lumMod val="104000"/>
                  </a:schemeClr>
                </a:gs>
                <a:gs pos="100000">
                  <a:schemeClr val="accent1">
                    <a:lumMod val="60000"/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Doenças</c:v>
                </c:pt>
              </c:strCache>
            </c:strRef>
          </c:cat>
          <c:val>
            <c:numRef>
              <c:f>Planilha1!$H$2</c:f>
              <c:numCache>
                <c:formatCode>General</c:formatCode>
                <c:ptCount val="1"/>
                <c:pt idx="0">
                  <c:v>0.379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C94-4489-AF5E-E0138370C1C6}"/>
            </c:ext>
          </c:extLst>
        </c:ser>
        <c:ser>
          <c:idx val="7"/>
          <c:order val="7"/>
          <c:tx>
            <c:strRef>
              <c:f>Planilha1!$I$1</c:f>
              <c:strCache>
                <c:ptCount val="1"/>
                <c:pt idx="0">
                  <c:v>Peste Negra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6000"/>
                    <a:lumMod val="104000"/>
                  </a:schemeClr>
                </a:gs>
                <a:gs pos="100000">
                  <a:schemeClr val="accent2">
                    <a:lumMod val="60000"/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Doenças</c:v>
                </c:pt>
              </c:strCache>
            </c:strRef>
          </c:cat>
          <c:val>
            <c:numRef>
              <c:f>Planilha1!$I$2</c:f>
              <c:numCache>
                <c:formatCode>General</c:formatCode>
                <c:ptCount val="1"/>
                <c:pt idx="0">
                  <c:v>137.5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C94-4489-AF5E-E0138370C1C6}"/>
            </c:ext>
          </c:extLst>
        </c:ser>
        <c:ser>
          <c:idx val="8"/>
          <c:order val="8"/>
          <c:tx>
            <c:strRef>
              <c:f>Planilha1!$J$1</c:f>
              <c:strCache>
                <c:ptCount val="1"/>
                <c:pt idx="0">
                  <c:v>Sarampo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Doenças</c:v>
                </c:pt>
              </c:strCache>
            </c:strRef>
          </c:cat>
          <c:val>
            <c:numRef>
              <c:f>Planilha1!$J$2</c:f>
              <c:numCache>
                <c:formatCode>General</c:formatCode>
                <c:ptCount val="1"/>
                <c:pt idx="0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C94-4489-AF5E-E0138370C1C6}"/>
            </c:ext>
          </c:extLst>
        </c:ser>
        <c:ser>
          <c:idx val="9"/>
          <c:order val="9"/>
          <c:tx>
            <c:strRef>
              <c:f>Planilha1!$K$1</c:f>
              <c:strCache>
                <c:ptCount val="1"/>
                <c:pt idx="0">
                  <c:v>Varíola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6000"/>
                    <a:lumMod val="104000"/>
                  </a:schemeClr>
                </a:gs>
                <a:gs pos="100000">
                  <a:schemeClr val="accent4">
                    <a:lumMod val="60000"/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Doenças</c:v>
                </c:pt>
              </c:strCache>
            </c:strRef>
          </c:cat>
          <c:val>
            <c:numRef>
              <c:f>Planilha1!$K$2</c:f>
              <c:numCache>
                <c:formatCode>General</c:formatCode>
                <c:ptCount val="1"/>
                <c:pt idx="0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C94-4489-AF5E-E0138370C1C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09853192"/>
        <c:axId val="409852208"/>
      </c:barChart>
      <c:catAx>
        <c:axId val="409853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09852208"/>
        <c:crosses val="autoZero"/>
        <c:auto val="1"/>
        <c:lblAlgn val="ctr"/>
        <c:lblOffset val="100"/>
        <c:noMultiLvlLbl val="0"/>
      </c:catAx>
      <c:valAx>
        <c:axId val="409852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09853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0.81886</cdr:x>
      <cdr:y>0.12234</cdr:y>
    </cdr:from>
    <cdr:to>
      <cdr:x>0.99798</cdr:x>
      <cdr:y>0.22088</cdr:y>
    </cdr:to>
    <cdr:sp macro="" textlink="">
      <cdr:nvSpPr>
        <cdr:cNvPr id="2" name="CaixaDeTexto 1">
          <a:extLst xmlns:a="http://schemas.openxmlformats.org/drawingml/2006/main">
            <a:ext uri="{FF2B5EF4-FFF2-40B4-BE49-F238E27FC236}">
              <a16:creationId xmlns:a16="http://schemas.microsoft.com/office/drawing/2014/main" id="{45F2C061-61AF-4189-B0F1-9BE65A56D9DE}"/>
            </a:ext>
          </a:extLst>
        </cdr:cNvPr>
        <cdr:cNvSpPr txBox="1"/>
      </cdr:nvSpPr>
      <cdr:spPr>
        <a:xfrm xmlns:a="http://schemas.openxmlformats.org/drawingml/2006/main">
          <a:off x="8610853" y="532342"/>
          <a:ext cx="1883505" cy="4287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pt-BR" sz="1100" b="1" dirty="0">
              <a:solidFill>
                <a:schemeClr val="bg1"/>
              </a:solidFill>
            </a:rPr>
            <a:t>* Valores em milhões.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0.85238</cdr:x>
      <cdr:y>0.11973</cdr:y>
    </cdr:from>
    <cdr:to>
      <cdr:x>0.99094</cdr:x>
      <cdr:y>0.18838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32C8C087-C13D-4728-82DC-9A64DD347FD6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8963246" y="520996"/>
          <a:ext cx="1457070" cy="298730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A816-80A0-4975-97CB-5FF799743200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204FB45-24F8-46D3-A8C3-EE6AF08A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38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A816-80A0-4975-97CB-5FF799743200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04FB45-24F8-46D3-A8C3-EE6AF08A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53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A816-80A0-4975-97CB-5FF799743200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04FB45-24F8-46D3-A8C3-EE6AF08AD52A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02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A816-80A0-4975-97CB-5FF799743200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04FB45-24F8-46D3-A8C3-EE6AF08A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574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A816-80A0-4975-97CB-5FF799743200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04FB45-24F8-46D3-A8C3-EE6AF08AD52A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2251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A816-80A0-4975-97CB-5FF799743200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04FB45-24F8-46D3-A8C3-EE6AF08A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411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A816-80A0-4975-97CB-5FF799743200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FB45-24F8-46D3-A8C3-EE6AF08A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736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A816-80A0-4975-97CB-5FF799743200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FB45-24F8-46D3-A8C3-EE6AF08A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63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A816-80A0-4975-97CB-5FF799743200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FB45-24F8-46D3-A8C3-EE6AF08A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55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A816-80A0-4975-97CB-5FF799743200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04FB45-24F8-46D3-A8C3-EE6AF08A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77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A816-80A0-4975-97CB-5FF799743200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204FB45-24F8-46D3-A8C3-EE6AF08A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55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A816-80A0-4975-97CB-5FF799743200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204FB45-24F8-46D3-A8C3-EE6AF08A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7142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A816-80A0-4975-97CB-5FF799743200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FB45-24F8-46D3-A8C3-EE6AF08A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89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A816-80A0-4975-97CB-5FF799743200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FB45-24F8-46D3-A8C3-EE6AF08A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14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A816-80A0-4975-97CB-5FF799743200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FB45-24F8-46D3-A8C3-EE6AF08A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2548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A816-80A0-4975-97CB-5FF799743200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04FB45-24F8-46D3-A8C3-EE6AF08A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815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2A816-80A0-4975-97CB-5FF799743200}" type="datetimeFigureOut">
              <a:rPr lang="pt-BR" smtClean="0"/>
              <a:t>14/10/2020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204FB45-24F8-46D3-A8C3-EE6AF08AD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41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C%C3%B3lera" TargetMode="External"/><Relationship Id="rId13" Type="http://schemas.openxmlformats.org/officeDocument/2006/relationships/hyperlink" Target="https://pt.wikipedia.org/wiki/Gripe_espanhola" TargetMode="External"/><Relationship Id="rId3" Type="http://schemas.openxmlformats.org/officeDocument/2006/relationships/hyperlink" Target="https://pt.wikipedia.org/wiki/Meningite" TargetMode="External"/><Relationship Id="rId7" Type="http://schemas.openxmlformats.org/officeDocument/2006/relationships/hyperlink" Target="https://super.abril.com.br/saude/as-grandes-epidemias-ao-longo-da-historia/" TargetMode="External"/><Relationship Id="rId12" Type="http://schemas.openxmlformats.org/officeDocument/2006/relationships/hyperlink" Target="https://pt.wikipedia.org/wiki/Febre_amarela" TargetMode="External"/><Relationship Id="rId2" Type="http://schemas.openxmlformats.org/officeDocument/2006/relationships/hyperlink" Target="https://pt.wikipedia.org/wiki/Mal%C3%A1ria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pt.wikipedia.org/wiki/Sarampo#cite_note-GBD2015De-6" TargetMode="External"/><Relationship Id="rId11" Type="http://schemas.openxmlformats.org/officeDocument/2006/relationships/hyperlink" Target="https://pt.wikipedia.org/wiki/Dengue" TargetMode="External"/><Relationship Id="rId5" Type="http://schemas.openxmlformats.org/officeDocument/2006/relationships/hyperlink" Target="https://pt.wikipedia.org/wiki/Sarampo" TargetMode="External"/><Relationship Id="rId10" Type="http://schemas.openxmlformats.org/officeDocument/2006/relationships/hyperlink" Target="https://www.paho.org/bra/index.php?option=com_content&amp;view=article&amp;id=5963:folha-informativa-dengue-e-dengue-grave&amp;Itemid=812" TargetMode="External"/><Relationship Id="rId4" Type="http://schemas.openxmlformats.org/officeDocument/2006/relationships/hyperlink" Target="https://pt.wikipedia.org/wiki/Peste_Negra" TargetMode="External"/><Relationship Id="rId9" Type="http://schemas.openxmlformats.org/officeDocument/2006/relationships/hyperlink" Target="https://news.google.com/covid19/map?hl=pt-BR&amp;gl=BR&amp;ceid=BR%3Apt-419" TargetMode="External"/><Relationship Id="rId14" Type="http://schemas.openxmlformats.org/officeDocument/2006/relationships/hyperlink" Target="https://www.historiadomundo.com.br/idade-contemporanea/gripe-espanhola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7D126-07AC-43B8-A5DF-3EC083543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Gráficos de Comparações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14CEF4-693A-4226-9988-16E14CB8D2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Doenças pandêmicas...</a:t>
            </a:r>
          </a:p>
        </p:txBody>
      </p:sp>
    </p:spTree>
    <p:extLst>
      <p:ext uri="{BB962C8B-B14F-4D97-AF65-F5344CB8AC3E}">
        <p14:creationId xmlns:p14="http://schemas.microsoft.com/office/powerpoint/2010/main" val="352303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0C73C-DBA4-4330-926E-C44B98B2B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786" y="602920"/>
            <a:ext cx="8911687" cy="1280890"/>
          </a:xfrm>
        </p:spPr>
        <p:txBody>
          <a:bodyPr/>
          <a:lstStyle/>
          <a:p>
            <a:r>
              <a:rPr lang="pt-BR" dirty="0"/>
              <a:t>Graficamente falando...</a:t>
            </a:r>
          </a:p>
        </p:txBody>
      </p:sp>
      <p:graphicFrame>
        <p:nvGraphicFramePr>
          <p:cNvPr id="11" name="Espaço Reservado para Conteúdo 10">
            <a:extLst>
              <a:ext uri="{FF2B5EF4-FFF2-40B4-BE49-F238E27FC236}">
                <a16:creationId xmlns:a16="http://schemas.microsoft.com/office/drawing/2014/main" id="{70B54049-47B0-4239-832B-8028067921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5868728"/>
              </p:ext>
            </p:extLst>
          </p:nvPr>
        </p:nvGraphicFramePr>
        <p:xfrm>
          <a:off x="848833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Retângulo 11">
            <a:extLst>
              <a:ext uri="{FF2B5EF4-FFF2-40B4-BE49-F238E27FC236}">
                <a16:creationId xmlns:a16="http://schemas.microsoft.com/office/drawing/2014/main" id="{4B12D650-EDF6-4F47-801A-6197EFEBA976}"/>
              </a:ext>
            </a:extLst>
          </p:cNvPr>
          <p:cNvSpPr/>
          <p:nvPr/>
        </p:nvSpPr>
        <p:spPr>
          <a:xfrm>
            <a:off x="8088710" y="6162709"/>
            <a:ext cx="51355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/>
              <a:t>Fontes: </a:t>
            </a:r>
            <a:r>
              <a:rPr lang="pt-BR" sz="1400" dirty="0"/>
              <a:t>wikipedia.org, paho.org, historiadomundo.com.br, </a:t>
            </a:r>
          </a:p>
          <a:p>
            <a:r>
              <a:rPr lang="pt-BR" sz="1400" dirty="0"/>
              <a:t>news.google.com, super.abril.com.br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1769140-46B4-4AC5-991D-E4CF7489D3F1}"/>
              </a:ext>
            </a:extLst>
          </p:cNvPr>
          <p:cNvSpPr txBox="1"/>
          <p:nvPr/>
        </p:nvSpPr>
        <p:spPr>
          <a:xfrm>
            <a:off x="848833" y="6270431"/>
            <a:ext cx="4995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FF0000"/>
                </a:solidFill>
              </a:rPr>
              <a:t>OBS: valores zerados = não foram encontrados dados a respeito da doença.</a:t>
            </a:r>
          </a:p>
        </p:txBody>
      </p:sp>
    </p:spTree>
    <p:extLst>
      <p:ext uri="{BB962C8B-B14F-4D97-AF65-F5344CB8AC3E}">
        <p14:creationId xmlns:p14="http://schemas.microsoft.com/office/powerpoint/2010/main" val="190113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1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3D8D4-635E-44AB-8139-FF682611D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426" y="681037"/>
            <a:ext cx="8911687" cy="1280890"/>
          </a:xfrm>
        </p:spPr>
        <p:txBody>
          <a:bodyPr/>
          <a:lstStyle/>
          <a:p>
            <a:r>
              <a:rPr lang="pt-BR" dirty="0"/>
              <a:t>Graficamente falando...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8EF60A0B-DF75-4BE9-B366-DE9251604C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7785942"/>
              </p:ext>
            </p:extLst>
          </p:nvPr>
        </p:nvGraphicFramePr>
        <p:xfrm>
          <a:off x="838200" y="1828800"/>
          <a:ext cx="10515600" cy="4348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E49F1CC5-B2D4-4EE0-A473-DD98CBD8016A}"/>
              </a:ext>
            </a:extLst>
          </p:cNvPr>
          <p:cNvSpPr txBox="1"/>
          <p:nvPr/>
        </p:nvSpPr>
        <p:spPr>
          <a:xfrm>
            <a:off x="8034363" y="6193373"/>
            <a:ext cx="42636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Fontes: </a:t>
            </a:r>
            <a:r>
              <a:rPr lang="pt-BR" sz="1400" dirty="0"/>
              <a:t>wikipedia.org, paho.org, historiadomundo.com.br, </a:t>
            </a:r>
          </a:p>
          <a:p>
            <a:r>
              <a:rPr lang="pt-BR" sz="1400" dirty="0"/>
              <a:t>news.google.com, super.abril.com.br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C495647-7306-4E42-9866-923C615A3AFB}"/>
              </a:ext>
            </a:extLst>
          </p:cNvPr>
          <p:cNvSpPr/>
          <p:nvPr/>
        </p:nvSpPr>
        <p:spPr>
          <a:xfrm>
            <a:off x="119269" y="625818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400" b="1" dirty="0">
                <a:solidFill>
                  <a:srgbClr val="FF0000"/>
                </a:solidFill>
              </a:rPr>
              <a:t>OBS: valores zerados = não foram encontrados dados a </a:t>
            </a:r>
          </a:p>
          <a:p>
            <a:pPr algn="ctr"/>
            <a:r>
              <a:rPr lang="pt-BR" sz="1400" b="1" dirty="0">
                <a:solidFill>
                  <a:srgbClr val="FF0000"/>
                </a:solidFill>
              </a:rPr>
              <a:t>respeito da doença.</a:t>
            </a:r>
          </a:p>
        </p:txBody>
      </p:sp>
    </p:spTree>
    <p:extLst>
      <p:ext uri="{BB962C8B-B14F-4D97-AF65-F5344CB8AC3E}">
        <p14:creationId xmlns:p14="http://schemas.microsoft.com/office/powerpoint/2010/main" val="255240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5D707-9CE4-47C5-BF42-BA1AF49E3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747" y="634743"/>
            <a:ext cx="8911687" cy="1280890"/>
          </a:xfrm>
        </p:spPr>
        <p:txBody>
          <a:bodyPr/>
          <a:lstStyle/>
          <a:p>
            <a:r>
              <a:rPr lang="pt-BR" dirty="0"/>
              <a:t>Referências </a:t>
            </a:r>
            <a:r>
              <a:rPr lang="pt-BR"/>
              <a:t>Webgráficas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80F047-98A2-4C83-B20C-85D17BFF4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70375" y="1783453"/>
            <a:ext cx="5181600" cy="4351338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Malária</a:t>
            </a:r>
          </a:p>
          <a:p>
            <a:pPr lvl="1"/>
            <a:r>
              <a:rPr lang="pt-BR" u="sng" dirty="0">
                <a:hlinkClick r:id="rId2"/>
              </a:rPr>
              <a:t>https://pt.wikipedia.org/wiki/Mal%C3%A1ria</a:t>
            </a:r>
            <a:endParaRPr lang="pt-BR" dirty="0"/>
          </a:p>
          <a:p>
            <a:r>
              <a:rPr lang="pt-BR" dirty="0"/>
              <a:t>Meningite</a:t>
            </a:r>
          </a:p>
          <a:p>
            <a:pPr lvl="1"/>
            <a:r>
              <a:rPr lang="pt-BR" u="sng" dirty="0">
                <a:hlinkClick r:id="rId3"/>
              </a:rPr>
              <a:t>https://pt.wikipedia.org/wiki/Meningite</a:t>
            </a:r>
            <a:endParaRPr lang="pt-BR" dirty="0"/>
          </a:p>
          <a:p>
            <a:r>
              <a:rPr lang="pt-BR" dirty="0"/>
              <a:t>Peste Negra</a:t>
            </a:r>
          </a:p>
          <a:p>
            <a:pPr lvl="1"/>
            <a:r>
              <a:rPr lang="pt-BR" u="sng" dirty="0">
                <a:hlinkClick r:id="rId4"/>
              </a:rPr>
              <a:t>https://pt.wikipedia.org/wiki/Peste_Negra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Sarampo</a:t>
            </a:r>
          </a:p>
          <a:p>
            <a:pPr lvl="1"/>
            <a:r>
              <a:rPr lang="pt-BR" u="sng" dirty="0">
                <a:hlinkClick r:id="rId5"/>
              </a:rPr>
              <a:t>https://pt.wikipedia.org/wiki/Sarampo</a:t>
            </a:r>
            <a:endParaRPr lang="pt-BR" dirty="0"/>
          </a:p>
          <a:p>
            <a:pPr lvl="1"/>
            <a:r>
              <a:rPr lang="pt-BR" u="sng" dirty="0">
                <a:hlinkClick r:id="rId6"/>
              </a:rPr>
              <a:t>https://pt.wikipedia.org/wiki/Sarampo#cite_note-GBD2015De-6</a:t>
            </a:r>
            <a:endParaRPr lang="pt-BR" dirty="0"/>
          </a:p>
          <a:p>
            <a:r>
              <a:rPr lang="pt-BR" dirty="0"/>
              <a:t>Varíola</a:t>
            </a:r>
          </a:p>
          <a:p>
            <a:pPr lvl="1"/>
            <a:r>
              <a:rPr lang="pt-BR" u="sng" dirty="0">
                <a:hlinkClick r:id="rId7"/>
              </a:rPr>
              <a:t>https://super.abril.com.br/saude/as-grandes-epidemias-ao-longo-da-historia/</a:t>
            </a:r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BCE8E6-85AA-4762-8219-C46F3D220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76131" y="1587087"/>
            <a:ext cx="5181600" cy="4351338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Cólera</a:t>
            </a:r>
          </a:p>
          <a:p>
            <a:pPr lvl="1"/>
            <a:r>
              <a:rPr lang="pt-BR" u="sng" dirty="0">
                <a:hlinkClick r:id="rId8"/>
              </a:rPr>
              <a:t>https://pt.wikipedia.org/wiki/C%C3%B3lera</a:t>
            </a:r>
            <a:endParaRPr lang="pt-BR" dirty="0"/>
          </a:p>
          <a:p>
            <a:r>
              <a:rPr lang="pt-BR" dirty="0"/>
              <a:t>Covid-19</a:t>
            </a:r>
          </a:p>
          <a:p>
            <a:pPr lvl="1"/>
            <a:r>
              <a:rPr lang="pt-BR" u="sng" dirty="0">
                <a:hlinkClick r:id="rId9"/>
              </a:rPr>
              <a:t>https://news.google.com/covid19/map?hl=pt-BR&amp;gl=BR&amp;ceid=BR%3Apt-419</a:t>
            </a:r>
            <a:endParaRPr lang="pt-BR" dirty="0"/>
          </a:p>
          <a:p>
            <a:r>
              <a:rPr lang="pt-BR" dirty="0"/>
              <a:t>Dengue</a:t>
            </a:r>
          </a:p>
          <a:p>
            <a:pPr lvl="1"/>
            <a:r>
              <a:rPr lang="pt-BR" u="sng" dirty="0">
                <a:hlinkClick r:id="rId10"/>
              </a:rPr>
              <a:t>https://www.paho.org/bra/index.php?option=com_content&amp;view=article&amp;id=5963:folha-informativa-dengue-e-dengue-grave&amp;Itemid=812</a:t>
            </a:r>
            <a:endParaRPr lang="pt-BR" dirty="0"/>
          </a:p>
          <a:p>
            <a:pPr lvl="1"/>
            <a:r>
              <a:rPr lang="pt-BR" u="sng" dirty="0">
                <a:hlinkClick r:id="rId11"/>
              </a:rPr>
              <a:t>https://pt.wikipedia.org/wiki/Dengue</a:t>
            </a:r>
            <a:endParaRPr lang="pt-BR" dirty="0"/>
          </a:p>
          <a:p>
            <a:r>
              <a:rPr lang="pt-BR" dirty="0"/>
              <a:t>Febre Amarela</a:t>
            </a:r>
          </a:p>
          <a:p>
            <a:pPr lvl="1"/>
            <a:r>
              <a:rPr lang="pt-BR" u="sng" dirty="0">
                <a:hlinkClick r:id="rId12"/>
              </a:rPr>
              <a:t>https://pt.wikipedia.org/wiki/Febre_amarela</a:t>
            </a:r>
            <a:endParaRPr lang="pt-BR" dirty="0"/>
          </a:p>
          <a:p>
            <a:r>
              <a:rPr lang="pt-BR" dirty="0"/>
              <a:t>Gripe Espanhola</a:t>
            </a:r>
          </a:p>
          <a:p>
            <a:pPr lvl="1"/>
            <a:r>
              <a:rPr lang="pt-BR" u="sng" dirty="0">
                <a:hlinkClick r:id="rId13"/>
              </a:rPr>
              <a:t>https://pt.wikipedia.org/wiki/Gripe_espanhola</a:t>
            </a:r>
            <a:endParaRPr lang="pt-BR" dirty="0"/>
          </a:p>
          <a:p>
            <a:pPr lvl="1"/>
            <a:r>
              <a:rPr lang="pt-BR" u="sng" dirty="0">
                <a:hlinkClick r:id="rId14"/>
              </a:rPr>
              <a:t>https://www.historiadomundo.com.br/idade-contemporanea/gripe-espanhola.htm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51500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</TotalTime>
  <Words>347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Cacho</vt:lpstr>
      <vt:lpstr>Gráficos de Comparações</vt:lpstr>
      <vt:lpstr>Graficamente falando...</vt:lpstr>
      <vt:lpstr>Graficamente falando...</vt:lpstr>
      <vt:lpstr>Referências Webgráficas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Gráficos de Comparação</dc:title>
  <dc:creator>Anderson</dc:creator>
  <cp:lastModifiedBy>Anderson</cp:lastModifiedBy>
  <cp:revision>11</cp:revision>
  <dcterms:created xsi:type="dcterms:W3CDTF">2020-10-05T17:55:15Z</dcterms:created>
  <dcterms:modified xsi:type="dcterms:W3CDTF">2020-10-14T14:46:11Z</dcterms:modified>
</cp:coreProperties>
</file>