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11"/>
  </p:notesMasterIdLst>
  <p:sldIdLst>
    <p:sldId id="256" r:id="rId3"/>
    <p:sldId id="262" r:id="rId4"/>
    <p:sldId id="263" r:id="rId5"/>
    <p:sldId id="294" r:id="rId6"/>
    <p:sldId id="295" r:id="rId7"/>
    <p:sldId id="274" r:id="rId8"/>
    <p:sldId id="259" r:id="rId9"/>
    <p:sldId id="293" r:id="rId10"/>
  </p:sldIdLst>
  <p:sldSz cx="9144000" cy="5143500" type="screen16x9"/>
  <p:notesSz cx="6858000" cy="9144000"/>
  <p:embeddedFontLst>
    <p:embeddedFont>
      <p:font typeface="Bree Serif" panose="020B0604020202020204" charset="0"/>
      <p:regular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  <p:embeddedFont>
      <p:font typeface="Proxima Nova Semibold" panose="020B0604020202020204" charset="0"/>
      <p:regular r:id="rId17"/>
      <p:bold r:id="rId18"/>
      <p:boldItalic r:id="rId19"/>
    </p:embeddedFont>
    <p:embeddedFont>
      <p:font typeface="Roboto Black" panose="020B0604020202020204" charset="0"/>
      <p:bold r:id="rId20"/>
      <p:boldItalic r:id="rId21"/>
    </p:embeddedFont>
    <p:embeddedFont>
      <p:font typeface="Roboto Light" panose="020B0604020202020204" charset="0"/>
      <p:regular r:id="rId22"/>
      <p:bold r:id="rId23"/>
      <p:italic r:id="rId24"/>
      <p:boldItalic r:id="rId25"/>
    </p:embeddedFont>
    <p:embeddedFont>
      <p:font typeface="Roboto Thin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68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5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8" name="Google Shape;9668;g5fb8c01da4_0_8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9" name="Google Shape;9669;g5fb8c01da4_0_8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60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poo-programacao-orientada-a-objetos?gclid=CjwKCAiAmrOBBhA0EiwArn3mfD_5qzotW_PmvedhKy363_SgjJuoorVtgSRDWpv2h5HjvlQAlIDcjxoCJw0QAvD_BwE" TargetMode="External"/><Relationship Id="rId7" Type="http://schemas.openxmlformats.org/officeDocument/2006/relationships/hyperlink" Target="https://www.devmedia.com.br/abstracao-encapsulamento-e-heranca-pilares-da-poo-em-java/2636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tembits.com.br/minicursos/poo/Abstracao.aspx" TargetMode="External"/><Relationship Id="rId5" Type="http://schemas.openxmlformats.org/officeDocument/2006/relationships/hyperlink" Target="https://caiocnoronha.medium.com/programa%C3%A7%C3%A3o-orienta%C3%A7%C3%A3o-a-objetos-poo-759d96dda910" TargetMode="External"/><Relationship Id="rId4" Type="http://schemas.openxmlformats.org/officeDocument/2006/relationships/hyperlink" Target="https://www.devmedia.com.br/os-4-pilares-da-programacao-orientada-a-objetos/926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9RQ9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OS 4 PILARES DA P.O.O.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Feito por Anderson </a:t>
            </a:r>
            <a:r>
              <a:rPr lang="pt-BR" dirty="0" err="1"/>
              <a:t>Luis</a:t>
            </a:r>
            <a:endParaRPr lang="pt-BR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Turma 210-19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L.P.III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B7843C-A2AA-4B41-BB46-6B994ADDDFC2}"/>
              </a:ext>
            </a:extLst>
          </p:cNvPr>
          <p:cNvSpPr txBox="1"/>
          <p:nvPr/>
        </p:nvSpPr>
        <p:spPr>
          <a:xfrm>
            <a:off x="3650719" y="180816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Roboto Black"/>
                <a:ea typeface="Roboto Black"/>
                <a:sym typeface="Roboto Black"/>
              </a:rPr>
              <a:t>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ABSTRAÇÃO</a:t>
            </a:r>
            <a:endParaRPr dirty="0"/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A1EA43E-8F78-4539-9845-A4A44646D8FF}"/>
              </a:ext>
            </a:extLst>
          </p:cNvPr>
          <p:cNvSpPr txBox="1"/>
          <p:nvPr/>
        </p:nvSpPr>
        <p:spPr>
          <a:xfrm>
            <a:off x="296562" y="1625986"/>
            <a:ext cx="4170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è"/>
            </a:pPr>
            <a:r>
              <a:rPr lang="pt-B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 no processo de extração das principais características de itens ou personagens presentes no contexto;</a:t>
            </a:r>
          </a:p>
          <a:p>
            <a:pPr algn="just">
              <a:buClr>
                <a:schemeClr val="bg1"/>
              </a:buClr>
            </a:pPr>
            <a:endParaRPr lang="pt-BR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è"/>
            </a:pPr>
            <a:r>
              <a:rPr lang="pt-B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pontos devem ser levados em consideração neste processo: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1C345A-5415-4ACE-A36A-E164FBE24C87}"/>
              </a:ext>
            </a:extLst>
          </p:cNvPr>
          <p:cNvSpPr txBox="1"/>
          <p:nvPr/>
        </p:nvSpPr>
        <p:spPr>
          <a:xfrm>
            <a:off x="559738" y="3151045"/>
            <a:ext cx="4009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Clr>
                <a:schemeClr val="accent1"/>
              </a:buClr>
              <a:buFont typeface="+mj-lt"/>
              <a:buAutoNum type="romanUcPeriod"/>
            </a:pP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Identidade:</a:t>
            </a:r>
            <a:r>
              <a:rPr lang="pt-BR" dirty="0">
                <a:solidFill>
                  <a:schemeClr val="bg1"/>
                </a:solidFill>
              </a:rPr>
              <a:t> identificação do objeto para não haver conflitos;</a:t>
            </a:r>
          </a:p>
          <a:p>
            <a:pPr marL="400050" indent="-400050" algn="just">
              <a:buClr>
                <a:schemeClr val="accent1"/>
              </a:buClr>
              <a:buFont typeface="+mj-lt"/>
              <a:buAutoNum type="romanUcPeriod"/>
            </a:pPr>
            <a:endParaRPr lang="pt-BR" dirty="0">
              <a:solidFill>
                <a:schemeClr val="bg1"/>
              </a:solidFill>
            </a:endParaRPr>
          </a:p>
          <a:p>
            <a:pPr marL="400050" indent="-400050" algn="just">
              <a:buClr>
                <a:schemeClr val="accent1"/>
              </a:buClr>
              <a:buFont typeface="+mj-lt"/>
              <a:buAutoNum type="romanUcPeriod"/>
            </a:pP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Propriedades:</a:t>
            </a:r>
            <a:r>
              <a:rPr lang="pt-BR" dirty="0">
                <a:solidFill>
                  <a:schemeClr val="bg1"/>
                </a:solidFill>
              </a:rPr>
              <a:t> características do objeto;</a:t>
            </a:r>
          </a:p>
          <a:p>
            <a:pPr marL="400050" indent="-400050" algn="just">
              <a:buClr>
                <a:schemeClr val="accent1"/>
              </a:buClr>
              <a:buFont typeface="+mj-lt"/>
              <a:buAutoNum type="romanUcPeriod"/>
            </a:pPr>
            <a:endParaRPr lang="pt-BR" dirty="0">
              <a:solidFill>
                <a:schemeClr val="bg1"/>
              </a:solidFill>
            </a:endParaRPr>
          </a:p>
          <a:p>
            <a:pPr marL="400050" indent="-400050" algn="just">
              <a:buClr>
                <a:schemeClr val="accent1"/>
              </a:buClr>
              <a:buFont typeface="+mj-lt"/>
              <a:buAutoNum type="romanUcPeriod"/>
            </a:pP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Métodos:</a:t>
            </a:r>
            <a:r>
              <a:rPr lang="pt-BR" dirty="0">
                <a:solidFill>
                  <a:schemeClr val="bg1"/>
                </a:solidFill>
              </a:rPr>
              <a:t> ações que o objeto executará</a:t>
            </a:r>
            <a:r>
              <a:rPr lang="pt-BR" dirty="0">
                <a:solidFill>
                  <a:schemeClr val="accent1"/>
                </a:solidFill>
              </a:rPr>
              <a:t>.</a:t>
            </a:r>
            <a:endParaRPr lang="pt-BR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340BF57F-17BC-41EB-9AD9-7F026E22F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87442"/>
              </p:ext>
            </p:extLst>
          </p:nvPr>
        </p:nvGraphicFramePr>
        <p:xfrm>
          <a:off x="4837554" y="2318483"/>
          <a:ext cx="4009884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28">
                  <a:extLst>
                    <a:ext uri="{9D8B030D-6E8A-4147-A177-3AD203B41FA5}">
                      <a16:colId xmlns:a16="http://schemas.microsoft.com/office/drawing/2014/main" val="365790318"/>
                    </a:ext>
                  </a:extLst>
                </a:gridCol>
                <a:gridCol w="1336628">
                  <a:extLst>
                    <a:ext uri="{9D8B030D-6E8A-4147-A177-3AD203B41FA5}">
                      <a16:colId xmlns:a16="http://schemas.microsoft.com/office/drawing/2014/main" val="2333115265"/>
                    </a:ext>
                  </a:extLst>
                </a:gridCol>
                <a:gridCol w="1336628">
                  <a:extLst>
                    <a:ext uri="{9D8B030D-6E8A-4147-A177-3AD203B41FA5}">
                      <a16:colId xmlns:a16="http://schemas.microsoft.com/office/drawing/2014/main" val="3438543883"/>
                    </a:ext>
                  </a:extLst>
                </a:gridCol>
              </a:tblGrid>
              <a:tr h="286555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Identidade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Propriedades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8759"/>
                  </a:ext>
                </a:extLst>
              </a:tr>
              <a:tr h="286555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espécie, tamanho, peso, altura, 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correr, emitir som, fazer necessidades, comer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10754"/>
                  </a:ext>
                </a:extLst>
              </a:tr>
              <a:tr h="286555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Automóvel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tipo, tamanho, cor, peso, 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ligar, desligar, acelerar, parar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7352"/>
                  </a:ext>
                </a:extLst>
              </a:tr>
              <a:tr h="286555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Celulares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modelo, tamanho da tela, cor, peso, conectividade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ligar tela, desligar tela, tirar fotos, fazer ligações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4359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1182353" y="639449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ENCAPSULAMENTO</a:t>
            </a:r>
            <a:endParaRPr dirty="0"/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6F1DF6-2B30-40C2-A5EA-CD82A6C2FF71}"/>
              </a:ext>
            </a:extLst>
          </p:cNvPr>
          <p:cNvSpPr txBox="1"/>
          <p:nvPr/>
        </p:nvSpPr>
        <p:spPr>
          <a:xfrm>
            <a:off x="4946187" y="1296761"/>
            <a:ext cx="3954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è"/>
            </a:pPr>
            <a:r>
              <a:rPr lang="pt-BR" sz="1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Utilizado para adicionar segurança à aplicação em uma P.O.O.;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è"/>
            </a:pPr>
            <a:endParaRPr lang="pt-BR" sz="13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è"/>
            </a:pPr>
            <a:r>
              <a:rPr lang="pt-BR" sz="1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 como função esconder propriedades da aplicação para tornar possíveis alterações invisíveis, para facilitar a reutilização do código e também reduzir os possíveis efeitos colaterais;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è"/>
            </a:pPr>
            <a:endParaRPr lang="pt-BR" sz="13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è"/>
            </a:pPr>
            <a:r>
              <a:rPr lang="pt-BR" sz="1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encapsulamento:</a:t>
            </a:r>
          </a:p>
          <a:p>
            <a:r>
              <a:rPr lang="pt-BR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AC806C3-5959-4CA1-8F5E-A67FCD0C211B}"/>
              </a:ext>
            </a:extLst>
          </p:cNvPr>
          <p:cNvSpPr txBox="1"/>
          <p:nvPr/>
        </p:nvSpPr>
        <p:spPr>
          <a:xfrm>
            <a:off x="5522946" y="3427872"/>
            <a:ext cx="33780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Clr>
                <a:schemeClr val="accent1"/>
              </a:buClr>
              <a:buFont typeface="+mj-lt"/>
              <a:buAutoNum type="romanUcPeriod"/>
            </a:pP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Público</a:t>
            </a:r>
            <a:r>
              <a:rPr lang="pt-BR" dirty="0">
                <a:solidFill>
                  <a:schemeClr val="bg1"/>
                </a:solidFill>
              </a:rPr>
              <a:t> (todos têm acesso ao atributo/função/classe);</a:t>
            </a:r>
          </a:p>
          <a:p>
            <a:pPr marL="400050" indent="-400050" algn="just">
              <a:buClr>
                <a:schemeClr val="accent1"/>
              </a:buClr>
              <a:buFont typeface="+mj-lt"/>
              <a:buAutoNum type="romanUcPeriod"/>
            </a:pP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Protegido</a:t>
            </a:r>
            <a:r>
              <a:rPr lang="pt-BR" dirty="0">
                <a:solidFill>
                  <a:schemeClr val="bg1"/>
                </a:solidFill>
              </a:rPr>
              <a:t> (somente a própria classe ou subclasses podem acessar);</a:t>
            </a:r>
          </a:p>
          <a:p>
            <a:pPr marL="400050" indent="-400050" algn="just">
              <a:buClr>
                <a:schemeClr val="accent1"/>
              </a:buClr>
              <a:buFont typeface="+mj-lt"/>
              <a:buAutoNum type="romanUcPeriod"/>
            </a:pP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Privado</a:t>
            </a:r>
            <a:r>
              <a:rPr lang="pt-BR" dirty="0">
                <a:solidFill>
                  <a:schemeClr val="bg1"/>
                </a:solidFill>
              </a:rPr>
              <a:t> (apenas a própria classe possui permissão para acessar).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F5314C-FA76-42FE-AB63-91A2BC6CCC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9186" y="1213515"/>
            <a:ext cx="3378075" cy="295764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14B9053-A854-43E7-B5A5-6FE75D6FF3E0}"/>
              </a:ext>
            </a:extLst>
          </p:cNvPr>
          <p:cNvSpPr txBox="1"/>
          <p:nvPr/>
        </p:nvSpPr>
        <p:spPr>
          <a:xfrm>
            <a:off x="1885512" y="1743037"/>
            <a:ext cx="1365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>
                <a:solidFill>
                  <a:schemeClr val="bg1"/>
                </a:solidFill>
              </a:rPr>
              <a:t>Métodos</a:t>
            </a:r>
          </a:p>
          <a:p>
            <a:pPr algn="ctr"/>
            <a:r>
              <a:rPr lang="pt-BR" sz="800" dirty="0">
                <a:solidFill>
                  <a:schemeClr val="bg1"/>
                </a:solidFill>
              </a:rPr>
              <a:t>Latir(); Correr(); Sentar()</a:t>
            </a:r>
          </a:p>
          <a:p>
            <a:pPr algn="ctr"/>
            <a:endParaRPr lang="pt-BR" sz="800" dirty="0">
              <a:solidFill>
                <a:schemeClr val="bg1"/>
              </a:solidFill>
            </a:endParaRPr>
          </a:p>
          <a:p>
            <a:pPr algn="ctr"/>
            <a:r>
              <a:rPr lang="pt-BR" sz="800" b="1" dirty="0">
                <a:solidFill>
                  <a:schemeClr val="bg1"/>
                </a:solidFill>
              </a:rPr>
              <a:t>Atributos</a:t>
            </a:r>
          </a:p>
          <a:p>
            <a:pPr algn="ctr"/>
            <a:r>
              <a:rPr lang="pt-BR" sz="800" dirty="0" err="1">
                <a:solidFill>
                  <a:schemeClr val="bg1"/>
                </a:solidFill>
              </a:rPr>
              <a:t>raca</a:t>
            </a:r>
            <a:r>
              <a:rPr lang="pt-BR" sz="800" dirty="0">
                <a:solidFill>
                  <a:schemeClr val="bg1"/>
                </a:solidFill>
              </a:rPr>
              <a:t>(); tamanho(); peso();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D77F69-8E42-4EA0-B296-1DF8713BA513}"/>
              </a:ext>
            </a:extLst>
          </p:cNvPr>
          <p:cNvSpPr txBox="1"/>
          <p:nvPr/>
        </p:nvSpPr>
        <p:spPr>
          <a:xfrm>
            <a:off x="1733414" y="905738"/>
            <a:ext cx="179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Cachorro( 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476172" y="639408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HERANÇA</a:t>
            </a:r>
            <a:endParaRPr dirty="0"/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2295F7-56A4-4733-A9F5-65165608259C}"/>
              </a:ext>
            </a:extLst>
          </p:cNvPr>
          <p:cNvSpPr txBox="1"/>
          <p:nvPr/>
        </p:nvSpPr>
        <p:spPr>
          <a:xfrm>
            <a:off x="222422" y="1727662"/>
            <a:ext cx="4264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è"/>
            </a:pPr>
            <a:r>
              <a:rPr lang="pt-B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classes possuem características em comum herdadas de uma superclasse, este processo é denominado Herança;</a:t>
            </a:r>
          </a:p>
          <a:p>
            <a:pPr algn="just">
              <a:buClr>
                <a:schemeClr val="bg1"/>
              </a:buClr>
            </a:pPr>
            <a:endParaRPr lang="pt-BR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è"/>
            </a:pPr>
            <a:r>
              <a:rPr lang="pt-B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usada com o intuito de reutilizar o código;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è"/>
            </a:pPr>
            <a:endParaRPr lang="pt-BR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è"/>
            </a:pPr>
            <a:r>
              <a:rPr lang="pt-B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principal benefício, a Herança otimiza a produção da aplicação em questão de tempo e linhas de código. 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41078688-A11E-421F-A276-92CB66CFA1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48160" y="968704"/>
            <a:ext cx="1551302" cy="13582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38048C-4395-482A-BB67-BFFDB1D8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066" y="3341143"/>
            <a:ext cx="1113653" cy="11136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14149C-F56C-461C-B925-B36CA8101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765" y="3288366"/>
            <a:ext cx="1219209" cy="12192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02BABB3-D202-4666-8FD2-64F1D0855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076" y="3177718"/>
            <a:ext cx="1440502" cy="1440502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4CCCB83-710B-442E-BF0D-D2CAC0DC667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817370" y="2413592"/>
            <a:ext cx="0" cy="87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679B6F3-B787-4994-B787-85A9D5B9AD1B}"/>
              </a:ext>
            </a:extLst>
          </p:cNvPr>
          <p:cNvCxnSpPr/>
          <p:nvPr/>
        </p:nvCxnSpPr>
        <p:spPr>
          <a:xfrm flipV="1">
            <a:off x="6568888" y="2413591"/>
            <a:ext cx="0" cy="38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6CB0A2D-15CA-44AF-92B7-D3975DD8B831}"/>
              </a:ext>
            </a:extLst>
          </p:cNvPr>
          <p:cNvCxnSpPr/>
          <p:nvPr/>
        </p:nvCxnSpPr>
        <p:spPr>
          <a:xfrm flipV="1">
            <a:off x="7077635" y="2413591"/>
            <a:ext cx="0" cy="38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2416216-BC6C-41FF-8D0E-2118D6086B8B}"/>
              </a:ext>
            </a:extLst>
          </p:cNvPr>
          <p:cNvCxnSpPr/>
          <p:nvPr/>
        </p:nvCxnSpPr>
        <p:spPr>
          <a:xfrm flipH="1">
            <a:off x="5484892" y="2795654"/>
            <a:ext cx="1083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612D78D1-37AA-4358-A717-09075A0EA989}"/>
              </a:ext>
            </a:extLst>
          </p:cNvPr>
          <p:cNvCxnSpPr/>
          <p:nvPr/>
        </p:nvCxnSpPr>
        <p:spPr>
          <a:xfrm flipH="1">
            <a:off x="7077635" y="2795654"/>
            <a:ext cx="1083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B3689D-95A8-4421-9BAB-8ACA92C09F8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84892" y="2795654"/>
            <a:ext cx="1" cy="545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9603617D-65A7-4234-B5AE-790AFD860513}"/>
              </a:ext>
            </a:extLst>
          </p:cNvPr>
          <p:cNvCxnSpPr/>
          <p:nvPr/>
        </p:nvCxnSpPr>
        <p:spPr>
          <a:xfrm>
            <a:off x="8161631" y="2795654"/>
            <a:ext cx="1" cy="545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4043FFB-2C9B-4917-8EDC-375FBE5D5369}"/>
              </a:ext>
            </a:extLst>
          </p:cNvPr>
          <p:cNvSpPr txBox="1"/>
          <p:nvPr/>
        </p:nvSpPr>
        <p:spPr>
          <a:xfrm>
            <a:off x="5928491" y="639408"/>
            <a:ext cx="179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 Cachorro( )</a:t>
            </a:r>
          </a:p>
        </p:txBody>
      </p:sp>
    </p:spTree>
    <p:extLst>
      <p:ext uri="{BB962C8B-B14F-4D97-AF65-F5344CB8AC3E}">
        <p14:creationId xmlns:p14="http://schemas.microsoft.com/office/powerpoint/2010/main" val="237146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975721" y="66432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POLIMORFISMO</a:t>
            </a:r>
            <a:endParaRPr dirty="0"/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A8DC4F-FA9E-4693-8E94-CA5949355797}"/>
              </a:ext>
            </a:extLst>
          </p:cNvPr>
          <p:cNvSpPr txBox="1"/>
          <p:nvPr/>
        </p:nvSpPr>
        <p:spPr>
          <a:xfrm>
            <a:off x="5301049" y="1560871"/>
            <a:ext cx="3508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è"/>
            </a:pPr>
            <a:r>
              <a:rPr lang="pt-B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 na alteração do funcionamento interno de um método herdado de um objeto pai;</a:t>
            </a:r>
          </a:p>
          <a:p>
            <a:pPr algn="just">
              <a:buClr>
                <a:schemeClr val="bg1"/>
              </a:buClr>
            </a:pPr>
            <a:endParaRPr lang="pt-BR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è"/>
            </a:pPr>
            <a:r>
              <a:rPr lang="pt-B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outras palavras, é quando objetos distintos de uma mesma classe implementam métodos de maneiras diferentes.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4656E6F-9E36-4740-BAC1-0FBEDDC095F5}"/>
              </a:ext>
            </a:extLst>
          </p:cNvPr>
          <p:cNvSpPr/>
          <p:nvPr/>
        </p:nvSpPr>
        <p:spPr>
          <a:xfrm>
            <a:off x="1864477" y="1234179"/>
            <a:ext cx="1351429" cy="606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6186F3-5566-4207-8FB5-62ADC0283007}"/>
              </a:ext>
            </a:extLst>
          </p:cNvPr>
          <p:cNvSpPr txBox="1"/>
          <p:nvPr/>
        </p:nvSpPr>
        <p:spPr>
          <a:xfrm>
            <a:off x="1935073" y="1376303"/>
            <a:ext cx="121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Emitir Som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20B245-04F4-47CE-91D7-ECDD3A8A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34" y="2995830"/>
            <a:ext cx="913490" cy="9134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5D793C-3C80-43A3-B34D-657C6949C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531" y="2862372"/>
            <a:ext cx="1136947" cy="11369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C657496-C1CD-414C-B8A3-D76608A22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18" y="2777752"/>
            <a:ext cx="1219209" cy="1219209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801282D-DE27-4C98-89E2-8E241A1EC9AC}"/>
              </a:ext>
            </a:extLst>
          </p:cNvPr>
          <p:cNvCxnSpPr>
            <a:cxnSpLocks/>
          </p:cNvCxnSpPr>
          <p:nvPr/>
        </p:nvCxnSpPr>
        <p:spPr>
          <a:xfrm flipV="1">
            <a:off x="1117159" y="1990264"/>
            <a:ext cx="788929" cy="78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3532D37-B11C-4539-974C-4A28FFD1D983}"/>
              </a:ext>
            </a:extLst>
          </p:cNvPr>
          <p:cNvCxnSpPr>
            <a:cxnSpLocks/>
          </p:cNvCxnSpPr>
          <p:nvPr/>
        </p:nvCxnSpPr>
        <p:spPr>
          <a:xfrm flipH="1" flipV="1">
            <a:off x="3100154" y="1971386"/>
            <a:ext cx="902528" cy="89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D697AD8-50EA-4733-8C79-F64A21CB96D4}"/>
              </a:ext>
            </a:extLst>
          </p:cNvPr>
          <p:cNvCxnSpPr/>
          <p:nvPr/>
        </p:nvCxnSpPr>
        <p:spPr>
          <a:xfrm flipV="1">
            <a:off x="2567086" y="1990264"/>
            <a:ext cx="0" cy="87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B0AD0DF-78A5-4A91-815C-1649D5FEAD6B}"/>
              </a:ext>
            </a:extLst>
          </p:cNvPr>
          <p:cNvSpPr txBox="1"/>
          <p:nvPr/>
        </p:nvSpPr>
        <p:spPr>
          <a:xfrm>
            <a:off x="711240" y="4054288"/>
            <a:ext cx="8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Au-Au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47886ABE-9315-4D3D-A1A9-F00227250B86}"/>
              </a:ext>
            </a:extLst>
          </p:cNvPr>
          <p:cNvSpPr txBox="1"/>
          <p:nvPr/>
        </p:nvSpPr>
        <p:spPr>
          <a:xfrm>
            <a:off x="2149897" y="4040662"/>
            <a:ext cx="8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Roar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429F0794-51F5-4741-ADFB-73F8F4DC8F28}"/>
              </a:ext>
            </a:extLst>
          </p:cNvPr>
          <p:cNvSpPr txBox="1"/>
          <p:nvPr/>
        </p:nvSpPr>
        <p:spPr>
          <a:xfrm>
            <a:off x="3579100" y="4054288"/>
            <a:ext cx="8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chemeClr val="bg1"/>
                </a:solidFill>
              </a:rPr>
              <a:t>Muuu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5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75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75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1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/>
      <p:bldP spid="2" grpId="0" animBg="1"/>
      <p:bldP spid="25" grpId="0"/>
      <p:bldP spid="125" grpId="0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4" y="1429225"/>
            <a:ext cx="430480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 pela atenção!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4" y="2049759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Aluno:</a:t>
            </a:r>
            <a:r>
              <a:rPr lang="pt-BR" sz="1600" dirty="0"/>
              <a:t> Anderson </a:t>
            </a:r>
            <a:r>
              <a:rPr lang="pt-BR" sz="1600" dirty="0" err="1"/>
              <a:t>Luis</a:t>
            </a:r>
            <a:r>
              <a:rPr lang="pt-BR" sz="1600" dirty="0"/>
              <a:t> Oliveira Santos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Nº:</a:t>
            </a:r>
            <a:r>
              <a:rPr lang="pt-BR" sz="1600" dirty="0"/>
              <a:t> 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Turma:</a:t>
            </a:r>
            <a:r>
              <a:rPr lang="pt-BR" sz="1600" dirty="0"/>
              <a:t> 210-19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13B584-E315-4A47-8D71-A22E29C2E21B}"/>
              </a:ext>
            </a:extLst>
          </p:cNvPr>
          <p:cNvSpPr txBox="1"/>
          <p:nvPr/>
        </p:nvSpPr>
        <p:spPr>
          <a:xfrm>
            <a:off x="1487359" y="738705"/>
            <a:ext cx="660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Roboto Black"/>
                <a:ea typeface="Roboto Black"/>
              </a:rPr>
              <a:t>C#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REFERÊNCIAS WEBGRÁFICAS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9B65E1-A43A-4E27-85FB-C2622D7BED0E}"/>
              </a:ext>
            </a:extLst>
          </p:cNvPr>
          <p:cNvSpPr txBox="1"/>
          <p:nvPr/>
        </p:nvSpPr>
        <p:spPr>
          <a:xfrm>
            <a:off x="721235" y="1738851"/>
            <a:ext cx="79083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è"/>
            </a:pPr>
            <a:r>
              <a:rPr lang="pt-BR" dirty="0">
                <a:hlinkClick r:id="rId3"/>
              </a:rPr>
              <a:t>https://www.alura.com.br/artigos/poo-programacao-orientada-a-objetos?gclid=CjwKCAiAmrOBBhA0EiwArn3mfD_5qzotW_PmvedhKy363_SgjJuoorVtgSRDWpv2h5HjvlQAlIDcjxoCJw0QAvD_BwE</a:t>
            </a:r>
            <a:endParaRPr lang="pt-BR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è"/>
            </a:pPr>
            <a:endParaRPr lang="pt-BR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è"/>
            </a:pPr>
            <a:r>
              <a:rPr lang="pt-BR" dirty="0">
                <a:hlinkClick r:id="rId4"/>
              </a:rPr>
              <a:t>https://www.devmedia.com.br/os-4-pilares-da-programacao-orientada-a-objetos/9264</a:t>
            </a:r>
            <a:endParaRPr lang="pt-BR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è"/>
            </a:pPr>
            <a:endParaRPr lang="pt-BR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è"/>
            </a:pPr>
            <a:r>
              <a:rPr lang="pt-BR" dirty="0">
                <a:hlinkClick r:id="rId5"/>
              </a:rPr>
              <a:t>https://caiocnoronha.medium.com/programa%C3%A7%C3%A3o-orienta%C3%A7%C3%A3o-a-objetos-poo-759d96dda910</a:t>
            </a:r>
            <a:endParaRPr lang="pt-BR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è"/>
            </a:pPr>
            <a:endParaRPr lang="pt-BR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è"/>
            </a:pPr>
            <a:r>
              <a:rPr lang="pt-BR" dirty="0">
                <a:hlinkClick r:id="rId6"/>
              </a:rPr>
              <a:t>https://contembits.com.br/minicursos/poo/Abstracao.aspx</a:t>
            </a:r>
            <a:endParaRPr lang="pt-BR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è"/>
            </a:pPr>
            <a:endParaRPr lang="pt-BR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è"/>
            </a:pPr>
            <a:r>
              <a:rPr lang="pt-BR" dirty="0">
                <a:hlinkClick r:id="rId7"/>
              </a:rPr>
              <a:t>https://www.devmedia.com.br/abstracao-encapsulamento-e-heranca-pilares-da-poo-em-java/26366</a:t>
            </a:r>
            <a:endParaRPr lang="pt-BR" dirty="0"/>
          </a:p>
          <a:p>
            <a:pPr>
              <a:buClr>
                <a:schemeClr val="bg1"/>
              </a:buClr>
            </a:pP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1" name="Google Shape;9671;p5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441</Words>
  <Application>Microsoft Office PowerPoint</Application>
  <PresentationFormat>Apresentação na tela (16:9)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Wingdings</vt:lpstr>
      <vt:lpstr>Arial</vt:lpstr>
      <vt:lpstr>Roboto Black</vt:lpstr>
      <vt:lpstr>Proxima Nova Semibold</vt:lpstr>
      <vt:lpstr>Roboto Thin</vt:lpstr>
      <vt:lpstr>Roboto Light</vt:lpstr>
      <vt:lpstr>Bree Serif</vt:lpstr>
      <vt:lpstr>Proxima Nova</vt:lpstr>
      <vt:lpstr>WEB PROPOSAL</vt:lpstr>
      <vt:lpstr>SlidesGo Final Pages</vt:lpstr>
      <vt:lpstr>OS 4 PILARES DA P.O.O.</vt:lpstr>
      <vt:lpstr>ABSTRAÇÃO</vt:lpstr>
      <vt:lpstr>ENCAPSULAMENTO</vt:lpstr>
      <vt:lpstr>HERANÇA</vt:lpstr>
      <vt:lpstr>POLIMORFISMO</vt:lpstr>
      <vt:lpstr>Obrigado pela atenção!</vt:lpstr>
      <vt:lpstr>REFERÊNCIAS WEBGRÁFICAS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4 PILARES DA P.O.O.</dc:title>
  <cp:lastModifiedBy>Anderson</cp:lastModifiedBy>
  <cp:revision>51</cp:revision>
  <dcterms:modified xsi:type="dcterms:W3CDTF">2021-05-20T18:54:23Z</dcterms:modified>
</cp:coreProperties>
</file>