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262" r:id="rId9"/>
    <p:sldId id="263" r:id="rId10"/>
    <p:sldId id="303" r:id="rId11"/>
    <p:sldId id="304" r:id="rId12"/>
    <p:sldId id="305" r:id="rId13"/>
    <p:sldId id="30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</p:embeddedFontLst>
  <p:custShowLst>
    <p:custShow name="Apresentação personalizada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F3FF3-35EE-42E6-91D2-FB358D2F83AE}">
  <a:tblStyle styleId="{372F3FF3-35EE-42E6-91D2-FB358D2F8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297935103244837E-2"/>
          <c:y val="0.35736917828769865"/>
          <c:w val="0.93510324483775809"/>
          <c:h val="0.63508342681973129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ÁGUA NO PLANETA TERRA</c:v>
                </c:pt>
              </c:strCache>
            </c:strRef>
          </c:tx>
          <c:dPt>
            <c:idx val="0"/>
            <c:bubble3D val="0"/>
            <c:explosion val="24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B74-423F-8484-D69ADB526728}"/>
              </c:ext>
            </c:extLst>
          </c:dPt>
          <c:dPt>
            <c:idx val="1"/>
            <c:bubble3D val="0"/>
            <c:explosion val="34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74-423F-8484-D69ADB52672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74-423F-8484-D69ADB526728}"/>
              </c:ext>
            </c:extLst>
          </c:dPt>
          <c:cat>
            <c:strRef>
              <c:f>Planilha1!$A$2:$A$4</c:f>
              <c:strCache>
                <c:ptCount val="3"/>
                <c:pt idx="0">
                  <c:v>Água doce congelada</c:v>
                </c:pt>
                <c:pt idx="1">
                  <c:v>Água doce acessível</c:v>
                </c:pt>
                <c:pt idx="2">
                  <c:v>Água salgada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4-423F-8484-D69ADB526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88790560471976"/>
          <c:y val="0.15459959102964371"/>
          <c:w val="0.55052377302394728"/>
          <c:h val="0.14145084463102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40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0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83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45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rasilescola.uol.com.br/fisica/sol.htm" TargetMode="External"/><Relationship Id="rId13" Type="http://schemas.openxmlformats.org/officeDocument/2006/relationships/hyperlink" Target="https://www.scielosp.org/article/csp/2006.v22n9/1967-1978/" TargetMode="External"/><Relationship Id="rId18" Type="http://schemas.openxmlformats.org/officeDocument/2006/relationships/hyperlink" Target="https://www.google.com/amp/s/www.uol.com.br/tilt/noticias/redacao/2019/11/05/o-que-define-se-um-planeta-e-habitavel-ou-nao-cientistas-ainda-nao-sabem.amp.htm" TargetMode="External"/><Relationship Id="rId3" Type="http://schemas.openxmlformats.org/officeDocument/2006/relationships/hyperlink" Target="https://www.google.com/amp/s/m.brasilescola.uol.com.br/amp/fisica/relacao-entre-energia-termica-calor.htm" TargetMode="External"/><Relationship Id="rId7" Type="http://schemas.openxmlformats.org/officeDocument/2006/relationships/hyperlink" Target="https://mundoeducacao.uol.com.br/geografia/particularidades-dinamica-sol.htm" TargetMode="External"/><Relationship Id="rId12" Type="http://schemas.openxmlformats.org/officeDocument/2006/relationships/hyperlink" Target="https://www.tratamentodeagua.com.br/artigo/qualidade-da-agua/" TargetMode="External"/><Relationship Id="rId17" Type="http://schemas.openxmlformats.org/officeDocument/2006/relationships/hyperlink" Target="https://pt.m.wikipedia.org/wiki/Zona_habit%C3%A1vel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google.com/amp/s/www.infoescola.com/astronomia/zona-habitavel/amp/" TargetMode="External"/><Relationship Id="rId20" Type="http://schemas.openxmlformats.org/officeDocument/2006/relationships/hyperlink" Target="https://www.educamaisbrasil.com.br/enem/biologia/a-importancia-da-agua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obiologia.com.br/conteudos/bio_ecologia/ecologia3.php" TargetMode="External"/><Relationship Id="rId11" Type="http://schemas.openxmlformats.org/officeDocument/2006/relationships/hyperlink" Target="https://educacao.uol.com.br/disciplinas/biologia/agua-e-vida-por-que-a-agua-e-importante-para-os-seres-vivos.htm" TargetMode="External"/><Relationship Id="rId5" Type="http://schemas.openxmlformats.org/officeDocument/2006/relationships/hyperlink" Target="https://novaescola.org.br/conteudo/2065/qual-a-importancia-do-calor-do-sol-para-os-seres-vivos" TargetMode="External"/><Relationship Id="rId15" Type="http://schemas.openxmlformats.org/officeDocument/2006/relationships/hyperlink" Target="https://www.saaec.com.br/agua/qualidade-da-agua/" TargetMode="External"/><Relationship Id="rId10" Type="http://schemas.openxmlformats.org/officeDocument/2006/relationships/hyperlink" Target="https://minhasaude.proteste.org.br/como-repor-a-vitamina-d-durante-a-quarentena/" TargetMode="External"/><Relationship Id="rId19" Type="http://schemas.openxmlformats.org/officeDocument/2006/relationships/hyperlink" Target="https://mundoeducacao.uol.com.br/biologia/agua-1.htm" TargetMode="External"/><Relationship Id="rId4" Type="http://schemas.openxmlformats.org/officeDocument/2006/relationships/hyperlink" Target="https://www.google.com/amp/s/m.brasilescola.uol.com.br/amp/fisica/absorcao-emissao-calor.htm" TargetMode="External"/><Relationship Id="rId9" Type="http://schemas.openxmlformats.org/officeDocument/2006/relationships/hyperlink" Target="https://segredosdomundo.r7.com/porque-o-sol-e-tao-importante-para-a-vida-na-terra/" TargetMode="External"/><Relationship Id="rId14" Type="http://schemas.openxmlformats.org/officeDocument/2006/relationships/hyperlink" Target="https://www.google.com/amp/s/m.brasilescola.uol.com.br/amp/geografia/a-qualidade-das-aguas-superficiais-os-principais-criterios-avaliacao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11.jp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511123" y="2973863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Precursores da existência humana.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2763845" y="1348565"/>
            <a:ext cx="5561494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Sol, água e vida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F5C6ADCC-E7C1-432A-8DC6-2166A8589C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35">
        <p:fade/>
      </p:transition>
    </mc:Choice>
    <mc:Fallback>
      <p:transition spd="med" advTm="15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Ô, sol...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8E1FC-8179-4103-82D8-11DBFC73848A}"/>
              </a:ext>
            </a:extLst>
          </p:cNvPr>
          <p:cNvSpPr txBox="1"/>
          <p:nvPr/>
        </p:nvSpPr>
        <p:spPr>
          <a:xfrm>
            <a:off x="618879" y="1299050"/>
            <a:ext cx="49759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Fonte de energia para a maioria das coisas vivas na Terra;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Distância entre planetas, manutenção da vida humana, fotossíntese...;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Água em estado líquido = agradeça ao sol;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Manutenção do equilíbrio térmico do planeta;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Luz solar =&gt; Calor (através da turbulência gerada pelas ondas do oceano);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Redistribuição e transferência de calor para a atmosfera.</a:t>
            </a:r>
          </a:p>
          <a:p>
            <a:endParaRPr lang="pt-BR" dirty="0"/>
          </a:p>
        </p:txBody>
      </p:sp>
      <p:grpSp>
        <p:nvGrpSpPr>
          <p:cNvPr id="26" name="Google Shape;7269;p65">
            <a:extLst>
              <a:ext uri="{FF2B5EF4-FFF2-40B4-BE49-F238E27FC236}">
                <a16:creationId xmlns:a16="http://schemas.microsoft.com/office/drawing/2014/main" id="{30D4F52C-BEA5-42CE-B23C-1090E4ACA6A4}"/>
              </a:ext>
            </a:extLst>
          </p:cNvPr>
          <p:cNvGrpSpPr/>
          <p:nvPr/>
        </p:nvGrpSpPr>
        <p:grpSpPr>
          <a:xfrm>
            <a:off x="6899563" y="2743200"/>
            <a:ext cx="1350819" cy="1253836"/>
            <a:chOff x="-21322300" y="4077125"/>
            <a:chExt cx="307200" cy="285925"/>
          </a:xfrm>
        </p:grpSpPr>
        <p:sp>
          <p:nvSpPr>
            <p:cNvPr id="27" name="Google Shape;7270;p65">
              <a:extLst>
                <a:ext uri="{FF2B5EF4-FFF2-40B4-BE49-F238E27FC236}">
                  <a16:creationId xmlns:a16="http://schemas.microsoft.com/office/drawing/2014/main" id="{4D19000E-284A-47F0-BBC4-827346B6DCFD}"/>
                </a:ext>
              </a:extLst>
            </p:cNvPr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71;p65">
              <a:extLst>
                <a:ext uri="{FF2B5EF4-FFF2-40B4-BE49-F238E27FC236}">
                  <a16:creationId xmlns:a16="http://schemas.microsoft.com/office/drawing/2014/main" id="{7188CB58-CBB7-49A4-8FD6-F39E8F1B7575}"/>
                </a:ext>
              </a:extLst>
            </p:cNvPr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72;p65">
              <a:extLst>
                <a:ext uri="{FF2B5EF4-FFF2-40B4-BE49-F238E27FC236}">
                  <a16:creationId xmlns:a16="http://schemas.microsoft.com/office/drawing/2014/main" id="{C138F098-8568-49F2-BAB9-0076CDD0DA27}"/>
                </a:ext>
              </a:extLst>
            </p:cNvPr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73;p65">
              <a:extLst>
                <a:ext uri="{FF2B5EF4-FFF2-40B4-BE49-F238E27FC236}">
                  <a16:creationId xmlns:a16="http://schemas.microsoft.com/office/drawing/2014/main" id="{3F6557C3-B770-4F96-A899-F466075EC00C}"/>
                </a:ext>
              </a:extLst>
            </p:cNvPr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74;p65">
              <a:extLst>
                <a:ext uri="{FF2B5EF4-FFF2-40B4-BE49-F238E27FC236}">
                  <a16:creationId xmlns:a16="http://schemas.microsoft.com/office/drawing/2014/main" id="{FD88CBD8-20A5-4ECB-8FAF-BD9C5765102E}"/>
                </a:ext>
              </a:extLst>
            </p:cNvPr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5;p65">
              <a:extLst>
                <a:ext uri="{FF2B5EF4-FFF2-40B4-BE49-F238E27FC236}">
                  <a16:creationId xmlns:a16="http://schemas.microsoft.com/office/drawing/2014/main" id="{708D25A5-7708-4E3B-9019-110B54C01C56}"/>
                </a:ext>
              </a:extLst>
            </p:cNvPr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76;p65">
              <a:extLst>
                <a:ext uri="{FF2B5EF4-FFF2-40B4-BE49-F238E27FC236}">
                  <a16:creationId xmlns:a16="http://schemas.microsoft.com/office/drawing/2014/main" id="{71FDACF4-EF48-44CC-8A36-4BBB1B376C45}"/>
                </a:ext>
              </a:extLst>
            </p:cNvPr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77;p65">
              <a:extLst>
                <a:ext uri="{FF2B5EF4-FFF2-40B4-BE49-F238E27FC236}">
                  <a16:creationId xmlns:a16="http://schemas.microsoft.com/office/drawing/2014/main" id="{94C9CEF7-88AE-4C7B-90BF-1C332DE430D7}"/>
                </a:ext>
              </a:extLst>
            </p:cNvPr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78;p65">
              <a:extLst>
                <a:ext uri="{FF2B5EF4-FFF2-40B4-BE49-F238E27FC236}">
                  <a16:creationId xmlns:a16="http://schemas.microsoft.com/office/drawing/2014/main" id="{6977C55B-1323-465B-948D-6F4E56D87A72}"/>
                </a:ext>
              </a:extLst>
            </p:cNvPr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9;p65">
              <a:extLst>
                <a:ext uri="{FF2B5EF4-FFF2-40B4-BE49-F238E27FC236}">
                  <a16:creationId xmlns:a16="http://schemas.microsoft.com/office/drawing/2014/main" id="{A2B2B58C-F5E8-4FD3-9B5D-492217723A42}"/>
                </a:ext>
              </a:extLst>
            </p:cNvPr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80;p65">
              <a:extLst>
                <a:ext uri="{FF2B5EF4-FFF2-40B4-BE49-F238E27FC236}">
                  <a16:creationId xmlns:a16="http://schemas.microsoft.com/office/drawing/2014/main" id="{418D95D4-081D-477F-98C6-F7077E04D346}"/>
                </a:ext>
              </a:extLst>
            </p:cNvPr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81;p65">
              <a:extLst>
                <a:ext uri="{FF2B5EF4-FFF2-40B4-BE49-F238E27FC236}">
                  <a16:creationId xmlns:a16="http://schemas.microsoft.com/office/drawing/2014/main" id="{EB4D71CE-4E75-4E9F-8A4E-2D97637411B3}"/>
                </a:ext>
              </a:extLst>
            </p:cNvPr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3629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Importância do astro...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8E1FC-8179-4103-82D8-11DBFC73848A}"/>
              </a:ext>
            </a:extLst>
          </p:cNvPr>
          <p:cNvSpPr txBox="1"/>
          <p:nvPr/>
        </p:nvSpPr>
        <p:spPr>
          <a:xfrm>
            <a:off x="4074678" y="1034529"/>
            <a:ext cx="4716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Produção de vitaminas (principalmente D);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São recomendados 140 minutos semanais de exposição solar para produzirmos a quantidade ideal de vitamina D;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Suplementação alimentar em casos de exposição insuficiente;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Peixes gordurosos, fígado de boi e óleos de peixes são alimentos ricos em vitamina D;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Raquitismo (nas crianças), enfraquecimento nos ossos e facilidade de quebra dos mesmos (nos adultos);</a:t>
            </a:r>
            <a:endParaRPr lang="pt-BR" sz="1600" dirty="0"/>
          </a:p>
        </p:txBody>
      </p:sp>
      <p:sp>
        <p:nvSpPr>
          <p:cNvPr id="43" name="Google Shape;6736;p64">
            <a:extLst>
              <a:ext uri="{FF2B5EF4-FFF2-40B4-BE49-F238E27FC236}">
                <a16:creationId xmlns:a16="http://schemas.microsoft.com/office/drawing/2014/main" id="{0DE0FC4B-6EEB-4855-8929-34EAC3061DD6}"/>
              </a:ext>
            </a:extLst>
          </p:cNvPr>
          <p:cNvSpPr/>
          <p:nvPr/>
        </p:nvSpPr>
        <p:spPr>
          <a:xfrm>
            <a:off x="1057878" y="3219331"/>
            <a:ext cx="1311540" cy="1250240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441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A </a:t>
            </a:r>
            <a:r>
              <a:rPr lang="pt-BR" dirty="0"/>
              <a:t>r</a:t>
            </a:r>
            <a:r>
              <a:rPr lang="pt-BR" dirty="0">
                <a:solidFill>
                  <a:schemeClr val="dk2"/>
                </a:solidFill>
              </a:rPr>
              <a:t>adiação solar...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8E1FC-8179-4103-82D8-11DBFC73848A}"/>
              </a:ext>
            </a:extLst>
          </p:cNvPr>
          <p:cNvSpPr txBox="1"/>
          <p:nvPr/>
        </p:nvSpPr>
        <p:spPr>
          <a:xfrm>
            <a:off x="3248891" y="1512511"/>
            <a:ext cx="60391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Ondas eletromagnéticas;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Intensidade da radiação solar = 1366 kW/m2;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Energia proveniente de fusões nucleares que ocorrem no núcleo do sol;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He =&gt; H;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0,7% da massa dos átomos de H =&gt; Energia (durante o processo de fusão);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EB54D3-AB50-4BC8-8D0A-C993CE1989F5}"/>
              </a:ext>
            </a:extLst>
          </p:cNvPr>
          <p:cNvSpPr txBox="1"/>
          <p:nvPr/>
        </p:nvSpPr>
        <p:spPr>
          <a:xfrm>
            <a:off x="1156236" y="2339765"/>
            <a:ext cx="85205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= mc</a:t>
            </a:r>
            <a:r>
              <a:rPr lang="pt-BR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t-B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31F7341-81E0-4B0D-95D9-DFC8D52FFF1C}"/>
              </a:ext>
            </a:extLst>
          </p:cNvPr>
          <p:cNvCxnSpPr>
            <a:cxnSpLocks/>
          </p:cNvCxnSpPr>
          <p:nvPr/>
        </p:nvCxnSpPr>
        <p:spPr>
          <a:xfrm>
            <a:off x="1594879" y="3147702"/>
            <a:ext cx="0" cy="5860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EDBD5-1DFC-4FF2-9CD9-8F5638E37D97}"/>
              </a:ext>
            </a:extLst>
          </p:cNvPr>
          <p:cNvSpPr txBox="1"/>
          <p:nvPr/>
        </p:nvSpPr>
        <p:spPr>
          <a:xfrm>
            <a:off x="261379" y="3816557"/>
            <a:ext cx="2667000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algn="ctr"/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Com essa fórmula, estima-se que cada fusão nuclear é capaz de liberar até 6,8 </a:t>
            </a:r>
            <a:r>
              <a:rPr lang="pt-BR" sz="1200" dirty="0" err="1">
                <a:solidFill>
                  <a:schemeClr val="lt2"/>
                </a:solidFill>
                <a:latin typeface="Roboto Condensed Light"/>
                <a:ea typeface="Roboto Condensed Light"/>
              </a:rPr>
              <a:t>MeV</a:t>
            </a: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574058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Resumo: Luz e Calor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8E1FC-8179-4103-82D8-11DBFC73848A}"/>
              </a:ext>
            </a:extLst>
          </p:cNvPr>
          <p:cNvSpPr txBox="1"/>
          <p:nvPr/>
        </p:nvSpPr>
        <p:spPr>
          <a:xfrm>
            <a:off x="3509797" y="1536127"/>
            <a:ext cx="577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Calor (NÃO-VISÍVEL) ≠ Luz (VISÍVEL);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Exemplo: Combustão;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 calor favorece a ação das enzimas presentes em vegetais e animais;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Já a energia luminosa mostra-se imprescindível para a fotossíntese.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3EE43-4F3B-454A-BE1C-05896D47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45" y="2176314"/>
            <a:ext cx="3572142" cy="214328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59681704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Zona Habitável...</a:t>
            </a: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15" name="Google Shape;315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Parte 3 (final)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C187FB4-BD9A-4FE4-9718-1AB820B8C712}"/>
              </a:ext>
            </a:extLst>
          </p:cNvPr>
          <p:cNvSpPr txBox="1"/>
          <p:nvPr/>
        </p:nvSpPr>
        <p:spPr>
          <a:xfrm>
            <a:off x="1704109" y="1988128"/>
            <a:ext cx="7142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Área do espaço onde há a possibilidade de desenvolvimento da vida;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No Sistema Solar, o planeta Terra é uma zona habitável;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CHONPS;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Até então, nosso planeta é o único que apresenta condições para tal;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41"/>
          <p:cNvCxnSpPr/>
          <p:nvPr/>
        </p:nvCxnSpPr>
        <p:spPr>
          <a:xfrm rot="10800000">
            <a:off x="7697530" y="2949500"/>
            <a:ext cx="161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1"/>
          <p:cNvCxnSpPr/>
          <p:nvPr/>
        </p:nvCxnSpPr>
        <p:spPr>
          <a:xfrm rot="10800000">
            <a:off x="-48642" y="2148175"/>
            <a:ext cx="14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Gratos pela paciência!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A9DC35-79AF-4DE6-8D27-E98396A8D655}"/>
              </a:ext>
            </a:extLst>
          </p:cNvPr>
          <p:cNvSpPr txBox="1"/>
          <p:nvPr/>
        </p:nvSpPr>
        <p:spPr>
          <a:xfrm>
            <a:off x="1025237" y="2410550"/>
            <a:ext cx="738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Alunos:</a:t>
            </a: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 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Alicia Gomes, Anderson Santos, Felipe Coutinho, Júlia Valentim e </a:t>
            </a:r>
            <a:r>
              <a:rPr lang="pt-BR" sz="1600" dirty="0" err="1">
                <a:solidFill>
                  <a:schemeClr val="lt2"/>
                </a:solidFill>
                <a:latin typeface="Roboto Condensed Light"/>
                <a:ea typeface="Roboto Condensed Light"/>
              </a:rPr>
              <a:t>Tawan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Meireles</a:t>
            </a:r>
          </a:p>
          <a:p>
            <a:pPr algn="ctr"/>
            <a:r>
              <a:rPr lang="pt-BR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Turma:</a:t>
            </a: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 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2210, informática</a:t>
            </a:r>
            <a:r>
              <a:rPr lang="pt-B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>
            <a:spLocks noGrp="1"/>
          </p:cNvSpPr>
          <p:nvPr>
            <p:ph type="ctrTitle"/>
          </p:nvPr>
        </p:nvSpPr>
        <p:spPr>
          <a:xfrm>
            <a:off x="1964850" y="6883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Referências </a:t>
            </a:r>
            <a:r>
              <a:rPr lang="pt-BR" dirty="0" err="1">
                <a:solidFill>
                  <a:schemeClr val="dk2"/>
                </a:solidFill>
              </a:rPr>
              <a:t>Webgráficas</a:t>
            </a:r>
            <a:r>
              <a:rPr lang="pt-BR" dirty="0">
                <a:solidFill>
                  <a:schemeClr val="dk2"/>
                </a:solidFill>
              </a:rPr>
              <a:t>...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91" name="Google Shape;391;p42"/>
          <p:cNvCxnSpPr/>
          <p:nvPr/>
        </p:nvCxnSpPr>
        <p:spPr>
          <a:xfrm>
            <a:off x="1508225" y="274082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2"/>
          <p:cNvCxnSpPr/>
          <p:nvPr/>
        </p:nvCxnSpPr>
        <p:spPr>
          <a:xfrm>
            <a:off x="1508225" y="343927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720B3A-8E37-4036-88FE-B794F0F7FC59}"/>
              </a:ext>
            </a:extLst>
          </p:cNvPr>
          <p:cNvSpPr txBox="1"/>
          <p:nvPr/>
        </p:nvSpPr>
        <p:spPr>
          <a:xfrm>
            <a:off x="1084243" y="742295"/>
            <a:ext cx="30964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https://www.google.com/amp/s/m.brasilescola.uol.com.br/amp/fisica/relacao-entre-energia-termica-calor.htm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https://www.google.com/amp/s/m.brasilescola.uol.com.br/amp/fisica/absorcao-emissao-calor.htm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https://novaescola.org.br/conteudo/2065/qual-a-importancia-do-calor-do-sol-para-os-seres-vivos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https://www.sobiologia.com.br/conteudos/bio_ecologia/ecologia3.php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https://mundoeducacao.uol.com.br/geografia/particularidades-dinamica-sol.htm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https://brasilescola.uol.com.br/fisica/sol.htm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https://segredosdomundo.r7.com/porque-o-sol-e-tao-importante-para-a-vida-na-terra/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https://minhasaude.proteste.org.br/como-repor-a-vitamina-d-durante-a-quarentena/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https://educacao.uol.com.br/disciplinas/biologia/agua-e-vida-por-que-a-agua-e-importante-para-os-seres-vivos.htm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endParaRPr lang="pt-BR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95B0D5-1B93-46F5-85A7-B1151FCB2A46}"/>
              </a:ext>
            </a:extLst>
          </p:cNvPr>
          <p:cNvSpPr txBox="1"/>
          <p:nvPr/>
        </p:nvSpPr>
        <p:spPr>
          <a:xfrm>
            <a:off x="4849091" y="742295"/>
            <a:ext cx="30964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https://www.tratamentodeagua.com.br/artigo/qualidade-da-agua/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https://www.scielosp.org/article/csp/2006.v22n9/1967-1978/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https://www.google.com/amp/s/m.brasilescola.uol.com.br/amp/geografia/a-qualidade-das-aguas-superficiais-os-principais-criterios-avaliacao.htm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https://www.saaec.com.br/agua/qualidade-da-agua/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https://www.google.com/amp/s/www.infoescola.com/astronomia/zona-habitavel/amp/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https://pt.m.wikipedia.org/wiki/Zona_habit%C3%A1vel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https://www.google.com/amp/s/www.uol.com.br/tilt/noticias/redacao/2019/11/05/o-que-define-se-um-planeta-e-habitavel-ou-nao-cientistas-ainda-nao-sabem.amp.htm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https://mundoeducacao.uol.com.br/biologia/agua-1.htm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000" dirty="0">
                <a:solidFill>
                  <a:schemeClr val="lt2"/>
                </a:solidFill>
                <a:latin typeface="Roboto Condensed Light"/>
                <a:ea typeface="Roboto Condensed Ligh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https://www.educamaisbrasil.com.br/enem/biologia/a-importancia-da-agua</a:t>
            </a:r>
            <a:endParaRPr lang="pt-BR" sz="10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endParaRPr lang="pt-BR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A água...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1.</a:t>
            </a:r>
            <a:endParaRPr dirty="0"/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5517EC88-1798-405D-81E2-3330E177D4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61">
        <p:split orient="vert"/>
      </p:transition>
    </mc:Choice>
    <mc:Fallback>
      <p:transition spd="slow" advTm="16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DE5-E60B-424C-9FCA-01939740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78038"/>
            <a:ext cx="5214300" cy="946200"/>
          </a:xfrm>
        </p:spPr>
        <p:txBody>
          <a:bodyPr/>
          <a:lstStyle/>
          <a:p>
            <a:r>
              <a:rPr lang="pt-BR" sz="4400" dirty="0"/>
              <a:t>H</a:t>
            </a:r>
            <a:r>
              <a:rPr lang="pt-BR" sz="2000" dirty="0"/>
              <a:t>2</a:t>
            </a:r>
            <a:r>
              <a:rPr lang="pt-BR" sz="4400" dirty="0"/>
              <a:t>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C33505-4421-4954-9C1D-72BFED7713D0}"/>
              </a:ext>
            </a:extLst>
          </p:cNvPr>
          <p:cNvSpPr txBox="1"/>
          <p:nvPr/>
        </p:nvSpPr>
        <p:spPr>
          <a:xfrm>
            <a:off x="383241" y="1633818"/>
            <a:ext cx="59099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2 átomos de Hidrogênio + 1 átomo de Oxigênio;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Estes se ligam através de uma ligação covalente (H-O-H);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Polo positivo da molécula =&gt; Hidrogênio;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Polo negativo da molécula =&gt; Oxigênio;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Molécula de água entre átomos de H = ângulo de 104,45;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Permite que a água dissolva uma grande quantidade de soluto.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144559-4F72-4C65-8003-6F5B5D37E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42" y="1259456"/>
            <a:ext cx="2907616" cy="218299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2D3C8881-5385-4131-B799-CA615572C53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3273876"/>
      </p:ext>
    </p:extLst>
  </p:cSld>
  <p:clrMapOvr>
    <a:masterClrMapping/>
  </p:clrMapOvr>
  <p:transition spd="med" advTm="124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DE5-E60B-424C-9FCA-01939740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78038"/>
            <a:ext cx="5214300" cy="946200"/>
          </a:xfrm>
        </p:spPr>
        <p:txBody>
          <a:bodyPr/>
          <a:lstStyle/>
          <a:p>
            <a:r>
              <a:rPr lang="pt-BR" sz="4400" dirty="0"/>
              <a:t>H</a:t>
            </a:r>
            <a:r>
              <a:rPr lang="pt-BR" sz="2000" dirty="0"/>
              <a:t>2</a:t>
            </a:r>
            <a:r>
              <a:rPr lang="pt-BR" sz="4400" dirty="0"/>
              <a:t>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C33505-4421-4954-9C1D-72BFED7713D0}"/>
              </a:ext>
            </a:extLst>
          </p:cNvPr>
          <p:cNvSpPr txBox="1"/>
          <p:nvPr/>
        </p:nvSpPr>
        <p:spPr>
          <a:xfrm>
            <a:off x="248772" y="1566583"/>
            <a:ext cx="47737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Elemento essencial para a sobrevivência de animais e vegetais;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No geral, seres vivos apresentam 70 a 95% de água em sua composição;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 Planeta Terra possui cerca de 70% de sua superfície coberta por água, embora predominantemente salgada;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Apenas por volta de 3% da água terráquea é considerada doce, onde 1% disto é a quantidade disponível para utilização. 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375D23B-39D8-415B-BF48-0A61FB113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488993"/>
              </p:ext>
            </p:extLst>
          </p:nvPr>
        </p:nvGraphicFramePr>
        <p:xfrm>
          <a:off x="4946277" y="1201084"/>
          <a:ext cx="4305300" cy="331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21A3E67-1757-4414-9EF2-3D38F000CE9B}"/>
              </a:ext>
            </a:extLst>
          </p:cNvPr>
          <p:cNvSpPr txBox="1"/>
          <p:nvPr/>
        </p:nvSpPr>
        <p:spPr>
          <a:xfrm>
            <a:off x="6923656" y="3589321"/>
            <a:ext cx="833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97%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39ED29-C24B-4649-AA4D-27526AEB16F8}"/>
              </a:ext>
            </a:extLst>
          </p:cNvPr>
          <p:cNvSpPr txBox="1"/>
          <p:nvPr/>
        </p:nvSpPr>
        <p:spPr>
          <a:xfrm>
            <a:off x="6762291" y="2349235"/>
            <a:ext cx="57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2%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901A38-450F-4A58-8E19-5ED72F1320E3}"/>
              </a:ext>
            </a:extLst>
          </p:cNvPr>
          <p:cNvSpPr txBox="1"/>
          <p:nvPr/>
        </p:nvSpPr>
        <p:spPr>
          <a:xfrm>
            <a:off x="7424559" y="2349235"/>
            <a:ext cx="665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19272936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DE5-E60B-424C-9FCA-01939740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78038"/>
            <a:ext cx="5214300" cy="946200"/>
          </a:xfrm>
        </p:spPr>
        <p:txBody>
          <a:bodyPr/>
          <a:lstStyle/>
          <a:p>
            <a:r>
              <a:rPr lang="pt-BR" sz="3500" dirty="0"/>
              <a:t>A importância da água...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C33505-4421-4954-9C1D-72BFED7713D0}"/>
              </a:ext>
            </a:extLst>
          </p:cNvPr>
          <p:cNvSpPr txBox="1"/>
          <p:nvPr/>
        </p:nvSpPr>
        <p:spPr>
          <a:xfrm>
            <a:off x="316007" y="1190065"/>
            <a:ext cx="6972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Não só para consumo próprio e higiene;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Agricultura;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Indústrias;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Bom funcionamento do organismo;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Transporte de nutrientes, oxigênio e sais minerais para as células através do plasma sanguíneo;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Processos fisiológicos;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Regulação da temperatura corporal.</a:t>
            </a:r>
          </a:p>
        </p:txBody>
      </p:sp>
    </p:spTree>
    <p:extLst>
      <p:ext uri="{BB962C8B-B14F-4D97-AF65-F5344CB8AC3E}">
        <p14:creationId xmlns:p14="http://schemas.microsoft.com/office/powerpoint/2010/main" val="379666631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DE5-E60B-424C-9FCA-01939740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78038"/>
            <a:ext cx="5214300" cy="946200"/>
          </a:xfrm>
        </p:spPr>
        <p:txBody>
          <a:bodyPr/>
          <a:lstStyle/>
          <a:p>
            <a:r>
              <a:rPr lang="pt-BR" sz="3500" dirty="0"/>
              <a:t>A importância da água...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C33505-4421-4954-9C1D-72BFED7713D0}"/>
              </a:ext>
            </a:extLst>
          </p:cNvPr>
          <p:cNvSpPr txBox="1"/>
          <p:nvPr/>
        </p:nvSpPr>
        <p:spPr>
          <a:xfrm>
            <a:off x="524436" y="1741395"/>
            <a:ext cx="4255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Ciclo hidrográfico;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Vapor produzido pela transpiração de vegetais e animais;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Condensação do vapor (gotas d’água, flocos de neve ou cristais de gelo);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De modo sintetizado, água = tudo.</a:t>
            </a:r>
          </a:p>
          <a:p>
            <a:pPr>
              <a:buClr>
                <a:schemeClr val="bg2"/>
              </a:buClr>
            </a:pPr>
            <a:endParaRPr lang="pt-BR" sz="1600" dirty="0">
              <a:solidFill>
                <a:schemeClr val="tx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B06FD3-B146-4016-A5D8-20521222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29" y="1685255"/>
            <a:ext cx="3729301" cy="224656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44202485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DE5-E60B-424C-9FCA-01939740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78038"/>
            <a:ext cx="5214300" cy="946200"/>
          </a:xfrm>
        </p:spPr>
        <p:txBody>
          <a:bodyPr/>
          <a:lstStyle/>
          <a:p>
            <a:r>
              <a:rPr lang="pt-BR" sz="3200" dirty="0"/>
              <a:t>Parâmetros acerca da qualidade da água..</a:t>
            </a:r>
            <a:r>
              <a:rPr lang="pt-BR" sz="3500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C33505-4421-4954-9C1D-72BFED7713D0}"/>
              </a:ext>
            </a:extLst>
          </p:cNvPr>
          <p:cNvSpPr txBox="1"/>
          <p:nvPr/>
        </p:nvSpPr>
        <p:spPr>
          <a:xfrm>
            <a:off x="940072" y="2087759"/>
            <a:ext cx="8127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Fisicamente falando, temperatura, sabor, odor, cor e turbidez são aspectos a serem considerados;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Do ponto de vista Químico, a medição de pH, de alcalinidade, e do índice de cloretos, ferro e manganês são indispensáveis;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Enquanto que, Biologicamente, leva-se em conta a presença de coliformes e/ou algas.</a:t>
            </a:r>
          </a:p>
          <a:p>
            <a:pPr>
              <a:buClr>
                <a:schemeClr val="bg2"/>
              </a:buClr>
            </a:pPr>
            <a:endParaRPr lang="pt-B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496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astro-rei...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2.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Ô, sol...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8E1FC-8179-4103-82D8-11DBFC73848A}"/>
              </a:ext>
            </a:extLst>
          </p:cNvPr>
          <p:cNvSpPr txBox="1"/>
          <p:nvPr/>
        </p:nvSpPr>
        <p:spPr>
          <a:xfrm>
            <a:off x="3442855" y="1392382"/>
            <a:ext cx="52143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Composto por cerca de 74% de Hidrogênio e 24% de Hélio; o restante é composto pela mistura de oxigênio, carbono e ferro;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 energia produzida pelo sol provém do processo de fusão nuclear;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Seu núcleo atinge temperaturas por volta de 15.000.000K (Kelvin);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 gravidade na superfície solar é 27,4 vezes maior do que a massa da Terra.</a:t>
            </a:r>
          </a:p>
          <a:p>
            <a:endParaRPr lang="pt-BR" dirty="0"/>
          </a:p>
        </p:txBody>
      </p:sp>
      <p:grpSp>
        <p:nvGrpSpPr>
          <p:cNvPr id="13" name="Google Shape;7107;p65">
            <a:extLst>
              <a:ext uri="{FF2B5EF4-FFF2-40B4-BE49-F238E27FC236}">
                <a16:creationId xmlns:a16="http://schemas.microsoft.com/office/drawing/2014/main" id="{C2645D2F-A7C5-44F0-AC28-55F364F93327}"/>
              </a:ext>
            </a:extLst>
          </p:cNvPr>
          <p:cNvGrpSpPr/>
          <p:nvPr/>
        </p:nvGrpSpPr>
        <p:grpSpPr>
          <a:xfrm>
            <a:off x="789380" y="3023598"/>
            <a:ext cx="1330366" cy="1240337"/>
            <a:chOff x="-21299475" y="2798025"/>
            <a:chExt cx="307200" cy="286525"/>
          </a:xfrm>
        </p:grpSpPr>
        <p:sp>
          <p:nvSpPr>
            <p:cNvPr id="14" name="Google Shape;7108;p65">
              <a:extLst>
                <a:ext uri="{FF2B5EF4-FFF2-40B4-BE49-F238E27FC236}">
                  <a16:creationId xmlns:a16="http://schemas.microsoft.com/office/drawing/2014/main" id="{4BDD334D-0035-4204-996C-97A5483BAB03}"/>
                </a:ext>
              </a:extLst>
            </p:cNvPr>
            <p:cNvSpPr/>
            <p:nvPr/>
          </p:nvSpPr>
          <p:spPr>
            <a:xfrm>
              <a:off x="-21153750" y="2798025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9;p65">
              <a:extLst>
                <a:ext uri="{FF2B5EF4-FFF2-40B4-BE49-F238E27FC236}">
                  <a16:creationId xmlns:a16="http://schemas.microsoft.com/office/drawing/2014/main" id="{66B7B052-4B1C-4B96-BB74-C540B29068F2}"/>
                </a:ext>
              </a:extLst>
            </p:cNvPr>
            <p:cNvSpPr/>
            <p:nvPr/>
          </p:nvSpPr>
          <p:spPr>
            <a:xfrm>
              <a:off x="-212569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0;p65">
              <a:extLst>
                <a:ext uri="{FF2B5EF4-FFF2-40B4-BE49-F238E27FC236}">
                  <a16:creationId xmlns:a16="http://schemas.microsoft.com/office/drawing/2014/main" id="{DDA8693B-79B6-4B8A-A4E4-54801F8DEED1}"/>
                </a:ext>
              </a:extLst>
            </p:cNvPr>
            <p:cNvSpPr/>
            <p:nvPr/>
          </p:nvSpPr>
          <p:spPr>
            <a:xfrm>
              <a:off x="-210797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11;p65">
              <a:extLst>
                <a:ext uri="{FF2B5EF4-FFF2-40B4-BE49-F238E27FC236}">
                  <a16:creationId xmlns:a16="http://schemas.microsoft.com/office/drawing/2014/main" id="{6D9A91B1-9B32-410E-8752-3C92B565EF69}"/>
                </a:ext>
              </a:extLst>
            </p:cNvPr>
            <p:cNvSpPr/>
            <p:nvPr/>
          </p:nvSpPr>
          <p:spPr>
            <a:xfrm>
              <a:off x="-21113575" y="2825000"/>
              <a:ext cx="26800" cy="35050"/>
            </a:xfrm>
            <a:custGeom>
              <a:avLst/>
              <a:gdLst/>
              <a:ahLst/>
              <a:cxnLst/>
              <a:rect l="l" t="t" r="r" b="b"/>
              <a:pathLst>
                <a:path w="1072" h="1402" extrusionOk="0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12;p65">
              <a:extLst>
                <a:ext uri="{FF2B5EF4-FFF2-40B4-BE49-F238E27FC236}">
                  <a16:creationId xmlns:a16="http://schemas.microsoft.com/office/drawing/2014/main" id="{25BBE798-2F60-4EDC-B571-4D97108CCEFA}"/>
                </a:ext>
              </a:extLst>
            </p:cNvPr>
            <p:cNvSpPr/>
            <p:nvPr/>
          </p:nvSpPr>
          <p:spPr>
            <a:xfrm>
              <a:off x="-21204175" y="2825000"/>
              <a:ext cx="27600" cy="35050"/>
            </a:xfrm>
            <a:custGeom>
              <a:avLst/>
              <a:gdLst/>
              <a:ahLst/>
              <a:cxnLst/>
              <a:rect l="l" t="t" r="r" b="b"/>
              <a:pathLst>
                <a:path w="1104" h="1402" extrusionOk="0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13;p65">
              <a:extLst>
                <a:ext uri="{FF2B5EF4-FFF2-40B4-BE49-F238E27FC236}">
                  <a16:creationId xmlns:a16="http://schemas.microsoft.com/office/drawing/2014/main" id="{16778314-4480-4CE5-9B41-725594105BED}"/>
                </a:ext>
              </a:extLst>
            </p:cNvPr>
            <p:cNvSpPr/>
            <p:nvPr/>
          </p:nvSpPr>
          <p:spPr>
            <a:xfrm>
              <a:off x="-21297900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14;p65">
              <a:extLst>
                <a:ext uri="{FF2B5EF4-FFF2-40B4-BE49-F238E27FC236}">
                  <a16:creationId xmlns:a16="http://schemas.microsoft.com/office/drawing/2014/main" id="{1992FEA0-214E-4BE6-9370-B454FA3CF952}"/>
                </a:ext>
              </a:extLst>
            </p:cNvPr>
            <p:cNvSpPr/>
            <p:nvPr/>
          </p:nvSpPr>
          <p:spPr>
            <a:xfrm>
              <a:off x="-21047425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15;p65">
              <a:extLst>
                <a:ext uri="{FF2B5EF4-FFF2-40B4-BE49-F238E27FC236}">
                  <a16:creationId xmlns:a16="http://schemas.microsoft.com/office/drawing/2014/main" id="{8A93FBEF-FAA0-48B1-BE63-352FF306B0B8}"/>
                </a:ext>
              </a:extLst>
            </p:cNvPr>
            <p:cNvSpPr/>
            <p:nvPr/>
          </p:nvSpPr>
          <p:spPr>
            <a:xfrm>
              <a:off x="-21056100" y="2892750"/>
              <a:ext cx="37050" cy="25150"/>
            </a:xfrm>
            <a:custGeom>
              <a:avLst/>
              <a:gdLst/>
              <a:ahLst/>
              <a:cxnLst/>
              <a:rect l="l" t="t" r="r" b="b"/>
              <a:pathLst>
                <a:path w="1482" h="1006" extrusionOk="0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6;p65">
              <a:extLst>
                <a:ext uri="{FF2B5EF4-FFF2-40B4-BE49-F238E27FC236}">
                  <a16:creationId xmlns:a16="http://schemas.microsoft.com/office/drawing/2014/main" id="{D27CA0D0-8194-4C3C-9224-746C58E0E62F}"/>
                </a:ext>
              </a:extLst>
            </p:cNvPr>
            <p:cNvSpPr/>
            <p:nvPr/>
          </p:nvSpPr>
          <p:spPr>
            <a:xfrm>
              <a:off x="-21271100" y="2893975"/>
              <a:ext cx="37825" cy="25150"/>
            </a:xfrm>
            <a:custGeom>
              <a:avLst/>
              <a:gdLst/>
              <a:ahLst/>
              <a:cxnLst/>
              <a:rect l="l" t="t" r="r" b="b"/>
              <a:pathLst>
                <a:path w="1513" h="1006" extrusionOk="0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17;p65">
              <a:extLst>
                <a:ext uri="{FF2B5EF4-FFF2-40B4-BE49-F238E27FC236}">
                  <a16:creationId xmlns:a16="http://schemas.microsoft.com/office/drawing/2014/main" id="{A2C7D88A-8AD0-49C3-9444-136B1718E010}"/>
                </a:ext>
              </a:extLst>
            </p:cNvPr>
            <p:cNvSpPr/>
            <p:nvPr/>
          </p:nvSpPr>
          <p:spPr>
            <a:xfrm>
              <a:off x="-21298675" y="3049275"/>
              <a:ext cx="306400" cy="35275"/>
            </a:xfrm>
            <a:custGeom>
              <a:avLst/>
              <a:gdLst/>
              <a:ahLst/>
              <a:cxnLst/>
              <a:rect l="l" t="t" r="r" b="b"/>
              <a:pathLst>
                <a:path w="12256" h="1411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18;p65">
              <a:extLst>
                <a:ext uri="{FF2B5EF4-FFF2-40B4-BE49-F238E27FC236}">
                  <a16:creationId xmlns:a16="http://schemas.microsoft.com/office/drawing/2014/main" id="{9FE0CF70-3053-42AC-8856-F6E6F363BE29}"/>
                </a:ext>
              </a:extLst>
            </p:cNvPr>
            <p:cNvSpPr/>
            <p:nvPr/>
          </p:nvSpPr>
          <p:spPr>
            <a:xfrm>
              <a:off x="-21298675" y="3013050"/>
              <a:ext cx="306400" cy="34675"/>
            </a:xfrm>
            <a:custGeom>
              <a:avLst/>
              <a:gdLst/>
              <a:ahLst/>
              <a:cxnLst/>
              <a:rect l="l" t="t" r="r" b="b"/>
              <a:pathLst>
                <a:path w="12256" h="1387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9;p65">
              <a:extLst>
                <a:ext uri="{FF2B5EF4-FFF2-40B4-BE49-F238E27FC236}">
                  <a16:creationId xmlns:a16="http://schemas.microsoft.com/office/drawing/2014/main" id="{7D4EEEC4-6A09-4FB8-B18D-02291006A56F}"/>
                </a:ext>
              </a:extLst>
            </p:cNvPr>
            <p:cNvSpPr/>
            <p:nvPr/>
          </p:nvSpPr>
          <p:spPr>
            <a:xfrm>
              <a:off x="-21299475" y="2868125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5|1|0.7|0.8|0.8|1"/>
</p:tagLst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1055</Words>
  <Application>Microsoft Office PowerPoint</Application>
  <PresentationFormat>Apresentação na tela (16:9)</PresentationFormat>
  <Paragraphs>161</Paragraphs>
  <Slides>17</Slides>
  <Notes>12</Notes>
  <HiddenSlides>0</HiddenSlides>
  <MMClips>3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  <vt:variant>
        <vt:lpstr>Apresentações personalizadas</vt:lpstr>
      </vt:variant>
      <vt:variant>
        <vt:i4>1</vt:i4>
      </vt:variant>
    </vt:vector>
  </HeadingPairs>
  <TitlesOfParts>
    <vt:vector size="25" baseType="lpstr">
      <vt:lpstr>Wingdings</vt:lpstr>
      <vt:lpstr>Fira Sans Extra Condensed Medium</vt:lpstr>
      <vt:lpstr>Roboto Condensed Light</vt:lpstr>
      <vt:lpstr>Arial</vt:lpstr>
      <vt:lpstr>Exo 2</vt:lpstr>
      <vt:lpstr>Squada One</vt:lpstr>
      <vt:lpstr>Tech Newsletter by Slidesgo</vt:lpstr>
      <vt:lpstr>Sol, água e vida</vt:lpstr>
      <vt:lpstr>A água...</vt:lpstr>
      <vt:lpstr>H2O</vt:lpstr>
      <vt:lpstr>H2O</vt:lpstr>
      <vt:lpstr>A importância da água...</vt:lpstr>
      <vt:lpstr>A importância da água...</vt:lpstr>
      <vt:lpstr>Parâmetros acerca da qualidade da água...</vt:lpstr>
      <vt:lpstr>O astro-rei...</vt:lpstr>
      <vt:lpstr>Ô, sol...</vt:lpstr>
      <vt:lpstr>Ô, sol...</vt:lpstr>
      <vt:lpstr>Importância do astro...</vt:lpstr>
      <vt:lpstr>A radiação solar...</vt:lpstr>
      <vt:lpstr>Resumo: Luz e Calor</vt:lpstr>
      <vt:lpstr>Zona Habitável...</vt:lpstr>
      <vt:lpstr>O que é?</vt:lpstr>
      <vt:lpstr>Gratos pela paciência!</vt:lpstr>
      <vt:lpstr>Referências Webgráficas...</vt:lpstr>
      <vt:lpstr>Apresentação personalizada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Sol, água e vida</dc:title>
  <dc:creator>Anderson</dc:creator>
  <cp:lastModifiedBy>Anderson</cp:lastModifiedBy>
  <cp:revision>26</cp:revision>
  <dcterms:modified xsi:type="dcterms:W3CDTF">2020-11-27T18:15:30Z</dcterms:modified>
</cp:coreProperties>
</file>