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4"/>
  </p:notesMasterIdLst>
  <p:sldIdLst>
    <p:sldId id="256" r:id="rId3"/>
    <p:sldId id="258" r:id="rId4"/>
    <p:sldId id="259" r:id="rId5"/>
    <p:sldId id="260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22" r:id="rId17"/>
    <p:sldId id="308" r:id="rId18"/>
    <p:sldId id="309" r:id="rId19"/>
    <p:sldId id="310" r:id="rId20"/>
    <p:sldId id="262" r:id="rId21"/>
    <p:sldId id="312" r:id="rId22"/>
    <p:sldId id="311" r:id="rId23"/>
    <p:sldId id="313" r:id="rId24"/>
    <p:sldId id="315" r:id="rId25"/>
    <p:sldId id="314" r:id="rId26"/>
    <p:sldId id="317" r:id="rId27"/>
    <p:sldId id="316" r:id="rId28"/>
    <p:sldId id="318" r:id="rId29"/>
    <p:sldId id="319" r:id="rId30"/>
    <p:sldId id="320" r:id="rId31"/>
    <p:sldId id="321" r:id="rId32"/>
    <p:sldId id="297" r:id="rId3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35"/>
      <p:bold r:id="rId36"/>
      <p:italic r:id="rId37"/>
      <p:boldItalic r:id="rId38"/>
    </p:embeddedFont>
    <p:embeddedFont>
      <p:font typeface="Exo 2" panose="020B060402020202020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Proxima Nova Semibold" panose="020B0604020202020204" charset="0"/>
      <p:regular r:id="rId51"/>
      <p:bold r:id="rId52"/>
      <p:boldItalic r:id="rId53"/>
    </p:embeddedFont>
    <p:embeddedFont>
      <p:font typeface="Roboto Condensed Light" panose="020B0604020202020204" charset="0"/>
      <p:regular r:id="rId54"/>
      <p:bold r:id="rId55"/>
      <p:italic r:id="rId56"/>
      <p:boldItalic r:id="rId57"/>
    </p:embeddedFont>
    <p:embeddedFont>
      <p:font typeface="Squada One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E5C781-B87B-492C-BE96-6A4748685A9C}">
  <a:tblStyle styleId="{39E5C781-B87B-492C-BE96-6A4748685A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8" Type="http://schemas.openxmlformats.org/officeDocument/2006/relationships/slide" Target="slides/slide6.xml"/><Relationship Id="rId51" Type="http://schemas.openxmlformats.org/officeDocument/2006/relationships/font" Target="fonts/font1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8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842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141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8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" name="Google Shape;9016;g419515fe0b_0_8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7" name="Google Shape;9017;g419515fe0b_0_8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45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17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11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5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0" r:id="rId7"/>
    <p:sldLayoutId id="2147483665" r:id="rId8"/>
    <p:sldLayoutId id="2147483666" r:id="rId9"/>
    <p:sldLayoutId id="2147483668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operacionalti/uml-diagrama-de-casos-de-uso-29f4358ce4d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de-classe-u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escola.com/engenharia-de-software/uml/" TargetMode="External"/><Relationship Id="rId3" Type="http://schemas.openxmlformats.org/officeDocument/2006/relationships/hyperlink" Target="https://www.youtube.com/watch?app=desktop&amp;v=ab6eDdwS3rA&amp;feature=youtu.be&amp;ab_channel=LucidchartPortugu%C3%AAs" TargetMode="External"/><Relationship Id="rId7" Type="http://schemas.openxmlformats.org/officeDocument/2006/relationships/hyperlink" Target="https://www.youtube.com/watch?v=gbzclHgFJBc" TargetMode="External"/><Relationship Id="rId12" Type="http://schemas.openxmlformats.org/officeDocument/2006/relationships/hyperlink" Target="https://www.lucidchart.com/pages/pt/o-que-e-diagrama-de-classe-uml#section_2" TargetMode="External"/><Relationship Id="rId2" Type="http://schemas.openxmlformats.org/officeDocument/2006/relationships/hyperlink" Target="https://www.youtube.com/watch?time_continue=82&amp;v=2dSq0Vu1GFo&amp;feature=emb_log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tlv1N5BsNEc" TargetMode="External"/><Relationship Id="rId11" Type="http://schemas.openxmlformats.org/officeDocument/2006/relationships/hyperlink" Target="https://www.devmedia.com.br/orientacoes-basicas-na-elaboracao-de-um-diagrama-de-classes/37224" TargetMode="External"/><Relationship Id="rId5" Type="http://schemas.openxmlformats.org/officeDocument/2006/relationships/hyperlink" Target="https://www.youtube.com/watch?app=desktop&amp;v=rDidOn6KN9k&amp;feature=youtu.be" TargetMode="External"/><Relationship Id="rId10" Type="http://schemas.openxmlformats.org/officeDocument/2006/relationships/hyperlink" Target="http://www.macoratti.net/net_uml2.htm" TargetMode="External"/><Relationship Id="rId4" Type="http://schemas.openxmlformats.org/officeDocument/2006/relationships/hyperlink" Target="https://www.youtube.com/watch?v=K-BaRfFx0mA" TargetMode="External"/><Relationship Id="rId9" Type="http://schemas.openxmlformats.org/officeDocument/2006/relationships/hyperlink" Target="https://www.devmedia.com.br/o-que-e-uml-e-diagramas-de-caso-de-uso-introducao-pratica-a-uml/2340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9RQ9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Caso de uso | Classes</a:t>
            </a: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952424" y="1272461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/>
              <a:t>Diagramas</a:t>
            </a:r>
            <a:br>
              <a:rPr lang="pt-BR" dirty="0"/>
            </a:br>
            <a:r>
              <a:rPr lang="pt-BR" dirty="0"/>
              <a:t>Aplicativos I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DAE7B-5989-414C-A508-8CA84F493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685118"/>
          </a:xfrm>
        </p:spPr>
        <p:txBody>
          <a:bodyPr/>
          <a:lstStyle/>
          <a:p>
            <a:r>
              <a:rPr lang="pt-BR" dirty="0"/>
              <a:t>Atuação ou vida real?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7E95EC-7DA0-46A7-8C40-BC45F30D09E3}"/>
              </a:ext>
            </a:extLst>
          </p:cNvPr>
          <p:cNvSpPr txBox="1"/>
          <p:nvPr/>
        </p:nvSpPr>
        <p:spPr>
          <a:xfrm>
            <a:off x="1170803" y="1199923"/>
            <a:ext cx="8631195" cy="359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São elementos externos que interagem com o sistema;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Por serem “externos”, os atores não fazem parte do sistema;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Porém, por sua vez, interagem com tal; trocam informações com ele;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Casos de uso representam trocas de informações entre o sistema e o ator;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São representados por bonecos de palito;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Atores podem corresponder a:</a:t>
            </a:r>
          </a:p>
          <a:p>
            <a:pPr marL="914400" lvl="1" indent="-3175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sym typeface="Montserrat"/>
              </a:rPr>
              <a:t>Cargos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  <a:sym typeface="Montserrat"/>
              </a:rPr>
              <a:t> (empregado, cliente...);</a:t>
            </a:r>
          </a:p>
          <a:p>
            <a:pPr marL="914400" lvl="1" indent="-3175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sym typeface="Montserrat"/>
              </a:rPr>
              <a:t>Organizações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  <a:sym typeface="Montserrat"/>
              </a:rPr>
              <a:t> (empresa fornecedora, agência de impostos...);</a:t>
            </a:r>
          </a:p>
          <a:p>
            <a:pPr marL="914400" lvl="1" indent="-3175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sym typeface="Montserrat"/>
              </a:rPr>
              <a:t>Equipamentos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  <a:sym typeface="Montserrat"/>
              </a:rPr>
              <a:t> (leitora de código de barras, sensores...);</a:t>
            </a:r>
          </a:p>
          <a:p>
            <a:pPr marL="914400" lvl="1" indent="-3175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sym typeface="Montserrat"/>
              </a:rPr>
              <a:t>Sistemas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  <a:sym typeface="Montserrat"/>
              </a:rPr>
              <a:t> (de cobrança, de estoque de produtos...).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55110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A4DF-2342-4DD7-A799-ECDA91ADB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Primários e Secundários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5E6DC8-B772-4301-8651-41F3D1871311}"/>
              </a:ext>
            </a:extLst>
          </p:cNvPr>
          <p:cNvSpPr txBox="1"/>
          <p:nvPr/>
        </p:nvSpPr>
        <p:spPr>
          <a:xfrm>
            <a:off x="429397" y="1607696"/>
            <a:ext cx="82852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Um ator pode participar de muitos casos de uso, assim como um caso de uso pode envolver a participação de vários atores, o que acarreta na classificação deles em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primários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ou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secundários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Um ator primário é aquele que inicia a sequência de interações de um caso de uso;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Um ator secundário supervisiona, opera, mantém ou auxilia na utilização do sistema pelos atores primários.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095460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724847" y="82134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RELACIONAMENTOS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410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3CDA8-69B8-42E5-A394-26E9FC09A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Relações existentes em um D.C.U.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B9ACE9-0A18-45CF-9738-A38EA9DC3D78}"/>
              </a:ext>
            </a:extLst>
          </p:cNvPr>
          <p:cNvSpPr txBox="1"/>
          <p:nvPr/>
        </p:nvSpPr>
        <p:spPr>
          <a:xfrm>
            <a:off x="429397" y="1607696"/>
            <a:ext cx="8285206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São as relações que ocorrem entre </a:t>
            </a: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ator – caso de uso 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ou até mesmo </a:t>
            </a: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caso de uso – caso de uso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Existem 4 tipos principais de relacionamento: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sym typeface="Montserrat"/>
              </a:rPr>
              <a:t>Associação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sym typeface="Montserrat"/>
              </a:rPr>
              <a:t>Inclusão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sym typeface="Montserrat"/>
              </a:rPr>
              <a:t>Extensão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  <a:sym typeface="Montserrat"/>
              </a:rPr>
              <a:t>Generalização / Herança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694518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3CDA8-69B8-42E5-A394-26E9FC09A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Relações existentes em um DCU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B9ACE9-0A18-45CF-9738-A38EA9DC3D78}"/>
              </a:ext>
            </a:extLst>
          </p:cNvPr>
          <p:cNvSpPr txBox="1"/>
          <p:nvPr/>
        </p:nvSpPr>
        <p:spPr>
          <a:xfrm>
            <a:off x="858794" y="1299050"/>
            <a:ext cx="828520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Associação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é a relação mais simples. Ela indica meramente uma conexão simples entre os elementos;</a:t>
            </a:r>
          </a:p>
          <a:p>
            <a:pPr lvl="2">
              <a:buClr>
                <a:schemeClr val="bg2"/>
              </a:buClr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Inclusão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usada quando o mesmo comportamento se repete em mais de um caso de uso;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Extensão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utilizada quando um comportamento eventual em um caso de uso tiver de ser descrito mais detalhadamente;</a:t>
            </a:r>
          </a:p>
          <a:p>
            <a:pPr lvl="2">
              <a:buClr>
                <a:schemeClr val="bg2"/>
              </a:buClr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Generalização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será feito o uso deste relacionamento quando dois ou mais casos de uso possuírem comportamentos semelhantes.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DA3B5B8-BB9F-47CE-B5C5-AB9F768D6994}"/>
              </a:ext>
            </a:extLst>
          </p:cNvPr>
          <p:cNvCxnSpPr/>
          <p:nvPr/>
        </p:nvCxnSpPr>
        <p:spPr>
          <a:xfrm>
            <a:off x="255494" y="1492623"/>
            <a:ext cx="5042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8AB5A9E-8261-4DC3-894B-B4255F6C0FF9}"/>
              </a:ext>
            </a:extLst>
          </p:cNvPr>
          <p:cNvCxnSpPr>
            <a:cxnSpLocks/>
          </p:cNvCxnSpPr>
          <p:nvPr/>
        </p:nvCxnSpPr>
        <p:spPr>
          <a:xfrm>
            <a:off x="206612" y="2299448"/>
            <a:ext cx="652182" cy="0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33FB8D-251F-4530-9364-7A405A37FC46}"/>
              </a:ext>
            </a:extLst>
          </p:cNvPr>
          <p:cNvSpPr txBox="1"/>
          <p:nvPr/>
        </p:nvSpPr>
        <p:spPr>
          <a:xfrm>
            <a:off x="87405" y="2299448"/>
            <a:ext cx="1196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&lt;&lt;include&gt;&gt;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E94CB0C-0062-4088-8A19-529167149645}"/>
              </a:ext>
            </a:extLst>
          </p:cNvPr>
          <p:cNvCxnSpPr>
            <a:cxnSpLocks/>
          </p:cNvCxnSpPr>
          <p:nvPr/>
        </p:nvCxnSpPr>
        <p:spPr>
          <a:xfrm>
            <a:off x="206612" y="3137648"/>
            <a:ext cx="652182" cy="0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55A24D-6EFC-491B-AF31-2B4837167176}"/>
              </a:ext>
            </a:extLst>
          </p:cNvPr>
          <p:cNvSpPr txBox="1"/>
          <p:nvPr/>
        </p:nvSpPr>
        <p:spPr>
          <a:xfrm>
            <a:off x="112481" y="3169042"/>
            <a:ext cx="1196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&lt;&lt;extend&gt;&gt;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CE3D61F-885C-4C20-AAB4-B90628EE927F}"/>
              </a:ext>
            </a:extLst>
          </p:cNvPr>
          <p:cNvCxnSpPr>
            <a:cxnSpLocks/>
          </p:cNvCxnSpPr>
          <p:nvPr/>
        </p:nvCxnSpPr>
        <p:spPr>
          <a:xfrm>
            <a:off x="179717" y="3969124"/>
            <a:ext cx="65218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945116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3CDA8-69B8-42E5-A394-26E9FC09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9" y="97356"/>
            <a:ext cx="5214300" cy="946200"/>
          </a:xfrm>
        </p:spPr>
        <p:txBody>
          <a:bodyPr/>
          <a:lstStyle/>
          <a:p>
            <a:r>
              <a:rPr lang="pt-BR" dirty="0"/>
              <a:t>Exemplo de Caso de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CCBDD8-2C19-44D0-B1EE-9AE2C173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62" y="820270"/>
            <a:ext cx="5067707" cy="3960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F5B7F4-E8FF-42EA-BBA5-2625298CE2FF}"/>
              </a:ext>
            </a:extLst>
          </p:cNvPr>
          <p:cNvSpPr txBox="1"/>
          <p:nvPr/>
        </p:nvSpPr>
        <p:spPr>
          <a:xfrm>
            <a:off x="7101080" y="3795544"/>
            <a:ext cx="197568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2"/>
                </a:solidFill>
                <a:latin typeface="Roboto Condensed Light"/>
                <a:ea typeface="Roboto Condensed Light"/>
              </a:rPr>
              <a:t>Imagem disponível em: </a:t>
            </a:r>
            <a:r>
              <a:rPr lang="pt-BR" sz="1100" dirty="0">
                <a:solidFill>
                  <a:schemeClr val="tx2"/>
                </a:solidFill>
                <a:latin typeface="Roboto Condensed Light"/>
                <a:ea typeface="Roboto Condensed Light"/>
                <a:hlinkClick r:id="rId3"/>
              </a:rPr>
              <a:t>https://medium.com/operacionalti/uml-diagrama-de-casos-de-uso-29f4358ce4d5</a:t>
            </a:r>
            <a:endParaRPr lang="pt-BR" sz="1100" dirty="0">
              <a:solidFill>
                <a:schemeClr val="tx2"/>
              </a:solidFill>
              <a:latin typeface="Roboto Condensed Light"/>
              <a:ea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725174814"/>
      </p:ext>
    </p:extLst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1902521" y="784271"/>
            <a:ext cx="5334158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CENÁRIOS DO CASO DE USO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195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B4432-8E73-40BD-8D2E-A0A41CA51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Fluxos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7E141A-51AE-4572-81D3-DD698C4B1D21}"/>
              </a:ext>
            </a:extLst>
          </p:cNvPr>
          <p:cNvSpPr txBox="1"/>
          <p:nvPr/>
        </p:nvSpPr>
        <p:spPr>
          <a:xfrm>
            <a:off x="429397" y="1299050"/>
            <a:ext cx="828520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No interior das elipses (casos de uso) há os chamados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fluxos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(ou cenários), que são responsáveis pela especificação dos casos de uso;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Cada fluxo possui uma série de passos (</a:t>
            </a:r>
            <a:r>
              <a:rPr lang="pt-BR" sz="1800" b="1" i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steps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) e uma lógica sequencial que demonstra, passo a passo, como o fluxo é executado;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Eles se classificam em: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Principal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Alternativo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De exceção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3304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B4432-8E73-40BD-8D2E-A0A41CA51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Fluxos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7E141A-51AE-4572-81D3-DD698C4B1D21}"/>
              </a:ext>
            </a:extLst>
          </p:cNvPr>
          <p:cNvSpPr txBox="1"/>
          <p:nvPr/>
        </p:nvSpPr>
        <p:spPr>
          <a:xfrm>
            <a:off x="256403" y="1051915"/>
            <a:ext cx="828520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Um </a:t>
            </a: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cenário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será constituído como </a:t>
            </a: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principal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quando houver um </a:t>
            </a: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fluxo perfeito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, isto é, nada ocorre de errado;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Será </a:t>
            </a: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alternativo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quando houver a </a:t>
            </a: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possibilidade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de algo </a:t>
            </a: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dar errado 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(para isso, utiliza-se fluxos alternativos e de exceção);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Fluxos Alternativos 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são fluxos que podem ser executados numa funcionalidade a partir da escolha do usuário, e não a partir de erros/exceções do sistema;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Como consequência, isto desviará o fluxo de execução “padrão” da funcionalidade;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Fluxos de Exceção são fluxos 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utilizados para especificar erros que porventura possam ocorrer; são previsões especificadas do que pode dar errado num sistema/aplicação.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28785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Diagrama de Classes</a:t>
            </a:r>
            <a:endParaRPr dirty="0"/>
          </a:p>
        </p:txBody>
      </p:sp>
      <p:sp>
        <p:nvSpPr>
          <p:cNvPr id="220" name="Google Shape;220;p36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21" name="Google Shape;221;p36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Índice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ctrTitle" idx="2"/>
          </p:nvPr>
        </p:nvSpPr>
        <p:spPr>
          <a:xfrm>
            <a:off x="489150" y="493989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CASOS DE USO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subTitle" idx="1"/>
          </p:nvPr>
        </p:nvSpPr>
        <p:spPr>
          <a:xfrm>
            <a:off x="163475" y="1021329"/>
            <a:ext cx="2856663" cy="2142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ts val="500"/>
              </a:lnSpc>
              <a:spcBef>
                <a:spcPts val="1600"/>
              </a:spcBef>
            </a:pPr>
            <a:r>
              <a:rPr lang="pt-BR" dirty="0"/>
              <a:t>	</a:t>
            </a:r>
            <a:r>
              <a:rPr lang="pt-BR" sz="1200" dirty="0"/>
              <a:t>- Introdução</a:t>
            </a:r>
          </a:p>
          <a:p>
            <a:pPr marL="0" lvl="0" indent="0" algn="l"/>
            <a:r>
              <a:rPr lang="pt-BR" sz="1200" dirty="0"/>
              <a:t>	- Caso de uso na UML</a:t>
            </a:r>
          </a:p>
          <a:p>
            <a:pPr marL="0" lvl="0" indent="0" algn="l"/>
            <a:r>
              <a:rPr lang="pt-BR" sz="1200" dirty="0"/>
              <a:t>	- Atores</a:t>
            </a:r>
          </a:p>
          <a:p>
            <a:pPr marL="0" lvl="0" indent="0" algn="l"/>
            <a:r>
              <a:rPr lang="pt-BR" sz="1200" dirty="0"/>
              <a:t>	- Relacionamentos</a:t>
            </a:r>
          </a:p>
          <a:p>
            <a:pPr marL="0" lvl="0" indent="0" algn="l"/>
            <a:r>
              <a:rPr lang="pt-BR" sz="1200" dirty="0"/>
              <a:t>	- Cenários do Caso de Uso</a:t>
            </a:r>
          </a:p>
        </p:txBody>
      </p:sp>
      <p:sp>
        <p:nvSpPr>
          <p:cNvPr id="159" name="Google Shape;159;p32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62" name="Google Shape;162;p32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2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32"/>
          <p:cNvSpPr txBox="1">
            <a:spLocks noGrp="1"/>
          </p:cNvSpPr>
          <p:nvPr>
            <p:ph type="title" idx="6"/>
          </p:nvPr>
        </p:nvSpPr>
        <p:spPr>
          <a:xfrm>
            <a:off x="6025684" y="288732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ctrTitle" idx="16"/>
          </p:nvPr>
        </p:nvSpPr>
        <p:spPr>
          <a:xfrm>
            <a:off x="6725407" y="2842500"/>
            <a:ext cx="21497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DIAGRAMA DE CLASSES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17"/>
          </p:nvPr>
        </p:nvSpPr>
        <p:spPr>
          <a:xfrm>
            <a:off x="5861950" y="3210775"/>
            <a:ext cx="2937672" cy="1464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ts val="500"/>
              </a:lnSpc>
              <a:spcBef>
                <a:spcPts val="1600"/>
              </a:spcBef>
            </a:pPr>
            <a:endParaRPr lang="pt-BR" sz="1200" dirty="0"/>
          </a:p>
          <a:p>
            <a:pPr marL="0" indent="0" algn="r">
              <a:lnSpc>
                <a:spcPts val="500"/>
              </a:lnSpc>
            </a:pPr>
            <a:r>
              <a:rPr lang="pt-BR" sz="1200" dirty="0"/>
              <a:t>	- Introdução</a:t>
            </a:r>
          </a:p>
          <a:p>
            <a:pPr marL="0" indent="0" algn="r">
              <a:lnSpc>
                <a:spcPts val="500"/>
              </a:lnSpc>
            </a:pPr>
            <a:endParaRPr lang="pt-BR" sz="1200" dirty="0"/>
          </a:p>
          <a:p>
            <a:pPr marL="0" indent="0" algn="r">
              <a:lnSpc>
                <a:spcPts val="1700"/>
              </a:lnSpc>
            </a:pPr>
            <a:r>
              <a:rPr lang="pt-BR" sz="1200" dirty="0"/>
              <a:t>	- Visibilidade</a:t>
            </a:r>
          </a:p>
          <a:p>
            <a:pPr marL="0" indent="0" algn="r">
              <a:lnSpc>
                <a:spcPts val="1700"/>
              </a:lnSpc>
            </a:pPr>
            <a:r>
              <a:rPr lang="pt-BR" sz="1200" dirty="0"/>
              <a:t>	-Relacionamentos</a:t>
            </a:r>
          </a:p>
          <a:p>
            <a:pPr marL="0" indent="0" algn="r">
              <a:lnSpc>
                <a:spcPts val="1700"/>
              </a:lnSpc>
            </a:pPr>
            <a:r>
              <a:rPr lang="pt-BR" sz="1200" dirty="0"/>
              <a:t>	- Multiplicidade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724847" y="82134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INTRODUÇÃO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607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18F71-998C-469D-8707-13D63A0CE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Finalidades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E60438-E6BB-48FB-ADA4-8BC04FCB1686}"/>
              </a:ext>
            </a:extLst>
          </p:cNvPr>
          <p:cNvSpPr txBox="1"/>
          <p:nvPr/>
        </p:nvSpPr>
        <p:spPr>
          <a:xfrm>
            <a:off x="392872" y="1098638"/>
            <a:ext cx="83582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É geralmente usado durante a fase de análise para a produção de um modelo conceitual;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Tem como finalidade mostrar a estrutura estática do modelo com seus elementos representados por classes (todas com suas estruturas internas e seus relacionamentos);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Uma classe é representada por um retângulo dividido em 3 partes: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85DA1D-A6FD-45BA-A71C-68C5DBF0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60" y="3239096"/>
            <a:ext cx="1464092" cy="175759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10A016-EC2C-4529-BFE3-AF336BC447F8}"/>
              </a:ext>
            </a:extLst>
          </p:cNvPr>
          <p:cNvSpPr txBox="1"/>
          <p:nvPr/>
        </p:nvSpPr>
        <p:spPr>
          <a:xfrm>
            <a:off x="5592851" y="3290591"/>
            <a:ext cx="91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Arial Narrow" panose="020B0606020202030204" pitchFamily="34" charset="0"/>
              </a:rPr>
              <a:t>CLASSE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FD0F6F-41AF-425C-9BF0-3DC6910F3562}"/>
              </a:ext>
            </a:extLst>
          </p:cNvPr>
          <p:cNvSpPr txBox="1"/>
          <p:nvPr/>
        </p:nvSpPr>
        <p:spPr>
          <a:xfrm>
            <a:off x="5400180" y="3926382"/>
            <a:ext cx="14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Arial Narrow" panose="020B0606020202030204" pitchFamily="34" charset="0"/>
              </a:rPr>
              <a:t>ATRIBUTOS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32392B-341D-4380-91F2-12B8EF191603}"/>
              </a:ext>
            </a:extLst>
          </p:cNvPr>
          <p:cNvSpPr txBox="1"/>
          <p:nvPr/>
        </p:nvSpPr>
        <p:spPr>
          <a:xfrm>
            <a:off x="5467032" y="4562173"/>
            <a:ext cx="128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Arial Narrow" panose="020B0606020202030204" pitchFamily="34" charset="0"/>
              </a:rPr>
              <a:t>MÉTODOS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F8F1B5-6496-47E9-BEBA-41A0B1A65A23}"/>
              </a:ext>
            </a:extLst>
          </p:cNvPr>
          <p:cNvSpPr txBox="1"/>
          <p:nvPr/>
        </p:nvSpPr>
        <p:spPr>
          <a:xfrm>
            <a:off x="8099302" y="3309979"/>
            <a:ext cx="934767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2"/>
                </a:solidFill>
                <a:latin typeface="Roboto Condensed Light"/>
                <a:ea typeface="Roboto Condensed Light"/>
              </a:rPr>
              <a:t>Imagem disponível em: </a:t>
            </a:r>
            <a:r>
              <a:rPr lang="pt-BR" sz="1100" dirty="0">
                <a:solidFill>
                  <a:schemeClr val="tx2"/>
                </a:solidFill>
                <a:latin typeface="Roboto Condensed Light"/>
                <a:ea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https://www.lucidchart.com/pages/pt/o-que-e-diagrama-de-classe-uml</a:t>
            </a:r>
            <a:endParaRPr lang="pt-BR" sz="1100" dirty="0">
              <a:solidFill>
                <a:schemeClr val="tx2"/>
              </a:solidFill>
              <a:latin typeface="Roboto Condensed Light"/>
              <a:ea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77500294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18F71-998C-469D-8707-13D63A0CE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Finalidades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E60438-E6BB-48FB-ADA4-8BC04FCB1686}"/>
              </a:ext>
            </a:extLst>
          </p:cNvPr>
          <p:cNvSpPr txBox="1"/>
          <p:nvPr/>
        </p:nvSpPr>
        <p:spPr>
          <a:xfrm>
            <a:off x="429397" y="1039559"/>
            <a:ext cx="8285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Um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atributo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pode ser definido como um pedaço significativo de dados que contém valores que descrevem cada instância dessa classe;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Já os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métodos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(ou funções) permitem especificar as características comportamentais de uma classe. Declara-se da seguinte forma: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E8E36E-60CA-4F4A-AEED-E5E5FA42B80B}"/>
              </a:ext>
            </a:extLst>
          </p:cNvPr>
          <p:cNvSpPr txBox="1"/>
          <p:nvPr/>
        </p:nvSpPr>
        <p:spPr>
          <a:xfrm>
            <a:off x="2602005" y="3018930"/>
            <a:ext cx="474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bg2"/>
                </a:solidFill>
                <a:latin typeface="Roboto Condensed Light"/>
                <a:ea typeface="Roboto Condensed Light"/>
              </a:rPr>
              <a:t>-+#~ </a:t>
            </a:r>
            <a:r>
              <a:rPr lang="pt-BR" sz="1800" b="1" dirty="0" err="1">
                <a:solidFill>
                  <a:schemeClr val="bg2"/>
                </a:solidFill>
                <a:latin typeface="Roboto Condensed Light"/>
                <a:ea typeface="Roboto Condensed Light"/>
              </a:rPr>
              <a:t>nomeMetodo</a:t>
            </a:r>
            <a:r>
              <a:rPr lang="pt-BR" sz="1800" b="1" dirty="0">
                <a:solidFill>
                  <a:schemeClr val="bg2"/>
                </a:solidFill>
                <a:latin typeface="Roboto Condensed Light"/>
                <a:ea typeface="Roboto Condensed Light"/>
              </a:rPr>
              <a:t>(): tipo de dado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1B9E8CE-B1C3-4B61-A50B-ADA05450ACEE}"/>
              </a:ext>
            </a:extLst>
          </p:cNvPr>
          <p:cNvCxnSpPr/>
          <p:nvPr/>
        </p:nvCxnSpPr>
        <p:spPr>
          <a:xfrm>
            <a:off x="2884393" y="3431766"/>
            <a:ext cx="0" cy="3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F93AA16-9786-4E3D-877F-71796D7091D3}"/>
              </a:ext>
            </a:extLst>
          </p:cNvPr>
          <p:cNvCxnSpPr/>
          <p:nvPr/>
        </p:nvCxnSpPr>
        <p:spPr>
          <a:xfrm>
            <a:off x="4421841" y="3388262"/>
            <a:ext cx="0" cy="3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F157422-40F6-430F-BA5A-88424F6086FE}"/>
              </a:ext>
            </a:extLst>
          </p:cNvPr>
          <p:cNvCxnSpPr/>
          <p:nvPr/>
        </p:nvCxnSpPr>
        <p:spPr>
          <a:xfrm>
            <a:off x="5376581" y="3388262"/>
            <a:ext cx="0" cy="3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0007B9-6674-4994-BF7D-B25FA6F5D0D5}"/>
              </a:ext>
            </a:extLst>
          </p:cNvPr>
          <p:cNvSpPr txBox="1"/>
          <p:nvPr/>
        </p:nvSpPr>
        <p:spPr>
          <a:xfrm>
            <a:off x="2380129" y="3799717"/>
            <a:ext cx="110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Visibilidade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94C0C3-20EE-4D65-A566-F1249A8824F9}"/>
              </a:ext>
            </a:extLst>
          </p:cNvPr>
          <p:cNvSpPr txBox="1"/>
          <p:nvPr/>
        </p:nvSpPr>
        <p:spPr>
          <a:xfrm>
            <a:off x="3869394" y="3731559"/>
            <a:ext cx="1102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Variáveis ficam aqui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D8D3C2-AC34-4306-9EB2-B6C4411DA98B}"/>
              </a:ext>
            </a:extLst>
          </p:cNvPr>
          <p:cNvSpPr txBox="1"/>
          <p:nvPr/>
        </p:nvSpPr>
        <p:spPr>
          <a:xfrm>
            <a:off x="4891370" y="3726681"/>
            <a:ext cx="1102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lt2"/>
                </a:solidFill>
                <a:latin typeface="Roboto Condensed Light"/>
                <a:ea typeface="Roboto Condensed Light"/>
              </a:rPr>
              <a:t>String</a:t>
            </a: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, moeda,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5854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724847" y="82134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VISIBILIDADE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459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5B582-D173-4EB7-9FE4-C61FCD9D4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Acessibilidade...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9D902-0C9A-4F66-A16E-FE63BFA2888E}"/>
              </a:ext>
            </a:extLst>
          </p:cNvPr>
          <p:cNvSpPr txBox="1"/>
          <p:nvPr/>
        </p:nvSpPr>
        <p:spPr>
          <a:xfrm>
            <a:off x="205068" y="1347620"/>
            <a:ext cx="8733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Clr>
                <a:schemeClr val="bg2"/>
              </a:buClr>
            </a:pPr>
            <a:r>
              <a:rPr lang="pt-BR" sz="1800" dirty="0">
                <a:solidFill>
                  <a:schemeClr val="bg2"/>
                </a:solidFill>
                <a:latin typeface="Roboto Condensed Light"/>
                <a:ea typeface="Roboto Condensed Light"/>
              </a:rPr>
              <a:t>-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PRIVADO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atributos/métodos não podem ser acessados por outra classe/subclasse.</a:t>
            </a:r>
          </a:p>
          <a:p>
            <a:pPr lvl="2">
              <a:buClr>
                <a:schemeClr val="bg2"/>
              </a:buClr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lvl="2">
              <a:buClr>
                <a:schemeClr val="bg2"/>
              </a:buClr>
            </a:pPr>
            <a:r>
              <a:rPr lang="pt-BR" sz="1800" dirty="0">
                <a:solidFill>
                  <a:schemeClr val="bg2"/>
                </a:solidFill>
                <a:latin typeface="Roboto Condensed Light"/>
                <a:ea typeface="Roboto Condensed Light"/>
              </a:rPr>
              <a:t>+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PÚBLICO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atributos/métodos podem ser acessados por outra classe/subclasse.</a:t>
            </a:r>
          </a:p>
          <a:p>
            <a:pPr lvl="2">
              <a:buClr>
                <a:schemeClr val="bg2"/>
              </a:buClr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lvl="2">
              <a:buClr>
                <a:schemeClr val="bg2"/>
              </a:buClr>
            </a:pPr>
            <a:r>
              <a:rPr lang="pt-BR" sz="1800" dirty="0">
                <a:solidFill>
                  <a:schemeClr val="bg2"/>
                </a:solidFill>
                <a:latin typeface="Roboto Condensed Light"/>
                <a:ea typeface="Roboto Condensed Light"/>
              </a:rPr>
              <a:t>#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PROTEGIDO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atributos/métodos podem ser acessados pela respectiva classe/subclasse.</a:t>
            </a:r>
          </a:p>
          <a:p>
            <a:pPr lvl="2">
              <a:buClr>
                <a:schemeClr val="bg2"/>
              </a:buClr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lvl="2">
              <a:buClr>
                <a:schemeClr val="bg2"/>
              </a:buClr>
            </a:pPr>
            <a:r>
              <a:rPr lang="pt-BR" sz="1800" dirty="0">
                <a:solidFill>
                  <a:schemeClr val="bg2"/>
                </a:solidFill>
                <a:latin typeface="Roboto Condensed Light"/>
                <a:ea typeface="Roboto Condensed Light"/>
              </a:rPr>
              <a:t>~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PACOTE/PADRÃO 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=&gt; atributos/métodos podem ser acessados por outra classe/subclasse, contanto que estejam ambas no mesmo pacote.</a:t>
            </a:r>
          </a:p>
        </p:txBody>
      </p:sp>
    </p:spTree>
    <p:extLst>
      <p:ext uri="{BB962C8B-B14F-4D97-AF65-F5344CB8AC3E}">
        <p14:creationId xmlns:p14="http://schemas.microsoft.com/office/powerpoint/2010/main" val="4070668363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724847" y="82134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RELACIONAMENTOS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438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74FCC-CB08-4581-840A-0A8A13EBF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Relações dentro de um D.C.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2D4210-275C-46DF-A810-DC8AA8A9EA70}"/>
              </a:ext>
            </a:extLst>
          </p:cNvPr>
          <p:cNvSpPr txBox="1"/>
          <p:nvPr/>
        </p:nvSpPr>
        <p:spPr>
          <a:xfrm>
            <a:off x="742041" y="1001389"/>
            <a:ext cx="82852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Clr>
                <a:schemeClr val="bg2"/>
              </a:buClr>
            </a:pPr>
            <a:r>
              <a:rPr lang="pt-BR" sz="16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HERANÇA</a:t>
            </a: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usada para herdar, para as subclasses, atributos e métodos de uma superclasse (classe primária), evitando redundância de dados.</a:t>
            </a:r>
          </a:p>
          <a:p>
            <a:pPr lvl="2">
              <a:buClr>
                <a:schemeClr val="bg2"/>
              </a:buClr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lvl="2">
              <a:buClr>
                <a:schemeClr val="bg2"/>
              </a:buClr>
            </a:pPr>
            <a:r>
              <a:rPr lang="pt-BR" sz="16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ASSOCIAÇÃO</a:t>
            </a: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relação simples utilizada somente para indicar a associação entre classes. Necessita de um nome.</a:t>
            </a:r>
          </a:p>
          <a:p>
            <a:pPr lvl="2">
              <a:buClr>
                <a:schemeClr val="bg2"/>
              </a:buClr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lvl="2">
              <a:buClr>
                <a:schemeClr val="bg2"/>
              </a:buClr>
            </a:pPr>
            <a:r>
              <a:rPr lang="pt-BR" sz="16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AGREGAÇÃO</a:t>
            </a: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tipo especial de associação que especifica um todo e suas partes. Nesse caso, o objeto-parte não depende do objeto-todo para existir por conta própria.</a:t>
            </a:r>
          </a:p>
          <a:p>
            <a:pPr lvl="2">
              <a:buClr>
                <a:schemeClr val="bg2"/>
              </a:buClr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lvl="2">
              <a:buClr>
                <a:schemeClr val="bg2"/>
              </a:buClr>
            </a:pPr>
            <a:r>
              <a:rPr lang="pt-BR" sz="16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COMPOSIÇÃO</a:t>
            </a:r>
            <a:r>
              <a:rPr lang="pt-BR" sz="16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é como a agregação, no entanto, neste caso, o objeto-parte depende do objeto-todo para existir.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1D18873-3312-4B15-AA7F-B92C5B7FDC7F}"/>
              </a:ext>
            </a:extLst>
          </p:cNvPr>
          <p:cNvCxnSpPr/>
          <p:nvPr/>
        </p:nvCxnSpPr>
        <p:spPr>
          <a:xfrm>
            <a:off x="880782" y="3906371"/>
            <a:ext cx="8007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0895819-CD3D-41F8-8C45-A342597AA25F}"/>
              </a:ext>
            </a:extLst>
          </p:cNvPr>
          <p:cNvCxnSpPr/>
          <p:nvPr/>
        </p:nvCxnSpPr>
        <p:spPr>
          <a:xfrm>
            <a:off x="4572000" y="4114801"/>
            <a:ext cx="0" cy="73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CB6454-3C35-4CB1-AABC-683C1121892E}"/>
              </a:ext>
            </a:extLst>
          </p:cNvPr>
          <p:cNvSpPr txBox="1"/>
          <p:nvPr/>
        </p:nvSpPr>
        <p:spPr>
          <a:xfrm>
            <a:off x="2602005" y="4114800"/>
            <a:ext cx="1916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REFLEXIVO</a:t>
            </a:r>
            <a:r>
              <a:rPr lang="pt-BR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1 classe</a:t>
            </a:r>
          </a:p>
          <a:p>
            <a:r>
              <a:rPr lang="pt-BR" b="1" i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BINÁRIO</a:t>
            </a:r>
            <a:r>
              <a:rPr lang="pt-BR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2 classes</a:t>
            </a:r>
          </a:p>
          <a:p>
            <a:r>
              <a:rPr lang="pt-BR" b="1" i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TERNÁRIO</a:t>
            </a:r>
            <a:r>
              <a:rPr lang="pt-BR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3 classes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B770D9-BCE9-42EF-BBCB-2B0A66F9329A}"/>
              </a:ext>
            </a:extLst>
          </p:cNvPr>
          <p:cNvSpPr txBox="1"/>
          <p:nvPr/>
        </p:nvSpPr>
        <p:spPr>
          <a:xfrm>
            <a:off x="4740084" y="4222522"/>
            <a:ext cx="3287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QUATERNÁRIO</a:t>
            </a:r>
            <a:r>
              <a:rPr lang="pt-BR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4 classes </a:t>
            </a:r>
          </a:p>
          <a:p>
            <a:r>
              <a:rPr lang="pt-BR" b="1" i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N-ÁRIO</a:t>
            </a:r>
            <a:r>
              <a:rPr lang="pt-BR" dirty="0">
                <a:solidFill>
                  <a:schemeClr val="lt2"/>
                </a:solidFill>
                <a:latin typeface="Roboto Condensed Light"/>
                <a:ea typeface="Roboto Condensed Light"/>
              </a:rPr>
              <a:t> =&gt; 5 em diante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AA1357B-8130-4536-AC4B-D673FF67524F}"/>
              </a:ext>
            </a:extLst>
          </p:cNvPr>
          <p:cNvCxnSpPr/>
          <p:nvPr/>
        </p:nvCxnSpPr>
        <p:spPr>
          <a:xfrm>
            <a:off x="127748" y="1163171"/>
            <a:ext cx="389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116E091-291F-4459-8709-801435E55531}"/>
              </a:ext>
            </a:extLst>
          </p:cNvPr>
          <p:cNvCxnSpPr>
            <a:cxnSpLocks/>
          </p:cNvCxnSpPr>
          <p:nvPr/>
        </p:nvCxnSpPr>
        <p:spPr>
          <a:xfrm>
            <a:off x="127748" y="1907241"/>
            <a:ext cx="4840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E66ED3E-ED3F-4C2C-8EE6-F1727790BE0D}"/>
              </a:ext>
            </a:extLst>
          </p:cNvPr>
          <p:cNvCxnSpPr>
            <a:cxnSpLocks/>
          </p:cNvCxnSpPr>
          <p:nvPr/>
        </p:nvCxnSpPr>
        <p:spPr>
          <a:xfrm>
            <a:off x="127748" y="2658034"/>
            <a:ext cx="325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A4CAAB1-7A5D-4033-BB88-A00E6E764368}"/>
              </a:ext>
            </a:extLst>
          </p:cNvPr>
          <p:cNvCxnSpPr/>
          <p:nvPr/>
        </p:nvCxnSpPr>
        <p:spPr>
          <a:xfrm>
            <a:off x="127748" y="3361765"/>
            <a:ext cx="389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45F6EF1E-8BC6-47AC-9CDA-75BC99648E1A}"/>
              </a:ext>
            </a:extLst>
          </p:cNvPr>
          <p:cNvSpPr/>
          <p:nvPr/>
        </p:nvSpPr>
        <p:spPr>
          <a:xfrm rot="5400000">
            <a:off x="486012" y="1046154"/>
            <a:ext cx="265173" cy="2285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9F6DD1DE-7BC6-48F9-ABAF-834C88D6B923}"/>
              </a:ext>
            </a:extLst>
          </p:cNvPr>
          <p:cNvSpPr/>
          <p:nvPr/>
        </p:nvSpPr>
        <p:spPr>
          <a:xfrm>
            <a:off x="420218" y="3229192"/>
            <a:ext cx="289111" cy="2651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09080B27-48F5-4D4C-903F-678A1F4BEA66}"/>
              </a:ext>
            </a:extLst>
          </p:cNvPr>
          <p:cNvSpPr/>
          <p:nvPr/>
        </p:nvSpPr>
        <p:spPr>
          <a:xfrm>
            <a:off x="452930" y="2525462"/>
            <a:ext cx="289111" cy="265145"/>
          </a:xfrm>
          <a:prstGeom prst="flowChartDecision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300527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724847" y="82134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MULTIPLICIDADE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331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3D737-CE76-4D3E-8566-1EBBB7A27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Restrições Numéricas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D142DE-E177-4575-8ABF-3BB35E05E199}"/>
              </a:ext>
            </a:extLst>
          </p:cNvPr>
          <p:cNvSpPr txBox="1"/>
          <p:nvPr/>
        </p:nvSpPr>
        <p:spPr>
          <a:xfrm>
            <a:off x="429397" y="1597682"/>
            <a:ext cx="8285206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Permite definir restrições numéricas aos relacionamentos. Podem ser: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BR" sz="16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0..1 =&gt; zero a um (OPCIONAL)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BR" sz="16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n =&gt; montante/número específico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BR" sz="16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0..* =&gt; zero a muitos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BR" sz="16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1..* =&gt; um a vários</a:t>
            </a:r>
          </a:p>
          <a:p>
            <a:pPr marL="1111250" lvl="1" indent="-514350">
              <a:spcBef>
                <a:spcPts val="10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pt-BR" sz="1600" b="1" dirty="0" err="1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m..n</a:t>
            </a:r>
            <a:r>
              <a:rPr lang="pt-BR" sz="16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 =&gt; intervalo específico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4728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82C3-8E0E-4770-94C9-D9C3008E9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911" y="1278969"/>
            <a:ext cx="6886800" cy="1782300"/>
          </a:xfrm>
        </p:spPr>
        <p:txBody>
          <a:bodyPr/>
          <a:lstStyle/>
          <a:p>
            <a:r>
              <a:rPr lang="pt-BR" dirty="0"/>
              <a:t>Fim de Apresentação!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03BE5-6080-40D3-B58E-1DFCD3525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611" y="3061269"/>
            <a:ext cx="4352100" cy="717000"/>
          </a:xfrm>
        </p:spPr>
        <p:txBody>
          <a:bodyPr/>
          <a:lstStyle/>
          <a:p>
            <a:r>
              <a:rPr lang="pt-BR" b="1" dirty="0"/>
              <a:t>Aluno:</a:t>
            </a:r>
            <a:r>
              <a:rPr lang="pt-BR" dirty="0"/>
              <a:t> Anderson </a:t>
            </a:r>
            <a:r>
              <a:rPr lang="pt-BR" dirty="0" err="1"/>
              <a:t>Luis</a:t>
            </a:r>
            <a:r>
              <a:rPr lang="pt-BR" dirty="0"/>
              <a:t> Oliveira Santos</a:t>
            </a:r>
          </a:p>
          <a:p>
            <a:r>
              <a:rPr lang="pt-BR" b="1" dirty="0"/>
              <a:t>Nº:</a:t>
            </a:r>
            <a:r>
              <a:rPr lang="pt-BR" dirty="0"/>
              <a:t> 02</a:t>
            </a:r>
          </a:p>
          <a:p>
            <a:r>
              <a:rPr lang="pt-BR" b="1" dirty="0"/>
              <a:t>Turma: </a:t>
            </a:r>
            <a:r>
              <a:rPr lang="pt-BR" dirty="0"/>
              <a:t>2210</a:t>
            </a:r>
          </a:p>
        </p:txBody>
      </p:sp>
    </p:spTree>
    <p:extLst>
      <p:ext uri="{BB962C8B-B14F-4D97-AF65-F5344CB8AC3E}">
        <p14:creationId xmlns:p14="http://schemas.microsoft.com/office/powerpoint/2010/main" val="205662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Casos de Uso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81" name="Google Shape;181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FCF75-19B0-4D69-B4B8-E83288E1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040" y="138852"/>
            <a:ext cx="4723915" cy="598414"/>
          </a:xfrm>
        </p:spPr>
        <p:txBody>
          <a:bodyPr/>
          <a:lstStyle/>
          <a:p>
            <a:r>
              <a:rPr lang="pt-BR" dirty="0"/>
              <a:t>Referências </a:t>
            </a:r>
            <a:r>
              <a:rPr lang="pt-BR" dirty="0" err="1"/>
              <a:t>Webgráficas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B71BE5-23F7-4D73-9D41-B297E5D3A536}"/>
              </a:ext>
            </a:extLst>
          </p:cNvPr>
          <p:cNvSpPr txBox="1"/>
          <p:nvPr/>
        </p:nvSpPr>
        <p:spPr>
          <a:xfrm>
            <a:off x="939111" y="1136277"/>
            <a:ext cx="36328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dk2"/>
                </a:solidFill>
                <a:latin typeface="Exo 2"/>
              </a:rPr>
              <a:t>VÍDEOS</a:t>
            </a:r>
          </a:p>
          <a:p>
            <a:endParaRPr lang="pt-BR" dirty="0"/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https://www.youtube.com/watch?time_continue=82&amp;v=2dSq0Vu1GFo&amp;feature=emb_logo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3"/>
              </a:rPr>
              <a:t>https://www.youtube.com/watch?app=desktop&amp;v=ab6eDdwS3rA&amp;feature=youtu.be&amp;ab_channel=LucidchartPortugu%C3%AAs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https://www.youtube.com/watch?v=K-BaRfFx0mA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5"/>
              </a:rPr>
              <a:t>https://www.youtube.com/watch?app=desktop&amp;v=rDidOn6KN9k&amp;feature=youtu.be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https://www.youtube.com/watch?v=tlv1N5BsNEc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>
              <a:buClr>
                <a:schemeClr val="bg2"/>
              </a:buClr>
            </a:pP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https://www.youtube.com/watch?v=gbzclHgFJBc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BD918E-5373-4261-A391-E607C7ECD041}"/>
              </a:ext>
            </a:extLst>
          </p:cNvPr>
          <p:cNvSpPr txBox="1"/>
          <p:nvPr/>
        </p:nvSpPr>
        <p:spPr>
          <a:xfrm>
            <a:off x="4572002" y="1136277"/>
            <a:ext cx="36328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dk2"/>
                </a:solidFill>
                <a:latin typeface="Exo 2"/>
                <a:sym typeface="Exo 2"/>
              </a:rPr>
              <a:t>SITES</a:t>
            </a:r>
          </a:p>
          <a:p>
            <a:endParaRPr lang="pt-BR" dirty="0"/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https://www.infoescola.com/engenharia-de-software/uml/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https://www.devmedia.com.br/o-que-e-uml-e-diagramas-de-caso-de-uso-introducao-pratica-a-uml/23408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>
              <a:buClr>
                <a:schemeClr val="bg2"/>
              </a:buClr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	</a:t>
            </a: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http://www.macoratti.net/net_uml2.htm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https://www.devmedia.com.br/orientacoes-basicas-na-elaboracao-de-um-diagrama-de-classes/37224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171450" indent="-1714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200" dirty="0">
                <a:solidFill>
                  <a:schemeClr val="lt2"/>
                </a:solidFill>
                <a:latin typeface="Roboto Condensed Light"/>
                <a:ea typeface="Roboto Condensed Ligh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https://www.lucidchart.com/pages/pt/o-que-e-diagrama-de-classe-uml#section_2</a:t>
            </a:r>
            <a:endParaRPr lang="pt-BR" sz="12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6923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9" name="Google Shape;9019;p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724847" y="82134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INTRODUÇÃO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AFEA-F046-495F-8474-B507FA408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709831"/>
          </a:xfrm>
        </p:spPr>
        <p:txBody>
          <a:bodyPr/>
          <a:lstStyle/>
          <a:p>
            <a:r>
              <a:rPr lang="pt-BR" dirty="0"/>
              <a:t>O que é e para que serve?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D2580E-12F9-4CD6-B042-C8E82818019F}"/>
              </a:ext>
            </a:extLst>
          </p:cNvPr>
          <p:cNvSpPr txBox="1"/>
          <p:nvPr/>
        </p:nvSpPr>
        <p:spPr>
          <a:xfrm>
            <a:off x="370702" y="1606378"/>
            <a:ext cx="740169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  <a:sym typeface="Roboto Condensed Light"/>
              </a:rPr>
              <a:t>Um caso de uso tem como principal objetivo contar; descrever como será feito o uso de uma funcionalidade do sistema;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  <a:sym typeface="Roboto Condensed Light"/>
              </a:rPr>
              <a:t>É uma das várias formas possíveis que há para especificar as funcionalidades de um software;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  <a:sym typeface="Roboto Condensed Light"/>
              </a:rPr>
              <a:t>Esta especificação possui como principal objetivo servir como recurso visual para projetistas ou programadores.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105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E27C7-6FB4-42C0-8D23-444A5F6BA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Sua composição...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8E06CA-CB0A-4104-8872-53916D011367}"/>
              </a:ext>
            </a:extLst>
          </p:cNvPr>
          <p:cNvSpPr txBox="1"/>
          <p:nvPr/>
        </p:nvSpPr>
        <p:spPr>
          <a:xfrm>
            <a:off x="599302" y="1158887"/>
            <a:ext cx="79453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O modelo de casos de uso de um sistema é composto por uma parte textual e por outra gráfica;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O diagrama da UML utilizado na modelagem é o denominado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diagrama de casos de uso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 ou ainda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diagrama de contexto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Este diagrama faz com que seja possível montar uma visão global e de alto nível do sistema;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Os casos de uso – representados por elipses – são definidos através de uma descrição textual das interações que ocorrem entre o(s) elemento(s) externo(s) e 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78871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724847" y="82134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CASO DE USO NA UML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748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AEC91-7809-4BC3-92BC-EC098C1D3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2F35D6-4BBE-42F5-BD08-37A2EB26D344}"/>
              </a:ext>
            </a:extLst>
          </p:cNvPr>
          <p:cNvSpPr txBox="1"/>
          <p:nvPr/>
        </p:nvSpPr>
        <p:spPr>
          <a:xfrm>
            <a:off x="247135" y="1393666"/>
            <a:ext cx="8631195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A UML (Linguagem de Modelagem Unificada) possui uma série de diagramas, cada um com uma finalidade específica;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Esses diagramas são divididos em: </a:t>
            </a: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endParaRPr lang="pt-BR" sz="18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914400" lvl="1" indent="-3175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Estruturais 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(utilizados para especificar a estrutura do sistema; a parte estática);</a:t>
            </a:r>
          </a:p>
          <a:p>
            <a:pPr marL="914400" lvl="1" indent="-3175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romanUcPeriod"/>
            </a:pPr>
            <a:r>
              <a:rPr lang="pt-BR" sz="18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 Light"/>
                <a:ea typeface="Roboto Condensed Light"/>
              </a:rPr>
              <a:t>Comportamentais  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(utilizados para especificar o comportamento do sistema; a parte dinâmica).</a:t>
            </a:r>
          </a:p>
          <a:p>
            <a:pPr marL="285750" lvl="4" indent="-285750">
              <a:buClr>
                <a:schemeClr val="bg2"/>
              </a:buClr>
              <a:buSzPct val="100000"/>
              <a:buFont typeface="Courier New" panose="02070309020205020404" pitchFamily="49" charset="0"/>
              <a:buChar char="o"/>
            </a:pPr>
            <a:endParaRPr lang="pt-BR" sz="1600" dirty="0">
              <a:solidFill>
                <a:schemeClr val="lt2"/>
              </a:solidFill>
              <a:latin typeface="Roboto Condensed Light"/>
              <a:ea typeface="Roboto Condensed Light"/>
            </a:endParaRPr>
          </a:p>
          <a:p>
            <a:pPr marL="285750" lvl="2" indent="-285750">
              <a:buClr>
                <a:schemeClr val="bg2"/>
              </a:buClr>
              <a:buFont typeface="Wingdings" panose="05000000000000000000" pitchFamily="2" charset="2"/>
              <a:buChar char=""/>
            </a:pP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O Diagrama de Caso de Uso, na UML, é considerado um </a:t>
            </a:r>
            <a:r>
              <a:rPr lang="pt-BR" sz="1800" b="1" dirty="0">
                <a:solidFill>
                  <a:schemeClr val="lt2"/>
                </a:solidFill>
                <a:latin typeface="Roboto Condensed Light"/>
                <a:ea typeface="Roboto Condensed Light"/>
              </a:rPr>
              <a:t>diagrama comportamental</a:t>
            </a:r>
            <a:r>
              <a:rPr lang="pt-BR" sz="1800" dirty="0">
                <a:solidFill>
                  <a:schemeClr val="lt2"/>
                </a:solidFill>
                <a:latin typeface="Roboto Condensed Light"/>
                <a:ea typeface="Roboto Condensed Light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72927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2724847" y="82134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ATORES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189" name="Google Shape;189;p3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4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168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AAFFEE"/>
    </a:dk1>
    <a:lt1>
      <a:srgbClr val="05214A"/>
    </a:lt1>
    <a:dk2>
      <a:srgbClr val="00FFCD"/>
    </a:dk2>
    <a:lt2>
      <a:srgbClr val="FFFFFF"/>
    </a:lt2>
    <a:accent1>
      <a:srgbClr val="98FFEA"/>
    </a:accent1>
    <a:accent2>
      <a:srgbClr val="62F8DA"/>
    </a:accent2>
    <a:accent3>
      <a:srgbClr val="28497A"/>
    </a:accent3>
    <a:accent4>
      <a:srgbClr val="1A4079"/>
    </a:accent4>
    <a:accent5>
      <a:srgbClr val="041B3D"/>
    </a:accent5>
    <a:accent6>
      <a:srgbClr val="092A5C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1399</Words>
  <Application>Microsoft Office PowerPoint</Application>
  <PresentationFormat>Apresentação na tela (16:9)</PresentationFormat>
  <Paragraphs>185</Paragraphs>
  <Slides>31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43" baseType="lpstr">
      <vt:lpstr>Roboto Condensed Light</vt:lpstr>
      <vt:lpstr>Exo 2</vt:lpstr>
      <vt:lpstr>Wingdings</vt:lpstr>
      <vt:lpstr>Proxima Nova Semibold</vt:lpstr>
      <vt:lpstr>Fira Sans Extra Condensed Medium</vt:lpstr>
      <vt:lpstr>Arial</vt:lpstr>
      <vt:lpstr>Squada One</vt:lpstr>
      <vt:lpstr>Courier New</vt:lpstr>
      <vt:lpstr>Proxima Nova</vt:lpstr>
      <vt:lpstr>Arial Narrow</vt:lpstr>
      <vt:lpstr>Tech Newsletter by Slidesgo</vt:lpstr>
      <vt:lpstr>SlidesGo Final Pages</vt:lpstr>
      <vt:lpstr>Diagramas Aplicativos I</vt:lpstr>
      <vt:lpstr>Índice</vt:lpstr>
      <vt:lpstr>Casos de Uso</vt:lpstr>
      <vt:lpstr>INTRODUÇÃO</vt:lpstr>
      <vt:lpstr>O que é e para que serve?</vt:lpstr>
      <vt:lpstr>Sua composição...</vt:lpstr>
      <vt:lpstr>CASO DE USO NA UML</vt:lpstr>
      <vt:lpstr>Unified Modeling Language...</vt:lpstr>
      <vt:lpstr>ATORES</vt:lpstr>
      <vt:lpstr>Atuação ou vida real?</vt:lpstr>
      <vt:lpstr>Primários e Secundários</vt:lpstr>
      <vt:lpstr>RELACIONAMENTOS</vt:lpstr>
      <vt:lpstr>Relações existentes em um D.C.U.</vt:lpstr>
      <vt:lpstr>Relações existentes em um DCU</vt:lpstr>
      <vt:lpstr>Exemplo de Caso de Uso</vt:lpstr>
      <vt:lpstr>CENÁRIOS DO CASO DE USO</vt:lpstr>
      <vt:lpstr>Fluxos</vt:lpstr>
      <vt:lpstr>Fluxos</vt:lpstr>
      <vt:lpstr>Diagrama de Classes</vt:lpstr>
      <vt:lpstr>INTRODUÇÃO</vt:lpstr>
      <vt:lpstr>Funções e Finalidades</vt:lpstr>
      <vt:lpstr>Funções e Finalidades</vt:lpstr>
      <vt:lpstr>VISIBILIDADE</vt:lpstr>
      <vt:lpstr>Acessibilidade...</vt:lpstr>
      <vt:lpstr>RELACIONAMENTOS</vt:lpstr>
      <vt:lpstr>Relações dentro de um D.C.</vt:lpstr>
      <vt:lpstr>MULTIPLICIDADE</vt:lpstr>
      <vt:lpstr>Restrições Numéricas</vt:lpstr>
      <vt:lpstr>Fim de Apresentação!</vt:lpstr>
      <vt:lpstr>Referências Webgráficas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Aplicativos I</dc:title>
  <cp:lastModifiedBy>Anderson</cp:lastModifiedBy>
  <cp:revision>45</cp:revision>
  <dcterms:modified xsi:type="dcterms:W3CDTF">2021-03-04T15:04:24Z</dcterms:modified>
</cp:coreProperties>
</file>