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35" r:id="rId3"/>
    <p:sldId id="329" r:id="rId4"/>
    <p:sldId id="333" r:id="rId5"/>
    <p:sldId id="336" r:id="rId6"/>
    <p:sldId id="337" r:id="rId7"/>
    <p:sldId id="289" r:id="rId8"/>
    <p:sldId id="339" r:id="rId9"/>
    <p:sldId id="338" r:id="rId10"/>
    <p:sldId id="290" r:id="rId11"/>
    <p:sldId id="291" r:id="rId12"/>
    <p:sldId id="292" r:id="rId13"/>
    <p:sldId id="293" r:id="rId14"/>
    <p:sldId id="294" r:id="rId15"/>
    <p:sldId id="297" r:id="rId16"/>
    <p:sldId id="334" r:id="rId17"/>
    <p:sldId id="301" r:id="rId18"/>
    <p:sldId id="330" r:id="rId19"/>
    <p:sldId id="302" r:id="rId20"/>
    <p:sldId id="303" r:id="rId21"/>
    <p:sldId id="340" r:id="rId22"/>
    <p:sldId id="305" r:id="rId23"/>
    <p:sldId id="325" r:id="rId24"/>
    <p:sldId id="341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F179E-3046-4EC8-8C30-E3541BBE7EE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A9B43-6377-4C54-8EEB-E86641FB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0D81-35F0-469E-ABBD-2660EE1ABE4B}" type="datetime1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A17-9D55-4FA0-A9A8-C0479DFB84EF}" type="datetime1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7538-8141-467A-B65A-A150C73C311C}" type="datetime1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82EA-6ADB-42CC-9CF1-8B06FF943758}" type="datetime1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7185-B911-4A05-BB49-AF1DA7B9F54D}" type="datetime1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03DB-D27A-44A1-A06D-D23007C0B29A}" type="datetime1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B725-8274-49F5-9539-826A2958470E}" type="datetime1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56C9-2F16-4828-9FA1-A969285D8702}" type="datetime1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6D10-29CA-45FF-816C-558E5FBAF58E}" type="datetime1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F3F5-5218-4F81-8752-3A0AED17843C}" type="datetime1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C040-A288-4CE1-BF8A-82F48B25BF03}" type="datetime1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7988-E9E0-4975-A582-F6C570E124CF}" type="datetime1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2/n3351.pdf" TargetMode="External"/><Relationship Id="rId2" Type="http://schemas.openxmlformats.org/officeDocument/2006/relationships/hyperlink" Target="http://www.open-std.org/jtc1/sc22/wg21/docs/papers/2013/n358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roustrup.com/sle2011-concepts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C++14 Concepts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657600"/>
            <a:ext cx="6400800" cy="1385887"/>
          </a:xfrm>
        </p:spPr>
        <p:txBody>
          <a:bodyPr>
            <a:noAutofit/>
          </a:bodyPr>
          <a:lstStyle/>
          <a:p>
            <a:r>
              <a:rPr lang="en-US" sz="2800" dirty="0" smtClean="0"/>
              <a:t>Bjarne Stroustrup</a:t>
            </a:r>
            <a:endParaRPr lang="en-US" sz="2800" dirty="0"/>
          </a:p>
          <a:p>
            <a:r>
              <a:rPr lang="en-US" sz="2400" dirty="0" smtClean="0"/>
              <a:t>Texas A&amp;M University</a:t>
            </a:r>
          </a:p>
          <a:p>
            <a:r>
              <a:rPr lang="en-US" sz="2400" dirty="0" smtClean="0"/>
              <a:t>www.stroustrup.com</a:t>
            </a:r>
          </a:p>
        </p:txBody>
      </p:sp>
      <p:pic>
        <p:nvPicPr>
          <p:cNvPr id="5" name="Picture 4" descr="C:\Users\bs\Pictures\Computers\0508014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7848600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C++14 Concepts 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372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 concept is a predicate on one or more arguments</a:t>
            </a:r>
          </a:p>
          <a:p>
            <a:pPr lvl="1"/>
            <a:r>
              <a:rPr lang="en-US" sz="2000" dirty="0" smtClean="0"/>
              <a:t>E.g. </a:t>
            </a:r>
            <a:r>
              <a:rPr lang="en-US" sz="2000" b="1" dirty="0" smtClean="0"/>
              <a:t>Sequence&lt;T&gt;()		// </a:t>
            </a:r>
            <a:r>
              <a:rPr lang="en-US" sz="2000" i="1" dirty="0" smtClean="0"/>
              <a:t>is T a Sequence?</a:t>
            </a:r>
            <a:endParaRPr lang="en-US" sz="2000" i="1" dirty="0"/>
          </a:p>
          <a:p>
            <a:pPr lvl="0"/>
            <a:r>
              <a:rPr lang="en-US" sz="2400" dirty="0" smtClean="0"/>
              <a:t>Template declaration</a:t>
            </a:r>
          </a:p>
          <a:p>
            <a:pPr marL="400050" lvl="1" indent="0">
              <a:buNone/>
            </a:pPr>
            <a:r>
              <a:rPr lang="en-US" sz="1800" b="1" dirty="0"/>
              <a:t>template </a:t>
            </a:r>
            <a:r>
              <a:rPr lang="en-US" sz="1800" b="1" dirty="0" smtClean="0"/>
              <a:t>&lt;typename </a:t>
            </a:r>
            <a:r>
              <a:rPr lang="en-US" sz="1800" b="1" dirty="0"/>
              <a:t>S, typename T&gt;</a:t>
            </a:r>
          </a:p>
          <a:p>
            <a:pPr marL="400050" lvl="1" indent="0">
              <a:buNone/>
            </a:pPr>
            <a:r>
              <a:rPr lang="en-US" sz="1800" b="1" dirty="0" smtClean="0"/>
              <a:t>	requires Sequence&lt;S&gt;()</a:t>
            </a:r>
          </a:p>
          <a:p>
            <a:pPr marL="400050" lvl="1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&amp;&amp; </a:t>
            </a:r>
            <a:r>
              <a:rPr lang="en-US" sz="1800" b="1" dirty="0" err="1" smtClean="0"/>
              <a:t>Equality_comparable</a:t>
            </a:r>
            <a:r>
              <a:rPr lang="en-US" sz="1800" b="1" dirty="0" smtClean="0"/>
              <a:t>&lt;Value_type&lt;S</a:t>
            </a:r>
            <a:r>
              <a:rPr lang="en-US" sz="1800" b="1" dirty="0"/>
              <a:t>&gt;, T&gt;()</a:t>
            </a:r>
          </a:p>
          <a:p>
            <a:pPr marL="400050" lvl="1" indent="0">
              <a:buNone/>
            </a:pPr>
            <a:r>
              <a:rPr lang="en-US" sz="1800" b="1" dirty="0" err="1" smtClean="0"/>
              <a:t>Iterator_of</a:t>
            </a:r>
            <a:r>
              <a:rPr lang="en-US" sz="1800" b="1" dirty="0" smtClean="0"/>
              <a:t>&lt;S&gt; find(S&amp; </a:t>
            </a:r>
            <a:r>
              <a:rPr lang="en-US" sz="1800" b="1" dirty="0" err="1"/>
              <a:t>seq</a:t>
            </a:r>
            <a:r>
              <a:rPr lang="en-US" sz="1800" b="1" dirty="0"/>
              <a:t>, const T&amp; value</a:t>
            </a:r>
            <a:r>
              <a:rPr lang="en-US" sz="1800" b="1" dirty="0" smtClean="0"/>
              <a:t>);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285750"/>
            <a:r>
              <a:rPr lang="en-US" sz="2200" dirty="0" smtClean="0"/>
              <a:t>Template use</a:t>
            </a:r>
          </a:p>
          <a:p>
            <a:pPr marL="400050" lvl="1" indent="0">
              <a:buNone/>
            </a:pPr>
            <a:r>
              <a:rPr lang="en-US" sz="1800" b="1" dirty="0" smtClean="0"/>
              <a:t>void use(vector&lt;string&gt;&amp; </a:t>
            </a:r>
            <a:r>
              <a:rPr lang="en-US" sz="1800" b="1" dirty="0" err="1" smtClean="0"/>
              <a:t>vs</a:t>
            </a:r>
            <a:r>
              <a:rPr lang="en-US" sz="1800" b="1" dirty="0"/>
              <a:t>)</a:t>
            </a: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 smtClean="0"/>
              <a:t>{</a:t>
            </a:r>
          </a:p>
          <a:p>
            <a:pPr marL="400050" lvl="1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auto p = find(</a:t>
            </a:r>
            <a:r>
              <a:rPr lang="en-US" sz="1800" b="1" dirty="0" err="1" smtClean="0"/>
              <a:t>vs</a:t>
            </a:r>
            <a:r>
              <a:rPr lang="en-US" sz="1800" b="1" dirty="0"/>
              <a:t>,"Jabberwocky</a:t>
            </a:r>
            <a:r>
              <a:rPr lang="en-US" sz="1800" b="1" dirty="0" smtClean="0"/>
              <a:t>");</a:t>
            </a:r>
          </a:p>
          <a:p>
            <a:pPr marL="400050" lvl="1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// </a:t>
            </a:r>
            <a:r>
              <a:rPr lang="en-US" sz="1800" i="1" dirty="0" smtClean="0"/>
              <a:t>…</a:t>
            </a:r>
            <a:endParaRPr lang="en-US" sz="1800" i="1" dirty="0"/>
          </a:p>
          <a:p>
            <a:pPr marL="400050" lvl="1" indent="0"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C++14 Concepts: “Shorthand 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Shorthand notation</a:t>
            </a:r>
          </a:p>
          <a:p>
            <a:pPr marL="400050" lvl="1" indent="0">
              <a:buNone/>
            </a:pPr>
            <a:r>
              <a:rPr lang="en-US" sz="1800" b="1" dirty="0"/>
              <a:t>template &lt;Sequence S, </a:t>
            </a:r>
            <a:r>
              <a:rPr lang="en-US" sz="1800" b="1" dirty="0" err="1"/>
              <a:t>Equality_comparable</a:t>
            </a:r>
            <a:r>
              <a:rPr lang="en-US" sz="1800" b="1" dirty="0"/>
              <a:t>&lt;Value_type&lt;S</a:t>
            </a:r>
            <a:r>
              <a:rPr lang="en-US" sz="1800" b="1" dirty="0" smtClean="0"/>
              <a:t>&gt;&gt; </a:t>
            </a:r>
            <a:r>
              <a:rPr lang="en-US" sz="1800" b="1" dirty="0"/>
              <a:t>T&gt;</a:t>
            </a:r>
          </a:p>
          <a:p>
            <a:pPr marL="400050" lvl="1" indent="0"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Iterator_of</a:t>
            </a:r>
            <a:r>
              <a:rPr lang="en-US" sz="1800" b="1" dirty="0" smtClean="0"/>
              <a:t>&lt;C</a:t>
            </a:r>
            <a:r>
              <a:rPr lang="en-US" sz="1800" b="1" dirty="0"/>
              <a:t>&gt; find(S</a:t>
            </a:r>
            <a:r>
              <a:rPr lang="en-US" sz="1800" b="1" dirty="0" smtClean="0"/>
              <a:t>&amp; </a:t>
            </a:r>
            <a:r>
              <a:rPr lang="en-US" sz="1800" b="1" dirty="0" err="1"/>
              <a:t>seq</a:t>
            </a:r>
            <a:r>
              <a:rPr lang="en-US" sz="1800" b="1" dirty="0"/>
              <a:t>, const T&amp; value</a:t>
            </a:r>
            <a:r>
              <a:rPr lang="en-US" sz="1800" b="1" dirty="0" smtClean="0"/>
              <a:t>);</a:t>
            </a:r>
          </a:p>
          <a:p>
            <a:pPr marL="400050" lvl="1" indent="0">
              <a:buNone/>
            </a:pPr>
            <a:endParaRPr lang="en-US" sz="1800" b="1" dirty="0"/>
          </a:p>
          <a:p>
            <a:pPr marL="285750"/>
            <a:r>
              <a:rPr lang="en-US" sz="2400" dirty="0" smtClean="0"/>
              <a:t>We can handle essentially all of the Palo Alto TR</a:t>
            </a:r>
          </a:p>
          <a:p>
            <a:pPr marL="685800" lvl="1"/>
            <a:r>
              <a:rPr lang="en-US" sz="2000" dirty="0" smtClean="0"/>
              <a:t>(STL algorithms) and more</a:t>
            </a:r>
          </a:p>
          <a:p>
            <a:pPr marL="1085850" lvl="2"/>
            <a:r>
              <a:rPr lang="en-US" sz="1600" dirty="0" smtClean="0"/>
              <a:t>Except for the axiom parts</a:t>
            </a:r>
          </a:p>
          <a:p>
            <a:pPr marL="685800" lvl="1"/>
            <a:r>
              <a:rPr lang="en-US" sz="2000" dirty="0" smtClean="0"/>
              <a:t>We see no problems checking template definitions in isolation</a:t>
            </a:r>
          </a:p>
          <a:p>
            <a:pPr marL="1085850" lvl="2"/>
            <a:r>
              <a:rPr lang="en-US" sz="1800" dirty="0" smtClean="0"/>
              <a:t>But proposing that would be premature (needs work, experience)</a:t>
            </a:r>
          </a:p>
          <a:p>
            <a:pPr marL="685800" lvl="1"/>
            <a:r>
              <a:rPr lang="en-US" sz="2000" dirty="0" smtClean="0"/>
              <a:t>We don’t need explicit </a:t>
            </a:r>
            <a:r>
              <a:rPr lang="en-US" sz="2000" b="1" dirty="0" smtClean="0"/>
              <a:t>requires</a:t>
            </a:r>
            <a:r>
              <a:rPr lang="en-US" sz="2000" dirty="0" smtClean="0"/>
              <a:t> much (the shorthand is usually fine)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C++14 Concepts: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Error handling is simple (and fast)</a:t>
            </a:r>
          </a:p>
          <a:p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/>
              <a:t>template&lt;Sortable </a:t>
            </a:r>
            <a:r>
              <a:rPr lang="en-US" sz="2000" b="1" dirty="0" err="1"/>
              <a:t>Cont</a:t>
            </a:r>
            <a:r>
              <a:rPr lang="en-US" sz="2000" b="1" dirty="0"/>
              <a:t>&gt;</a:t>
            </a:r>
          </a:p>
          <a:p>
            <a:pPr marL="400050" lvl="1" indent="0">
              <a:buNone/>
            </a:pPr>
            <a:r>
              <a:rPr lang="en-US" sz="2000" b="1" dirty="0" smtClean="0"/>
              <a:t>	void </a:t>
            </a:r>
            <a:r>
              <a:rPr lang="en-US" sz="2000" b="1" dirty="0"/>
              <a:t>sort(</a:t>
            </a:r>
            <a:r>
              <a:rPr lang="en-US" sz="2000" b="1" dirty="0" err="1"/>
              <a:t>Cont</a:t>
            </a:r>
            <a:r>
              <a:rPr lang="en-US" sz="2000" b="1" dirty="0"/>
              <a:t>&amp; container</a:t>
            </a:r>
            <a:r>
              <a:rPr lang="en-US" sz="2000" b="1" dirty="0" smtClean="0"/>
              <a:t>);</a:t>
            </a:r>
          </a:p>
          <a:p>
            <a:pPr marL="400050" lvl="1" indent="0">
              <a:buNone/>
            </a:pPr>
            <a:endParaRPr lang="en-US" sz="2000" b="1" dirty="0" smtClean="0"/>
          </a:p>
          <a:p>
            <a:pPr marL="400050" lvl="1" indent="0">
              <a:buNone/>
            </a:pPr>
            <a:r>
              <a:rPr lang="en-US" sz="2000" b="1" dirty="0" smtClean="0"/>
              <a:t>vector&lt;double&gt; </a:t>
            </a:r>
            <a:r>
              <a:rPr lang="en-US" sz="2000" b="1" dirty="0" err="1" smtClean="0"/>
              <a:t>vec</a:t>
            </a:r>
            <a:r>
              <a:rPr lang="en-US" sz="2000" b="1" dirty="0" smtClean="0"/>
              <a:t> {1.2, 4.5, 0.5, -1.2};</a:t>
            </a:r>
          </a:p>
          <a:p>
            <a:pPr marL="400050" lvl="1" indent="0">
              <a:buNone/>
            </a:pPr>
            <a:r>
              <a:rPr lang="en-US" sz="2000" b="1" dirty="0"/>
              <a:t>list&lt;int&gt; </a:t>
            </a:r>
            <a:r>
              <a:rPr lang="en-US" sz="2000" b="1" dirty="0" err="1" smtClean="0"/>
              <a:t>lst</a:t>
            </a:r>
            <a:r>
              <a:rPr lang="en-US" sz="2000" b="1" dirty="0" smtClean="0"/>
              <a:t> {1, 3, 5, 4, 6, 8,2};</a:t>
            </a:r>
          </a:p>
          <a:p>
            <a:pPr marL="400050" lvl="1" indent="0">
              <a:buNone/>
            </a:pPr>
            <a:endParaRPr lang="en-US" sz="2000" b="1" dirty="0" smtClean="0"/>
          </a:p>
          <a:p>
            <a:pPr marL="400050" lvl="1" indent="0">
              <a:buNone/>
            </a:pPr>
            <a:r>
              <a:rPr lang="en-US" sz="2000" b="1" dirty="0" smtClean="0"/>
              <a:t>sort(</a:t>
            </a:r>
            <a:r>
              <a:rPr lang="en-US" sz="2000" b="1" dirty="0" err="1" smtClean="0"/>
              <a:t>vec</a:t>
            </a:r>
            <a:r>
              <a:rPr lang="en-US" sz="2000" b="1" dirty="0" smtClean="0"/>
              <a:t>);	// </a:t>
            </a:r>
            <a:r>
              <a:rPr lang="en-US" sz="2000" i="1" dirty="0" smtClean="0"/>
              <a:t>OK: a vector is Sortable</a:t>
            </a:r>
            <a:endParaRPr lang="en-US" sz="2000" i="1" dirty="0"/>
          </a:p>
          <a:p>
            <a:pPr marL="400050" lvl="1" indent="0">
              <a:buNone/>
            </a:pPr>
            <a:r>
              <a:rPr lang="en-US" sz="2000" b="1" dirty="0" smtClean="0"/>
              <a:t>sort(</a:t>
            </a:r>
            <a:r>
              <a:rPr lang="en-US" sz="2000" b="1" dirty="0" err="1" smtClean="0"/>
              <a:t>lst</a:t>
            </a:r>
            <a:r>
              <a:rPr lang="en-US" sz="2000" b="1" dirty="0" smtClean="0"/>
              <a:t>);	// </a:t>
            </a:r>
            <a:r>
              <a:rPr lang="en-US" sz="2000" i="1" dirty="0" smtClean="0"/>
              <a:t>Error at (this) point of use: Sortable requires random access</a:t>
            </a:r>
          </a:p>
          <a:p>
            <a:pPr marL="400050" lvl="1" indent="0">
              <a:buNone/>
            </a:pPr>
            <a:endParaRPr lang="en-US" sz="2000" i="1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Actual</a:t>
            </a:r>
            <a:r>
              <a:rPr lang="en-US" sz="2400" dirty="0" smtClean="0"/>
              <a:t> error message</a:t>
            </a:r>
          </a:p>
          <a:p>
            <a:pPr marL="457200" lvl="1" indent="0">
              <a:buNone/>
            </a:pPr>
            <a:r>
              <a:rPr lang="en-US" sz="2000" dirty="0" smtClean="0"/>
              <a:t>error</a:t>
            </a:r>
            <a:r>
              <a:rPr lang="en-US" sz="2000" dirty="0"/>
              <a:t>: ‘list&lt;int&gt;’ does not satisfy the constraint ‘Sortable’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C++14 Concepts: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Overloading is easy</a:t>
            </a:r>
          </a:p>
          <a:p>
            <a:pPr marL="400050" lvl="1" indent="0">
              <a:buNone/>
            </a:pPr>
            <a:r>
              <a:rPr lang="en-US" sz="1800" b="1" dirty="0"/>
              <a:t>template &lt;Sequence S, </a:t>
            </a:r>
            <a:r>
              <a:rPr lang="en-US" sz="1800" b="1" dirty="0" err="1"/>
              <a:t>Equality_comparable</a:t>
            </a:r>
            <a:r>
              <a:rPr lang="en-US" sz="1800" b="1" dirty="0"/>
              <a:t>&lt;Value_type&lt;S</a:t>
            </a:r>
            <a:r>
              <a:rPr lang="en-US" sz="1800" b="1" dirty="0" smtClean="0"/>
              <a:t>&gt;&gt; T</a:t>
            </a:r>
            <a:r>
              <a:rPr lang="en-US" sz="1800" b="1" dirty="0"/>
              <a:t>&gt;</a:t>
            </a:r>
          </a:p>
          <a:p>
            <a:pPr marL="400050" lvl="1" indent="0"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Iterator_of</a:t>
            </a:r>
            <a:r>
              <a:rPr lang="en-US" sz="1800" b="1" dirty="0" smtClean="0"/>
              <a:t>&lt;S&gt; </a:t>
            </a:r>
            <a:r>
              <a:rPr lang="en-US" sz="1800" b="1" dirty="0"/>
              <a:t>find(S</a:t>
            </a:r>
            <a:r>
              <a:rPr lang="en-US" sz="1800" b="1" dirty="0" smtClean="0"/>
              <a:t>&amp; </a:t>
            </a:r>
            <a:r>
              <a:rPr lang="en-US" sz="1800" b="1" dirty="0" err="1"/>
              <a:t>seq</a:t>
            </a:r>
            <a:r>
              <a:rPr lang="en-US" sz="1800" b="1" dirty="0"/>
              <a:t>, const T&amp; value</a:t>
            </a:r>
            <a:r>
              <a:rPr lang="en-US" sz="1800" b="1" dirty="0" smtClean="0"/>
              <a:t>);</a:t>
            </a:r>
            <a:endParaRPr lang="en-US" sz="1800" b="1" dirty="0"/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/>
              <a:t>template&lt;</a:t>
            </a:r>
            <a:r>
              <a:rPr lang="en-US" sz="1800" b="1" dirty="0" err="1"/>
              <a:t>Associative_container</a:t>
            </a:r>
            <a:r>
              <a:rPr lang="en-US" sz="1800" b="1" dirty="0"/>
              <a:t> C&gt;</a:t>
            </a:r>
          </a:p>
          <a:p>
            <a:pPr marL="400050" lvl="1" indent="0"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Iterator_type</a:t>
            </a:r>
            <a:r>
              <a:rPr lang="en-US" sz="1800" b="1" dirty="0" smtClean="0"/>
              <a:t>&lt;C</a:t>
            </a:r>
            <a:r>
              <a:rPr lang="en-US" sz="1800" b="1" dirty="0"/>
              <a:t>&gt; find(C</a:t>
            </a:r>
            <a:r>
              <a:rPr lang="en-US" sz="1800" b="1" dirty="0" smtClean="0"/>
              <a:t>&amp; </a:t>
            </a:r>
            <a:r>
              <a:rPr lang="en-US" sz="1800" b="1" dirty="0" err="1"/>
              <a:t>assoc</a:t>
            </a:r>
            <a:r>
              <a:rPr lang="en-US" sz="1800" b="1" dirty="0"/>
              <a:t>, const </a:t>
            </a:r>
            <a:r>
              <a:rPr lang="en-US" sz="1800" b="1" dirty="0" err="1"/>
              <a:t>Key_type</a:t>
            </a:r>
            <a:r>
              <a:rPr lang="en-US" sz="1800" b="1" dirty="0"/>
              <a:t>&lt;C&gt;&amp; key</a:t>
            </a:r>
            <a:r>
              <a:rPr lang="en-US" sz="1800" b="1" dirty="0" smtClean="0"/>
              <a:t>);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/>
              <a:t>vector&lt;int&gt; v { </a:t>
            </a:r>
            <a:r>
              <a:rPr lang="en-US" sz="1800" b="1" dirty="0" smtClean="0"/>
              <a:t>/* </a:t>
            </a:r>
            <a:r>
              <a:rPr lang="en-US" sz="1800" i="1" dirty="0" smtClean="0"/>
              <a:t>...</a:t>
            </a:r>
            <a:r>
              <a:rPr lang="en-US" sz="1800" b="1" dirty="0" smtClean="0"/>
              <a:t> */ </a:t>
            </a:r>
            <a:r>
              <a:rPr lang="en-US" sz="1800" b="1" dirty="0"/>
              <a:t>};</a:t>
            </a:r>
          </a:p>
          <a:p>
            <a:pPr marL="400050" lvl="1" indent="0">
              <a:buNone/>
            </a:pPr>
            <a:r>
              <a:rPr lang="en-US" sz="1800" b="1" dirty="0" err="1"/>
              <a:t>multiset</a:t>
            </a:r>
            <a:r>
              <a:rPr lang="en-US" sz="1800" b="1" dirty="0"/>
              <a:t>&lt;int&gt; s { </a:t>
            </a:r>
            <a:r>
              <a:rPr lang="en-US" sz="1800" b="1" dirty="0" smtClean="0"/>
              <a:t>/* </a:t>
            </a:r>
            <a:r>
              <a:rPr lang="en-US" sz="1800" i="1" dirty="0" smtClean="0"/>
              <a:t>…</a:t>
            </a:r>
            <a:r>
              <a:rPr lang="en-US" sz="1800" b="1" dirty="0" smtClean="0"/>
              <a:t> */ </a:t>
            </a:r>
            <a:r>
              <a:rPr lang="en-US" sz="1800" b="1" dirty="0"/>
              <a:t>};</a:t>
            </a:r>
          </a:p>
          <a:p>
            <a:pPr marL="400050" lvl="1" indent="0">
              <a:buNone/>
            </a:pPr>
            <a:r>
              <a:rPr lang="en-US" sz="1800" b="1" dirty="0"/>
              <a:t>auto vi = find(v, </a:t>
            </a:r>
            <a:r>
              <a:rPr lang="en-US" sz="1800" b="1" dirty="0" smtClean="0"/>
              <a:t>42);		 </a:t>
            </a:r>
            <a:r>
              <a:rPr lang="en-US" sz="1800" b="1" dirty="0"/>
              <a:t>// </a:t>
            </a:r>
            <a:r>
              <a:rPr lang="en-US" sz="1800" i="1" dirty="0"/>
              <a:t>calls 1st </a:t>
            </a:r>
            <a:r>
              <a:rPr lang="en-US" sz="1800" i="1" dirty="0" smtClean="0"/>
              <a:t>overload:</a:t>
            </a:r>
          </a:p>
          <a:p>
            <a:pPr marL="400050" lvl="1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	</a:t>
            </a:r>
            <a:r>
              <a:rPr lang="en-US" sz="1800" b="1" dirty="0" smtClean="0"/>
              <a:t>// </a:t>
            </a:r>
            <a:r>
              <a:rPr lang="en-US" sz="1800" i="1" dirty="0" smtClean="0"/>
              <a:t>a vector is a Sequence</a:t>
            </a:r>
            <a:endParaRPr lang="en-US" sz="1800" i="1" dirty="0"/>
          </a:p>
          <a:p>
            <a:pPr marL="400050" lvl="1" indent="0">
              <a:buNone/>
            </a:pPr>
            <a:r>
              <a:rPr lang="en-US" sz="1800" b="1" dirty="0"/>
              <a:t>auto </a:t>
            </a:r>
            <a:r>
              <a:rPr lang="en-US" sz="1800" b="1" dirty="0" err="1"/>
              <a:t>si</a:t>
            </a:r>
            <a:r>
              <a:rPr lang="en-US" sz="1800" b="1" dirty="0"/>
              <a:t> = find(s, </a:t>
            </a:r>
            <a:r>
              <a:rPr lang="en-US" sz="1800" b="1" dirty="0" smtClean="0"/>
              <a:t>12-12-12);	// </a:t>
            </a:r>
            <a:r>
              <a:rPr lang="en-US" sz="1800" i="1" dirty="0"/>
              <a:t>calls 2nd </a:t>
            </a:r>
            <a:r>
              <a:rPr lang="en-US" sz="1800" i="1" dirty="0" smtClean="0"/>
              <a:t>overload:</a:t>
            </a:r>
          </a:p>
          <a:p>
            <a:pPr marL="400050" lvl="1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	</a:t>
            </a:r>
            <a:r>
              <a:rPr lang="en-US" sz="1800" b="1" dirty="0" smtClean="0"/>
              <a:t>//</a:t>
            </a:r>
            <a:r>
              <a:rPr lang="en-US" sz="1800" i="1" dirty="0" smtClean="0"/>
              <a:t> a </a:t>
            </a:r>
            <a:r>
              <a:rPr lang="en-US" sz="1800" i="1" dirty="0" err="1" smtClean="0"/>
              <a:t>multiset</a:t>
            </a:r>
            <a:r>
              <a:rPr lang="en-US" sz="1800" i="1" dirty="0" smtClean="0"/>
              <a:t> is an </a:t>
            </a:r>
            <a:r>
              <a:rPr lang="en-US" sz="1800" i="1" dirty="0" err="1" smtClean="0"/>
              <a:t>Associative_container</a:t>
            </a:r>
            <a:endParaRPr lang="en-US" sz="18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C++14  Concepts: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Overloading based on predicates</a:t>
            </a:r>
          </a:p>
          <a:p>
            <a:pPr lvl="1"/>
            <a:r>
              <a:rPr lang="en-US" sz="2000" dirty="0" smtClean="0"/>
              <a:t>specialization based on subset</a:t>
            </a:r>
          </a:p>
          <a:p>
            <a:pPr marL="685800" lvl="1"/>
            <a:r>
              <a:rPr lang="en-US" sz="2000" dirty="0" smtClean="0"/>
              <a:t>Far easier than writing lots of tests</a:t>
            </a:r>
          </a:p>
          <a:p>
            <a:pPr marL="400050" lvl="1" indent="0">
              <a:buNone/>
            </a:pPr>
            <a:r>
              <a:rPr lang="en-US" sz="1800" b="1" dirty="0"/>
              <a:t>template&lt;</a:t>
            </a:r>
            <a:r>
              <a:rPr lang="en-US" sz="1800" b="1" dirty="0" err="1"/>
              <a:t>Input_iterator</a:t>
            </a:r>
            <a:r>
              <a:rPr lang="en-US" sz="1800" b="1" dirty="0"/>
              <a:t> I&gt;</a:t>
            </a:r>
          </a:p>
          <a:p>
            <a:pPr marL="400050" lvl="1" indent="0">
              <a:buNone/>
            </a:pPr>
            <a:r>
              <a:rPr lang="en-US" sz="1800" b="1" dirty="0" smtClean="0"/>
              <a:t>	void </a:t>
            </a:r>
            <a:r>
              <a:rPr lang="en-US" sz="1800" b="1" dirty="0"/>
              <a:t>advance(I&amp; </a:t>
            </a:r>
            <a:r>
              <a:rPr lang="en-US" sz="1800" b="1" dirty="0" err="1"/>
              <a:t>i</a:t>
            </a:r>
            <a:r>
              <a:rPr lang="en-US" sz="1800" b="1" dirty="0"/>
              <a:t>, </a:t>
            </a:r>
            <a:r>
              <a:rPr lang="en-US" sz="1800" b="1" dirty="0" err="1"/>
              <a:t>Difference_type</a:t>
            </a:r>
            <a:r>
              <a:rPr lang="en-US" sz="1800" b="1" dirty="0"/>
              <a:t>&lt;I&gt; n</a:t>
            </a:r>
            <a:r>
              <a:rPr lang="en-US" sz="1800" b="1" dirty="0" smtClean="0"/>
              <a:t>) {</a:t>
            </a:r>
            <a:r>
              <a:rPr lang="en-US" sz="1800" b="1" dirty="0"/>
              <a:t> </a:t>
            </a:r>
            <a:r>
              <a:rPr lang="en-US" sz="1800" b="1" dirty="0" smtClean="0"/>
              <a:t>while </a:t>
            </a:r>
            <a:r>
              <a:rPr lang="en-US" sz="1800" b="1" dirty="0"/>
              <a:t>(n--) ++</a:t>
            </a:r>
            <a:r>
              <a:rPr lang="en-US" sz="1800" b="1" dirty="0" err="1"/>
              <a:t>i</a:t>
            </a:r>
            <a:r>
              <a:rPr lang="en-US" sz="1800" b="1" dirty="0" smtClean="0"/>
              <a:t>; }</a:t>
            </a:r>
          </a:p>
          <a:p>
            <a:pPr marL="400050" lvl="1" indent="0">
              <a:buNone/>
            </a:pPr>
            <a:endParaRPr lang="en-US" sz="900" b="1" dirty="0"/>
          </a:p>
          <a:p>
            <a:pPr marL="400050" lvl="1" indent="0">
              <a:buNone/>
            </a:pPr>
            <a:r>
              <a:rPr lang="en-US" sz="1800" b="1" dirty="0"/>
              <a:t>template&lt;</a:t>
            </a:r>
            <a:r>
              <a:rPr lang="en-US" sz="1800" b="1" dirty="0" err="1"/>
              <a:t>Bidirectional_iterator</a:t>
            </a:r>
            <a:r>
              <a:rPr lang="en-US" sz="1800" b="1" dirty="0"/>
              <a:t> I&gt;</a:t>
            </a:r>
          </a:p>
          <a:p>
            <a:pPr marL="800100" lvl="2" indent="0">
              <a:buNone/>
            </a:pPr>
            <a:r>
              <a:rPr lang="en-US" sz="1800" b="1" dirty="0"/>
              <a:t>void advance(I&amp; </a:t>
            </a:r>
            <a:r>
              <a:rPr lang="en-US" sz="1800" b="1" dirty="0" err="1"/>
              <a:t>i</a:t>
            </a:r>
            <a:r>
              <a:rPr lang="en-US" sz="1800" b="1" dirty="0"/>
              <a:t>, </a:t>
            </a:r>
            <a:r>
              <a:rPr lang="en-US" sz="1800" b="1" dirty="0" err="1"/>
              <a:t>Difference_type</a:t>
            </a:r>
            <a:r>
              <a:rPr lang="en-US" sz="1800" b="1" dirty="0"/>
              <a:t>&lt;I&gt; n)</a:t>
            </a:r>
          </a:p>
          <a:p>
            <a:pPr marL="800100" lvl="2" indent="0">
              <a:buNone/>
            </a:pPr>
            <a:r>
              <a:rPr lang="en-US" sz="1800" b="1" dirty="0" smtClean="0"/>
              <a:t>{ if </a:t>
            </a:r>
            <a:r>
              <a:rPr lang="en-US" sz="1800" b="1" dirty="0"/>
              <a:t>(n &gt; 0) while (n--) ++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; if </a:t>
            </a:r>
            <a:r>
              <a:rPr lang="en-US" sz="1800" b="1" dirty="0"/>
              <a:t>(n &lt; 0) while (n++) --</a:t>
            </a:r>
            <a:r>
              <a:rPr lang="en-US" sz="1800" b="1" dirty="0" err="1"/>
              <a:t>i</a:t>
            </a:r>
            <a:r>
              <a:rPr lang="en-US" sz="1800" b="1" dirty="0" smtClean="0"/>
              <a:t>; }</a:t>
            </a:r>
          </a:p>
          <a:p>
            <a:pPr marL="800100" lvl="2" indent="0">
              <a:buNone/>
            </a:pPr>
            <a:endParaRPr lang="en-US" sz="900" b="1" dirty="0"/>
          </a:p>
          <a:p>
            <a:pPr marL="400050" lvl="1" indent="0">
              <a:buNone/>
            </a:pPr>
            <a:r>
              <a:rPr lang="en-US" sz="1800" b="1" dirty="0"/>
              <a:t>template&lt;</a:t>
            </a:r>
            <a:r>
              <a:rPr lang="en-US" sz="1800" b="1" dirty="0" err="1"/>
              <a:t>Random_access_iterator</a:t>
            </a:r>
            <a:r>
              <a:rPr lang="en-US" sz="1800" b="1" dirty="0"/>
              <a:t> I&gt;</a:t>
            </a:r>
          </a:p>
          <a:p>
            <a:pPr marL="400050" lvl="1" indent="0">
              <a:buNone/>
            </a:pPr>
            <a:r>
              <a:rPr lang="en-US" sz="1800" b="1" dirty="0" smtClean="0"/>
              <a:t>	void </a:t>
            </a:r>
            <a:r>
              <a:rPr lang="en-US" sz="1800" b="1" dirty="0"/>
              <a:t>advance(I&amp; </a:t>
            </a:r>
            <a:r>
              <a:rPr lang="en-US" sz="1800" b="1" dirty="0" err="1"/>
              <a:t>i</a:t>
            </a:r>
            <a:r>
              <a:rPr lang="en-US" sz="1800" b="1" dirty="0"/>
              <a:t>, </a:t>
            </a:r>
            <a:r>
              <a:rPr lang="en-US" sz="1800" b="1" dirty="0" err="1"/>
              <a:t>Difference_type</a:t>
            </a:r>
            <a:r>
              <a:rPr lang="en-US" sz="1800" b="1" dirty="0"/>
              <a:t>&lt;I&gt; n</a:t>
            </a:r>
            <a:r>
              <a:rPr lang="en-US" sz="1800" b="1" dirty="0" smtClean="0"/>
              <a:t>) {</a:t>
            </a:r>
            <a:r>
              <a:rPr lang="en-US" sz="1800" b="1" dirty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</a:t>
            </a:r>
            <a:r>
              <a:rPr lang="en-US" sz="1800" b="1" dirty="0"/>
              <a:t>+= n</a:t>
            </a:r>
            <a:r>
              <a:rPr lang="en-US" sz="1800" b="1" dirty="0" smtClean="0"/>
              <a:t>; }</a:t>
            </a:r>
          </a:p>
          <a:p>
            <a:pPr marL="285750"/>
            <a:r>
              <a:rPr lang="en-US" sz="2200" dirty="0" smtClean="0"/>
              <a:t>We don’t say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	</a:t>
            </a:r>
            <a:r>
              <a:rPr lang="en-US" sz="1800" b="1" dirty="0" err="1" smtClean="0"/>
              <a:t>Input_iterator</a:t>
            </a:r>
            <a:r>
              <a:rPr lang="en-US" sz="1800" b="1" dirty="0" smtClean="0"/>
              <a:t> &lt; </a:t>
            </a:r>
            <a:r>
              <a:rPr lang="en-US" sz="1800" b="1" dirty="0" err="1" smtClean="0"/>
              <a:t>Bidirectional_iterator</a:t>
            </a:r>
            <a:r>
              <a:rPr lang="en-US" sz="1800" b="1" dirty="0" smtClean="0"/>
              <a:t> &lt; </a:t>
            </a:r>
            <a:r>
              <a:rPr lang="en-US" sz="1800" b="1" dirty="0" err="1" smtClean="0"/>
              <a:t>Random_access_iterator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dirty="0" smtClean="0"/>
              <a:t>we compute it</a:t>
            </a:r>
            <a:endParaRPr lang="en-US" sz="5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" y="6324600"/>
            <a:ext cx="6096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90800" y="6324600"/>
            <a:ext cx="914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C++14 Concepts: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do you write constraints?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b="1" dirty="0" err="1" smtClean="0"/>
              <a:t>bool</a:t>
            </a:r>
            <a:r>
              <a:rPr lang="en-US" sz="2000" dirty="0" smtClean="0"/>
              <a:t> expression</a:t>
            </a:r>
          </a:p>
          <a:p>
            <a:pPr lvl="2"/>
            <a:r>
              <a:rPr lang="en-US" sz="1800" dirty="0" smtClean="0"/>
              <a:t>Including type traits and constexpr function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dirty="0" smtClean="0"/>
              <a:t>requires(</a:t>
            </a:r>
            <a:r>
              <a:rPr lang="en-US" sz="2000" b="1" dirty="0" err="1" smtClean="0"/>
              <a:t>expr</a:t>
            </a:r>
            <a:r>
              <a:rPr lang="en-US" sz="2000" b="1" dirty="0" smtClean="0"/>
              <a:t>)</a:t>
            </a:r>
            <a:r>
              <a:rPr lang="en-US" sz="2000" dirty="0" smtClean="0"/>
              <a:t> compile time intrinsic function</a:t>
            </a:r>
          </a:p>
          <a:p>
            <a:pPr lvl="2"/>
            <a:r>
              <a:rPr lang="en-US" sz="1800" b="1" dirty="0" smtClean="0"/>
              <a:t>true</a:t>
            </a:r>
            <a:r>
              <a:rPr lang="en-US" sz="1800" dirty="0" smtClean="0"/>
              <a:t> if </a:t>
            </a:r>
            <a:r>
              <a:rPr lang="en-US" sz="1800" b="1" dirty="0" err="1" smtClean="0"/>
              <a:t>expr</a:t>
            </a:r>
            <a:r>
              <a:rPr lang="en-US" sz="1800" dirty="0" smtClean="0"/>
              <a:t> is a valid expression</a:t>
            </a:r>
          </a:p>
          <a:p>
            <a:pPr lvl="1"/>
            <a:r>
              <a:rPr lang="en-US" sz="2000" dirty="0" smtClean="0"/>
              <a:t>To recognize a concept syntactically, we can declare it </a:t>
            </a:r>
            <a:r>
              <a:rPr lang="en-US" sz="2000" b="1" dirty="0" smtClean="0"/>
              <a:t>concept</a:t>
            </a:r>
          </a:p>
          <a:p>
            <a:pPr lvl="2"/>
            <a:r>
              <a:rPr lang="en-US" sz="1800" dirty="0" smtClean="0"/>
              <a:t>Rather than just </a:t>
            </a:r>
            <a:r>
              <a:rPr lang="en-US" sz="1800" b="1" dirty="0" smtClean="0"/>
              <a:t>constexpr</a:t>
            </a:r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Generic (Polymorphic)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Lambdas are closely related t templates</a:t>
            </a:r>
          </a:p>
          <a:p>
            <a:pPr lvl="1"/>
            <a:r>
              <a:rPr lang="en-US" sz="2400" dirty="0" smtClean="0"/>
              <a:t>You can think of a generic lambda as a template</a:t>
            </a:r>
            <a:endParaRPr lang="en-US" sz="2400" dirty="0"/>
          </a:p>
          <a:p>
            <a:r>
              <a:rPr lang="en-US" sz="2800" dirty="0" smtClean="0"/>
              <a:t>Check</a:t>
            </a:r>
          </a:p>
          <a:p>
            <a:pPr lvl="1"/>
            <a:r>
              <a:rPr lang="en-US" sz="2400" dirty="0" smtClean="0"/>
              <a:t>Unconstrained lambda + unconstrained template argument</a:t>
            </a:r>
          </a:p>
          <a:p>
            <a:pPr lvl="2"/>
            <a:r>
              <a:rPr lang="en-US" sz="1800" dirty="0" smtClean="0"/>
              <a:t>=&gt; late checking</a:t>
            </a:r>
          </a:p>
          <a:p>
            <a:pPr lvl="2"/>
            <a:r>
              <a:rPr lang="en-US" sz="1800" dirty="0"/>
              <a:t> </a:t>
            </a:r>
            <a:r>
              <a:rPr lang="en-US" sz="1800" dirty="0" smtClean="0"/>
              <a:t>     you’re on your own</a:t>
            </a:r>
          </a:p>
          <a:p>
            <a:pPr lvl="1"/>
            <a:r>
              <a:rPr lang="en-US" sz="2400" dirty="0"/>
              <a:t>Unconstrained lambda + </a:t>
            </a:r>
            <a:r>
              <a:rPr lang="en-US" sz="2400" dirty="0" smtClean="0"/>
              <a:t>constrained </a:t>
            </a:r>
            <a:r>
              <a:rPr lang="en-US" sz="2400" dirty="0"/>
              <a:t>template argument</a:t>
            </a:r>
          </a:p>
          <a:p>
            <a:pPr lvl="2"/>
            <a:r>
              <a:rPr lang="en-US" sz="1800" dirty="0"/>
              <a:t>=&gt; </a:t>
            </a:r>
            <a:r>
              <a:rPr lang="en-US" sz="1800" dirty="0" smtClean="0"/>
              <a:t>Use constraint from template</a:t>
            </a:r>
            <a:endParaRPr lang="en-US" sz="1800" dirty="0"/>
          </a:p>
          <a:p>
            <a:pPr lvl="1"/>
            <a:r>
              <a:rPr lang="en-US" sz="2400" dirty="0" smtClean="0"/>
              <a:t>Constrained </a:t>
            </a:r>
            <a:r>
              <a:rPr lang="en-US" sz="2400" dirty="0"/>
              <a:t>lambda + unconstrained template argument</a:t>
            </a:r>
          </a:p>
          <a:p>
            <a:pPr lvl="2"/>
            <a:r>
              <a:rPr lang="en-US" sz="1800" dirty="0"/>
              <a:t>=&gt; </a:t>
            </a:r>
            <a:r>
              <a:rPr lang="en-US" sz="1800" dirty="0" smtClean="0"/>
              <a:t>Use constraint from lambda</a:t>
            </a:r>
            <a:endParaRPr lang="en-US" sz="1800" dirty="0"/>
          </a:p>
          <a:p>
            <a:pPr lvl="1"/>
            <a:r>
              <a:rPr lang="en-US" sz="2400" dirty="0" smtClean="0"/>
              <a:t>Constrained </a:t>
            </a:r>
            <a:r>
              <a:rPr lang="en-US" sz="2400" dirty="0"/>
              <a:t>lambda + </a:t>
            </a:r>
            <a:r>
              <a:rPr lang="en-US" sz="2400" dirty="0" smtClean="0"/>
              <a:t>constrained </a:t>
            </a:r>
            <a:r>
              <a:rPr lang="en-US" sz="2400" dirty="0"/>
              <a:t>template argument</a:t>
            </a:r>
          </a:p>
          <a:p>
            <a:pPr lvl="2"/>
            <a:r>
              <a:rPr lang="en-US" sz="1800" dirty="0"/>
              <a:t>=&gt; </a:t>
            </a:r>
            <a:r>
              <a:rPr lang="en-US" sz="1800" dirty="0" smtClean="0"/>
              <a:t>use (constraint from lambda &amp;&amp; constraint from template)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Concepts: “Terse 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use a concept name as the name of a type than satisfy the concept</a:t>
            </a:r>
          </a:p>
          <a:p>
            <a:pPr marL="857250" lvl="2" indent="0">
              <a:buNone/>
            </a:pPr>
            <a:r>
              <a:rPr lang="en-US" sz="2000" b="1" dirty="0"/>
              <a:t>void </a:t>
            </a:r>
            <a:r>
              <a:rPr lang="en-US" sz="2000" b="1" dirty="0" smtClean="0"/>
              <a:t>sort(Container&amp; c);		// </a:t>
            </a:r>
            <a:r>
              <a:rPr lang="en-US" sz="2000" i="1" dirty="0" smtClean="0"/>
              <a:t>terse notation</a:t>
            </a:r>
            <a:endParaRPr lang="en-US" sz="2400" i="1" dirty="0" smtClean="0"/>
          </a:p>
          <a:p>
            <a:pPr lvl="1"/>
            <a:r>
              <a:rPr lang="en-US" sz="2400" dirty="0" smtClean="0"/>
              <a:t>means</a:t>
            </a:r>
          </a:p>
          <a:p>
            <a:pPr marL="857250" lvl="2" indent="0">
              <a:buNone/>
            </a:pPr>
            <a:r>
              <a:rPr lang="en-US" sz="2000" b="1" dirty="0" smtClean="0"/>
              <a:t>template&lt;Container __</a:t>
            </a:r>
            <a:r>
              <a:rPr lang="en-US" sz="2000" b="1" dirty="0" err="1" smtClean="0"/>
              <a:t>Cont</a:t>
            </a:r>
            <a:r>
              <a:rPr lang="en-US" sz="2000" b="1" dirty="0" smtClean="0"/>
              <a:t>&gt;	// </a:t>
            </a:r>
            <a:r>
              <a:rPr lang="en-US" sz="2000" i="1" dirty="0" smtClean="0"/>
              <a:t>shorthand notation</a:t>
            </a:r>
            <a:endParaRPr lang="en-US" sz="2000" i="1" dirty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void </a:t>
            </a:r>
            <a:r>
              <a:rPr lang="en-US" sz="2000" b="1" dirty="0"/>
              <a:t>sort</a:t>
            </a:r>
            <a:r>
              <a:rPr lang="en-US" sz="2000" b="1" dirty="0" smtClean="0"/>
              <a:t>(__</a:t>
            </a:r>
            <a:r>
              <a:rPr lang="en-US" sz="2000" b="1" dirty="0" err="1" smtClean="0"/>
              <a:t>Cont</a:t>
            </a:r>
            <a:r>
              <a:rPr lang="en-US" sz="2000" b="1" dirty="0" smtClean="0"/>
              <a:t>&amp; c);</a:t>
            </a:r>
            <a:endParaRPr lang="en-US" dirty="0"/>
          </a:p>
          <a:p>
            <a:pPr lvl="1"/>
            <a:r>
              <a:rPr lang="en-US" sz="2400" dirty="0"/>
              <a:t>means</a:t>
            </a:r>
          </a:p>
          <a:p>
            <a:pPr marL="857250" lvl="2" indent="0">
              <a:buNone/>
            </a:pPr>
            <a:r>
              <a:rPr lang="en-US" sz="2000" b="1" dirty="0" smtClean="0"/>
              <a:t>template&lt;typename </a:t>
            </a:r>
            <a:r>
              <a:rPr lang="en-US" sz="2000" b="1" dirty="0"/>
              <a:t>__</a:t>
            </a:r>
            <a:r>
              <a:rPr lang="en-US" sz="2000" b="1" dirty="0" err="1" smtClean="0"/>
              <a:t>Cont</a:t>
            </a:r>
            <a:r>
              <a:rPr lang="en-US" sz="2000" b="1" dirty="0" smtClean="0"/>
              <a:t>&gt;	// </a:t>
            </a:r>
            <a:r>
              <a:rPr lang="en-US" sz="2000" i="1" dirty="0" smtClean="0"/>
              <a:t>explicit use of predicate</a:t>
            </a:r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requires Container&lt;__</a:t>
            </a:r>
            <a:r>
              <a:rPr lang="en-US" sz="2000" b="1" dirty="0" err="1" smtClean="0"/>
              <a:t>Cont</a:t>
            </a:r>
            <a:r>
              <a:rPr lang="en-US" sz="2000" b="1" dirty="0" smtClean="0"/>
              <a:t>&gt;()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		void sort(__</a:t>
            </a:r>
            <a:r>
              <a:rPr lang="en-US" sz="2000" b="1" dirty="0" err="1" smtClean="0"/>
              <a:t>Cont</a:t>
            </a:r>
            <a:r>
              <a:rPr lang="en-US" sz="2000" b="1" dirty="0" smtClean="0"/>
              <a:t>)&amp; c;</a:t>
            </a:r>
            <a:endParaRPr lang="en-US" sz="2000" b="1" dirty="0"/>
          </a:p>
          <a:p>
            <a:pPr marL="800100" lvl="1" indent="-342900"/>
            <a:r>
              <a:rPr lang="en-US" sz="2400" dirty="0" smtClean="0"/>
              <a:t>Accepts any type that is a Container</a:t>
            </a:r>
          </a:p>
          <a:p>
            <a:pPr marL="1200150" lvl="2" indent="-342900"/>
            <a:r>
              <a:rPr lang="en-US" sz="2000" b="1" dirty="0" smtClean="0"/>
              <a:t>vector&lt;string&gt;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;</a:t>
            </a:r>
          </a:p>
          <a:p>
            <a:pPr marL="1200150" lvl="2" indent="-342900"/>
            <a:r>
              <a:rPr lang="en-US" sz="2000" b="1" dirty="0" smtClean="0"/>
              <a:t>sort(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);</a:t>
            </a:r>
          </a:p>
          <a:p>
            <a:pPr marL="857250" lvl="2" indent="0">
              <a:buNone/>
            </a:pPr>
            <a:endParaRPr lang="en-US" sz="2000" b="1" dirty="0"/>
          </a:p>
          <a:p>
            <a:pPr marL="400050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C+14 Concepts: “Terse 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reached the conventional notation</a:t>
            </a:r>
          </a:p>
          <a:p>
            <a:pPr lvl="1"/>
            <a:r>
              <a:rPr lang="en-US" sz="2000" dirty="0" smtClean="0"/>
              <a:t>with the conventional meaning</a:t>
            </a:r>
          </a:p>
          <a:p>
            <a:pPr marL="857250" lvl="2" indent="0">
              <a:buNone/>
            </a:pPr>
            <a:r>
              <a:rPr lang="en-US" sz="2000" b="1" dirty="0"/>
              <a:t>void </a:t>
            </a:r>
            <a:r>
              <a:rPr lang="en-US" sz="2000" b="1" dirty="0" smtClean="0"/>
              <a:t>sort(Container&amp; c);	// </a:t>
            </a:r>
            <a:r>
              <a:rPr lang="en-US" sz="2000" i="1" dirty="0" smtClean="0"/>
              <a:t>accept any c that is a</a:t>
            </a:r>
            <a:r>
              <a:rPr lang="en-US" sz="2000" dirty="0" smtClean="0"/>
              <a:t> Container</a:t>
            </a:r>
          </a:p>
          <a:p>
            <a:pPr marL="857250" lvl="2" indent="0">
              <a:buNone/>
            </a:pPr>
            <a:r>
              <a:rPr lang="en-US" sz="2000" b="1" dirty="0" smtClean="0"/>
              <a:t>vector&lt;string&gt;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{ “Hello”, “new”, “World” };</a:t>
            </a:r>
          </a:p>
          <a:p>
            <a:pPr marL="857250" lvl="2" indent="0">
              <a:buNone/>
            </a:pPr>
            <a:r>
              <a:rPr lang="en-US" sz="2000" b="1" dirty="0" smtClean="0"/>
              <a:t>sort(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);			// </a:t>
            </a:r>
            <a:r>
              <a:rPr lang="en-US" sz="2000" i="1" dirty="0" smtClean="0"/>
              <a:t>fine: </a:t>
            </a:r>
            <a:r>
              <a:rPr lang="en-US" sz="2000" i="1" dirty="0" err="1" smtClean="0"/>
              <a:t>vs</a:t>
            </a:r>
            <a:r>
              <a:rPr lang="en-US" sz="2000" i="1" dirty="0" smtClean="0"/>
              <a:t> is a Container</a:t>
            </a:r>
          </a:p>
          <a:p>
            <a:pPr marL="857250" lvl="2" indent="0">
              <a:buNone/>
            </a:pPr>
            <a:r>
              <a:rPr lang="en-US" sz="2000" b="1" dirty="0" smtClean="0"/>
              <a:t>sort(&amp;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); 		// </a:t>
            </a:r>
            <a:r>
              <a:rPr lang="en-US" sz="2000" i="1" dirty="0" smtClean="0"/>
              <a:t>error &amp;</a:t>
            </a:r>
            <a:r>
              <a:rPr lang="en-US" sz="2000" i="1" dirty="0" err="1" smtClean="0"/>
              <a:t>vs</a:t>
            </a:r>
            <a:r>
              <a:rPr lang="en-US" sz="2000" i="1" dirty="0" smtClean="0"/>
              <a:t> is not a Container</a:t>
            </a:r>
          </a:p>
          <a:p>
            <a:pPr marL="857250" lvl="2" indent="0">
              <a:buNone/>
            </a:pPr>
            <a:endParaRPr lang="en-US" sz="2000" b="1" dirty="0"/>
          </a:p>
          <a:p>
            <a:pPr marL="857250" lvl="2" indent="0">
              <a:buNone/>
            </a:pPr>
            <a:r>
              <a:rPr lang="en-US" sz="2000" b="1" dirty="0" smtClean="0"/>
              <a:t>double 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(double d);	// </a:t>
            </a:r>
            <a:r>
              <a:rPr lang="en-US" sz="2000" i="1" dirty="0" smtClean="0"/>
              <a:t>accept any d that is a double</a:t>
            </a:r>
          </a:p>
          <a:p>
            <a:pPr marL="857250" lvl="2" indent="0">
              <a:buNone/>
            </a:pPr>
            <a:r>
              <a:rPr lang="en-US" sz="2000" b="1" dirty="0" smtClean="0"/>
              <a:t>double d = 7;</a:t>
            </a:r>
          </a:p>
          <a:p>
            <a:pPr marL="857250" lvl="2" indent="0">
              <a:buNone/>
            </a:pPr>
            <a:r>
              <a:rPr lang="en-US" sz="2000" b="1" dirty="0" smtClean="0"/>
              <a:t>double d2 = 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(d);	// </a:t>
            </a:r>
            <a:r>
              <a:rPr lang="en-US" sz="2000" i="1" dirty="0" smtClean="0"/>
              <a:t>fine: d is a double</a:t>
            </a:r>
          </a:p>
          <a:p>
            <a:pPr marL="857250" lvl="2" indent="0">
              <a:buNone/>
            </a:pPr>
            <a:r>
              <a:rPr lang="en-US" sz="2000" b="1" dirty="0" smtClean="0"/>
              <a:t>double d3 = 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(&amp;d);	// </a:t>
            </a:r>
            <a:r>
              <a:rPr lang="en-US" sz="2000" i="1" dirty="0" smtClean="0"/>
              <a:t>error: &amp;d is not a double</a:t>
            </a:r>
          </a:p>
          <a:p>
            <a:pPr marL="857250" lvl="2" indent="0">
              <a:buNone/>
            </a:pPr>
            <a:endParaRPr lang="en-US" sz="2000" b="1" dirty="0"/>
          </a:p>
          <a:p>
            <a:pPr marL="400050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C+14 Concepts</a:t>
            </a:r>
            <a:r>
              <a:rPr lang="en-US" dirty="0" smtClean="0"/>
              <a:t>: “</a:t>
            </a:r>
            <a:r>
              <a:rPr lang="en-US" dirty="0"/>
              <a:t>Terse </a:t>
            </a:r>
            <a:r>
              <a:rPr lang="en-US" dirty="0" smtClean="0"/>
              <a:t>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Consider </a:t>
            </a:r>
            <a:r>
              <a:rPr lang="en-US" sz="2000" b="1" dirty="0" err="1" smtClean="0"/>
              <a:t>std</a:t>
            </a:r>
            <a:r>
              <a:rPr lang="en-US" sz="2000" b="1" dirty="0" smtClean="0"/>
              <a:t>::merge</a:t>
            </a:r>
            <a:r>
              <a:rPr lang="en-US" sz="2400" dirty="0" smtClean="0"/>
              <a:t>:</a:t>
            </a:r>
          </a:p>
          <a:p>
            <a:pPr marL="857250" lvl="2" indent="0">
              <a:buNone/>
            </a:pPr>
            <a:r>
              <a:rPr lang="en-US" sz="2000" b="1" dirty="0" smtClean="0"/>
              <a:t>template&lt;typename </a:t>
            </a:r>
            <a:r>
              <a:rPr lang="en-US" sz="2000" b="1" dirty="0"/>
              <a:t>For, </a:t>
            </a:r>
            <a:endParaRPr lang="en-US" sz="2000" b="1" dirty="0" smtClean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  typename </a:t>
            </a:r>
            <a:r>
              <a:rPr lang="en-US" sz="2000" b="1" dirty="0"/>
              <a:t>For2, </a:t>
            </a:r>
            <a:endParaRPr lang="en-US" sz="2000" b="1" dirty="0" smtClean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  typename Out&gt;</a:t>
            </a:r>
          </a:p>
          <a:p>
            <a:pPr marL="85725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requires </a:t>
            </a:r>
            <a:r>
              <a:rPr lang="en-US" sz="2000" b="1" dirty="0" err="1" smtClean="0"/>
              <a:t>Forward_iterator</a:t>
            </a:r>
            <a:r>
              <a:rPr lang="en-US" sz="2000" b="1" dirty="0" smtClean="0"/>
              <a:t>&lt;For&gt;()</a:t>
            </a:r>
          </a:p>
          <a:p>
            <a:pPr marL="85725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    &amp;&amp; </a:t>
            </a:r>
            <a:r>
              <a:rPr lang="en-US" sz="2000" b="1" dirty="0" err="1" smtClean="0"/>
              <a:t>Forward_iterator</a:t>
            </a:r>
            <a:r>
              <a:rPr lang="en-US" sz="2000" b="1" dirty="0" smtClean="0"/>
              <a:t>&lt;For2&gt;()</a:t>
            </a:r>
          </a:p>
          <a:p>
            <a:pPr marL="85725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    &amp;&amp; </a:t>
            </a:r>
            <a:r>
              <a:rPr lang="en-US" sz="2000" b="1" dirty="0" err="1" smtClean="0"/>
              <a:t>Output_iterator</a:t>
            </a:r>
            <a:r>
              <a:rPr lang="en-US" sz="2000" b="1" dirty="0" smtClean="0"/>
              <a:t>&lt;Out&gt;()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    &amp;&amp; Assignable&lt;Value_type&lt;For&gt;,Value_type&lt;Out&gt;&gt;()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&amp;&amp; Assignable&lt;Value_type&lt;For2,Value_type&lt;Out&gt;&gt;()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&amp;&amp; Comparable&lt;Value_type&lt;For&gt;,Value_type&lt;For2&gt;&gt;()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void merge(For p, For  q, For2 p2, For2 q2, Out p</a:t>
            </a:r>
            <a:r>
              <a:rPr lang="en-US" sz="2000" b="1" dirty="0" smtClean="0"/>
              <a:t>);</a:t>
            </a:r>
            <a:endParaRPr lang="en-US" sz="2800" dirty="0" smtClean="0"/>
          </a:p>
          <a:p>
            <a:r>
              <a:rPr lang="en-US" sz="2400" dirty="0" smtClean="0"/>
              <a:t>Headache inducing, and </a:t>
            </a:r>
            <a:r>
              <a:rPr lang="en-US" sz="2000" b="1" dirty="0" smtClean="0"/>
              <a:t>accumulate()</a:t>
            </a:r>
            <a:r>
              <a:rPr lang="en-US" sz="2400" dirty="0" smtClean="0"/>
              <a:t> is worse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Primary aim: to support efficient generic programming</a:t>
            </a:r>
          </a:p>
          <a:p>
            <a:pPr lvl="1"/>
            <a:r>
              <a:rPr lang="en-US" sz="2400" dirty="0" smtClean="0"/>
              <a:t>Uncompromised generality</a:t>
            </a:r>
          </a:p>
          <a:p>
            <a:pPr lvl="2"/>
            <a:r>
              <a:rPr lang="en-US" sz="2000" dirty="0" smtClean="0"/>
              <a:t>Should do far more than I could imagine</a:t>
            </a:r>
          </a:p>
          <a:p>
            <a:pPr lvl="1"/>
            <a:r>
              <a:rPr lang="en-US" sz="2400" dirty="0" smtClean="0"/>
              <a:t>Uncompromised performance</a:t>
            </a:r>
          </a:p>
          <a:p>
            <a:pPr lvl="2"/>
            <a:r>
              <a:rPr lang="en-US" sz="2000" dirty="0" smtClean="0"/>
              <a:t>User-defined vector should compete with built-in array</a:t>
            </a:r>
          </a:p>
          <a:p>
            <a:pPr lvl="1"/>
            <a:r>
              <a:rPr lang="en-US" sz="2400" dirty="0" smtClean="0"/>
              <a:t>Good interfaces </a:t>
            </a:r>
          </a:p>
          <a:p>
            <a:pPr lvl="2"/>
            <a:r>
              <a:rPr lang="en-US" sz="2000" dirty="0" smtClean="0"/>
              <a:t>Well, two out of three </a:t>
            </a:r>
            <a:r>
              <a:rPr lang="en-US" sz="2000" dirty="0" err="1" smtClean="0"/>
              <a:t>ain’t</a:t>
            </a:r>
            <a:r>
              <a:rPr lang="en-US" sz="2000" dirty="0" smtClean="0"/>
              <a:t> bad </a:t>
            </a:r>
            <a:r>
              <a:rPr lang="en-US" sz="2000" dirty="0" smtClean="0">
                <a:sym typeface="Wingdings" pitchFamily="2" charset="2"/>
              </a:rPr>
              <a:t></a:t>
            </a:r>
            <a:endParaRPr lang="en-US" sz="2000" dirty="0" smtClean="0"/>
          </a:p>
          <a:p>
            <a:r>
              <a:rPr lang="en-US" sz="2800" dirty="0" smtClean="0"/>
              <a:t>Provides compile-time duck typing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Documents and Settings\bs\My Documents\My Pictures\Computers\software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89" y="3886539"/>
            <a:ext cx="2476480" cy="297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C+14 </a:t>
            </a:r>
            <a:r>
              <a:rPr lang="en-US" dirty="0" smtClean="0"/>
              <a:t>Concepts: “</a:t>
            </a:r>
            <a:r>
              <a:rPr lang="en-US" dirty="0"/>
              <a:t>Terse </a:t>
            </a:r>
            <a:r>
              <a:rPr lang="en-US" dirty="0" smtClean="0"/>
              <a:t>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Better:</a:t>
            </a:r>
          </a:p>
          <a:p>
            <a:pPr marL="857250" lvl="2" indent="0">
              <a:buNone/>
            </a:pPr>
            <a:r>
              <a:rPr lang="en-US" sz="2000" b="1" dirty="0"/>
              <a:t>template&lt;</a:t>
            </a:r>
            <a:r>
              <a:rPr lang="en-US" sz="2000" b="1" dirty="0" err="1"/>
              <a:t>Forward_iterator</a:t>
            </a:r>
            <a:r>
              <a:rPr lang="en-US" sz="2000" b="1" dirty="0"/>
              <a:t> For, </a:t>
            </a:r>
            <a:endParaRPr lang="en-US" sz="2000" b="1" dirty="0" smtClean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  </a:t>
            </a:r>
            <a:r>
              <a:rPr lang="en-US" sz="2000" b="1" dirty="0" err="1" smtClean="0"/>
              <a:t>Forward_iterator</a:t>
            </a:r>
            <a:r>
              <a:rPr lang="en-US" sz="2000" b="1" dirty="0" smtClean="0"/>
              <a:t> </a:t>
            </a:r>
            <a:r>
              <a:rPr lang="en-US" sz="2000" b="1" dirty="0"/>
              <a:t>For2, </a:t>
            </a:r>
            <a:endParaRPr lang="en-US" sz="2000" b="1" dirty="0" smtClean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  </a:t>
            </a:r>
            <a:r>
              <a:rPr lang="en-US" sz="2000" b="1" dirty="0" err="1" smtClean="0"/>
              <a:t>Output_iterator</a:t>
            </a:r>
            <a:r>
              <a:rPr lang="en-US" sz="2000" b="1" dirty="0" smtClean="0"/>
              <a:t> </a:t>
            </a:r>
            <a:r>
              <a:rPr lang="en-US" sz="2000" b="1" dirty="0"/>
              <a:t>Out&gt;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requires </a:t>
            </a:r>
            <a:r>
              <a:rPr lang="en-US" sz="2000" b="1" dirty="0" err="1"/>
              <a:t>Mergeable</a:t>
            </a:r>
            <a:r>
              <a:rPr lang="en-US" sz="2000" b="1" dirty="0"/>
              <a:t>&lt;For,For2,Out</a:t>
            </a:r>
            <a:r>
              <a:rPr lang="en-US" sz="2000" b="1" dirty="0" smtClean="0"/>
              <a:t>&gt;()</a:t>
            </a:r>
            <a:endParaRPr lang="en-US" sz="2000" dirty="0"/>
          </a:p>
          <a:p>
            <a:pPr marL="857250" lvl="2" indent="0">
              <a:buNone/>
            </a:pPr>
            <a:r>
              <a:rPr lang="en-US" sz="2000" b="1" dirty="0"/>
              <a:t>void merge(For p, </a:t>
            </a:r>
            <a:r>
              <a:rPr lang="en-US" sz="2000" b="1" dirty="0" smtClean="0"/>
              <a:t>For </a:t>
            </a:r>
            <a:r>
              <a:rPr lang="en-US" sz="2000" b="1" dirty="0"/>
              <a:t>q, For2 p2, For2 q2, Out p</a:t>
            </a:r>
            <a:r>
              <a:rPr lang="en-US" sz="2000" b="1" dirty="0" smtClean="0"/>
              <a:t>);</a:t>
            </a:r>
            <a:endParaRPr lang="en-US" sz="2800" dirty="0" smtClean="0"/>
          </a:p>
          <a:p>
            <a:r>
              <a:rPr lang="en-US" sz="2400" dirty="0" smtClean="0"/>
              <a:t>Quite readable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C+14 Concepts</a:t>
            </a:r>
            <a:r>
              <a:rPr lang="en-US" dirty="0" smtClean="0"/>
              <a:t>: “</a:t>
            </a:r>
            <a:r>
              <a:rPr lang="en-US" dirty="0"/>
              <a:t>Terse </a:t>
            </a:r>
            <a:r>
              <a:rPr lang="en-US" dirty="0" smtClean="0"/>
              <a:t>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sz="2400" b="1" dirty="0" smtClean="0"/>
          </a:p>
          <a:p>
            <a:pPr marL="857250" lvl="2" indent="0">
              <a:buNone/>
            </a:pPr>
            <a:r>
              <a:rPr lang="en-US" sz="2000" b="1" dirty="0" err="1" smtClean="0"/>
              <a:t>Mergeable</a:t>
            </a:r>
            <a:r>
              <a:rPr lang="en-US" sz="2000" b="1" dirty="0"/>
              <a:t>{For,For2,Out} </a:t>
            </a:r>
            <a:r>
              <a:rPr lang="en-US" sz="2000" b="1" dirty="0" smtClean="0"/>
              <a:t>	</a:t>
            </a:r>
          </a:p>
          <a:p>
            <a:pPr marL="857250" lvl="2" indent="0">
              <a:buNone/>
            </a:pPr>
            <a:r>
              <a:rPr lang="en-US" sz="2000" b="1" dirty="0" smtClean="0"/>
              <a:t>void </a:t>
            </a:r>
            <a:r>
              <a:rPr lang="en-US" sz="2000" b="1" dirty="0"/>
              <a:t>merge(For p, For  q, For2 p2, For2 q2, Out p</a:t>
            </a:r>
            <a:r>
              <a:rPr lang="en-US" sz="2000" b="1" dirty="0" smtClean="0"/>
              <a:t>);</a:t>
            </a:r>
          </a:p>
          <a:p>
            <a:pPr marL="857250" lvl="2" indent="0">
              <a:buNone/>
            </a:pPr>
            <a:endParaRPr lang="en-US" sz="2000" b="1" dirty="0"/>
          </a:p>
          <a:p>
            <a:pPr marL="400050"/>
            <a:r>
              <a:rPr lang="en-US" sz="2400" dirty="0" smtClean="0"/>
              <a:t>The</a:t>
            </a:r>
          </a:p>
          <a:p>
            <a:pPr marL="914400" lvl="2" indent="0">
              <a:buNone/>
            </a:pPr>
            <a:r>
              <a:rPr lang="en-US" sz="2000" i="1" dirty="0" smtClean="0"/>
              <a:t>concept-name { identifier-list }</a:t>
            </a:r>
          </a:p>
          <a:p>
            <a:pPr marL="514350" lvl="1" indent="0">
              <a:buNone/>
            </a:pPr>
            <a:r>
              <a:rPr lang="en-US" sz="2400" dirty="0" smtClean="0"/>
              <a:t>notation introduces constrained names</a:t>
            </a:r>
          </a:p>
          <a:p>
            <a:pPr marL="800100" lvl="2" indent="0">
              <a:buNone/>
            </a:pPr>
            <a:endParaRPr lang="en-US" sz="1800" dirty="0"/>
          </a:p>
          <a:p>
            <a:pPr marL="800100" lvl="2" indent="0">
              <a:buNone/>
            </a:pP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Essence'13 Google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C+14 Concepts</a:t>
            </a:r>
            <a:r>
              <a:rPr lang="en-US" dirty="0" smtClean="0"/>
              <a:t>: “</a:t>
            </a:r>
            <a:r>
              <a:rPr lang="en-US" dirty="0"/>
              <a:t>Terse </a:t>
            </a:r>
            <a:r>
              <a:rPr lang="en-US" dirty="0" smtClean="0"/>
              <a:t>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Now we just need to define </a:t>
            </a:r>
            <a:r>
              <a:rPr lang="en-US" sz="2000" b="1" dirty="0" err="1" smtClean="0"/>
              <a:t>Mergeable</a:t>
            </a:r>
            <a:r>
              <a:rPr lang="en-US" sz="2000" dirty="0" smtClean="0"/>
              <a:t>:</a:t>
            </a:r>
            <a:endParaRPr lang="en-US" sz="2000" b="1" dirty="0" smtClean="0"/>
          </a:p>
          <a:p>
            <a:pPr marL="800100" lvl="2" indent="0">
              <a:buNone/>
            </a:pPr>
            <a:r>
              <a:rPr lang="en-US" sz="2000" b="1" dirty="0" smtClean="0"/>
              <a:t>template&lt;typename </a:t>
            </a:r>
            <a:r>
              <a:rPr lang="en-US" sz="2000" b="1" dirty="0"/>
              <a:t>T1,T2,T3&gt;</a:t>
            </a:r>
          </a:p>
          <a:p>
            <a:pPr marL="800100" lvl="2" indent="0">
              <a:buNone/>
            </a:pPr>
            <a:r>
              <a:rPr lang="en-US" sz="2000" b="1" dirty="0"/>
              <a:t>concept </a:t>
            </a:r>
            <a:r>
              <a:rPr lang="en-US" sz="2000" b="1" dirty="0" err="1"/>
              <a:t>bool</a:t>
            </a:r>
            <a:r>
              <a:rPr lang="en-US" sz="2000" b="1" dirty="0"/>
              <a:t> </a:t>
            </a:r>
            <a:r>
              <a:rPr lang="en-US" sz="2000" b="1" dirty="0" err="1"/>
              <a:t>Mergeable</a:t>
            </a:r>
            <a:r>
              <a:rPr lang="en-US" sz="2000" b="1" dirty="0"/>
              <a:t>()</a:t>
            </a:r>
          </a:p>
          <a:p>
            <a:pPr marL="800100" lvl="2" indent="0">
              <a:buNone/>
            </a:pPr>
            <a:r>
              <a:rPr lang="en-US" sz="2000" b="1" dirty="0"/>
              <a:t>{</a:t>
            </a:r>
          </a:p>
          <a:p>
            <a:pPr marL="857250" lvl="2" indent="0">
              <a:buNone/>
            </a:pPr>
            <a:r>
              <a:rPr lang="en-US" sz="2000" b="1" dirty="0"/>
              <a:t>		return </a:t>
            </a:r>
            <a:r>
              <a:rPr lang="en-US" sz="1800" b="1" dirty="0" err="1"/>
              <a:t>Forward_iterator</a:t>
            </a:r>
            <a:r>
              <a:rPr lang="en-US" sz="1800" b="1" dirty="0"/>
              <a:t>&lt;For&gt;()</a:t>
            </a:r>
          </a:p>
          <a:p>
            <a:pPr marL="857250" lvl="2" indent="0">
              <a:buNone/>
            </a:pPr>
            <a:r>
              <a:rPr lang="en-US" sz="1800" b="1" dirty="0"/>
              <a:t>	   </a:t>
            </a:r>
            <a:r>
              <a:rPr lang="en-US" sz="1800" b="1" dirty="0" smtClean="0"/>
              <a:t>	   &amp;&amp; </a:t>
            </a:r>
            <a:r>
              <a:rPr lang="en-US" sz="1800" b="1" dirty="0" err="1"/>
              <a:t>Forward_iterator</a:t>
            </a:r>
            <a:r>
              <a:rPr lang="en-US" sz="1800" b="1" dirty="0"/>
              <a:t>&lt;For2&gt;()</a:t>
            </a:r>
          </a:p>
          <a:p>
            <a:pPr marL="857250" lvl="2" indent="0">
              <a:buNone/>
            </a:pPr>
            <a:r>
              <a:rPr lang="en-US" sz="1800" b="1" dirty="0"/>
              <a:t>	  </a:t>
            </a:r>
            <a:r>
              <a:rPr lang="en-US" sz="1800" b="1" dirty="0" smtClean="0"/>
              <a:t>	   &amp;&amp; </a:t>
            </a:r>
            <a:r>
              <a:rPr lang="en-US" sz="1800" b="1" dirty="0" err="1"/>
              <a:t>Output_iterator</a:t>
            </a:r>
            <a:r>
              <a:rPr lang="en-US" sz="1800" b="1" dirty="0"/>
              <a:t>&lt;Out&gt;()</a:t>
            </a:r>
            <a:endParaRPr lang="en-US" sz="1800" dirty="0"/>
          </a:p>
          <a:p>
            <a:pPr marL="857250" lvl="2" indent="0">
              <a:buNone/>
            </a:pPr>
            <a:r>
              <a:rPr lang="en-US" sz="1800" b="1" dirty="0"/>
              <a:t>	   </a:t>
            </a:r>
            <a:r>
              <a:rPr lang="en-US" sz="1800" b="1" dirty="0" smtClean="0"/>
              <a:t>	   &amp;&amp; </a:t>
            </a:r>
            <a:r>
              <a:rPr lang="en-US" sz="1800" b="1" dirty="0"/>
              <a:t>Assignable&lt;Value_type&lt;For&gt;,Value_type&lt;Out&gt;&gt;()</a:t>
            </a:r>
            <a:endParaRPr lang="en-US" sz="1800" dirty="0"/>
          </a:p>
          <a:p>
            <a:pPr marL="857250" lvl="2" indent="0">
              <a:buNone/>
            </a:pPr>
            <a:r>
              <a:rPr lang="en-US" sz="1800" b="1" dirty="0"/>
              <a:t>	   </a:t>
            </a:r>
            <a:r>
              <a:rPr lang="en-US" sz="1800" b="1" dirty="0" smtClean="0"/>
              <a:t>	   &amp;&amp; </a:t>
            </a:r>
            <a:r>
              <a:rPr lang="en-US" sz="1800" b="1" dirty="0"/>
              <a:t>Assignable&lt;Value_type&lt;For2,Value_type&lt;Out&gt;&gt;()</a:t>
            </a:r>
            <a:endParaRPr lang="en-US" sz="1800" dirty="0"/>
          </a:p>
          <a:p>
            <a:pPr marL="857250" lvl="2" indent="0">
              <a:buNone/>
            </a:pPr>
            <a:r>
              <a:rPr lang="en-US" sz="1800" b="1" dirty="0"/>
              <a:t>	   </a:t>
            </a:r>
            <a:r>
              <a:rPr lang="en-US" sz="1800" b="1" dirty="0" smtClean="0"/>
              <a:t>	   &amp;&amp; </a:t>
            </a:r>
            <a:r>
              <a:rPr lang="en-US" sz="1800" b="1" dirty="0"/>
              <a:t>Comparable&lt;Value_type&lt;For&gt;,Value_type&lt;For2</a:t>
            </a:r>
            <a:r>
              <a:rPr lang="en-US" sz="1800" b="1" dirty="0" smtClean="0"/>
              <a:t>&gt;&gt;();</a:t>
            </a:r>
          </a:p>
          <a:p>
            <a:pPr marL="857250" lvl="2" indent="0">
              <a:buNone/>
            </a:pPr>
            <a:r>
              <a:rPr lang="en-US" sz="1800" b="1" dirty="0"/>
              <a:t>}</a:t>
            </a:r>
            <a:endParaRPr lang="en-US" sz="1800" dirty="0"/>
          </a:p>
          <a:p>
            <a:pPr marL="857250" lvl="2" indent="0">
              <a:buNone/>
            </a:pPr>
            <a:endParaRPr lang="en-US" sz="2000" dirty="0"/>
          </a:p>
          <a:p>
            <a:r>
              <a:rPr lang="en-US" sz="2000" dirty="0" smtClean="0"/>
              <a:t>It’s just a predicate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“Paradigms”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Much of the distinction between object-oriented programming, generic programming, and “conventional programming” is an illusion</a:t>
            </a:r>
          </a:p>
          <a:p>
            <a:pPr lvl="1"/>
            <a:r>
              <a:rPr lang="en-US" sz="2000" dirty="0" smtClean="0"/>
              <a:t>based on a focus on language features</a:t>
            </a:r>
          </a:p>
          <a:p>
            <a:pPr lvl="1"/>
            <a:r>
              <a:rPr lang="en-US" sz="2000" dirty="0" smtClean="0"/>
              <a:t>incomplete support for a synthesis of techniques</a:t>
            </a:r>
          </a:p>
          <a:p>
            <a:pPr lvl="1"/>
            <a:r>
              <a:rPr lang="en-US" sz="2000" dirty="0" smtClean="0"/>
              <a:t>The distinction does harm</a:t>
            </a:r>
          </a:p>
          <a:p>
            <a:pPr lvl="2"/>
            <a:r>
              <a:rPr lang="en-US" sz="1800" dirty="0" smtClean="0"/>
              <a:t>by limiting programmers, forcing workarounds</a:t>
            </a:r>
          </a:p>
          <a:p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draw_all</a:t>
            </a:r>
            <a:r>
              <a:rPr lang="en-US" sz="2000" b="1" dirty="0" smtClean="0"/>
              <a:t>(Container&amp; </a:t>
            </a:r>
            <a:r>
              <a:rPr lang="en-US" sz="2000" b="1" dirty="0"/>
              <a:t>c</a:t>
            </a:r>
            <a:r>
              <a:rPr lang="en-US" sz="2000" b="1" dirty="0" smtClean="0"/>
              <a:t>) 	// </a:t>
            </a:r>
            <a:r>
              <a:rPr lang="en-US" sz="2000" i="1" dirty="0" smtClean="0"/>
              <a:t>is this OOP, GP, or conventional?</a:t>
            </a:r>
            <a:endParaRPr lang="en-US" sz="2000" i="1" dirty="0"/>
          </a:p>
          <a:p>
            <a:pPr marL="400050" lvl="1" indent="0">
              <a:buNone/>
            </a:pPr>
            <a:r>
              <a:rPr lang="en-US" sz="2000" b="1" dirty="0"/>
              <a:t>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b="1" dirty="0"/>
              <a:t>      </a:t>
            </a:r>
            <a:r>
              <a:rPr lang="en-US" sz="2000" b="1" dirty="0" smtClean="0"/>
              <a:t>for_each(c, </a:t>
            </a:r>
            <a:r>
              <a:rPr lang="en-US" sz="2000" b="1" dirty="0"/>
              <a:t>[](Shape* p) { p-&gt;draw</a:t>
            </a:r>
            <a:r>
              <a:rPr lang="en-US" sz="2000" b="1"/>
              <a:t>(); </a:t>
            </a:r>
            <a:r>
              <a:rPr lang="en-US" sz="2000" b="1" smtClean="0"/>
              <a:t>} );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b="1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A. Sutton, B. Stroustrup, G. Dos Reis: </a:t>
            </a:r>
            <a:r>
              <a:rPr lang="en-US" sz="2000" dirty="0" smtClean="0">
                <a:hlinkClick r:id="rId2"/>
              </a:rPr>
              <a:t>Concepts Lite: Constraining Templates with Predicates</a:t>
            </a:r>
            <a:r>
              <a:rPr lang="en-US" sz="2000" dirty="0" smtClean="0"/>
              <a:t>. N3580. (current draft)</a:t>
            </a:r>
          </a:p>
          <a:p>
            <a:r>
              <a:rPr lang="en-US" sz="2000" dirty="0" smtClean="0"/>
              <a:t>B</a:t>
            </a:r>
            <a:r>
              <a:rPr lang="en-US" sz="2000" dirty="0"/>
              <a:t>. Stroustrup and A. Sutton: </a:t>
            </a:r>
            <a:r>
              <a:rPr lang="en-US" sz="2000" dirty="0">
                <a:hlinkClick r:id="rId3"/>
              </a:rPr>
              <a:t>A Concept Design for the STL</a:t>
            </a:r>
            <a:r>
              <a:rPr lang="en-US" sz="2000" dirty="0"/>
              <a:t>. N3351==12-0041. (“Palo Alto TR”)</a:t>
            </a:r>
            <a:endParaRPr lang="en-US" sz="2000" dirty="0" smtClean="0"/>
          </a:p>
          <a:p>
            <a:r>
              <a:rPr lang="en-US" sz="2000" dirty="0" smtClean="0"/>
              <a:t>Andrew </a:t>
            </a:r>
            <a:r>
              <a:rPr lang="en-US" sz="2000" dirty="0"/>
              <a:t>Sutton and Bjarne Stroustrup: </a:t>
            </a:r>
            <a:r>
              <a:rPr lang="en-US" sz="2000" dirty="0">
                <a:hlinkClick r:id="rId4"/>
              </a:rPr>
              <a:t>Design of Concept Libraries for C++</a:t>
            </a:r>
            <a:r>
              <a:rPr lang="en-US" sz="2000" dirty="0"/>
              <a:t>. Proc. SLE 2011 (International Conference on Software Language Engineering). July 2011.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 smtClean="0"/>
          </a:p>
        </p:txBody>
      </p:sp>
      <p:pic>
        <p:nvPicPr>
          <p:cNvPr id="20483" name="Content Placeholder 3" descr="Elephant_near_ndut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19800" y="965199"/>
            <a:ext cx="2895600" cy="3860799"/>
          </a:xfrm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52400" y="5071884"/>
            <a:ext cx="5562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Key strengths: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software infrastructure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resource-constrained </a:t>
            </a:r>
            <a:r>
              <a:rPr lang="en-US" sz="2400" dirty="0">
                <a:cs typeface="Times New Roman" pitchFamily="18" charset="0"/>
              </a:rPr>
              <a:t>applications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152400" y="1447800"/>
            <a:ext cx="472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C++: A </a:t>
            </a:r>
            <a:r>
              <a:rPr lang="en-US" sz="2800" dirty="0">
                <a:cs typeface="Times New Roman" pitchFamily="18" charset="0"/>
              </a:rPr>
              <a:t>light-weight abstraction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programming language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Stroustrup - Concepts - A9</a:t>
            </a:r>
            <a:endParaRPr lang="en-US" dirty="0"/>
          </a:p>
        </p:txBody>
      </p:sp>
      <p:pic>
        <p:nvPicPr>
          <p:cNvPr id="8" name="Picture 2" descr="C:\Users\bs\Pictures\Computers\access-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5030"/>
            <a:ext cx="4985000" cy="35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019800" y="5024259"/>
            <a:ext cx="29211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Practice type-rich</a:t>
            </a:r>
            <a:r>
              <a:rPr lang="en-US" sz="2800" dirty="0">
                <a:cs typeface="Times New Roman" pitchFamily="18" charset="0"/>
              </a:rPr>
              <a:t/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programming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 is Insufficient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are no proper interfaces</a:t>
            </a:r>
          </a:p>
          <a:p>
            <a:r>
              <a:rPr lang="en-US" sz="2400" dirty="0" smtClean="0"/>
              <a:t>Leaves error detection far too late</a:t>
            </a:r>
          </a:p>
          <a:p>
            <a:pPr lvl="1"/>
            <a:r>
              <a:rPr lang="en-US" sz="2000" dirty="0" smtClean="0"/>
              <a:t>Compile- and link-time in C++</a:t>
            </a:r>
          </a:p>
          <a:p>
            <a:r>
              <a:rPr lang="en-US" sz="2400" dirty="0" smtClean="0"/>
              <a:t>Encourages a focus on implementation details</a:t>
            </a:r>
          </a:p>
          <a:p>
            <a:pPr lvl="1"/>
            <a:r>
              <a:rPr lang="en-US" sz="2000" dirty="0" smtClean="0"/>
              <a:t>Entangles users with implementation</a:t>
            </a:r>
          </a:p>
          <a:p>
            <a:r>
              <a:rPr lang="en-US" sz="2400" dirty="0" smtClean="0"/>
              <a:t>Leads to over-general interfaces and data structures</a:t>
            </a:r>
          </a:p>
          <a:p>
            <a:pPr lvl="1"/>
            <a:r>
              <a:rPr lang="en-US" sz="2000" dirty="0" smtClean="0"/>
              <a:t>As programmers rely on exposed implementation “details”</a:t>
            </a:r>
          </a:p>
          <a:p>
            <a:r>
              <a:rPr lang="en-US" sz="2400" dirty="0" smtClean="0"/>
              <a:t>Does not integrate well with other parts of the language</a:t>
            </a:r>
          </a:p>
          <a:p>
            <a:pPr lvl="1"/>
            <a:r>
              <a:rPr lang="en-US" sz="1800" dirty="0" smtClean="0"/>
              <a:t>Teaching and maintenance problems</a:t>
            </a:r>
          </a:p>
          <a:p>
            <a:r>
              <a:rPr lang="en-US" sz="2400" dirty="0" smtClean="0"/>
              <a:t>We must think of generic code in ways similar to other code</a:t>
            </a:r>
          </a:p>
          <a:p>
            <a:pPr lvl="1"/>
            <a:r>
              <a:rPr lang="en-US" sz="2000" dirty="0" smtClean="0"/>
              <a:t>Relying on well-specified interfaces (like OO, etc.)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4648200"/>
            <a:ext cx="914400" cy="6858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" y="914400"/>
            <a:ext cx="914400" cy="6858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 Programming is “just”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Traditional code</a:t>
            </a:r>
            <a:endParaRPr lang="en-US" sz="2400" dirty="0" smtClean="0"/>
          </a:p>
          <a:p>
            <a:pPr marL="857250" lvl="2" indent="0">
              <a:buNone/>
            </a:pPr>
            <a:r>
              <a:rPr lang="en-US" sz="2000" b="1" dirty="0" smtClean="0"/>
              <a:t>double 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(double d);	// </a:t>
            </a:r>
            <a:r>
              <a:rPr lang="en-US" sz="2000" i="1" dirty="0" smtClean="0"/>
              <a:t>C++84: accept any d that is a double</a:t>
            </a:r>
          </a:p>
          <a:p>
            <a:pPr marL="857250" lvl="2" indent="0">
              <a:buNone/>
            </a:pPr>
            <a:r>
              <a:rPr lang="en-US" sz="2000" b="1" dirty="0" smtClean="0"/>
              <a:t>double d = 7;</a:t>
            </a:r>
          </a:p>
          <a:p>
            <a:pPr marL="857250" lvl="2" indent="0">
              <a:buNone/>
            </a:pPr>
            <a:r>
              <a:rPr lang="en-US" sz="2000" b="1" dirty="0" smtClean="0"/>
              <a:t>double d2 = 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(d);	// </a:t>
            </a:r>
            <a:r>
              <a:rPr lang="en-US" sz="2000" i="1" dirty="0" smtClean="0"/>
              <a:t>fine: d is a double</a:t>
            </a:r>
          </a:p>
          <a:p>
            <a:pPr marL="857250" lvl="2" indent="0">
              <a:buNone/>
            </a:pPr>
            <a:r>
              <a:rPr lang="en-US" sz="2000" b="1" dirty="0" smtClean="0"/>
              <a:t>double d3 = 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(&amp;d);	// </a:t>
            </a:r>
            <a:r>
              <a:rPr lang="en-US" sz="2000" i="1" dirty="0" smtClean="0"/>
              <a:t>error: &amp;d is not a double</a:t>
            </a:r>
          </a:p>
          <a:p>
            <a:pPr marL="857250" lvl="2" indent="0">
              <a:buNone/>
            </a:pPr>
            <a:endParaRPr lang="en-US" sz="2000" b="1" dirty="0" smtClean="0"/>
          </a:p>
          <a:p>
            <a:r>
              <a:rPr lang="en-US" sz="2400" dirty="0" smtClean="0"/>
              <a:t>Generic code</a:t>
            </a:r>
            <a:endParaRPr lang="en-US" sz="2000" dirty="0" smtClean="0"/>
          </a:p>
          <a:p>
            <a:pPr marL="857250" lvl="2" indent="0">
              <a:buNone/>
            </a:pPr>
            <a:r>
              <a:rPr lang="en-US" sz="2000" b="1" dirty="0"/>
              <a:t>void </a:t>
            </a:r>
            <a:r>
              <a:rPr lang="en-US" sz="2000" b="1" dirty="0" smtClean="0"/>
              <a:t>sort(Container&amp; c);	// </a:t>
            </a:r>
            <a:r>
              <a:rPr lang="en-US" sz="2000" i="1" dirty="0" smtClean="0"/>
              <a:t>C++14: accept any c that is a</a:t>
            </a:r>
            <a:r>
              <a:rPr lang="en-US" sz="2000" dirty="0" smtClean="0"/>
              <a:t> Container</a:t>
            </a:r>
          </a:p>
          <a:p>
            <a:pPr marL="857250" lvl="2" indent="0">
              <a:buNone/>
            </a:pPr>
            <a:r>
              <a:rPr lang="en-US" sz="2000" b="1" dirty="0" smtClean="0"/>
              <a:t>vector&lt;string&gt;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{ “Hello”, “new”, “World” };</a:t>
            </a:r>
          </a:p>
          <a:p>
            <a:pPr marL="857250" lvl="2" indent="0">
              <a:buNone/>
            </a:pPr>
            <a:r>
              <a:rPr lang="en-US" sz="2000" b="1" dirty="0" smtClean="0"/>
              <a:t>sort(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);			// </a:t>
            </a:r>
            <a:r>
              <a:rPr lang="en-US" sz="2000" i="1" dirty="0" smtClean="0"/>
              <a:t>fine: </a:t>
            </a:r>
            <a:r>
              <a:rPr lang="en-US" sz="2000" i="1" dirty="0" err="1" smtClean="0"/>
              <a:t>vs</a:t>
            </a:r>
            <a:r>
              <a:rPr lang="en-US" sz="2000" i="1" dirty="0" smtClean="0"/>
              <a:t> is a Container</a:t>
            </a:r>
          </a:p>
          <a:p>
            <a:pPr marL="857250" lvl="2" indent="0">
              <a:buNone/>
            </a:pPr>
            <a:r>
              <a:rPr lang="en-US" sz="2000" b="1" dirty="0" smtClean="0"/>
              <a:t>sort(&amp;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); 		// </a:t>
            </a:r>
            <a:r>
              <a:rPr lang="en-US" sz="2000" i="1" dirty="0" smtClean="0"/>
              <a:t>error: &amp;</a:t>
            </a:r>
            <a:r>
              <a:rPr lang="en-US" sz="2000" i="1" dirty="0" err="1" smtClean="0"/>
              <a:t>vs</a:t>
            </a:r>
            <a:r>
              <a:rPr lang="en-US" sz="2000" i="1" dirty="0" smtClean="0"/>
              <a:t> is not a Container</a:t>
            </a:r>
          </a:p>
          <a:p>
            <a:pPr marL="400050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C++0x Concepts?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Could express </a:t>
            </a:r>
            <a:r>
              <a:rPr lang="en-US" sz="2400" dirty="0" smtClean="0"/>
              <a:t>requirements of all standard library algorithms</a:t>
            </a:r>
          </a:p>
          <a:p>
            <a:pPr lvl="1"/>
            <a:r>
              <a:rPr lang="en-US" sz="2000" dirty="0" smtClean="0"/>
              <a:t>Could check calls</a:t>
            </a:r>
          </a:p>
          <a:p>
            <a:pPr lvl="1"/>
            <a:r>
              <a:rPr lang="en-US" sz="2000" dirty="0" smtClean="0"/>
              <a:t>Could check definitions</a:t>
            </a:r>
          </a:p>
          <a:p>
            <a:pPr lvl="1"/>
            <a:r>
              <a:rPr lang="en-US" sz="2000" dirty="0" smtClean="0"/>
              <a:t>Could map names in calls</a:t>
            </a:r>
          </a:p>
          <a:p>
            <a:pPr lvl="1"/>
            <a:r>
              <a:rPr lang="en-US" sz="2000" dirty="0" smtClean="0"/>
              <a:t>Was object-oriented in nature</a:t>
            </a:r>
          </a:p>
          <a:p>
            <a:pPr lvl="2"/>
            <a:r>
              <a:rPr lang="en-US" sz="1600" dirty="0" smtClean="0"/>
              <a:t>Somewhat similar to Haskell type classes (but more general</a:t>
            </a:r>
            <a:r>
              <a:rPr lang="en-US" sz="1600" dirty="0" smtClean="0"/>
              <a:t>)</a:t>
            </a:r>
          </a:p>
          <a:p>
            <a:pPr lvl="1"/>
            <a:r>
              <a:rPr lang="en-US" sz="2000" dirty="0" smtClean="0"/>
              <a:t>Is dead</a:t>
            </a:r>
            <a:endParaRPr lang="en-US" sz="2000" dirty="0" smtClean="0"/>
          </a:p>
          <a:p>
            <a:r>
              <a:rPr lang="en-US" sz="2400" dirty="0" smtClean="0"/>
              <a:t>A debacle of complexity</a:t>
            </a:r>
          </a:p>
          <a:p>
            <a:pPr lvl="1"/>
            <a:r>
              <a:rPr lang="en-US" sz="2000" dirty="0" smtClean="0"/>
              <a:t>120 “concepts” in the standard library</a:t>
            </a:r>
          </a:p>
          <a:p>
            <a:pPr lvl="1"/>
            <a:r>
              <a:rPr lang="en-US" sz="2000" dirty="0" smtClean="0"/>
              <a:t>73 pages of specification (more than C++85)</a:t>
            </a:r>
          </a:p>
          <a:p>
            <a:pPr lvl="1"/>
            <a:r>
              <a:rPr lang="en-US" sz="2000" dirty="0" smtClean="0"/>
              <a:t>Compilation required heroic efforts</a:t>
            </a:r>
          </a:p>
          <a:p>
            <a:pPr lvl="2"/>
            <a:r>
              <a:rPr lang="en-US" sz="1800" dirty="0" smtClean="0"/>
              <a:t>To re-gain run-time performance (done)</a:t>
            </a:r>
          </a:p>
          <a:p>
            <a:pPr lvl="2"/>
            <a:r>
              <a:rPr lang="en-US" sz="1800" dirty="0" smtClean="0"/>
              <a:t>To re-gain compilation speed (not done)</a:t>
            </a:r>
          </a:p>
          <a:p>
            <a:pPr lvl="1"/>
            <a:r>
              <a:rPr lang="en-US" sz="2000" dirty="0" smtClean="0"/>
              <a:t>Not as general/flexible as I would like</a:t>
            </a:r>
          </a:p>
          <a:p>
            <a:pPr lvl="1"/>
            <a:r>
              <a:rPr lang="en-US" sz="2000" dirty="0" smtClean="0"/>
              <a:t>Parts, I couldn’t understand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Stroustrup - Concepts - A9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square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What are concepts?</a:t>
            </a:r>
          </a:p>
          <a:p>
            <a:pPr lvl="1"/>
            <a:r>
              <a:rPr lang="en-US" dirty="0" smtClean="0"/>
              <a:t>What concepts are there?</a:t>
            </a:r>
          </a:p>
          <a:p>
            <a:pPr lvl="1"/>
            <a:r>
              <a:rPr lang="en-US" dirty="0" smtClean="0"/>
              <a:t>How do we use concepts?</a:t>
            </a:r>
          </a:p>
          <a:p>
            <a:endParaRPr lang="en-US" dirty="0"/>
          </a:p>
          <a:p>
            <a:r>
              <a:rPr lang="en-US" dirty="0" smtClean="0"/>
              <a:t>Finally</a:t>
            </a:r>
          </a:p>
          <a:p>
            <a:pPr lvl="1"/>
            <a:r>
              <a:rPr lang="en-US" dirty="0" smtClean="0"/>
              <a:t>what language support do we need?</a:t>
            </a:r>
          </a:p>
          <a:p>
            <a:pPr lvl="1"/>
            <a:r>
              <a:rPr lang="en-US" dirty="0" smtClean="0"/>
              <a:t>What language support can we afford</a:t>
            </a:r>
          </a:p>
          <a:p>
            <a:pPr lvl="2"/>
            <a:r>
              <a:rPr lang="en-US" dirty="0" smtClean="0"/>
              <a:t>No runtime overhead</a:t>
            </a:r>
          </a:p>
          <a:p>
            <a:pPr lvl="3"/>
            <a:r>
              <a:rPr lang="en-US" dirty="0" smtClean="0"/>
              <a:t>done</a:t>
            </a:r>
          </a:p>
          <a:p>
            <a:pPr lvl="2"/>
            <a:r>
              <a:rPr lang="en-US" dirty="0" smtClean="0"/>
              <a:t>Max 20% compile-time overhead</a:t>
            </a:r>
          </a:p>
          <a:p>
            <a:pPr lvl="3"/>
            <a:r>
              <a:rPr lang="en-US" dirty="0" smtClean="0"/>
              <a:t>We do much better than that: faster than workarounds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C++14: Constraints aka “Concepts </a:t>
            </a:r>
            <a:r>
              <a:rPr lang="en-US" dirty="0"/>
              <a:t>lite”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 we specify requirements on template arguments?</a:t>
            </a:r>
          </a:p>
          <a:p>
            <a:pPr marL="685800" lvl="1"/>
            <a:r>
              <a:rPr lang="en-US" sz="2000" dirty="0" smtClean="0"/>
              <a:t>state intent</a:t>
            </a:r>
          </a:p>
          <a:p>
            <a:pPr marL="1085850" lvl="2"/>
            <a:r>
              <a:rPr lang="en-US" sz="1800" dirty="0" smtClean="0"/>
              <a:t>Explicitly states requirements on argument types</a:t>
            </a:r>
          </a:p>
          <a:p>
            <a:pPr marL="685800" lvl="1"/>
            <a:r>
              <a:rPr lang="en-US" sz="2000" dirty="0" smtClean="0"/>
              <a:t>provide point-of-use checking</a:t>
            </a:r>
          </a:p>
          <a:p>
            <a:pPr marL="1085850" lvl="2"/>
            <a:r>
              <a:rPr lang="en-US" sz="1800" dirty="0" smtClean="0"/>
              <a:t>No checking of template definitions</a:t>
            </a:r>
            <a:endParaRPr lang="en-US" sz="1800" dirty="0"/>
          </a:p>
          <a:p>
            <a:pPr marL="685800" lvl="1"/>
            <a:r>
              <a:rPr lang="en-US" sz="2000" dirty="0" smtClean="0"/>
              <a:t>use constexpr functions</a:t>
            </a:r>
          </a:p>
          <a:p>
            <a:pPr marL="285750"/>
            <a:r>
              <a:rPr lang="en-US" sz="2400" dirty="0" smtClean="0"/>
              <a:t>Voted as C++14 Technical Specification</a:t>
            </a:r>
          </a:p>
          <a:p>
            <a:pPr marL="285750"/>
            <a:r>
              <a:rPr lang="en-US" sz="2400" dirty="0" smtClean="0"/>
              <a:t>Design by Bjarne Stroustrup, Gabriel Dos Reis, and Andrew Sutton</a:t>
            </a:r>
          </a:p>
          <a:p>
            <a:pPr marL="285750"/>
            <a:r>
              <a:rPr lang="en-US" sz="2400" dirty="0" smtClean="0"/>
              <a:t>Implemented by Andrew Sutton in GCC</a:t>
            </a:r>
          </a:p>
          <a:p>
            <a:pPr marL="285750"/>
            <a:r>
              <a:rPr lang="en-US" sz="2400" dirty="0" smtClean="0"/>
              <a:t>There are no C++0x concept complexities</a:t>
            </a:r>
          </a:p>
          <a:p>
            <a:pPr marL="685800" lvl="1"/>
            <a:r>
              <a:rPr lang="en-US" sz="2000" dirty="0" smtClean="0"/>
              <a:t>No concept maps</a:t>
            </a:r>
          </a:p>
          <a:p>
            <a:pPr marL="685800" lvl="1"/>
            <a:r>
              <a:rPr lang="en-US" sz="2000" dirty="0" smtClean="0"/>
              <a:t>No new syntax for defining concepts</a:t>
            </a:r>
          </a:p>
          <a:p>
            <a:pPr marL="685800" lvl="1"/>
            <a:r>
              <a:rPr lang="en-US" sz="2000" dirty="0" smtClean="0"/>
              <a:t>No new scope and lookup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Concepts - A9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04" y="3181438"/>
            <a:ext cx="2479895" cy="308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Concepts are fundamental</a:t>
            </a:r>
          </a:p>
          <a:p>
            <a:pPr lvl="1"/>
            <a:r>
              <a:rPr lang="en-US" sz="2000" dirty="0" smtClean="0"/>
              <a:t>They represent fundamental concepts of an application area</a:t>
            </a:r>
          </a:p>
          <a:p>
            <a:pPr lvl="1"/>
            <a:r>
              <a:rPr lang="en-US" sz="2000" dirty="0" smtClean="0"/>
              <a:t>Concepts are come</a:t>
            </a:r>
            <a:r>
              <a:rPr lang="en-US" sz="1800" dirty="0" smtClean="0"/>
              <a:t> in “clusters” describing an application area</a:t>
            </a:r>
          </a:p>
          <a:p>
            <a:r>
              <a:rPr lang="en-US" sz="2400" dirty="0" smtClean="0"/>
              <a:t>A concept has semantics (meaning)</a:t>
            </a:r>
          </a:p>
          <a:p>
            <a:pPr lvl="1"/>
            <a:r>
              <a:rPr lang="en-US" sz="2000" dirty="0" smtClean="0"/>
              <a:t>Not just syntax</a:t>
            </a:r>
          </a:p>
          <a:p>
            <a:pPr lvl="1"/>
            <a:r>
              <a:rPr lang="en-US" sz="2000" dirty="0" smtClean="0"/>
              <a:t>Operations are related (e.g., +, -, *, and %)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b="1" dirty="0" err="1" smtClean="0"/>
              <a:t>Subtractable</a:t>
            </a:r>
            <a:r>
              <a:rPr lang="en-US" sz="2000" dirty="0" smtClean="0"/>
              <a:t>” is not a concept</a:t>
            </a:r>
          </a:p>
          <a:p>
            <a:r>
              <a:rPr lang="en-US" sz="2400" dirty="0" smtClean="0"/>
              <a:t>We have always had concepts</a:t>
            </a:r>
          </a:p>
          <a:p>
            <a:pPr lvl="1"/>
            <a:r>
              <a:rPr lang="en-US" sz="2000" dirty="0" smtClean="0"/>
              <a:t>C++: Integral, arithmetic</a:t>
            </a:r>
          </a:p>
          <a:p>
            <a:pPr lvl="1"/>
            <a:r>
              <a:rPr lang="en-US" sz="2000" dirty="0" smtClean="0"/>
              <a:t>STL: forward iterator, predicate</a:t>
            </a:r>
          </a:p>
          <a:p>
            <a:pPr lvl="1"/>
            <a:r>
              <a:rPr lang="en-US" sz="2000" dirty="0" smtClean="0"/>
              <a:t>Informally: Container, 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Essence'13 Google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34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concept is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the minimal requirements for an implementation</a:t>
            </a:r>
          </a:p>
          <a:p>
            <a:pPr lvl="1"/>
            <a:r>
              <a:rPr lang="en-US" sz="2000" dirty="0" smtClean="0"/>
              <a:t>An implementation does not define the requirements</a:t>
            </a:r>
          </a:p>
          <a:p>
            <a:pPr lvl="1"/>
            <a:r>
              <a:rPr lang="en-US" sz="2000" dirty="0" smtClean="0"/>
              <a:t>Requirements should be stable</a:t>
            </a:r>
          </a:p>
          <a:p>
            <a:r>
              <a:rPr lang="en-US" sz="2400" dirty="0" smtClean="0"/>
              <a:t>Concepts support interoperability</a:t>
            </a:r>
          </a:p>
          <a:p>
            <a:pPr lvl="1"/>
            <a:r>
              <a:rPr lang="en-US" sz="2000" dirty="0" smtClean="0"/>
              <a:t>There are relatively few concepts</a:t>
            </a:r>
          </a:p>
          <a:p>
            <a:pPr lvl="1"/>
            <a:r>
              <a:rPr lang="en-US" sz="2000" dirty="0" smtClean="0"/>
              <a:t>We can remember a concept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Stroustrup - Essence'13 Google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8716</TotalTime>
  <Words>1128</Words>
  <Application>Microsoft Office PowerPoint</Application>
  <PresentationFormat>On-screen Show (4:3)</PresentationFormat>
  <Paragraphs>329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C++14 Concepts</vt:lpstr>
      <vt:lpstr>Templates</vt:lpstr>
      <vt:lpstr>Duck Typing is Insufficient</vt:lpstr>
      <vt:lpstr>Generic Programming is “just” Programming</vt:lpstr>
      <vt:lpstr>Remember C++0x Concepts?</vt:lpstr>
      <vt:lpstr>Back to square #1</vt:lpstr>
      <vt:lpstr>C++14: Constraints aka “Concepts lite”</vt:lpstr>
      <vt:lpstr>What is a Concept?</vt:lpstr>
      <vt:lpstr>What is a Concept?</vt:lpstr>
      <vt:lpstr>C++14 Concepts (Constraints)</vt:lpstr>
      <vt:lpstr>C++14 Concepts: “Shorthand Notation”</vt:lpstr>
      <vt:lpstr>C++14 Concepts: Error handling</vt:lpstr>
      <vt:lpstr>C++14 Concepts: Overloading</vt:lpstr>
      <vt:lpstr>C++14  Concepts: Overloading</vt:lpstr>
      <vt:lpstr>C++14 Concepts: Definition</vt:lpstr>
      <vt:lpstr>Generic (Polymorphic) Lambdas</vt:lpstr>
      <vt:lpstr>C++14 Concepts: “Terse Notation”</vt:lpstr>
      <vt:lpstr>C+14 Concepts: “Terse Notation”</vt:lpstr>
      <vt:lpstr>C+14 Concepts: “Terse Notation”</vt:lpstr>
      <vt:lpstr>C+14 Concepts: “Terse Notation”</vt:lpstr>
      <vt:lpstr>C+14 Concepts: “Terse Notation”</vt:lpstr>
      <vt:lpstr>C+14 Concepts: “Terse Notation”</vt:lpstr>
      <vt:lpstr>“Paradigms”</vt:lpstr>
      <vt:lpstr>Reading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Essence of C++ with examples in C++11 and C++14</dc:title>
  <dc:creator>bs</dc:creator>
  <cp:lastModifiedBy>bs</cp:lastModifiedBy>
  <cp:revision>96</cp:revision>
  <dcterms:created xsi:type="dcterms:W3CDTF">2006-08-16T00:00:00Z</dcterms:created>
  <dcterms:modified xsi:type="dcterms:W3CDTF">2013-08-21T00:17:07Z</dcterms:modified>
</cp:coreProperties>
</file>