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7" autoAdjust="0"/>
  </p:normalViewPr>
  <p:slideViewPr>
    <p:cSldViewPr snapToGrid="0">
      <p:cViewPr>
        <p:scale>
          <a:sx n="66" d="100"/>
          <a:sy n="66" d="100"/>
        </p:scale>
        <p:origin x="225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F70F5-1CDC-41F3-9B71-116BE08F525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D8F9-F67A-4476-950B-8B8ABF98E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9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7D8F9-F67A-4476-950B-8B8ABF98EA6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8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4C7FD-BBDE-4396-B16A-4A9903D2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AAE0D-4F06-4CFE-9AE3-16AB55447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69E526-7AB5-4F3C-90FC-8E37B876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F55E5C-3029-497E-BD72-5EFDD12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5846E-33A9-47BF-9654-F7908317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09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310BD-0352-4C8A-A744-07C0079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F854D5-26C8-4E08-89F0-60013F41F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E0872-BC76-41D5-8071-47873D1C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D2547E-1F20-46F0-AD82-F4E7DAE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43130-0830-4C01-B7EC-2814777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0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88DC2F-CB18-4EB2-8A65-098F4CC7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9531B2-9ED5-4687-B76B-1CEAEF8E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CDCA4-B616-4016-BEA0-9F15CC94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D1773-9C48-47D2-BCAE-14A149EC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7151C-F6D1-4ACD-A58E-455DC563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730F9-BC86-41F6-B4E6-6E00B223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E4CBB-61E9-4584-8C7A-0144F4FD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7E230F-FC40-42A9-A47D-1A190E35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BE7E42-2DC6-476F-822F-E582DBB6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5B2BA-950A-4EFD-8814-E63E07F7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61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3B91A-9E09-4B1A-A3A2-DA386FA1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CCDB1-F627-44C7-99A6-7919959F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EC2A7-9296-4ECB-B22F-510B0E7A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FAD9A-0366-40C1-948A-F597F27F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41196-59B0-4638-A319-642DDD67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12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2A685-6F36-4C3B-82C4-81F8AEBC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9402C-794F-42AD-80C6-32AA6FBF1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D0CDFA-AEA0-4258-BE94-3C75F4723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318BF-4C66-4971-A207-4064B717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B467F0-EEF5-41CC-8332-648A4B67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22B5F0-0A8C-4437-B4C1-D7E70EDF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3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C4F6-75E0-4738-81B8-5C88EF7D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92830B-9D9C-45B8-962D-440E79D84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9ADD3-2956-4F20-889E-D0ED17C5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39ECC9-A4D3-44BB-9681-5A9515059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8B6378-2EE2-498A-A8BF-77CE88B23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B017B3-556D-485B-81AE-F8EE917B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11265B-BDBE-4DD0-BF2F-39F04D24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0682FC-0059-45CA-82CB-F3E04D2F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8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6F9A9-DC14-495D-A4EC-D242F91D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F211F3-A574-4142-9373-2D393CB0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5FAFE5-48D7-49F5-AC1A-FBDEF994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A849BA-4098-47DC-A488-15ADA23F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31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26FEEF-B1CF-4F94-9BB1-EEF207C3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CF3DB4-1A56-4698-8137-B74867B8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223B2-0DB3-49DD-AF09-8749FF12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8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15D92-86E4-4F5A-92D6-3FCC817C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94D32-83F3-4F5B-8DCD-74129217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A35DBB-F926-4105-A273-86D5E622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7284A-32D8-4D53-880E-B5DC29B1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F793EA-2BBD-4D75-BBD9-D937DB3F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A1FF8B-FA42-48C1-9C09-EF7695F6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13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DCCB6-48D7-48D9-84B3-483FC65B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0E9793-CAEA-4729-AA9C-F63096809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536C0D-0D8D-40B8-90A8-163CC71F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20BCF5-3F9B-4B6A-BDF1-AD6F0AC6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4A3213-48A7-48C7-9D1F-29D20F90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B7155-7A19-4787-B66C-0DC2AA91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8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57C590-8F81-47E1-B87E-16BBCD05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3FBFFB-DE76-4014-980E-B7BAF0F5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C2380-CA5A-47A2-B8BC-0A85EF9C4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E3DF-A270-4934-99CB-11DDC55179C9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94FD7-B46E-4471-BB56-62DE2E7CD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DECC98-3187-489F-BAD1-808C6D045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EE5A-9FA2-4D13-8C5A-42C1C781DF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>
            <a:extLst>
              <a:ext uri="{FF2B5EF4-FFF2-40B4-BE49-F238E27FC236}">
                <a16:creationId xmlns:a16="http://schemas.microsoft.com/office/drawing/2014/main" id="{23FDADB9-3B8A-438C-8090-408F96A9D89F}"/>
              </a:ext>
            </a:extLst>
          </p:cNvPr>
          <p:cNvGrpSpPr/>
          <p:nvPr/>
        </p:nvGrpSpPr>
        <p:grpSpPr>
          <a:xfrm>
            <a:off x="562063" y="671818"/>
            <a:ext cx="4530054" cy="817926"/>
            <a:chOff x="562063" y="671818"/>
            <a:chExt cx="4530054" cy="817926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9187A9CC-CC49-4127-A64A-FFCDA2AA10DE}"/>
                </a:ext>
              </a:extLst>
            </p:cNvPr>
            <p:cNvSpPr/>
            <p:nvPr/>
          </p:nvSpPr>
          <p:spPr>
            <a:xfrm>
              <a:off x="562063" y="740327"/>
              <a:ext cx="1853967" cy="7298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隱私權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93C91C-248C-4C67-B482-EBC6651162E3}"/>
                </a:ext>
              </a:extLst>
            </p:cNvPr>
            <p:cNvSpPr/>
            <p:nvPr/>
          </p:nvSpPr>
          <p:spPr>
            <a:xfrm>
              <a:off x="3238150" y="671818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資料的搜集與儲存</a:t>
              </a:r>
              <a:endParaRPr lang="en-US" altLang="zh-TW" sz="1300" dirty="0"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02E214E-18B6-4A27-A942-57E199476E23}"/>
                </a:ext>
              </a:extLst>
            </p:cNvPr>
            <p:cNvSpPr/>
            <p:nvPr/>
          </p:nvSpPr>
          <p:spPr>
            <a:xfrm>
              <a:off x="3238150" y="1145795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資料的整合與分析</a:t>
              </a: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A455BF9-2EFF-45D3-8DFA-40255AE465F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416030" y="1105248"/>
              <a:ext cx="41106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D8F71E2-6807-4990-A733-D20157A3767C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90" y="908806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DE759EB0-5035-44C7-A907-55E88C4457FC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90" y="908806"/>
              <a:ext cx="0" cy="37471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8E3ACF6-6C29-48EF-A4B8-7D658EC6182B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89" y="1283516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1CDAA64-717C-452E-A86D-EC89715FD856}"/>
              </a:ext>
            </a:extLst>
          </p:cNvPr>
          <p:cNvGrpSpPr/>
          <p:nvPr/>
        </p:nvGrpSpPr>
        <p:grpSpPr>
          <a:xfrm>
            <a:off x="562063" y="2031975"/>
            <a:ext cx="3606081" cy="2226854"/>
            <a:chOff x="562063" y="2031975"/>
            <a:chExt cx="3606081" cy="2226854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48DC4FF-126B-4D12-A162-E09DA11DE40C}"/>
                </a:ext>
              </a:extLst>
            </p:cNvPr>
            <p:cNvSpPr/>
            <p:nvPr/>
          </p:nvSpPr>
          <p:spPr>
            <a:xfrm>
              <a:off x="562063" y="2744686"/>
              <a:ext cx="1853967" cy="7298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資訊的正確性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A28507D-D579-4D28-85D5-7D5E8C7E8E65}"/>
                </a:ext>
              </a:extLst>
            </p:cNvPr>
            <p:cNvSpPr/>
            <p:nvPr/>
          </p:nvSpPr>
          <p:spPr>
            <a:xfrm>
              <a:off x="3232486" y="2031975"/>
              <a:ext cx="935656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準確性</a:t>
              </a:r>
              <a:endParaRPr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7976553-1815-4087-9CBD-AE05B3912F46}"/>
                </a:ext>
              </a:extLst>
            </p:cNvPr>
            <p:cNvSpPr/>
            <p:nvPr/>
          </p:nvSpPr>
          <p:spPr>
            <a:xfrm>
              <a:off x="3232484" y="2464249"/>
              <a:ext cx="935656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權威性</a:t>
              </a: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4CC9365-652A-4FA3-A4F1-7808ACB3A461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90" y="2205209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55700EF-F173-4D99-A4BA-A98C9AEA0A6E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87" y="2637985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A9A035-EB19-4492-B1C5-1D6FB3FBC7A8}"/>
                </a:ext>
              </a:extLst>
            </p:cNvPr>
            <p:cNvSpPr/>
            <p:nvPr/>
          </p:nvSpPr>
          <p:spPr>
            <a:xfrm>
              <a:off x="3232488" y="2941131"/>
              <a:ext cx="935656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客觀性</a:t>
              </a:r>
              <a:endParaRPr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0918C60-F8D5-4DE4-BD95-D46887A833F5}"/>
                </a:ext>
              </a:extLst>
            </p:cNvPr>
            <p:cNvSpPr/>
            <p:nvPr/>
          </p:nvSpPr>
          <p:spPr>
            <a:xfrm>
              <a:off x="3232488" y="3412324"/>
              <a:ext cx="935656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涵蓋性</a:t>
              </a: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B51F8895-6C86-46E4-B506-E815A97B74DE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87" y="3109607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FCC0DFF-698B-4937-83DE-55144A44C9BB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89" y="3563525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2C861EE-2261-4AB3-B906-4962C4301E1A}"/>
                </a:ext>
              </a:extLst>
            </p:cNvPr>
            <p:cNvSpPr/>
            <p:nvPr/>
          </p:nvSpPr>
          <p:spPr>
            <a:xfrm>
              <a:off x="3232485" y="3914880"/>
              <a:ext cx="935656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時效性</a:t>
              </a:r>
              <a:endParaRPr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80F4F1A5-07E6-42CE-9E99-2F5A8B183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88" y="4049802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828ED86-C5BE-4F19-B1E5-AADDFF8BEAB7}"/>
                </a:ext>
              </a:extLst>
            </p:cNvPr>
            <p:cNvCxnSpPr>
              <a:cxnSpLocks/>
            </p:cNvCxnSpPr>
            <p:nvPr/>
          </p:nvCxnSpPr>
          <p:spPr>
            <a:xfrm>
              <a:off x="2416030" y="3101217"/>
              <a:ext cx="41106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904176C9-CFC8-41E9-AF58-73ADEDC52E5D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89" y="2202109"/>
              <a:ext cx="0" cy="184769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3295B2DC-9D98-400D-B530-E2BC279A2C5E}"/>
              </a:ext>
            </a:extLst>
          </p:cNvPr>
          <p:cNvGrpSpPr/>
          <p:nvPr/>
        </p:nvGrpSpPr>
        <p:grpSpPr>
          <a:xfrm>
            <a:off x="5377904" y="202374"/>
            <a:ext cx="6394994" cy="1877980"/>
            <a:chOff x="4806403" y="2171822"/>
            <a:chExt cx="6394994" cy="1877980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B8CFE92A-FE55-4A5F-BBE5-8CB022D4579F}"/>
                </a:ext>
              </a:extLst>
            </p:cNvPr>
            <p:cNvSpPr/>
            <p:nvPr/>
          </p:nvSpPr>
          <p:spPr>
            <a:xfrm>
              <a:off x="4806403" y="2761034"/>
              <a:ext cx="1853967" cy="7298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財產權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2B77E0-7DA3-40FE-9B15-91EEE119FB75}"/>
                </a:ext>
              </a:extLst>
            </p:cNvPr>
            <p:cNvSpPr/>
            <p:nvPr/>
          </p:nvSpPr>
          <p:spPr>
            <a:xfrm>
              <a:off x="7457605" y="3178505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立法上的保護</a:t>
              </a:r>
              <a:endParaRPr lang="en-US" altLang="zh-TW" sz="1300" dirty="0"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3894F56-3586-41F7-92D8-D08931FE92FF}"/>
                </a:ext>
              </a:extLst>
            </p:cNvPr>
            <p:cNvSpPr/>
            <p:nvPr/>
          </p:nvSpPr>
          <p:spPr>
            <a:xfrm>
              <a:off x="7457606" y="3680588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智慧財產權保護的兩派主張</a:t>
              </a:r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0ECDB497-9890-4B37-91A5-634B57332C33}"/>
                </a:ext>
              </a:extLst>
            </p:cNvPr>
            <p:cNvCxnSpPr>
              <a:cxnSpLocks/>
            </p:cNvCxnSpPr>
            <p:nvPr/>
          </p:nvCxnSpPr>
          <p:spPr>
            <a:xfrm>
              <a:off x="6660370" y="3141789"/>
              <a:ext cx="38617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E806F2F-53ED-40C4-AD36-6E9766E71B0E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5" y="3352600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249BA401-08A3-487A-A0EB-5C40319FA89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5" y="2365948"/>
              <a:ext cx="1" cy="150951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0BFE9E5-3CCF-468F-A1B5-011D958707C7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5" y="3875459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ED1325A-EB4E-4B0B-B31C-DDAA7DCF8D15}"/>
                </a:ext>
              </a:extLst>
            </p:cNvPr>
            <p:cNvSpPr/>
            <p:nvPr/>
          </p:nvSpPr>
          <p:spPr>
            <a:xfrm>
              <a:off x="7457606" y="2171822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科技上的保護：數位內容權利管理</a:t>
              </a:r>
              <a:endParaRPr lang="en-US" altLang="zh-TW" sz="800" dirty="0"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E76C248-189A-4426-9079-91E73CBF3EDB}"/>
                </a:ext>
              </a:extLst>
            </p:cNvPr>
            <p:cNvSpPr/>
            <p:nvPr/>
          </p:nvSpPr>
          <p:spPr>
            <a:xfrm>
              <a:off x="7457604" y="2684734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社會宣導與教育</a:t>
              </a: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4ECD608-CDE7-4025-B02B-D9D39AE6D086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5" y="2365948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501C553-F3B5-47B0-83A7-CD552D44FEE1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5" y="2859156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827C1553-C06D-47DF-A87A-F7D143D911B6}"/>
                </a:ext>
              </a:extLst>
            </p:cNvPr>
            <p:cNvCxnSpPr>
              <a:stCxn id="46" idx="3"/>
            </p:cNvCxnSpPr>
            <p:nvPr/>
          </p:nvCxnSpPr>
          <p:spPr>
            <a:xfrm flipV="1">
              <a:off x="9311573" y="3852562"/>
              <a:ext cx="237242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19A4DF9B-A0AD-4FF4-B00B-CBBC53A364A4}"/>
                </a:ext>
              </a:extLst>
            </p:cNvPr>
            <p:cNvCxnSpPr/>
            <p:nvPr/>
          </p:nvCxnSpPr>
          <p:spPr>
            <a:xfrm flipV="1">
              <a:off x="9548815" y="3776181"/>
              <a:ext cx="237242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1566797A-A47F-4CE0-AD68-CBF8305DD4C0}"/>
                </a:ext>
              </a:extLst>
            </p:cNvPr>
            <p:cNvCxnSpPr/>
            <p:nvPr/>
          </p:nvCxnSpPr>
          <p:spPr>
            <a:xfrm flipV="1">
              <a:off x="9548815" y="3960409"/>
              <a:ext cx="237242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66CDE74D-79E8-4CC4-BC40-483DD95B9536}"/>
                </a:ext>
              </a:extLst>
            </p:cNvPr>
            <p:cNvCxnSpPr>
              <a:cxnSpLocks/>
            </p:cNvCxnSpPr>
            <p:nvPr/>
          </p:nvCxnSpPr>
          <p:spPr>
            <a:xfrm>
              <a:off x="9548815" y="3776183"/>
              <a:ext cx="0" cy="18422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6F068DA-637F-4DE3-A661-E11F9CA8815E}"/>
                </a:ext>
              </a:extLst>
            </p:cNvPr>
            <p:cNvSpPr/>
            <p:nvPr/>
          </p:nvSpPr>
          <p:spPr>
            <a:xfrm>
              <a:off x="9786057" y="3680588"/>
              <a:ext cx="1415340" cy="171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「支持自由軟體者」 派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CACB372-2240-4434-809D-9D028D3B771A}"/>
                </a:ext>
              </a:extLst>
            </p:cNvPr>
            <p:cNvSpPr/>
            <p:nvPr/>
          </p:nvSpPr>
          <p:spPr>
            <a:xfrm>
              <a:off x="9786057" y="3877833"/>
              <a:ext cx="1415340" cy="171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「智財權的法律保護」 派</a:t>
              </a: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CC3EAF8A-C8E7-45E0-8759-F7779BA26EA1}"/>
              </a:ext>
            </a:extLst>
          </p:cNvPr>
          <p:cNvGrpSpPr/>
          <p:nvPr/>
        </p:nvGrpSpPr>
        <p:grpSpPr>
          <a:xfrm>
            <a:off x="5377904" y="2844075"/>
            <a:ext cx="5997906" cy="1095610"/>
            <a:chOff x="4803441" y="4728165"/>
            <a:chExt cx="5997906" cy="1095610"/>
          </a:xfrm>
        </p:grpSpPr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B08A7F1F-068C-400B-B335-02242FD112C9}"/>
                </a:ext>
              </a:extLst>
            </p:cNvPr>
            <p:cNvSpPr/>
            <p:nvPr/>
          </p:nvSpPr>
          <p:spPr>
            <a:xfrm>
              <a:off x="4803441" y="4767780"/>
              <a:ext cx="1853967" cy="7298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資訊存取權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E70F4A1-209F-4E9D-BEF8-B9E13894BDB4}"/>
                </a:ext>
              </a:extLst>
            </p:cNvPr>
            <p:cNvSpPr/>
            <p:nvPr/>
          </p:nvSpPr>
          <p:spPr>
            <a:xfrm>
              <a:off x="7457604" y="4728165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資訊存取權的基本概念</a:t>
              </a:r>
              <a:endParaRPr lang="en-US" altLang="zh-TW" sz="1200" dirty="0"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3D5DA99-7810-430C-956D-EEED5DC6829B}"/>
                </a:ext>
              </a:extLst>
            </p:cNvPr>
            <p:cNvSpPr/>
            <p:nvPr/>
          </p:nvSpPr>
          <p:spPr>
            <a:xfrm>
              <a:off x="7457604" y="5153673"/>
              <a:ext cx="1853967" cy="3439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FIP</a:t>
              </a:r>
              <a:r>
                <a:rPr lang="zh-TW" altLang="en-US" sz="14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原則</a:t>
              </a:r>
            </a:p>
          </p:txBody>
        </p: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0032317A-E400-47E9-8E7B-7230CB49C7AB}"/>
                </a:ext>
              </a:extLst>
            </p:cNvPr>
            <p:cNvCxnSpPr>
              <a:cxnSpLocks/>
            </p:cNvCxnSpPr>
            <p:nvPr/>
          </p:nvCxnSpPr>
          <p:spPr>
            <a:xfrm>
              <a:off x="6657408" y="5120701"/>
              <a:ext cx="38913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CFB6A67B-D89E-4A79-858B-06C8200FB16D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4" y="4924259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BD44156E-2859-4397-B482-6D2EB9ACA227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4" y="4924259"/>
              <a:ext cx="0" cy="37471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41282463-C28F-454C-873A-715F3F9F7266}"/>
                </a:ext>
              </a:extLst>
            </p:cNvPr>
            <p:cNvCxnSpPr>
              <a:cxnSpLocks/>
            </p:cNvCxnSpPr>
            <p:nvPr/>
          </p:nvCxnSpPr>
          <p:spPr>
            <a:xfrm>
              <a:off x="7046543" y="5298969"/>
              <a:ext cx="411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3053FD96-5C04-47FD-9870-45ABD30BAA93}"/>
                </a:ext>
              </a:extLst>
            </p:cNvPr>
            <p:cNvCxnSpPr/>
            <p:nvPr/>
          </p:nvCxnSpPr>
          <p:spPr>
            <a:xfrm flipV="1">
              <a:off x="9311573" y="5325647"/>
              <a:ext cx="237242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62EDCE3-10A9-43F4-AFE2-5AD18D26D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815" y="4902397"/>
              <a:ext cx="237242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DF9E51-78D7-494A-A21B-E38BE5FE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815" y="5099645"/>
              <a:ext cx="237242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AC700E5-0959-4AFA-B2F1-E56988BD2463}"/>
                </a:ext>
              </a:extLst>
            </p:cNvPr>
            <p:cNvSpPr/>
            <p:nvPr/>
          </p:nvSpPr>
          <p:spPr>
            <a:xfrm>
              <a:off x="9786057" y="4805308"/>
              <a:ext cx="1015290" cy="171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告知／察覺原則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A1A5732-217F-4F34-9DED-513A3FCA4C58}"/>
                </a:ext>
              </a:extLst>
            </p:cNvPr>
            <p:cNvSpPr/>
            <p:nvPr/>
          </p:nvSpPr>
          <p:spPr>
            <a:xfrm>
              <a:off x="9786057" y="5017069"/>
              <a:ext cx="1015290" cy="171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選擇／同意原則</a:t>
              </a:r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C9C94F35-5314-44EA-93A8-7F3D7AB7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815" y="5325647"/>
              <a:ext cx="237242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877CD128-8312-49DE-9588-A7D947A25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1816" y="5522894"/>
              <a:ext cx="237242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D605CD32-42BD-416A-AE3B-1A18A395B1CE}"/>
                </a:ext>
              </a:extLst>
            </p:cNvPr>
            <p:cNvCxnSpPr>
              <a:cxnSpLocks/>
            </p:cNvCxnSpPr>
            <p:nvPr/>
          </p:nvCxnSpPr>
          <p:spPr>
            <a:xfrm>
              <a:off x="9554200" y="4905808"/>
              <a:ext cx="0" cy="8430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86AACA8-AF15-4509-B10E-DD1B4535587A}"/>
                </a:ext>
              </a:extLst>
            </p:cNvPr>
            <p:cNvSpPr/>
            <p:nvPr/>
          </p:nvSpPr>
          <p:spPr>
            <a:xfrm>
              <a:off x="9786057" y="5228830"/>
              <a:ext cx="1015290" cy="171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存取／參與原則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B0FA1E7-5D1D-4F21-B525-D295AF0AA946}"/>
                </a:ext>
              </a:extLst>
            </p:cNvPr>
            <p:cNvSpPr/>
            <p:nvPr/>
          </p:nvSpPr>
          <p:spPr>
            <a:xfrm>
              <a:off x="9789058" y="5440318"/>
              <a:ext cx="658104" cy="171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安全原則</a:t>
              </a:r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598097D2-7E70-4CDE-B0FD-4A707F2FC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815" y="5748898"/>
              <a:ext cx="237242" cy="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A1558EB-3629-45C6-ADC6-1E2AB6D3BC91}"/>
                </a:ext>
              </a:extLst>
            </p:cNvPr>
            <p:cNvSpPr/>
            <p:nvPr/>
          </p:nvSpPr>
          <p:spPr>
            <a:xfrm>
              <a:off x="9786057" y="5651806"/>
              <a:ext cx="658104" cy="17196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強化原則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5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寬螢幕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華康中黑體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2020-10-15T05:19:50Z</dcterms:created>
  <dcterms:modified xsi:type="dcterms:W3CDTF">2020-10-15T05:47:42Z</dcterms:modified>
</cp:coreProperties>
</file>