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5" roundtripDataSignature="AMtx7mhWMtv5IG8swIIC0xKasJ/5bilv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abbf9b20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0abbf9b20f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0abbf9b2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30abbf9b20f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0abbf9b20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30abbf9b20f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0abbf9b20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0abbf9b20f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abbf9b20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30abbf9b20f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abbf9b2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0abbf9b20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abbf9b2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0abbf9b20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abbf9b20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30abbf9b20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1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62268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a:latin typeface="Roboto"/>
                <a:ea typeface="Roboto"/>
                <a:cs typeface="Roboto"/>
                <a:sym typeface="Roboto"/>
              </a:rPr>
              <a:t>Funciones</a:t>
            </a:r>
            <a:endParaRPr>
              <a:latin typeface="Roboto"/>
              <a:ea typeface="Roboto"/>
              <a:cs typeface="Roboto"/>
              <a:sym typeface="Roboto"/>
            </a:endParaRPr>
          </a:p>
        </p:txBody>
      </p:sp>
      <p:sp>
        <p:nvSpPr>
          <p:cNvPr id="278" name="Google Shape;278;p1"/>
          <p:cNvSpPr txBox="1"/>
          <p:nvPr>
            <p:ph idx="1" type="subTitle"/>
          </p:nvPr>
        </p:nvSpPr>
        <p:spPr>
          <a:xfrm>
            <a:off x="641375" y="34102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Creación de funciones básicas</a:t>
            </a:r>
            <a:endParaRPr sz="2200"/>
          </a:p>
        </p:txBody>
      </p:sp>
      <p:pic>
        <p:nvPicPr>
          <p:cNvPr id="279" name="Google Shape;279;p1"/>
          <p:cNvPicPr preferRelativeResize="0"/>
          <p:nvPr/>
        </p:nvPicPr>
        <p:blipFill rotWithShape="1">
          <a:blip r:embed="rId3">
            <a:alphaModFix/>
          </a:blip>
          <a:srcRect b="0" l="0" r="0" t="0"/>
          <a:stretch/>
        </p:blipFill>
        <p:spPr>
          <a:xfrm>
            <a:off x="3315775" y="4084350"/>
            <a:ext cx="5743575" cy="1019175"/>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197975" y="4339000"/>
            <a:ext cx="1494825" cy="50987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6728275" y="3271250"/>
            <a:ext cx="21336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0abbf9b20f_0_104"/>
          <p:cNvSpPr txBox="1"/>
          <p:nvPr>
            <p:ph idx="1" type="body"/>
          </p:nvPr>
        </p:nvSpPr>
        <p:spPr>
          <a:xfrm>
            <a:off x="1431500" y="1361975"/>
            <a:ext cx="7030500" cy="316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Otro ejemplo: Función para comprobar si un número es par o impar</a:t>
            </a:r>
            <a:endParaRPr sz="1600">
              <a:solidFill>
                <a:srgbClr val="000000"/>
              </a:solidFill>
              <a:latin typeface="Arial"/>
              <a:ea typeface="Arial"/>
              <a:cs typeface="Arial"/>
              <a:sym typeface="Arial"/>
            </a:endParaRPr>
          </a:p>
        </p:txBody>
      </p:sp>
      <p:sp>
        <p:nvSpPr>
          <p:cNvPr id="369" name="Google Shape;369;g30abbf9b20f_0_10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pic>
        <p:nvPicPr>
          <p:cNvPr id="370" name="Google Shape;370;g30abbf9b20f_0_104"/>
          <p:cNvPicPr preferRelativeResize="0"/>
          <p:nvPr/>
        </p:nvPicPr>
        <p:blipFill rotWithShape="1">
          <a:blip r:embed="rId3">
            <a:alphaModFix/>
          </a:blip>
          <a:srcRect b="0" l="0" r="0" t="0"/>
          <a:stretch/>
        </p:blipFill>
        <p:spPr>
          <a:xfrm>
            <a:off x="2515501" y="3002526"/>
            <a:ext cx="3217525" cy="1405200"/>
          </a:xfrm>
          <a:prstGeom prst="rect">
            <a:avLst/>
          </a:prstGeom>
          <a:noFill/>
          <a:ln>
            <a:noFill/>
          </a:ln>
        </p:spPr>
      </p:pic>
      <p:pic>
        <p:nvPicPr>
          <p:cNvPr id="371" name="Google Shape;371;g30abbf9b20f_0_104"/>
          <p:cNvPicPr preferRelativeResize="0"/>
          <p:nvPr/>
        </p:nvPicPr>
        <p:blipFill rotWithShape="1">
          <a:blip r:embed="rId4">
            <a:alphaModFix/>
          </a:blip>
          <a:srcRect b="0" l="0" r="0" t="0"/>
          <a:stretch/>
        </p:blipFill>
        <p:spPr>
          <a:xfrm>
            <a:off x="5733025" y="3487725"/>
            <a:ext cx="2288275" cy="522700"/>
          </a:xfrm>
          <a:prstGeom prst="rect">
            <a:avLst/>
          </a:prstGeom>
          <a:noFill/>
          <a:ln>
            <a:noFill/>
          </a:ln>
        </p:spPr>
      </p:pic>
      <p:cxnSp>
        <p:nvCxnSpPr>
          <p:cNvPr id="372" name="Google Shape;372;g30abbf9b20f_0_104"/>
          <p:cNvCxnSpPr>
            <a:stCxn id="371" idx="1"/>
          </p:cNvCxnSpPr>
          <p:nvPr/>
        </p:nvCxnSpPr>
        <p:spPr>
          <a:xfrm rot="10800000">
            <a:off x="4146625" y="3722075"/>
            <a:ext cx="1586400" cy="27000"/>
          </a:xfrm>
          <a:prstGeom prst="straightConnector1">
            <a:avLst/>
          </a:prstGeom>
          <a:noFill/>
          <a:ln cap="flat" cmpd="sng" w="9525">
            <a:solidFill>
              <a:srgbClr val="FF0000"/>
            </a:solidFill>
            <a:prstDash val="solid"/>
            <a:round/>
            <a:headEnd len="sm" w="sm" type="none"/>
            <a:tailEnd len="med" w="med" type="triangle"/>
          </a:ln>
        </p:spPr>
      </p:cxnSp>
      <p:pic>
        <p:nvPicPr>
          <p:cNvPr id="373" name="Google Shape;373;g30abbf9b20f_0_104"/>
          <p:cNvPicPr preferRelativeResize="0"/>
          <p:nvPr/>
        </p:nvPicPr>
        <p:blipFill rotWithShape="1">
          <a:blip r:embed="rId5">
            <a:alphaModFix/>
          </a:blip>
          <a:srcRect b="0" l="0" r="0" t="0"/>
          <a:stretch/>
        </p:blipFill>
        <p:spPr>
          <a:xfrm>
            <a:off x="5293525" y="4463825"/>
            <a:ext cx="3217525" cy="536254"/>
          </a:xfrm>
          <a:prstGeom prst="rect">
            <a:avLst/>
          </a:prstGeom>
          <a:noFill/>
          <a:ln>
            <a:noFill/>
          </a:ln>
        </p:spPr>
      </p:pic>
      <p:cxnSp>
        <p:nvCxnSpPr>
          <p:cNvPr id="374" name="Google Shape;374;g30abbf9b20f_0_104"/>
          <p:cNvCxnSpPr>
            <a:stCxn id="373" idx="1"/>
          </p:cNvCxnSpPr>
          <p:nvPr/>
        </p:nvCxnSpPr>
        <p:spPr>
          <a:xfrm rot="10800000">
            <a:off x="3519025" y="4384552"/>
            <a:ext cx="1774500" cy="347400"/>
          </a:xfrm>
          <a:prstGeom prst="straightConnector1">
            <a:avLst/>
          </a:prstGeom>
          <a:noFill/>
          <a:ln cap="flat" cmpd="sng" w="9525">
            <a:solidFill>
              <a:srgbClr val="FF0000"/>
            </a:solidFill>
            <a:prstDash val="solid"/>
            <a:round/>
            <a:headEnd len="sm" w="sm" type="none"/>
            <a:tailEnd len="med" w="med" type="triangle"/>
          </a:ln>
        </p:spPr>
      </p:cxnSp>
      <p:pic>
        <p:nvPicPr>
          <p:cNvPr id="375" name="Google Shape;375;g30abbf9b20f_0_104"/>
          <p:cNvPicPr preferRelativeResize="0"/>
          <p:nvPr/>
        </p:nvPicPr>
        <p:blipFill rotWithShape="1">
          <a:blip r:embed="rId6">
            <a:alphaModFix/>
          </a:blip>
          <a:srcRect b="0" l="0" r="0" t="0"/>
          <a:stretch/>
        </p:blipFill>
        <p:spPr>
          <a:xfrm>
            <a:off x="2515500" y="1826650"/>
            <a:ext cx="3681725" cy="78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Uso del resultado “al vuelo”</a:t>
            </a:r>
            <a:endParaRPr/>
          </a:p>
        </p:txBody>
      </p:sp>
      <p:pic>
        <p:nvPicPr>
          <p:cNvPr id="381" name="Google Shape;381;p7"/>
          <p:cNvPicPr preferRelativeResize="0"/>
          <p:nvPr/>
        </p:nvPicPr>
        <p:blipFill rotWithShape="1">
          <a:blip r:embed="rId3">
            <a:alphaModFix/>
          </a:blip>
          <a:srcRect b="0" l="0" r="0" t="0"/>
          <a:stretch/>
        </p:blipFill>
        <p:spPr>
          <a:xfrm>
            <a:off x="2899925" y="1332025"/>
            <a:ext cx="3038275" cy="1206375"/>
          </a:xfrm>
          <a:prstGeom prst="rect">
            <a:avLst/>
          </a:prstGeom>
          <a:noFill/>
          <a:ln>
            <a:noFill/>
          </a:ln>
        </p:spPr>
      </p:pic>
      <p:sp>
        <p:nvSpPr>
          <p:cNvPr id="382" name="Google Shape;382;p7"/>
          <p:cNvSpPr txBox="1"/>
          <p:nvPr/>
        </p:nvSpPr>
        <p:spPr>
          <a:xfrm>
            <a:off x="1406225" y="2855700"/>
            <a:ext cx="65622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En esta función (</a:t>
            </a:r>
            <a:r>
              <a:rPr b="0" i="0" lang="es" sz="1300" u="none" cap="none" strike="noStrike">
                <a:solidFill>
                  <a:srgbClr val="188038"/>
                </a:solidFill>
                <a:latin typeface="Roboto Mono"/>
                <a:ea typeface="Roboto Mono"/>
                <a:cs typeface="Roboto Mono"/>
                <a:sym typeface="Roboto Mono"/>
              </a:rPr>
              <a:t>imprime_si_es_par</a:t>
            </a:r>
            <a:r>
              <a:rPr b="0" i="0" lang="es" sz="1300" u="none" cap="none" strike="noStrike">
                <a:solidFill>
                  <a:schemeClr val="dk2"/>
                </a:solidFill>
                <a:latin typeface="Nunito"/>
                <a:ea typeface="Nunito"/>
                <a:cs typeface="Nunito"/>
                <a:sym typeface="Nunito"/>
              </a:rPr>
              <a:t>) estamos utilizando el resultado de </a:t>
            </a:r>
            <a:r>
              <a:rPr b="0" i="0" lang="es" sz="1300" u="none" cap="none" strike="noStrike">
                <a:solidFill>
                  <a:srgbClr val="188038"/>
                </a:solidFill>
                <a:latin typeface="Roboto Mono"/>
                <a:ea typeface="Roboto Mono"/>
                <a:cs typeface="Roboto Mono"/>
                <a:sym typeface="Roboto Mono"/>
              </a:rPr>
              <a:t>es_par</a:t>
            </a:r>
            <a:r>
              <a:rPr b="0" i="0" lang="es" sz="1300" u="none" cap="none" strike="noStrike">
                <a:solidFill>
                  <a:schemeClr val="dk2"/>
                </a:solidFill>
                <a:latin typeface="Nunito"/>
                <a:ea typeface="Nunito"/>
                <a:cs typeface="Nunito"/>
                <a:sym typeface="Nunito"/>
              </a:rPr>
              <a:t> como valor booleano en el condicional </a:t>
            </a:r>
            <a:r>
              <a:rPr b="0" i="0" lang="es" sz="1300" u="none" cap="none" strike="noStrike">
                <a:solidFill>
                  <a:srgbClr val="188038"/>
                </a:solidFill>
                <a:latin typeface="Roboto Mono"/>
                <a:ea typeface="Roboto Mono"/>
                <a:cs typeface="Roboto Mono"/>
                <a:sym typeface="Roboto Mono"/>
              </a:rPr>
              <a:t>if</a:t>
            </a:r>
            <a:r>
              <a:rPr b="0" i="0" lang="es" sz="1300" u="none" cap="none" strike="noStrike">
                <a:solidFill>
                  <a:schemeClr val="dk2"/>
                </a:solidFill>
                <a:latin typeface="Nunito"/>
                <a:ea typeface="Nunito"/>
                <a:cs typeface="Nunito"/>
                <a:sym typeface="Nunito"/>
              </a:rPr>
              <a:t>.</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Si el número es par, </a:t>
            </a:r>
            <a:r>
              <a:rPr b="0" i="0" lang="es" sz="1300" u="none" cap="none" strike="noStrike">
                <a:solidFill>
                  <a:srgbClr val="188038"/>
                </a:solidFill>
                <a:latin typeface="Roboto Mono"/>
                <a:ea typeface="Roboto Mono"/>
                <a:cs typeface="Roboto Mono"/>
                <a:sym typeface="Roboto Mono"/>
              </a:rPr>
              <a:t>es_par</a:t>
            </a:r>
            <a:r>
              <a:rPr b="0" i="0" lang="es" sz="1300" u="none" cap="none" strike="noStrike">
                <a:solidFill>
                  <a:schemeClr val="dk2"/>
                </a:solidFill>
                <a:latin typeface="Nunito"/>
                <a:ea typeface="Nunito"/>
                <a:cs typeface="Nunito"/>
                <a:sym typeface="Nunito"/>
              </a:rPr>
              <a:t> devuelve </a:t>
            </a:r>
            <a:r>
              <a:rPr b="0" i="0" lang="es" sz="1300" u="none" cap="none" strike="noStrike">
                <a:solidFill>
                  <a:srgbClr val="188038"/>
                </a:solidFill>
                <a:latin typeface="Roboto Mono"/>
                <a:ea typeface="Roboto Mono"/>
                <a:cs typeface="Roboto Mono"/>
                <a:sym typeface="Roboto Mono"/>
              </a:rPr>
              <a:t>True</a:t>
            </a:r>
            <a:r>
              <a:rPr b="0" i="0" lang="es" sz="1300" u="none" cap="none" strike="noStrike">
                <a:solidFill>
                  <a:schemeClr val="dk2"/>
                </a:solidFill>
                <a:latin typeface="Nunito"/>
                <a:ea typeface="Nunito"/>
                <a:cs typeface="Nunito"/>
                <a:sym typeface="Nunito"/>
              </a:rPr>
              <a:t> y el </a:t>
            </a:r>
            <a:r>
              <a:rPr b="0" i="0" lang="es" sz="1300" u="none" cap="none" strike="noStrike">
                <a:solidFill>
                  <a:srgbClr val="188038"/>
                </a:solidFill>
                <a:latin typeface="Roboto Mono"/>
                <a:ea typeface="Roboto Mono"/>
                <a:cs typeface="Roboto Mono"/>
                <a:sym typeface="Roboto Mono"/>
              </a:rPr>
              <a:t>if</a:t>
            </a:r>
            <a:r>
              <a:rPr b="0" i="0" lang="es" sz="1300" u="none" cap="none" strike="noStrike">
                <a:solidFill>
                  <a:schemeClr val="dk2"/>
                </a:solidFill>
                <a:latin typeface="Nunito"/>
                <a:ea typeface="Nunito"/>
                <a:cs typeface="Nunito"/>
                <a:sym typeface="Nunito"/>
              </a:rPr>
              <a:t> decide qué mensaje imprimir en pantalla.</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0abbf9b20f_0_7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Documentación de funciones</a:t>
            </a:r>
            <a:endParaRPr/>
          </a:p>
        </p:txBody>
      </p:sp>
      <p:sp>
        <p:nvSpPr>
          <p:cNvPr id="388" name="Google Shape;388;g30abbf9b20f_0_75"/>
          <p:cNvSpPr/>
          <p:nvPr/>
        </p:nvSpPr>
        <p:spPr>
          <a:xfrm>
            <a:off x="6684925" y="454300"/>
            <a:ext cx="1824444" cy="999324"/>
          </a:xfrm>
          <a:prstGeom prst="clou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AVANZADO</a:t>
            </a:r>
            <a:endParaRPr b="0" i="0" sz="1400" u="none" cap="none" strike="noStrike">
              <a:solidFill>
                <a:srgbClr val="000000"/>
              </a:solidFill>
              <a:latin typeface="Nunito"/>
              <a:ea typeface="Nunito"/>
              <a:cs typeface="Nunito"/>
              <a:sym typeface="Nunito"/>
            </a:endParaRPr>
          </a:p>
        </p:txBody>
      </p:sp>
      <p:pic>
        <p:nvPicPr>
          <p:cNvPr id="389" name="Google Shape;389;g30abbf9b20f_0_75"/>
          <p:cNvPicPr preferRelativeResize="0"/>
          <p:nvPr/>
        </p:nvPicPr>
        <p:blipFill rotWithShape="1">
          <a:blip r:embed="rId3">
            <a:alphaModFix/>
          </a:blip>
          <a:srcRect b="0" l="0" r="0" t="0"/>
          <a:stretch/>
        </p:blipFill>
        <p:spPr>
          <a:xfrm>
            <a:off x="2012925" y="1829375"/>
            <a:ext cx="4582075" cy="1242425"/>
          </a:xfrm>
          <a:prstGeom prst="rect">
            <a:avLst/>
          </a:prstGeom>
          <a:noFill/>
          <a:ln>
            <a:noFill/>
          </a:ln>
        </p:spPr>
      </p:pic>
      <p:sp>
        <p:nvSpPr>
          <p:cNvPr id="390" name="Google Shape;390;g30abbf9b20f_0_75"/>
          <p:cNvSpPr txBox="1"/>
          <p:nvPr/>
        </p:nvSpPr>
        <p:spPr>
          <a:xfrm>
            <a:off x="4624400" y="2480725"/>
            <a:ext cx="4305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Type Hints (sugerencias de tipo):</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Advierten al usuario del tipo de dato que debe recibir la función y el tipo de dato que se espera en el return</a:t>
            </a:r>
            <a:endParaRPr b="0" i="0" sz="1300" u="none" cap="none" strike="noStrike">
              <a:solidFill>
                <a:schemeClr val="dk2"/>
              </a:solidFill>
              <a:latin typeface="Nunito"/>
              <a:ea typeface="Nunito"/>
              <a:cs typeface="Nunito"/>
              <a:sym typeface="Nunito"/>
            </a:endParaRPr>
          </a:p>
        </p:txBody>
      </p:sp>
      <p:cxnSp>
        <p:nvCxnSpPr>
          <p:cNvPr id="391" name="Google Shape;391;g30abbf9b20f_0_75"/>
          <p:cNvCxnSpPr>
            <a:stCxn id="390" idx="0"/>
          </p:cNvCxnSpPr>
          <p:nvPr/>
        </p:nvCxnSpPr>
        <p:spPr>
          <a:xfrm rot="10800000">
            <a:off x="6064850" y="2062525"/>
            <a:ext cx="712200" cy="418200"/>
          </a:xfrm>
          <a:prstGeom prst="straightConnector1">
            <a:avLst/>
          </a:prstGeom>
          <a:noFill/>
          <a:ln cap="flat" cmpd="sng" w="9525">
            <a:solidFill>
              <a:srgbClr val="FF0000"/>
            </a:solidFill>
            <a:prstDash val="solid"/>
            <a:round/>
            <a:headEnd len="sm" w="sm" type="none"/>
            <a:tailEnd len="med" w="med" type="triangle"/>
          </a:ln>
        </p:spPr>
      </p:cxnSp>
      <p:cxnSp>
        <p:nvCxnSpPr>
          <p:cNvPr id="392" name="Google Shape;392;g30abbf9b20f_0_75"/>
          <p:cNvCxnSpPr/>
          <p:nvPr/>
        </p:nvCxnSpPr>
        <p:spPr>
          <a:xfrm rot="10800000">
            <a:off x="4550600" y="2055400"/>
            <a:ext cx="915600" cy="483000"/>
          </a:xfrm>
          <a:prstGeom prst="straightConnector1">
            <a:avLst/>
          </a:prstGeom>
          <a:noFill/>
          <a:ln cap="flat" cmpd="sng" w="9525">
            <a:solidFill>
              <a:srgbClr val="FF0000"/>
            </a:solidFill>
            <a:prstDash val="solid"/>
            <a:round/>
            <a:headEnd len="sm" w="sm" type="none"/>
            <a:tailEnd len="med" w="med" type="triangle"/>
          </a:ln>
        </p:spPr>
      </p:cxnSp>
      <p:sp>
        <p:nvSpPr>
          <p:cNvPr id="393" name="Google Shape;393;g30abbf9b20f_0_75"/>
          <p:cNvSpPr txBox="1"/>
          <p:nvPr/>
        </p:nvSpPr>
        <p:spPr>
          <a:xfrm>
            <a:off x="1411100" y="3181200"/>
            <a:ext cx="3213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DocString (String de documentación):</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Un resumen de para qué sirve la función.</a:t>
            </a:r>
            <a:endParaRPr b="0" i="0" sz="1300" u="none" cap="none" strike="noStrike">
              <a:solidFill>
                <a:schemeClr val="dk2"/>
              </a:solidFill>
              <a:latin typeface="Nunito"/>
              <a:ea typeface="Nunito"/>
              <a:cs typeface="Nunito"/>
              <a:sym typeface="Nunito"/>
            </a:endParaRPr>
          </a:p>
        </p:txBody>
      </p:sp>
      <p:cxnSp>
        <p:nvCxnSpPr>
          <p:cNvPr id="394" name="Google Shape;394;g30abbf9b20f_0_75"/>
          <p:cNvCxnSpPr/>
          <p:nvPr/>
        </p:nvCxnSpPr>
        <p:spPr>
          <a:xfrm flipH="1" rot="10800000">
            <a:off x="3468650" y="2480675"/>
            <a:ext cx="353400" cy="742800"/>
          </a:xfrm>
          <a:prstGeom prst="straightConnector1">
            <a:avLst/>
          </a:prstGeom>
          <a:noFill/>
          <a:ln cap="flat" cmpd="sng" w="9525">
            <a:solidFill>
              <a:srgbClr val="FF0000"/>
            </a:solidFill>
            <a:prstDash val="solid"/>
            <a:round/>
            <a:headEnd len="sm" w="sm" type="none"/>
            <a:tailEnd len="med" w="med" type="triangle"/>
          </a:ln>
        </p:spPr>
      </p:cxnSp>
      <p:pic>
        <p:nvPicPr>
          <p:cNvPr id="395" name="Google Shape;395;g30abbf9b20f_0_75"/>
          <p:cNvPicPr preferRelativeResize="0"/>
          <p:nvPr/>
        </p:nvPicPr>
        <p:blipFill rotWithShape="1">
          <a:blip r:embed="rId4">
            <a:alphaModFix/>
          </a:blip>
          <a:srcRect b="0" l="0" r="0" t="0"/>
          <a:stretch/>
        </p:blipFill>
        <p:spPr>
          <a:xfrm>
            <a:off x="3224450" y="3875600"/>
            <a:ext cx="4781550" cy="962025"/>
          </a:xfrm>
          <a:prstGeom prst="rect">
            <a:avLst/>
          </a:prstGeom>
          <a:noFill/>
          <a:ln>
            <a:noFill/>
          </a:ln>
        </p:spPr>
      </p:pic>
      <p:sp>
        <p:nvSpPr>
          <p:cNvPr id="396" name="Google Shape;396;g30abbf9b20f_0_75"/>
          <p:cNvSpPr txBox="1"/>
          <p:nvPr/>
        </p:nvSpPr>
        <p:spPr>
          <a:xfrm>
            <a:off x="377875" y="4014550"/>
            <a:ext cx="2932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información agregada aparecerá ahora en las ayudas de Spyder</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g30abbf9b20f_0_118"/>
          <p:cNvPicPr preferRelativeResize="0"/>
          <p:nvPr/>
        </p:nvPicPr>
        <p:blipFill rotWithShape="1">
          <a:blip r:embed="rId3">
            <a:alphaModFix/>
          </a:blip>
          <a:srcRect b="0" l="0" r="0" t="0"/>
          <a:stretch/>
        </p:blipFill>
        <p:spPr>
          <a:xfrm>
            <a:off x="1890727" y="1004902"/>
            <a:ext cx="5887451" cy="4357375"/>
          </a:xfrm>
          <a:prstGeom prst="rect">
            <a:avLst/>
          </a:prstGeom>
          <a:noFill/>
          <a:ln>
            <a:noFill/>
          </a:ln>
        </p:spPr>
      </p:pic>
      <p:sp>
        <p:nvSpPr>
          <p:cNvPr id="402" name="Google Shape;402;g30abbf9b20f_0_1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Documentación de funciones</a:t>
            </a:r>
            <a:endParaRPr/>
          </a:p>
        </p:txBody>
      </p:sp>
      <p:sp>
        <p:nvSpPr>
          <p:cNvPr id="403" name="Google Shape;403;g30abbf9b20f_0_118"/>
          <p:cNvSpPr/>
          <p:nvPr/>
        </p:nvSpPr>
        <p:spPr>
          <a:xfrm>
            <a:off x="6684925" y="454300"/>
            <a:ext cx="1824444" cy="999324"/>
          </a:xfrm>
          <a:prstGeom prst="cloud">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AVANZADO</a:t>
            </a:r>
            <a:endParaRPr b="0" i="0" sz="1400" u="none" cap="none" strike="noStrike">
              <a:solidFill>
                <a:srgbClr val="000000"/>
              </a:solidFill>
              <a:latin typeface="Nunito"/>
              <a:ea typeface="Nunito"/>
              <a:cs typeface="Nunito"/>
              <a:sym typeface="Nunito"/>
            </a:endParaRPr>
          </a:p>
        </p:txBody>
      </p:sp>
      <p:sp>
        <p:nvSpPr>
          <p:cNvPr id="404" name="Google Shape;404;g30abbf9b20f_0_118"/>
          <p:cNvSpPr txBox="1"/>
          <p:nvPr/>
        </p:nvSpPr>
        <p:spPr>
          <a:xfrm>
            <a:off x="4624400" y="2480725"/>
            <a:ext cx="43053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Type Hints (sugerencias de tipo):</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Advierten al usuario del tipo de dato que debe recibir la función y el tipo de dato que se espera en el return</a:t>
            </a:r>
            <a:endParaRPr b="0" i="0" sz="1300" u="none" cap="none" strike="noStrike">
              <a:solidFill>
                <a:schemeClr val="dk2"/>
              </a:solidFill>
              <a:latin typeface="Nunito"/>
              <a:ea typeface="Nunito"/>
              <a:cs typeface="Nunito"/>
              <a:sym typeface="Nunito"/>
            </a:endParaRPr>
          </a:p>
        </p:txBody>
      </p:sp>
      <p:cxnSp>
        <p:nvCxnSpPr>
          <p:cNvPr id="405" name="Google Shape;405;g30abbf9b20f_0_118"/>
          <p:cNvCxnSpPr>
            <a:stCxn id="404" idx="0"/>
          </p:cNvCxnSpPr>
          <p:nvPr/>
        </p:nvCxnSpPr>
        <p:spPr>
          <a:xfrm rot="10800000">
            <a:off x="5314850" y="1586425"/>
            <a:ext cx="1462200" cy="894300"/>
          </a:xfrm>
          <a:prstGeom prst="straightConnector1">
            <a:avLst/>
          </a:prstGeom>
          <a:noFill/>
          <a:ln cap="flat" cmpd="sng" w="9525">
            <a:solidFill>
              <a:srgbClr val="FF0000"/>
            </a:solidFill>
            <a:prstDash val="solid"/>
            <a:round/>
            <a:headEnd len="sm" w="sm" type="none"/>
            <a:tailEnd len="med" w="med" type="triangle"/>
          </a:ln>
        </p:spPr>
      </p:cxnSp>
      <p:cxnSp>
        <p:nvCxnSpPr>
          <p:cNvPr id="406" name="Google Shape;406;g30abbf9b20f_0_118"/>
          <p:cNvCxnSpPr/>
          <p:nvPr/>
        </p:nvCxnSpPr>
        <p:spPr>
          <a:xfrm rot="10800000">
            <a:off x="4391600" y="1593700"/>
            <a:ext cx="1074600" cy="944700"/>
          </a:xfrm>
          <a:prstGeom prst="straightConnector1">
            <a:avLst/>
          </a:prstGeom>
          <a:noFill/>
          <a:ln cap="flat" cmpd="sng" w="9525">
            <a:solidFill>
              <a:srgbClr val="FF0000"/>
            </a:solidFill>
            <a:prstDash val="solid"/>
            <a:round/>
            <a:headEnd len="sm" w="sm" type="none"/>
            <a:tailEnd len="med" w="med" type="triangle"/>
          </a:ln>
        </p:spPr>
      </p:cxnSp>
      <p:sp>
        <p:nvSpPr>
          <p:cNvPr id="407" name="Google Shape;407;g30abbf9b20f_0_118"/>
          <p:cNvSpPr txBox="1"/>
          <p:nvPr/>
        </p:nvSpPr>
        <p:spPr>
          <a:xfrm>
            <a:off x="1411100" y="3181200"/>
            <a:ext cx="3213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DocString (String de documentación):</a:t>
            </a:r>
            <a:br>
              <a:rPr b="0" i="0" lang="es" sz="1300" u="none" cap="none" strike="noStrike">
                <a:solidFill>
                  <a:schemeClr val="dk2"/>
                </a:solidFill>
                <a:latin typeface="Nunito"/>
                <a:ea typeface="Nunito"/>
                <a:cs typeface="Nunito"/>
                <a:sym typeface="Nunito"/>
              </a:rPr>
            </a:br>
            <a:r>
              <a:rPr b="0" i="0" lang="es" sz="1300" u="none" cap="none" strike="noStrike">
                <a:solidFill>
                  <a:schemeClr val="dk2"/>
                </a:solidFill>
                <a:latin typeface="Nunito"/>
                <a:ea typeface="Nunito"/>
                <a:cs typeface="Nunito"/>
                <a:sym typeface="Nunito"/>
              </a:rPr>
              <a:t>Un resumen de para qué sirve la función.</a:t>
            </a:r>
            <a:endParaRPr b="0" i="0" sz="1300" u="none" cap="none" strike="noStrike">
              <a:solidFill>
                <a:schemeClr val="dk2"/>
              </a:solidFill>
              <a:latin typeface="Nunito"/>
              <a:ea typeface="Nunito"/>
              <a:cs typeface="Nunito"/>
              <a:sym typeface="Nunito"/>
            </a:endParaRPr>
          </a:p>
        </p:txBody>
      </p:sp>
      <p:cxnSp>
        <p:nvCxnSpPr>
          <p:cNvPr id="408" name="Google Shape;408;g30abbf9b20f_0_118"/>
          <p:cNvCxnSpPr/>
          <p:nvPr/>
        </p:nvCxnSpPr>
        <p:spPr>
          <a:xfrm flipH="1" rot="10800000">
            <a:off x="3468650" y="2480675"/>
            <a:ext cx="353400" cy="742800"/>
          </a:xfrm>
          <a:prstGeom prst="straightConnector1">
            <a:avLst/>
          </a:prstGeom>
          <a:noFill/>
          <a:ln cap="flat" cmpd="sng" w="9525">
            <a:solidFill>
              <a:srgbClr val="FF0000"/>
            </a:solidFill>
            <a:prstDash val="solid"/>
            <a:round/>
            <a:headEnd len="sm" w="sm" type="none"/>
            <a:tailEnd len="med" w="med" type="triangle"/>
          </a:ln>
        </p:spPr>
      </p:cxnSp>
      <p:sp>
        <p:nvSpPr>
          <p:cNvPr id="409" name="Google Shape;409;g30abbf9b20f_0_118"/>
          <p:cNvSpPr txBox="1"/>
          <p:nvPr/>
        </p:nvSpPr>
        <p:spPr>
          <a:xfrm>
            <a:off x="377875" y="4014550"/>
            <a:ext cx="29322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información agregada aparecerá ahora en las ayudas de Spyder</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0abbf9b20f_0_13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Ejemplo con dos parámetros</a:t>
            </a:r>
            <a:endParaRPr/>
          </a:p>
        </p:txBody>
      </p:sp>
      <p:pic>
        <p:nvPicPr>
          <p:cNvPr id="415" name="Google Shape;415;g30abbf9b20f_0_131"/>
          <p:cNvPicPr preferRelativeResize="0"/>
          <p:nvPr/>
        </p:nvPicPr>
        <p:blipFill rotWithShape="1">
          <a:blip r:embed="rId3">
            <a:alphaModFix/>
          </a:blip>
          <a:srcRect b="0" l="0" r="0" t="0"/>
          <a:stretch/>
        </p:blipFill>
        <p:spPr>
          <a:xfrm>
            <a:off x="2175863" y="1533925"/>
            <a:ext cx="5286375" cy="295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30abbf9b20f_0_14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Ejercicios</a:t>
            </a:r>
            <a:endParaRPr/>
          </a:p>
        </p:txBody>
      </p:sp>
      <p:sp>
        <p:nvSpPr>
          <p:cNvPr id="421" name="Google Shape;421;g30abbf9b20f_0_144"/>
          <p:cNvSpPr txBox="1"/>
          <p:nvPr/>
        </p:nvSpPr>
        <p:spPr>
          <a:xfrm>
            <a:off x="1600925" y="1507175"/>
            <a:ext cx="6345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300"/>
              <a:buFont typeface="Arial"/>
              <a:buNone/>
            </a:pPr>
            <a:r>
              <a:rPr lang="es" sz="1300">
                <a:solidFill>
                  <a:schemeClr val="dk2"/>
                </a:solidFill>
                <a:latin typeface="Nunito"/>
                <a:ea typeface="Nunito"/>
                <a:cs typeface="Nunito"/>
                <a:sym typeface="Nunito"/>
              </a:rPr>
              <a:t>Crear una función que reciba dos números y devuelva el mayor de ellos.</a:t>
            </a:r>
            <a:endParaRPr sz="13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dos parámetros y que compruebe si el primer número es divisible entre el segundo (es decir, que al dividir el primero entre el segundo el resto sea cero).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el radio de un círculo y devuelva el área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la altura y la base de un triángulo y devuelva el área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Crear una función que reciba el radio de un círculo y devuelva el área y el perímetro.</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¿Qué es una función en Python?</a:t>
            </a:r>
            <a:endParaRPr/>
          </a:p>
        </p:txBody>
      </p:sp>
      <p:sp>
        <p:nvSpPr>
          <p:cNvPr id="287" name="Google Shape;287;p2"/>
          <p:cNvSpPr txBox="1"/>
          <p:nvPr>
            <p:ph idx="1" type="body"/>
          </p:nvPr>
        </p:nvSpPr>
        <p:spPr>
          <a:xfrm>
            <a:off x="1303700" y="1471425"/>
            <a:ext cx="7030500" cy="306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Una función en Python es un bloque de código reutilizable que realiza una tarea específica. Puedes pensar en una función como una especie de máquina que toma ciertos valores de entrada, realiza un conjunto de acciones con esos valores y luego devuelve un resultado.</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lang="es">
                <a:solidFill>
                  <a:srgbClr val="000000"/>
                </a:solidFill>
                <a:latin typeface="Arial"/>
                <a:ea typeface="Arial"/>
                <a:cs typeface="Arial"/>
                <a:sym typeface="Arial"/>
              </a:rPr>
              <a:t>Las funciones son una parte fundamental de la programación porque nos permiten dividir nuestro código en partes más pequeñas y manejables, lo que facilita la lectura, la depuración y la reutilización del código.</a:t>
            </a:r>
            <a:endParaRPr b="1" sz="15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abbf9b20f_0_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t>¿Por qué son importantes las funciones?</a:t>
            </a:r>
            <a:endParaRPr/>
          </a:p>
        </p:txBody>
      </p:sp>
      <p:sp>
        <p:nvSpPr>
          <p:cNvPr id="293" name="Google Shape;293;g30abbf9b20f_0_2"/>
          <p:cNvSpPr txBox="1"/>
          <p:nvPr>
            <p:ph idx="1" type="body"/>
          </p:nvPr>
        </p:nvSpPr>
        <p:spPr>
          <a:xfrm>
            <a:off x="1303700" y="1471425"/>
            <a:ext cx="7030500" cy="306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Las funciones son importantes por varias razones:</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b="1" lang="es">
                <a:solidFill>
                  <a:srgbClr val="000000"/>
                </a:solidFill>
                <a:latin typeface="Arial"/>
                <a:ea typeface="Arial"/>
                <a:cs typeface="Arial"/>
                <a:sym typeface="Arial"/>
              </a:rPr>
              <a:t>Reutilización de código:</a:t>
            </a:r>
            <a:r>
              <a:rPr lang="es">
                <a:solidFill>
                  <a:srgbClr val="000000"/>
                </a:solidFill>
                <a:latin typeface="Arial"/>
                <a:ea typeface="Arial"/>
                <a:cs typeface="Arial"/>
                <a:sym typeface="Arial"/>
              </a:rPr>
              <a:t> Puedes escribir una función una vez y usarla muchas veces en tu programa. Esto ahorra tiempo y evita la repetición de código.</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Facilitan la lectura:</a:t>
            </a:r>
            <a:r>
              <a:rPr lang="es">
                <a:solidFill>
                  <a:srgbClr val="000000"/>
                </a:solidFill>
                <a:latin typeface="Arial"/>
                <a:ea typeface="Arial"/>
                <a:cs typeface="Arial"/>
                <a:sym typeface="Arial"/>
              </a:rPr>
              <a:t> Dividir tu programa en funciones más pequeñas hace que sea más fácil de entender y mantener. Cada función se enfoca en una tarea específica.</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Modularidad:</a:t>
            </a:r>
            <a:r>
              <a:rPr lang="es">
                <a:solidFill>
                  <a:srgbClr val="000000"/>
                </a:solidFill>
                <a:latin typeface="Arial"/>
                <a:ea typeface="Arial"/>
                <a:cs typeface="Arial"/>
                <a:sym typeface="Arial"/>
              </a:rPr>
              <a:t> Las funciones permiten dividir un programa en módulos más pequeños, lo que facilita el desarrollo colaborativo. Diferentes programadores pueden trabajar en funciones diferentes.</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Depuración:</a:t>
            </a:r>
            <a:r>
              <a:rPr lang="es">
                <a:solidFill>
                  <a:srgbClr val="000000"/>
                </a:solidFill>
                <a:latin typeface="Arial"/>
                <a:ea typeface="Arial"/>
                <a:cs typeface="Arial"/>
                <a:sym typeface="Arial"/>
              </a:rPr>
              <a:t> Si tienes un error en tu programa, las funciones te ayudan a aislar y solucionar problemas más fácilmente, ya que puedes probar cada función por separado.</a:t>
            </a:r>
            <a:endParaRPr b="1" sz="1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
          <p:cNvPicPr preferRelativeResize="0"/>
          <p:nvPr/>
        </p:nvPicPr>
        <p:blipFill rotWithShape="1">
          <a:blip r:embed="rId3">
            <a:alphaModFix/>
          </a:blip>
          <a:srcRect b="0" l="0" r="0" t="0"/>
          <a:stretch/>
        </p:blipFill>
        <p:spPr>
          <a:xfrm>
            <a:off x="2517725" y="1612000"/>
            <a:ext cx="2129100" cy="606546"/>
          </a:xfrm>
          <a:prstGeom prst="rect">
            <a:avLst/>
          </a:prstGeom>
          <a:noFill/>
          <a:ln>
            <a:noFill/>
          </a:ln>
        </p:spPr>
      </p:pic>
      <p:sp>
        <p:nvSpPr>
          <p:cNvPr id="299" name="Google Shape;29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La función más sencilla</a:t>
            </a:r>
            <a:endParaRPr/>
          </a:p>
        </p:txBody>
      </p:sp>
      <p:cxnSp>
        <p:nvCxnSpPr>
          <p:cNvPr id="300" name="Google Shape;300;p3"/>
          <p:cNvCxnSpPr/>
          <p:nvPr/>
        </p:nvCxnSpPr>
        <p:spPr>
          <a:xfrm flipH="1" rot="10800000">
            <a:off x="2076925" y="1894650"/>
            <a:ext cx="592500" cy="677100"/>
          </a:xfrm>
          <a:prstGeom prst="straightConnector1">
            <a:avLst/>
          </a:prstGeom>
          <a:noFill/>
          <a:ln cap="flat" cmpd="sng" w="9525">
            <a:solidFill>
              <a:srgbClr val="FF0000"/>
            </a:solidFill>
            <a:prstDash val="solid"/>
            <a:round/>
            <a:headEnd len="sm" w="sm" type="none"/>
            <a:tailEnd len="med" w="med" type="triangle"/>
          </a:ln>
        </p:spPr>
      </p:cxnSp>
      <p:sp>
        <p:nvSpPr>
          <p:cNvPr id="301" name="Google Shape;301;p3"/>
          <p:cNvSpPr txBox="1"/>
          <p:nvPr/>
        </p:nvSpPr>
        <p:spPr>
          <a:xfrm>
            <a:off x="839900" y="2558725"/>
            <a:ext cx="2129100" cy="8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palabra reservada </a:t>
            </a:r>
            <a:r>
              <a:rPr b="0" i="0" lang="es" sz="1300" u="none" cap="none" strike="noStrike">
                <a:solidFill>
                  <a:srgbClr val="188038"/>
                </a:solidFill>
                <a:latin typeface="Roboto Mono"/>
                <a:ea typeface="Roboto Mono"/>
                <a:cs typeface="Roboto Mono"/>
                <a:sym typeface="Roboto Mono"/>
              </a:rPr>
              <a:t>def</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advierte de que se va a definir una función</a:t>
            </a:r>
            <a:endParaRPr b="0" i="0" sz="1300" u="none" cap="none" strike="noStrike">
              <a:solidFill>
                <a:schemeClr val="dk2"/>
              </a:solidFill>
              <a:latin typeface="Nunito"/>
              <a:ea typeface="Nunito"/>
              <a:cs typeface="Nunito"/>
              <a:sym typeface="Nunito"/>
            </a:endParaRPr>
          </a:p>
        </p:txBody>
      </p:sp>
      <p:sp>
        <p:nvSpPr>
          <p:cNvPr id="302" name="Google Shape;302;p3"/>
          <p:cNvSpPr txBox="1"/>
          <p:nvPr/>
        </p:nvSpPr>
        <p:spPr>
          <a:xfrm>
            <a:off x="3087325" y="2685075"/>
            <a:ext cx="2328300" cy="8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nombre con el que vamos a “invocar” la función</a:t>
            </a:r>
            <a:endParaRPr b="0" i="0" sz="1300" u="none" cap="none" strike="noStrike">
              <a:solidFill>
                <a:schemeClr val="dk2"/>
              </a:solidFill>
              <a:latin typeface="Nunito"/>
              <a:ea typeface="Nunito"/>
              <a:cs typeface="Nunito"/>
              <a:sym typeface="Nunito"/>
            </a:endParaRPr>
          </a:p>
        </p:txBody>
      </p:sp>
      <p:cxnSp>
        <p:nvCxnSpPr>
          <p:cNvPr id="303" name="Google Shape;303;p3"/>
          <p:cNvCxnSpPr/>
          <p:nvPr/>
        </p:nvCxnSpPr>
        <p:spPr>
          <a:xfrm rot="10800000">
            <a:off x="3540775" y="1882250"/>
            <a:ext cx="320100" cy="871800"/>
          </a:xfrm>
          <a:prstGeom prst="straightConnector1">
            <a:avLst/>
          </a:prstGeom>
          <a:noFill/>
          <a:ln cap="flat" cmpd="sng" w="9525">
            <a:solidFill>
              <a:srgbClr val="FF0000"/>
            </a:solidFill>
            <a:prstDash val="solid"/>
            <a:round/>
            <a:headEnd len="sm" w="sm" type="none"/>
            <a:tailEnd len="med" w="med" type="triangle"/>
          </a:ln>
        </p:spPr>
      </p:cxnSp>
      <p:sp>
        <p:nvSpPr>
          <p:cNvPr id="304" name="Google Shape;304;p3"/>
          <p:cNvSpPr txBox="1"/>
          <p:nvPr/>
        </p:nvSpPr>
        <p:spPr>
          <a:xfrm>
            <a:off x="5616150" y="2811425"/>
            <a:ext cx="23283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Los parámetros:</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información que va a usar la función para realizar sus cálculos</a:t>
            </a:r>
            <a:endParaRPr b="0" i="0" sz="1300" u="none" cap="none" strike="noStrike">
              <a:solidFill>
                <a:schemeClr val="dk2"/>
              </a:solidFill>
              <a:latin typeface="Nunito"/>
              <a:ea typeface="Nunito"/>
              <a:cs typeface="Nunito"/>
              <a:sym typeface="Nunito"/>
            </a:endParaRPr>
          </a:p>
        </p:txBody>
      </p:sp>
      <p:cxnSp>
        <p:nvCxnSpPr>
          <p:cNvPr id="305" name="Google Shape;305;p3"/>
          <p:cNvCxnSpPr/>
          <p:nvPr/>
        </p:nvCxnSpPr>
        <p:spPr>
          <a:xfrm rot="10800000">
            <a:off x="4283425" y="1867825"/>
            <a:ext cx="1426500" cy="996900"/>
          </a:xfrm>
          <a:prstGeom prst="straightConnector1">
            <a:avLst/>
          </a:prstGeom>
          <a:noFill/>
          <a:ln cap="flat" cmpd="sng" w="9525">
            <a:solidFill>
              <a:srgbClr val="FF0000"/>
            </a:solidFill>
            <a:prstDash val="solid"/>
            <a:round/>
            <a:headEnd len="sm" w="sm" type="none"/>
            <a:tailEnd len="med" w="med" type="triangle"/>
          </a:ln>
        </p:spPr>
      </p:cxnSp>
      <p:sp>
        <p:nvSpPr>
          <p:cNvPr id="306" name="Google Shape;306;p3"/>
          <p:cNvSpPr txBox="1"/>
          <p:nvPr/>
        </p:nvSpPr>
        <p:spPr>
          <a:xfrm>
            <a:off x="2669425" y="3601875"/>
            <a:ext cx="2946600" cy="63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bloque de código a ejecutar</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Dura mientras dure la indentación</a:t>
            </a:r>
            <a:endParaRPr b="1" i="0" sz="1300" u="none" cap="none" strike="noStrike">
              <a:solidFill>
                <a:schemeClr val="dk2"/>
              </a:solidFill>
              <a:latin typeface="Nunito"/>
              <a:ea typeface="Nunito"/>
              <a:cs typeface="Nunito"/>
              <a:sym typeface="Nunito"/>
            </a:endParaRPr>
          </a:p>
        </p:txBody>
      </p:sp>
      <p:cxnSp>
        <p:nvCxnSpPr>
          <p:cNvPr id="307" name="Google Shape;307;p3"/>
          <p:cNvCxnSpPr/>
          <p:nvPr/>
        </p:nvCxnSpPr>
        <p:spPr>
          <a:xfrm flipH="1" rot="10800000">
            <a:off x="2858225" y="2155175"/>
            <a:ext cx="146400" cy="14583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Ejecución de la función</a:t>
            </a:r>
            <a:endParaRPr/>
          </a:p>
        </p:txBody>
      </p:sp>
      <p:sp>
        <p:nvSpPr>
          <p:cNvPr id="313" name="Google Shape;313;p4"/>
          <p:cNvSpPr txBox="1"/>
          <p:nvPr/>
        </p:nvSpPr>
        <p:spPr>
          <a:xfrm>
            <a:off x="1290825" y="1564875"/>
            <a:ext cx="7030500" cy="2747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es" sz="1400" u="none" cap="none" strike="noStrike">
                <a:solidFill>
                  <a:schemeClr val="dk2"/>
                </a:solidFill>
                <a:latin typeface="Arial"/>
                <a:ea typeface="Arial"/>
                <a:cs typeface="Arial"/>
                <a:sym typeface="Arial"/>
              </a:rPr>
              <a:t>Tras ejecutar el bloque de definición de la función no ha ocurrido nada. No se ha realizado ningún cálculo.</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s" sz="1400" u="none" cap="none" strike="noStrike">
                <a:solidFill>
                  <a:schemeClr val="dk2"/>
                </a:solidFill>
                <a:latin typeface="Arial"/>
                <a:ea typeface="Arial"/>
                <a:cs typeface="Arial"/>
                <a:sym typeface="Arial"/>
              </a:rPr>
              <a:t>Se han creado unas instrucciones. </a:t>
            </a:r>
            <a:endParaRPr b="0" i="0" sz="1400" u="none" cap="none" strike="noStrike">
              <a:solidFill>
                <a:schemeClr val="dk2"/>
              </a:solidFill>
              <a:latin typeface="Arial"/>
              <a:ea typeface="Arial"/>
              <a:cs typeface="Arial"/>
              <a:sym typeface="Arial"/>
            </a:endParaRPr>
          </a:p>
          <a:p>
            <a:pPr indent="-317500" lvl="0" marL="457200" marR="0" rtl="0" algn="l">
              <a:lnSpc>
                <a:spcPct val="100000"/>
              </a:lnSpc>
              <a:spcBef>
                <a:spcPts val="0"/>
              </a:spcBef>
              <a:spcAft>
                <a:spcPts val="0"/>
              </a:spcAft>
              <a:buClr>
                <a:schemeClr val="dk2"/>
              </a:buClr>
              <a:buSzPts val="1400"/>
              <a:buFont typeface="Arial"/>
              <a:buChar char="●"/>
            </a:pPr>
            <a:r>
              <a:rPr b="0" i="0" lang="es" sz="1400" u="none" cap="none" strike="noStrike">
                <a:solidFill>
                  <a:schemeClr val="dk2"/>
                </a:solidFill>
                <a:latin typeface="Arial"/>
                <a:ea typeface="Arial"/>
                <a:cs typeface="Arial"/>
                <a:sym typeface="Arial"/>
              </a:rPr>
              <a:t>En el momento de la ejecución es donde se realizarán los cálculos</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14" name="Google Shape;314;p4"/>
          <p:cNvPicPr preferRelativeResize="0"/>
          <p:nvPr/>
        </p:nvPicPr>
        <p:blipFill rotWithShape="1">
          <a:blip r:embed="rId3">
            <a:alphaModFix/>
          </a:blip>
          <a:srcRect b="0" l="0" r="0" t="0"/>
          <a:stretch/>
        </p:blipFill>
        <p:spPr>
          <a:xfrm>
            <a:off x="2416750" y="2675384"/>
            <a:ext cx="3260675" cy="923100"/>
          </a:xfrm>
          <a:prstGeom prst="rect">
            <a:avLst/>
          </a:prstGeom>
          <a:noFill/>
          <a:ln>
            <a:noFill/>
          </a:ln>
        </p:spPr>
      </p:pic>
      <p:sp>
        <p:nvSpPr>
          <p:cNvPr id="315" name="Google Shape;315;p4"/>
          <p:cNvSpPr/>
          <p:nvPr/>
        </p:nvSpPr>
        <p:spPr>
          <a:xfrm>
            <a:off x="2148950" y="2744425"/>
            <a:ext cx="216300" cy="216300"/>
          </a:xfrm>
          <a:prstGeom prst="flowChartSummingJunction">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Nunito"/>
              <a:ea typeface="Nunito"/>
              <a:cs typeface="Nunito"/>
              <a:sym typeface="Nunito"/>
            </a:endParaRPr>
          </a:p>
        </p:txBody>
      </p:sp>
      <p:sp>
        <p:nvSpPr>
          <p:cNvPr id="316" name="Google Shape;316;p4"/>
          <p:cNvSpPr txBox="1"/>
          <p:nvPr/>
        </p:nvSpPr>
        <p:spPr>
          <a:xfrm>
            <a:off x="6014275" y="2675375"/>
            <a:ext cx="2834100" cy="8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Aunque no haya argumentos los paréntesis son obligatorios para que se ejecute la función</a:t>
            </a:r>
            <a:endParaRPr b="0" i="0" sz="1300" u="none" cap="none" strike="noStrike">
              <a:solidFill>
                <a:schemeClr val="dk2"/>
              </a:solidFill>
              <a:latin typeface="Nunito"/>
              <a:ea typeface="Nunito"/>
              <a:cs typeface="Nunito"/>
              <a:sym typeface="Nunito"/>
            </a:endParaRPr>
          </a:p>
        </p:txBody>
      </p:sp>
      <p:cxnSp>
        <p:nvCxnSpPr>
          <p:cNvPr id="317" name="Google Shape;317;p4"/>
          <p:cNvCxnSpPr>
            <a:stCxn id="316" idx="1"/>
          </p:cNvCxnSpPr>
          <p:nvPr/>
        </p:nvCxnSpPr>
        <p:spPr>
          <a:xfrm rot="10800000">
            <a:off x="3930175" y="2855675"/>
            <a:ext cx="2084100" cy="227100"/>
          </a:xfrm>
          <a:prstGeom prst="straightConnector1">
            <a:avLst/>
          </a:prstGeom>
          <a:noFill/>
          <a:ln cap="flat" cmpd="sng" w="9525">
            <a:solidFill>
              <a:srgbClr val="FF0000"/>
            </a:solidFill>
            <a:prstDash val="solid"/>
            <a:round/>
            <a:headEnd len="sm" w="sm" type="none"/>
            <a:tailEnd len="med" w="med" type="triangle"/>
          </a:ln>
        </p:spPr>
      </p:cxnSp>
      <p:sp>
        <p:nvSpPr>
          <p:cNvPr id="318" name="Google Shape;318;p4"/>
          <p:cNvSpPr/>
          <p:nvPr/>
        </p:nvSpPr>
        <p:spPr>
          <a:xfrm>
            <a:off x="2416750" y="3302800"/>
            <a:ext cx="1513500" cy="295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19" name="Google Shape;319;p4"/>
          <p:cNvSpPr txBox="1"/>
          <p:nvPr/>
        </p:nvSpPr>
        <p:spPr>
          <a:xfrm>
            <a:off x="4500850" y="3923900"/>
            <a:ext cx="2834100" cy="8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Esta función no “devuelve” nada.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por tanto </a:t>
            </a:r>
            <a:r>
              <a:rPr b="0" i="0" lang="es" sz="1300" u="none" cap="none" strike="noStrike">
                <a:solidFill>
                  <a:srgbClr val="188038"/>
                </a:solidFill>
                <a:latin typeface="Roboto Mono"/>
                <a:ea typeface="Roboto Mono"/>
                <a:cs typeface="Roboto Mono"/>
                <a:sym typeface="Roboto Mono"/>
              </a:rPr>
              <a:t>variable = None</a:t>
            </a:r>
            <a:endParaRPr b="0" i="0" sz="1300" u="none" cap="none" strike="noStrike">
              <a:solidFill>
                <a:srgbClr val="188038"/>
              </a:solidFill>
              <a:latin typeface="Roboto Mono"/>
              <a:ea typeface="Roboto Mono"/>
              <a:cs typeface="Roboto Mono"/>
              <a:sym typeface="Roboto Mono"/>
            </a:endParaRPr>
          </a:p>
        </p:txBody>
      </p:sp>
      <p:cxnSp>
        <p:nvCxnSpPr>
          <p:cNvPr id="320" name="Google Shape;320;p4"/>
          <p:cNvCxnSpPr>
            <a:stCxn id="319" idx="1"/>
            <a:endCxn id="318" idx="2"/>
          </p:cNvCxnSpPr>
          <p:nvPr/>
        </p:nvCxnSpPr>
        <p:spPr>
          <a:xfrm rot="10800000">
            <a:off x="3173650" y="3598400"/>
            <a:ext cx="1327200" cy="7329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Argumentos</a:t>
            </a:r>
            <a:endParaRPr/>
          </a:p>
        </p:txBody>
      </p:sp>
      <p:sp>
        <p:nvSpPr>
          <p:cNvPr id="326" name="Google Shape;326;p5"/>
          <p:cNvSpPr txBox="1"/>
          <p:nvPr>
            <p:ph idx="1" type="body"/>
          </p:nvPr>
        </p:nvSpPr>
        <p:spPr>
          <a:xfrm>
            <a:off x="1431500" y="1541475"/>
            <a:ext cx="7030500" cy="3142500"/>
          </a:xfrm>
          <a:prstGeom prst="rect">
            <a:avLst/>
          </a:prstGeom>
          <a:noFill/>
          <a:ln>
            <a:noFill/>
          </a:ln>
        </p:spPr>
        <p:txBody>
          <a:bodyPr anchorCtr="0" anchor="t" bIns="91425" lIns="91425" spcFirstLastPara="1" rIns="91425" wrap="square" tIns="91425">
            <a:normAutofit/>
          </a:bodyPr>
          <a:lstStyle/>
          <a:p>
            <a:pPr indent="-349250" lvl="0" marL="457200" rtl="0" algn="l">
              <a:lnSpc>
                <a:spcPct val="100000"/>
              </a:lnSpc>
              <a:spcBef>
                <a:spcPts val="0"/>
              </a:spcBef>
              <a:spcAft>
                <a:spcPts val="0"/>
              </a:spcAft>
              <a:buSzPts val="1900"/>
              <a:buChar char="●"/>
            </a:pPr>
            <a:r>
              <a:rPr lang="es" sz="1400">
                <a:solidFill>
                  <a:srgbClr val="000000"/>
                </a:solidFill>
                <a:latin typeface="Arial"/>
                <a:ea typeface="Arial"/>
                <a:cs typeface="Arial"/>
                <a:sym typeface="Arial"/>
              </a:rPr>
              <a:t>Los argumentos son tuplas que contienen los datos que se van a utilizar en el bloque de la función. Sus elementos van entre paréntesis.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Ejecución:</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p:txBody>
      </p:sp>
      <p:pic>
        <p:nvPicPr>
          <p:cNvPr id="327" name="Google Shape;327;p5"/>
          <p:cNvPicPr preferRelativeResize="0"/>
          <p:nvPr/>
        </p:nvPicPr>
        <p:blipFill rotWithShape="1">
          <a:blip r:embed="rId3">
            <a:alphaModFix/>
          </a:blip>
          <a:srcRect b="0" l="0" r="0" t="0"/>
          <a:stretch/>
        </p:blipFill>
        <p:spPr>
          <a:xfrm>
            <a:off x="2791775" y="2182875"/>
            <a:ext cx="3188900" cy="684125"/>
          </a:xfrm>
          <a:prstGeom prst="rect">
            <a:avLst/>
          </a:prstGeom>
          <a:noFill/>
          <a:ln>
            <a:noFill/>
          </a:ln>
        </p:spPr>
      </p:pic>
      <p:pic>
        <p:nvPicPr>
          <p:cNvPr id="328" name="Google Shape;328;p5"/>
          <p:cNvPicPr preferRelativeResize="0"/>
          <p:nvPr/>
        </p:nvPicPr>
        <p:blipFill rotWithShape="1">
          <a:blip r:embed="rId4">
            <a:alphaModFix/>
          </a:blip>
          <a:srcRect b="0" l="0" r="0" t="0"/>
          <a:stretch/>
        </p:blipFill>
        <p:spPr>
          <a:xfrm>
            <a:off x="2791775" y="3484050"/>
            <a:ext cx="2078025" cy="47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sp>
        <p:nvSpPr>
          <p:cNvPr id="334" name="Google Shape;334;p6"/>
          <p:cNvSpPr txBox="1"/>
          <p:nvPr>
            <p:ph idx="1" type="body"/>
          </p:nvPr>
        </p:nvSpPr>
        <p:spPr>
          <a:xfrm>
            <a:off x="1431500" y="1514375"/>
            <a:ext cx="7030500" cy="3169500"/>
          </a:xfrm>
          <a:prstGeom prst="rect">
            <a:avLst/>
          </a:prstGeom>
          <a:noFill/>
          <a:ln>
            <a:noFill/>
          </a:ln>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Char char="●"/>
            </a:pPr>
            <a:r>
              <a:rPr lang="es" sz="1400">
                <a:solidFill>
                  <a:srgbClr val="000000"/>
                </a:solidFill>
                <a:latin typeface="Arial"/>
                <a:ea typeface="Arial"/>
                <a:cs typeface="Arial"/>
                <a:sym typeface="Arial"/>
              </a:rPr>
              <a:t>Las funciones pueden devolver un valor o no</a:t>
            </a:r>
            <a:endParaRPr sz="1400">
              <a:solidFill>
                <a:srgbClr val="000000"/>
              </a:solidFill>
              <a:latin typeface="Arial"/>
              <a:ea typeface="Arial"/>
              <a:cs typeface="Arial"/>
              <a:sym typeface="Arial"/>
            </a:endParaRPr>
          </a:p>
          <a:p>
            <a:pPr indent="-368300" lvl="0" marL="457200" rtl="0" algn="l">
              <a:lnSpc>
                <a:spcPct val="100000"/>
              </a:lnSpc>
              <a:spcBef>
                <a:spcPts val="0"/>
              </a:spcBef>
              <a:spcAft>
                <a:spcPts val="0"/>
              </a:spcAft>
              <a:buSzPts val="2200"/>
              <a:buChar char="●"/>
            </a:pPr>
            <a:r>
              <a:rPr lang="es" sz="1400">
                <a:solidFill>
                  <a:srgbClr val="000000"/>
                </a:solidFill>
                <a:latin typeface="Arial"/>
                <a:ea typeface="Arial"/>
                <a:cs typeface="Arial"/>
                <a:sym typeface="Arial"/>
              </a:rPr>
              <a:t>Las funciones anteriores no devuelven ningún valor</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p:txBody>
      </p:sp>
      <p:pic>
        <p:nvPicPr>
          <p:cNvPr id="335" name="Google Shape;335;p6"/>
          <p:cNvPicPr preferRelativeResize="0"/>
          <p:nvPr/>
        </p:nvPicPr>
        <p:blipFill rotWithShape="1">
          <a:blip r:embed="rId3">
            <a:alphaModFix/>
          </a:blip>
          <a:srcRect b="0" l="0" r="0" t="0"/>
          <a:stretch/>
        </p:blipFill>
        <p:spPr>
          <a:xfrm>
            <a:off x="2813375" y="2380725"/>
            <a:ext cx="3543200" cy="467750"/>
          </a:xfrm>
          <a:prstGeom prst="rect">
            <a:avLst/>
          </a:prstGeom>
          <a:noFill/>
          <a:ln>
            <a:noFill/>
          </a:ln>
        </p:spPr>
      </p:pic>
      <p:sp>
        <p:nvSpPr>
          <p:cNvPr id="336" name="Google Shape;336;p6"/>
          <p:cNvSpPr txBox="1"/>
          <p:nvPr/>
        </p:nvSpPr>
        <p:spPr>
          <a:xfrm>
            <a:off x="5171500" y="3137850"/>
            <a:ext cx="2834100" cy="5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Esta función no “devuelve” nada.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por tanto </a:t>
            </a:r>
            <a:r>
              <a:rPr b="0" i="0" lang="es" sz="1300" u="none" cap="none" strike="noStrike">
                <a:solidFill>
                  <a:srgbClr val="188038"/>
                </a:solidFill>
                <a:latin typeface="Roboto Mono"/>
                <a:ea typeface="Roboto Mono"/>
                <a:cs typeface="Roboto Mono"/>
                <a:sym typeface="Roboto Mono"/>
              </a:rPr>
              <a:t>NoneType</a:t>
            </a:r>
            <a:endParaRPr b="0" i="0" sz="1300" u="none" cap="none" strike="noStrike">
              <a:solidFill>
                <a:srgbClr val="188038"/>
              </a:solidFill>
              <a:latin typeface="Roboto Mono"/>
              <a:ea typeface="Roboto Mono"/>
              <a:cs typeface="Roboto Mono"/>
              <a:sym typeface="Roboto Mono"/>
            </a:endParaRPr>
          </a:p>
        </p:txBody>
      </p:sp>
      <p:cxnSp>
        <p:nvCxnSpPr>
          <p:cNvPr id="337" name="Google Shape;337;p6"/>
          <p:cNvCxnSpPr>
            <a:stCxn id="336" idx="1"/>
          </p:cNvCxnSpPr>
          <p:nvPr/>
        </p:nvCxnSpPr>
        <p:spPr>
          <a:xfrm rot="10800000">
            <a:off x="4038400" y="2826750"/>
            <a:ext cx="1133100" cy="5955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0abbf9b20f_0_37"/>
          <p:cNvSpPr txBox="1"/>
          <p:nvPr>
            <p:ph idx="1" type="body"/>
          </p:nvPr>
        </p:nvSpPr>
        <p:spPr>
          <a:xfrm>
            <a:off x="1431500" y="1361975"/>
            <a:ext cx="7030500" cy="316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Creamos una función que devuelve el número recibido incrementado en una unidad.</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600">
              <a:solidFill>
                <a:srgbClr val="000000"/>
              </a:solidFill>
              <a:latin typeface="Arial"/>
              <a:ea typeface="Arial"/>
              <a:cs typeface="Arial"/>
              <a:sym typeface="Arial"/>
            </a:endParaRPr>
          </a:p>
        </p:txBody>
      </p:sp>
      <p:pic>
        <p:nvPicPr>
          <p:cNvPr id="343" name="Google Shape;343;g30abbf9b20f_0_37"/>
          <p:cNvPicPr preferRelativeResize="0"/>
          <p:nvPr/>
        </p:nvPicPr>
        <p:blipFill rotWithShape="1">
          <a:blip r:embed="rId3">
            <a:alphaModFix/>
          </a:blip>
          <a:srcRect b="0" l="0" r="0" t="0"/>
          <a:stretch/>
        </p:blipFill>
        <p:spPr>
          <a:xfrm>
            <a:off x="2878275" y="2890800"/>
            <a:ext cx="2333850" cy="701498"/>
          </a:xfrm>
          <a:prstGeom prst="rect">
            <a:avLst/>
          </a:prstGeom>
          <a:noFill/>
          <a:ln>
            <a:noFill/>
          </a:ln>
        </p:spPr>
      </p:pic>
      <p:sp>
        <p:nvSpPr>
          <p:cNvPr id="344" name="Google Shape;344;g30abbf9b20f_0_3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sp>
        <p:nvSpPr>
          <p:cNvPr id="345" name="Google Shape;345;g30abbf9b20f_0_37"/>
          <p:cNvSpPr txBox="1"/>
          <p:nvPr/>
        </p:nvSpPr>
        <p:spPr>
          <a:xfrm>
            <a:off x="5343625" y="3107950"/>
            <a:ext cx="2834100" cy="5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valor devuelto en la ejecución se devuelve en la salida </a:t>
            </a:r>
            <a:r>
              <a:rPr b="0" i="0" lang="es" sz="1300" u="none" cap="none" strike="noStrike">
                <a:solidFill>
                  <a:srgbClr val="188038"/>
                </a:solidFill>
                <a:latin typeface="Roboto Mono"/>
                <a:ea typeface="Roboto Mono"/>
                <a:cs typeface="Roboto Mono"/>
                <a:sym typeface="Roboto Mono"/>
              </a:rPr>
              <a:t>Out[n]</a:t>
            </a:r>
            <a:endParaRPr b="0" i="0" sz="1300" u="none" cap="none" strike="noStrike">
              <a:solidFill>
                <a:srgbClr val="188038"/>
              </a:solidFill>
              <a:latin typeface="Roboto Mono"/>
              <a:ea typeface="Roboto Mono"/>
              <a:cs typeface="Roboto Mono"/>
              <a:sym typeface="Roboto Mono"/>
            </a:endParaRPr>
          </a:p>
        </p:txBody>
      </p:sp>
      <p:cxnSp>
        <p:nvCxnSpPr>
          <p:cNvPr id="346" name="Google Shape;346;g30abbf9b20f_0_37"/>
          <p:cNvCxnSpPr/>
          <p:nvPr/>
        </p:nvCxnSpPr>
        <p:spPr>
          <a:xfrm flipH="1">
            <a:off x="4514125" y="3389350"/>
            <a:ext cx="829500" cy="6000"/>
          </a:xfrm>
          <a:prstGeom prst="straightConnector1">
            <a:avLst/>
          </a:prstGeom>
          <a:noFill/>
          <a:ln cap="flat" cmpd="sng" w="9525">
            <a:solidFill>
              <a:srgbClr val="FF0000"/>
            </a:solidFill>
            <a:prstDash val="solid"/>
            <a:round/>
            <a:headEnd len="sm" w="sm" type="none"/>
            <a:tailEnd len="med" w="med" type="triangle"/>
          </a:ln>
        </p:spPr>
      </p:cxnSp>
      <p:pic>
        <p:nvPicPr>
          <p:cNvPr id="347" name="Google Shape;347;g30abbf9b20f_0_37"/>
          <p:cNvPicPr preferRelativeResize="0"/>
          <p:nvPr/>
        </p:nvPicPr>
        <p:blipFill rotWithShape="1">
          <a:blip r:embed="rId4">
            <a:alphaModFix/>
          </a:blip>
          <a:srcRect b="0" l="0" r="0" t="0"/>
          <a:stretch/>
        </p:blipFill>
        <p:spPr>
          <a:xfrm>
            <a:off x="3224425" y="1897625"/>
            <a:ext cx="1831362" cy="832437"/>
          </a:xfrm>
          <a:prstGeom prst="rect">
            <a:avLst/>
          </a:prstGeom>
          <a:noFill/>
          <a:ln>
            <a:noFill/>
          </a:ln>
        </p:spPr>
      </p:pic>
      <p:pic>
        <p:nvPicPr>
          <p:cNvPr id="348" name="Google Shape;348;g30abbf9b20f_0_37"/>
          <p:cNvPicPr preferRelativeResize="0"/>
          <p:nvPr/>
        </p:nvPicPr>
        <p:blipFill rotWithShape="1">
          <a:blip r:embed="rId5">
            <a:alphaModFix/>
          </a:blip>
          <a:srcRect b="0" l="0" r="0" t="0"/>
          <a:stretch/>
        </p:blipFill>
        <p:spPr>
          <a:xfrm>
            <a:off x="2872050" y="3753050"/>
            <a:ext cx="3101500" cy="299725"/>
          </a:xfrm>
          <a:prstGeom prst="rect">
            <a:avLst/>
          </a:prstGeom>
          <a:noFill/>
          <a:ln>
            <a:noFill/>
          </a:ln>
        </p:spPr>
      </p:pic>
      <p:sp>
        <p:nvSpPr>
          <p:cNvPr id="349" name="Google Shape;349;g30abbf9b20f_0_37"/>
          <p:cNvSpPr txBox="1"/>
          <p:nvPr/>
        </p:nvSpPr>
        <p:spPr>
          <a:xfrm>
            <a:off x="5041725" y="4054650"/>
            <a:ext cx="2834100" cy="5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pero lo normal es guardarlo para usarlo después...</a:t>
            </a:r>
            <a:endParaRPr b="0" i="0" sz="1300" u="none" cap="none" strike="noStrike">
              <a:solidFill>
                <a:srgbClr val="188038"/>
              </a:solidFill>
              <a:latin typeface="Roboto Mono"/>
              <a:ea typeface="Roboto Mono"/>
              <a:cs typeface="Roboto Mono"/>
              <a:sym typeface="Roboto Mono"/>
            </a:endParaRPr>
          </a:p>
        </p:txBody>
      </p:sp>
      <p:cxnSp>
        <p:nvCxnSpPr>
          <p:cNvPr id="350" name="Google Shape;350;g30abbf9b20f_0_37"/>
          <p:cNvCxnSpPr/>
          <p:nvPr/>
        </p:nvCxnSpPr>
        <p:spPr>
          <a:xfrm rot="10800000">
            <a:off x="3872625" y="3987750"/>
            <a:ext cx="1169100" cy="348300"/>
          </a:xfrm>
          <a:prstGeom prst="straightConnector1">
            <a:avLst/>
          </a:prstGeom>
          <a:noFill/>
          <a:ln cap="flat" cmpd="sng" w="9525">
            <a:solidFill>
              <a:srgbClr val="FF0000"/>
            </a:solidFill>
            <a:prstDash val="solid"/>
            <a:round/>
            <a:headEnd len="sm" w="sm" type="none"/>
            <a:tailEnd len="med" w="med" type="triangle"/>
          </a:ln>
        </p:spPr>
      </p:cxnSp>
      <p:pic>
        <p:nvPicPr>
          <p:cNvPr id="351" name="Google Shape;351;g30abbf9b20f_0_37"/>
          <p:cNvPicPr preferRelativeResize="0"/>
          <p:nvPr/>
        </p:nvPicPr>
        <p:blipFill rotWithShape="1">
          <a:blip r:embed="rId6">
            <a:alphaModFix/>
          </a:blip>
          <a:srcRect b="0" l="0" r="0" t="0"/>
          <a:stretch/>
        </p:blipFill>
        <p:spPr>
          <a:xfrm>
            <a:off x="4955175" y="4531475"/>
            <a:ext cx="3360136" cy="56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30abbf9b20f_0_52"/>
          <p:cNvSpPr txBox="1"/>
          <p:nvPr>
            <p:ph idx="1" type="body"/>
          </p:nvPr>
        </p:nvSpPr>
        <p:spPr>
          <a:xfrm>
            <a:off x="1431500" y="1361975"/>
            <a:ext cx="7030500" cy="3169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400">
                <a:solidFill>
                  <a:srgbClr val="000000"/>
                </a:solidFill>
                <a:latin typeface="Arial"/>
                <a:ea typeface="Arial"/>
                <a:cs typeface="Arial"/>
                <a:sym typeface="Arial"/>
              </a:rPr>
              <a:t>Otro ejemplo: Función para comprobar si un número es par o impar</a:t>
            </a:r>
            <a:endParaRPr sz="1600">
              <a:solidFill>
                <a:srgbClr val="000000"/>
              </a:solidFill>
              <a:latin typeface="Arial"/>
              <a:ea typeface="Arial"/>
              <a:cs typeface="Arial"/>
              <a:sym typeface="Arial"/>
            </a:endParaRPr>
          </a:p>
        </p:txBody>
      </p:sp>
      <p:sp>
        <p:nvSpPr>
          <p:cNvPr id="357" name="Google Shape;357;g30abbf9b20f_0_5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Devolución del resultado</a:t>
            </a:r>
            <a:endParaRPr/>
          </a:p>
        </p:txBody>
      </p:sp>
      <p:pic>
        <p:nvPicPr>
          <p:cNvPr id="358" name="Google Shape;358;g30abbf9b20f_0_52"/>
          <p:cNvPicPr preferRelativeResize="0"/>
          <p:nvPr/>
        </p:nvPicPr>
        <p:blipFill rotWithShape="1">
          <a:blip r:embed="rId3">
            <a:alphaModFix/>
          </a:blip>
          <a:srcRect b="0" l="0" r="0" t="0"/>
          <a:stretch/>
        </p:blipFill>
        <p:spPr>
          <a:xfrm>
            <a:off x="2515501" y="3002526"/>
            <a:ext cx="3217525" cy="1405200"/>
          </a:xfrm>
          <a:prstGeom prst="rect">
            <a:avLst/>
          </a:prstGeom>
          <a:noFill/>
          <a:ln>
            <a:noFill/>
          </a:ln>
        </p:spPr>
      </p:pic>
      <p:pic>
        <p:nvPicPr>
          <p:cNvPr id="359" name="Google Shape;359;g30abbf9b20f_0_52"/>
          <p:cNvPicPr preferRelativeResize="0"/>
          <p:nvPr/>
        </p:nvPicPr>
        <p:blipFill rotWithShape="1">
          <a:blip r:embed="rId4">
            <a:alphaModFix/>
          </a:blip>
          <a:srcRect b="0" l="0" r="0" t="0"/>
          <a:stretch/>
        </p:blipFill>
        <p:spPr>
          <a:xfrm>
            <a:off x="5733025" y="3487725"/>
            <a:ext cx="2288275" cy="522700"/>
          </a:xfrm>
          <a:prstGeom prst="rect">
            <a:avLst/>
          </a:prstGeom>
          <a:noFill/>
          <a:ln>
            <a:noFill/>
          </a:ln>
        </p:spPr>
      </p:pic>
      <p:cxnSp>
        <p:nvCxnSpPr>
          <p:cNvPr id="360" name="Google Shape;360;g30abbf9b20f_0_52"/>
          <p:cNvCxnSpPr>
            <a:stCxn id="359" idx="1"/>
          </p:cNvCxnSpPr>
          <p:nvPr/>
        </p:nvCxnSpPr>
        <p:spPr>
          <a:xfrm rot="10800000">
            <a:off x="4146625" y="3722075"/>
            <a:ext cx="1586400" cy="27000"/>
          </a:xfrm>
          <a:prstGeom prst="straightConnector1">
            <a:avLst/>
          </a:prstGeom>
          <a:noFill/>
          <a:ln cap="flat" cmpd="sng" w="9525">
            <a:solidFill>
              <a:srgbClr val="FF0000"/>
            </a:solidFill>
            <a:prstDash val="solid"/>
            <a:round/>
            <a:headEnd len="sm" w="sm" type="none"/>
            <a:tailEnd len="med" w="med" type="triangle"/>
          </a:ln>
        </p:spPr>
      </p:cxnSp>
      <p:pic>
        <p:nvPicPr>
          <p:cNvPr id="361" name="Google Shape;361;g30abbf9b20f_0_52"/>
          <p:cNvPicPr preferRelativeResize="0"/>
          <p:nvPr/>
        </p:nvPicPr>
        <p:blipFill rotWithShape="1">
          <a:blip r:embed="rId5">
            <a:alphaModFix/>
          </a:blip>
          <a:srcRect b="0" l="0" r="0" t="0"/>
          <a:stretch/>
        </p:blipFill>
        <p:spPr>
          <a:xfrm>
            <a:off x="5293525" y="4463825"/>
            <a:ext cx="3217525" cy="536254"/>
          </a:xfrm>
          <a:prstGeom prst="rect">
            <a:avLst/>
          </a:prstGeom>
          <a:noFill/>
          <a:ln>
            <a:noFill/>
          </a:ln>
        </p:spPr>
      </p:pic>
      <p:cxnSp>
        <p:nvCxnSpPr>
          <p:cNvPr id="362" name="Google Shape;362;g30abbf9b20f_0_52"/>
          <p:cNvCxnSpPr>
            <a:stCxn id="361" idx="1"/>
          </p:cNvCxnSpPr>
          <p:nvPr/>
        </p:nvCxnSpPr>
        <p:spPr>
          <a:xfrm rot="10800000">
            <a:off x="3519025" y="4384552"/>
            <a:ext cx="1774500" cy="347400"/>
          </a:xfrm>
          <a:prstGeom prst="straightConnector1">
            <a:avLst/>
          </a:prstGeom>
          <a:noFill/>
          <a:ln cap="flat" cmpd="sng" w="9525">
            <a:solidFill>
              <a:srgbClr val="FF0000"/>
            </a:solidFill>
            <a:prstDash val="solid"/>
            <a:round/>
            <a:headEnd len="sm" w="sm" type="none"/>
            <a:tailEnd len="med" w="med" type="triangle"/>
          </a:ln>
        </p:spPr>
      </p:cxnSp>
      <p:pic>
        <p:nvPicPr>
          <p:cNvPr id="363" name="Google Shape;363;g30abbf9b20f_0_52"/>
          <p:cNvPicPr preferRelativeResize="0"/>
          <p:nvPr/>
        </p:nvPicPr>
        <p:blipFill rotWithShape="1">
          <a:blip r:embed="rId6">
            <a:alphaModFix/>
          </a:blip>
          <a:srcRect b="0" l="0" r="0" t="0"/>
          <a:stretch/>
        </p:blipFill>
        <p:spPr>
          <a:xfrm>
            <a:off x="2515500" y="1826650"/>
            <a:ext cx="3681725" cy="78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