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56" r:id="rId3"/>
    <p:sldId id="285" r:id="rId4"/>
    <p:sldId id="270" r:id="rId5"/>
    <p:sldId id="257" r:id="rId6"/>
    <p:sldId id="258" r:id="rId7"/>
    <p:sldId id="286" r:id="rId8"/>
    <p:sldId id="259" r:id="rId9"/>
    <p:sldId id="260" r:id="rId10"/>
    <p:sldId id="261" r:id="rId11"/>
    <p:sldId id="262" r:id="rId12"/>
    <p:sldId id="263" r:id="rId13"/>
    <p:sldId id="264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65" r:id="rId26"/>
    <p:sldId id="266" r:id="rId27"/>
    <p:sldId id="267" r:id="rId28"/>
    <p:sldId id="268" r:id="rId29"/>
    <p:sldId id="269" r:id="rId30"/>
    <p:sldId id="271" r:id="rId31"/>
    <p:sldId id="27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5B82-97C9-4A4D-A61C-5FBC2C7B1475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B151-C9B3-A342-A115-2F8E8F07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5B82-97C9-4A4D-A61C-5FBC2C7B1475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B151-C9B3-A342-A115-2F8E8F07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5B82-97C9-4A4D-A61C-5FBC2C7B1475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B151-C9B3-A342-A115-2F8E8F07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5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5B82-97C9-4A4D-A61C-5FBC2C7B1475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B151-C9B3-A342-A115-2F8E8F07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0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5B82-97C9-4A4D-A61C-5FBC2C7B1475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B151-C9B3-A342-A115-2F8E8F07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1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5B82-97C9-4A4D-A61C-5FBC2C7B1475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B151-C9B3-A342-A115-2F8E8F07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0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5B82-97C9-4A4D-A61C-5FBC2C7B1475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B151-C9B3-A342-A115-2F8E8F07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8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5B82-97C9-4A4D-A61C-5FBC2C7B1475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B151-C9B3-A342-A115-2F8E8F07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5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5B82-97C9-4A4D-A61C-5FBC2C7B1475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B151-C9B3-A342-A115-2F8E8F07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2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5B82-97C9-4A4D-A61C-5FBC2C7B1475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B151-C9B3-A342-A115-2F8E8F07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5B82-97C9-4A4D-A61C-5FBC2C7B1475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B151-C9B3-A342-A115-2F8E8F07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2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E5B82-97C9-4A4D-A61C-5FBC2C7B1475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2B151-C9B3-A342-A115-2F8E8F07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BST260 Final Project</a:t>
            </a:r>
            <a:endParaRPr lang="en-US" dirty="0"/>
          </a:p>
        </p:txBody>
      </p:sp>
      <p:pic>
        <p:nvPicPr>
          <p:cNvPr id="4" name="Content Placeholder 3" descr="UberLyftLogo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" r="46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9674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3" descr="ridecost_distr_hist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765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3" descr="ridereq_distr_box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188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3" descr="cost_per_mi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5301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3" descr="cost_per_min_box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195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3" descr="waittime_hist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0812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3" descr="totalduration_hist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860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3" descr="totalduration_box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5228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3" descr="price_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872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3" descr="price_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277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3" descr="pricein15mi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068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Uber</a:t>
            </a:r>
            <a:r>
              <a:rPr lang="en-US" sz="3600" b="1" dirty="0" smtClean="0"/>
              <a:t> or </a:t>
            </a:r>
            <a:r>
              <a:rPr lang="en-US" sz="3600" b="1" dirty="0" err="1" smtClean="0"/>
              <a:t>Lyft</a:t>
            </a:r>
            <a:r>
              <a:rPr lang="en-US" sz="3600" b="1" dirty="0" smtClean="0"/>
              <a:t>: Which is the Better Option from Longwood to Harvard Square?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Kara Higgins and Ray An</a:t>
            </a:r>
          </a:p>
          <a:p>
            <a:r>
              <a:rPr lang="en-US" dirty="0" smtClean="0"/>
              <a:t>BST260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80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3" descr="cost_totaldur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2312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3" descr="cost_totald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1259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3" descr="cost_d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39980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3" descr="am_co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457200" y="1417638"/>
            <a:ext cx="8229600" cy="5664289"/>
          </a:xfrm>
        </p:spPr>
      </p:pic>
    </p:spTree>
    <p:extLst>
      <p:ext uri="{BB962C8B-B14F-4D97-AF65-F5344CB8AC3E}">
        <p14:creationId xmlns:p14="http://schemas.microsoft.com/office/powerpoint/2010/main" val="55014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3" descr="pm_co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6842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know whether total ride duration and total cost are correlated, we decide to use the SPEARMAN AND MANN-WHITNEY U TEST, and based on the result of the </a:t>
            </a:r>
            <a:r>
              <a:rPr lang="en-US" dirty="0" err="1" smtClean="0"/>
              <a:t>tes</a:t>
            </a:r>
            <a:r>
              <a:rPr lang="en-US" dirty="0" smtClean="0"/>
              <a:t>, we find that the total ride duration and total cost are correlated, the r=0.585. the p-value is less than 0.05.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know whether whether wait time and total cost are correlated, we decide to use the SPEARMAN AND MANN-WHITNEY U TEST, and based on the result of the </a:t>
            </a:r>
            <a:r>
              <a:rPr lang="en-US" dirty="0" err="1" smtClean="0"/>
              <a:t>tes</a:t>
            </a:r>
            <a:r>
              <a:rPr lang="en-US" dirty="0" smtClean="0"/>
              <a:t>, we find that the wait time and total cost are correlated, the r=0.528. the p-value is less than 0.05.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66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know whether whether wait time and total cost/min are correlated, we decide to use the SPEARMAN AND MANN-WHITNEY U TEST, and based on the result of the </a:t>
            </a:r>
            <a:r>
              <a:rPr lang="en-US" dirty="0" err="1" smtClean="0"/>
              <a:t>tes</a:t>
            </a:r>
            <a:r>
              <a:rPr lang="en-US" dirty="0" smtClean="0"/>
              <a:t>, we find that the wait time and total cost are not that correlated, the r=-0.0268. the p-value is more than 0.05.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88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tests </a:t>
            </a:r>
            <a:r>
              <a:rPr lang="en-US" dirty="0" err="1" smtClean="0"/>
              <a:t>probaility</a:t>
            </a:r>
            <a:r>
              <a:rPr lang="en-US" dirty="0" smtClean="0"/>
              <a:t> that a randomly selected </a:t>
            </a:r>
            <a:r>
              <a:rPr lang="en-US" dirty="0" err="1" smtClean="0"/>
              <a:t>Uber</a:t>
            </a:r>
            <a:r>
              <a:rPr lang="en-US" dirty="0" smtClean="0"/>
              <a:t> price is greater than a randomly selected </a:t>
            </a:r>
            <a:r>
              <a:rPr lang="en-US" dirty="0" err="1" smtClean="0"/>
              <a:t>Lyft</a:t>
            </a:r>
            <a:r>
              <a:rPr lang="en-US" dirty="0" smtClean="0"/>
              <a:t> price, than the test result told us that a randomly selected </a:t>
            </a:r>
            <a:r>
              <a:rPr lang="en-US" dirty="0" err="1" smtClean="0"/>
              <a:t>Uber</a:t>
            </a:r>
            <a:r>
              <a:rPr lang="en-US" dirty="0" smtClean="0"/>
              <a:t> price is greater than a randomly selected </a:t>
            </a:r>
            <a:r>
              <a:rPr lang="en-US" dirty="0" err="1" smtClean="0"/>
              <a:t>Lyft</a:t>
            </a:r>
            <a:r>
              <a:rPr lang="en-US" dirty="0" smtClean="0"/>
              <a:t> price.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4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tests </a:t>
            </a:r>
            <a:r>
              <a:rPr lang="en-US" dirty="0" err="1" smtClean="0"/>
              <a:t>probaility</a:t>
            </a:r>
            <a:r>
              <a:rPr lang="en-US" dirty="0" smtClean="0"/>
              <a:t> that a randomly selected </a:t>
            </a:r>
            <a:r>
              <a:rPr lang="en-US" dirty="0" err="1" smtClean="0"/>
              <a:t>Uber</a:t>
            </a:r>
            <a:r>
              <a:rPr lang="en-US" dirty="0" smtClean="0"/>
              <a:t> price is greater than a randomly selected </a:t>
            </a:r>
            <a:r>
              <a:rPr lang="en-US" dirty="0" err="1" smtClean="0"/>
              <a:t>Lyft</a:t>
            </a:r>
            <a:r>
              <a:rPr lang="en-US" dirty="0" smtClean="0"/>
              <a:t> price </a:t>
            </a:r>
            <a:r>
              <a:rPr lang="en-US" dirty="0" err="1" smtClean="0"/>
              <a:t>duing</a:t>
            </a:r>
            <a:r>
              <a:rPr lang="en-US" dirty="0" smtClean="0"/>
              <a:t> the morning rush hour, than the test result told us that a randomly selected </a:t>
            </a:r>
            <a:r>
              <a:rPr lang="en-US" dirty="0" err="1" smtClean="0"/>
              <a:t>Uber</a:t>
            </a:r>
            <a:r>
              <a:rPr lang="en-US" dirty="0" smtClean="0"/>
              <a:t> price is greater than a randomly selected </a:t>
            </a:r>
            <a:r>
              <a:rPr lang="en-US" dirty="0" err="1" smtClean="0"/>
              <a:t>Lyft</a:t>
            </a:r>
            <a:r>
              <a:rPr lang="en-US" dirty="0" smtClean="0"/>
              <a:t> price during the morning rush hour.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9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and End point</a:t>
            </a:r>
            <a:endParaRPr lang="en-US" dirty="0"/>
          </a:p>
        </p:txBody>
      </p:sp>
      <p:pic>
        <p:nvPicPr>
          <p:cNvPr id="4" name="Content Placeholder 3" descr="UberLyftGoogleMa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069" r="-580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9077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tests </a:t>
            </a:r>
            <a:r>
              <a:rPr lang="en-US" dirty="0" err="1" smtClean="0"/>
              <a:t>probaility</a:t>
            </a:r>
            <a:r>
              <a:rPr lang="en-US" dirty="0" smtClean="0"/>
              <a:t> that a randomly selected </a:t>
            </a:r>
            <a:r>
              <a:rPr lang="en-US" dirty="0" err="1" smtClean="0"/>
              <a:t>Uber</a:t>
            </a:r>
            <a:r>
              <a:rPr lang="en-US" dirty="0" smtClean="0"/>
              <a:t> price is greater than a randomly selected </a:t>
            </a:r>
            <a:r>
              <a:rPr lang="en-US" dirty="0" err="1" smtClean="0"/>
              <a:t>Lyft</a:t>
            </a:r>
            <a:r>
              <a:rPr lang="en-US" dirty="0" smtClean="0"/>
              <a:t> price during the evening rush hour, than the test result told us that a randomly selected </a:t>
            </a:r>
            <a:r>
              <a:rPr lang="en-US" dirty="0" err="1" smtClean="0"/>
              <a:t>Uber</a:t>
            </a:r>
            <a:r>
              <a:rPr lang="en-US" dirty="0" smtClean="0"/>
              <a:t> price is not greater than a randomly selected </a:t>
            </a:r>
            <a:r>
              <a:rPr lang="en-US" dirty="0" err="1" smtClean="0"/>
              <a:t>Lyft</a:t>
            </a:r>
            <a:r>
              <a:rPr lang="en-US" dirty="0" smtClean="0"/>
              <a:t> price during the evening rush hour.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13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tests </a:t>
            </a:r>
            <a:r>
              <a:rPr lang="en-US" dirty="0" err="1" smtClean="0"/>
              <a:t>prob</a:t>
            </a:r>
            <a:r>
              <a:rPr lang="en-US" dirty="0" smtClean="0"/>
              <a:t> that a randomly selected </a:t>
            </a:r>
            <a:r>
              <a:rPr lang="en-US" dirty="0" err="1" smtClean="0"/>
              <a:t>Uber's</a:t>
            </a:r>
            <a:r>
              <a:rPr lang="en-US" dirty="0" smtClean="0"/>
              <a:t> cost per minute is greater than a rand selected </a:t>
            </a:r>
            <a:r>
              <a:rPr lang="en-US" dirty="0" err="1" smtClean="0"/>
              <a:t>Lyft's</a:t>
            </a:r>
            <a:r>
              <a:rPr lang="en-US" dirty="0" smtClean="0"/>
              <a:t>  cost per minute, than the test result told us that a randomly selected </a:t>
            </a:r>
            <a:r>
              <a:rPr lang="en-US" dirty="0" err="1" smtClean="0"/>
              <a:t>Uber's</a:t>
            </a:r>
            <a:r>
              <a:rPr lang="en-US" dirty="0" smtClean="0"/>
              <a:t> cost per minute is greater than a randomly selected </a:t>
            </a:r>
            <a:r>
              <a:rPr lang="en-US" dirty="0" err="1" smtClean="0"/>
              <a:t>Lyft's</a:t>
            </a:r>
            <a:r>
              <a:rPr lang="en-US" dirty="0" smtClean="0"/>
              <a:t>  cost per minute.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1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Many Harvard Chan students, staff, and faculty choose to live in Cambridge, and others cross-register for classes or attend events that are offered on the main campus</a:t>
            </a:r>
          </a:p>
          <a:p>
            <a:r>
              <a:rPr lang="en-US" sz="2800" dirty="0" smtClean="0"/>
              <a:t>M2 shuttle: free option but can be unreliable, crowded, inflexible </a:t>
            </a:r>
          </a:p>
          <a:p>
            <a:r>
              <a:rPr lang="en-US" sz="2800" dirty="0" smtClean="0"/>
              <a:t>The MBTA: inefficient and can experience heavy traffic</a:t>
            </a:r>
          </a:p>
          <a:p>
            <a:r>
              <a:rPr lang="en-US" sz="2800" dirty="0" err="1" smtClean="0"/>
              <a:t>Uber</a:t>
            </a:r>
            <a:r>
              <a:rPr lang="en-US" sz="2800" dirty="0" smtClean="0"/>
              <a:t> or </a:t>
            </a:r>
            <a:r>
              <a:rPr lang="en-US" sz="2800" dirty="0" err="1" smtClean="0"/>
              <a:t>Lyft</a:t>
            </a:r>
            <a:r>
              <a:rPr lang="en-US" sz="2800" dirty="0" smtClean="0"/>
              <a:t>: may save time that could better be spent studying or working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309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Which service is cheaper overall for our chosen route?</a:t>
            </a:r>
          </a:p>
          <a:p>
            <a:r>
              <a:rPr lang="en-US" sz="2800" dirty="0" smtClean="0"/>
              <a:t>What do the time of day/day of week trends in fares look like for each service?</a:t>
            </a:r>
          </a:p>
          <a:p>
            <a:r>
              <a:rPr lang="en-US" sz="2800" dirty="0" smtClean="0"/>
              <a:t>Which service is preferable based on cost and wait time during morning and evening rush hour?</a:t>
            </a:r>
          </a:p>
          <a:p>
            <a:r>
              <a:rPr lang="en-US" sz="2800" dirty="0" smtClean="0"/>
              <a:t>Which service has a shorter wait time and/or </a:t>
            </a:r>
            <a:r>
              <a:rPr lang="en-US" sz="2800" dirty="0" err="1" smtClean="0"/>
              <a:t>expectated</a:t>
            </a:r>
            <a:r>
              <a:rPr lang="en-US" sz="2800" dirty="0" smtClean="0"/>
              <a:t> time to destination?</a:t>
            </a:r>
          </a:p>
          <a:p>
            <a:r>
              <a:rPr lang="en-US" sz="2800" dirty="0" smtClean="0"/>
              <a:t>How does the cost per expected minute of travel compare for each service?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184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&amp;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4-week collection period ran Monday-Friday from November 6 - December 1. </a:t>
            </a:r>
          </a:p>
          <a:p>
            <a:r>
              <a:rPr lang="en-US" sz="2400" dirty="0" smtClean="0"/>
              <a:t>We aimed to collect a total of 16 data points each day (8 </a:t>
            </a:r>
            <a:r>
              <a:rPr lang="en-US" sz="2400" dirty="0" err="1" smtClean="0"/>
              <a:t>Uber</a:t>
            </a:r>
            <a:r>
              <a:rPr lang="en-US" sz="2400" dirty="0" smtClean="0"/>
              <a:t>/</a:t>
            </a:r>
            <a:r>
              <a:rPr lang="en-US" sz="2400" dirty="0" err="1" smtClean="0"/>
              <a:t>Lyft</a:t>
            </a:r>
            <a:r>
              <a:rPr lang="en-US" sz="2400" dirty="0" smtClean="0"/>
              <a:t> pairs) for a total goal of 320 data points. </a:t>
            </a:r>
          </a:p>
          <a:p>
            <a:r>
              <a:rPr lang="en-US" sz="2400" dirty="0" smtClean="0"/>
              <a:t>Each team member used screenshots on his/her phone to collect the data each day: 1 </a:t>
            </a:r>
            <a:r>
              <a:rPr lang="en-US" sz="2400" dirty="0" err="1" smtClean="0"/>
              <a:t>Uber</a:t>
            </a:r>
            <a:r>
              <a:rPr lang="en-US" sz="2400" dirty="0" smtClean="0"/>
              <a:t> observation and 1 </a:t>
            </a:r>
            <a:r>
              <a:rPr lang="en-US" sz="2400" dirty="0" err="1" smtClean="0"/>
              <a:t>Lyft</a:t>
            </a:r>
            <a:r>
              <a:rPr lang="en-US" sz="2400" dirty="0" smtClean="0"/>
              <a:t> observation at random times between 8-9am, 9-10am, 5-6pm, and 6-7pm.</a:t>
            </a:r>
          </a:p>
          <a:p>
            <a:r>
              <a:rPr lang="en-US" sz="2400" dirty="0" smtClean="0"/>
              <a:t>Use the </a:t>
            </a:r>
            <a:r>
              <a:rPr lang="en-US" sz="2400" dirty="0" err="1" smtClean="0"/>
              <a:t>Uber</a:t>
            </a:r>
            <a:r>
              <a:rPr lang="en-US" sz="2400" dirty="0" smtClean="0"/>
              <a:t> and </a:t>
            </a:r>
            <a:r>
              <a:rPr lang="en-US" sz="2400" dirty="0" err="1" smtClean="0"/>
              <a:t>Lyft</a:t>
            </a:r>
            <a:r>
              <a:rPr lang="en-US" sz="2400" dirty="0" smtClean="0"/>
              <a:t> App to set the position from Vanderbilt Hall to Widener Gate. Then, screenshot of the estimated price, wait time, and duration 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723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Data Collection</a:t>
            </a:r>
            <a:endParaRPr lang="en-US" dirty="0"/>
          </a:p>
        </p:txBody>
      </p:sp>
      <p:pic>
        <p:nvPicPr>
          <p:cNvPr id="4" name="Content Placeholder 3" descr="Uber_Screenshot_Resiz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37" r="-111537"/>
          <a:stretch>
            <a:fillRect/>
          </a:stretch>
        </p:blipFill>
        <p:spPr>
          <a:xfrm>
            <a:off x="154474" y="1737489"/>
            <a:ext cx="7337011" cy="4525963"/>
          </a:xfrm>
        </p:spPr>
      </p:pic>
      <p:pic>
        <p:nvPicPr>
          <p:cNvPr id="5" name="Picture 4" descr="Lyft_Screenshot_Resiz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39" y="1737489"/>
            <a:ext cx="2359516" cy="433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9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3" descr="ridereq_dist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64" r="-34164"/>
          <a:stretch>
            <a:fillRect/>
          </a:stretch>
        </p:blipFill>
        <p:spPr>
          <a:xfrm>
            <a:off x="457200" y="1237162"/>
            <a:ext cx="8229600" cy="4889001"/>
          </a:xfrm>
        </p:spPr>
      </p:pic>
    </p:spTree>
    <p:extLst>
      <p:ext uri="{BB962C8B-B14F-4D97-AF65-F5344CB8AC3E}">
        <p14:creationId xmlns:p14="http://schemas.microsoft.com/office/powerpoint/2010/main" val="247537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Content Placeholder 3" descr="ridereq_distr_col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348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739</Words>
  <Application>Microsoft Macintosh PowerPoint</Application>
  <PresentationFormat>On-screen Show (4:3)</PresentationFormat>
  <Paragraphs>53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BST260 Final Project</vt:lpstr>
      <vt:lpstr>Uber or Lyft: Which is the Better Option from Longwood to Harvard Square?</vt:lpstr>
      <vt:lpstr>Start and End point</vt:lpstr>
      <vt:lpstr>Overview &amp; Motivation</vt:lpstr>
      <vt:lpstr>Initial Questions</vt:lpstr>
      <vt:lpstr>Data Collection &amp; Cleaning</vt:lpstr>
      <vt:lpstr>Screenshot Data Collection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Final Analysis</vt:lpstr>
      <vt:lpstr>Final Analysis</vt:lpstr>
      <vt:lpstr>Final Analysis</vt:lpstr>
      <vt:lpstr>Final Analysis</vt:lpstr>
      <vt:lpstr>Final Analysis</vt:lpstr>
      <vt:lpstr>Final Analysis</vt:lpstr>
      <vt:lpstr>Final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or Lyft: Which is the Better Option from Longwood to Harvard Square?</dc:title>
  <dc:creator>东正阳 安</dc:creator>
  <cp:lastModifiedBy>东正阳 安</cp:lastModifiedBy>
  <cp:revision>6</cp:revision>
  <dcterms:created xsi:type="dcterms:W3CDTF">2017-12-08T18:31:38Z</dcterms:created>
  <dcterms:modified xsi:type="dcterms:W3CDTF">2017-12-08T19:01:33Z</dcterms:modified>
</cp:coreProperties>
</file>