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84" r:id="rId2"/>
    <p:sldId id="288" r:id="rId3"/>
    <p:sldId id="289" r:id="rId4"/>
    <p:sldId id="291" r:id="rId5"/>
    <p:sldId id="290" r:id="rId6"/>
    <p:sldId id="286" r:id="rId7"/>
    <p:sldId id="292" r:id="rId8"/>
    <p:sldId id="260" r:id="rId9"/>
    <p:sldId id="299" r:id="rId10"/>
    <p:sldId id="293" r:id="rId11"/>
    <p:sldId id="294" r:id="rId12"/>
    <p:sldId id="295" r:id="rId13"/>
    <p:sldId id="296" r:id="rId14"/>
    <p:sldId id="297" r:id="rId15"/>
    <p:sldId id="298" r:id="rId16"/>
    <p:sldId id="301" r:id="rId17"/>
    <p:sldId id="30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74" autoAdjust="0"/>
  </p:normalViewPr>
  <p:slideViewPr>
    <p:cSldViewPr snapToGrid="0" snapToObjects="1">
      <p:cViewPr varScale="1">
        <p:scale>
          <a:sx n="82" d="100"/>
          <a:sy n="82" d="100"/>
        </p:scale>
        <p:origin x="-9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2D007-9F87-DD42-A9D6-2E7FA36ECD87}" type="datetimeFigureOut">
              <a:rPr lang="en-US" smtClean="0"/>
              <a:t>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F0A82-AFCF-AD4E-B0BE-96B91B3E53B3}" type="slidenum">
              <a:rPr lang="en-US" smtClean="0"/>
              <a:t>‹#›</a:t>
            </a:fld>
            <a:endParaRPr lang="en-US"/>
          </a:p>
        </p:txBody>
      </p:sp>
    </p:spTree>
    <p:extLst>
      <p:ext uri="{BB962C8B-B14F-4D97-AF65-F5344CB8AC3E}">
        <p14:creationId xmlns:p14="http://schemas.microsoft.com/office/powerpoint/2010/main" val="33499811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Uber</a:t>
            </a:r>
            <a:r>
              <a:rPr lang="en-US" dirty="0" smtClean="0"/>
              <a:t> or</a:t>
            </a:r>
            <a:r>
              <a:rPr lang="en-US" baseline="0" dirty="0" smtClean="0"/>
              <a:t> </a:t>
            </a:r>
            <a:r>
              <a:rPr lang="en-US" baseline="0" dirty="0" err="1" smtClean="0"/>
              <a:t>Lyft</a:t>
            </a:r>
            <a:r>
              <a:rPr lang="en-US" baseline="0" dirty="0" smtClean="0"/>
              <a:t>: Which is the better option from </a:t>
            </a:r>
            <a:r>
              <a:rPr lang="en-US" baseline="0" dirty="0" err="1" smtClean="0"/>
              <a:t>Loogwood</a:t>
            </a:r>
            <a:r>
              <a:rPr lang="en-US" baseline="0" dirty="0" smtClean="0"/>
              <a:t> to Harvard Square</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a:t>
            </a:fld>
            <a:endParaRPr lang="en-US"/>
          </a:p>
        </p:txBody>
      </p:sp>
    </p:spTree>
    <p:extLst>
      <p:ext uri="{BB962C8B-B14F-4D97-AF65-F5344CB8AC3E}">
        <p14:creationId xmlns:p14="http://schemas.microsoft.com/office/powerpoint/2010/main" val="412082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histogram plot we have is the one that </a:t>
            </a:r>
            <a:r>
              <a:rPr lang="en-US" sz="1200" kern="1200" dirty="0" err="1" smtClean="0">
                <a:solidFill>
                  <a:schemeClr val="tx1"/>
                </a:solidFill>
                <a:latin typeface="+mn-lt"/>
                <a:ea typeface="+mn-ea"/>
                <a:cs typeface="+mn-cs"/>
              </a:rPr>
              <a:t>descirbe</a:t>
            </a:r>
            <a:r>
              <a:rPr lang="en-US" sz="1200" kern="1200" dirty="0" smtClean="0">
                <a:solidFill>
                  <a:schemeClr val="tx1"/>
                </a:solidFill>
                <a:latin typeface="+mn-lt"/>
                <a:ea typeface="+mn-ea"/>
                <a:cs typeface="+mn-cs"/>
              </a:rPr>
              <a:t> the distribution of wait time by two service during the morning and evening rush hour. As we can saw from the plot, during the morning rush hour, the distribution of wait time for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are all right skew. During the evening rush hour, the distribution of wait time for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normally distributed, but the distribution of wait time for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still right skew.</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10</a:t>
            </a:fld>
            <a:endParaRPr lang="en-US"/>
          </a:p>
        </p:txBody>
      </p:sp>
    </p:spTree>
    <p:extLst>
      <p:ext uri="{BB962C8B-B14F-4D97-AF65-F5344CB8AC3E}">
        <p14:creationId xmlns:p14="http://schemas.microsoft.com/office/powerpoint/2010/main" val="23899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compare the price for two service during the morning rush hour. We can find that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for most of time. But for both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they did have some higher price outliers.</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11</a:t>
            </a:fld>
            <a:endParaRPr lang="en-US"/>
          </a:p>
        </p:txBody>
      </p:sp>
    </p:spTree>
    <p:extLst>
      <p:ext uri="{BB962C8B-B14F-4D97-AF65-F5344CB8AC3E}">
        <p14:creationId xmlns:p14="http://schemas.microsoft.com/office/powerpoint/2010/main" val="33493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compare the price for two service during the evening rush hour. We can find the price between the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similar. We can the cost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kind of mixed with each other. However, we can still see the </a:t>
            </a:r>
            <a:r>
              <a:rPr lang="en-US" sz="1200" kern="1200" dirty="0" err="1" smtClean="0">
                <a:solidFill>
                  <a:schemeClr val="tx1"/>
                </a:solidFill>
                <a:latin typeface="+mn-lt"/>
                <a:ea typeface="+mn-ea"/>
                <a:cs typeface="+mn-cs"/>
              </a:rPr>
              <a:t>bottome</a:t>
            </a:r>
            <a:r>
              <a:rPr lang="en-US" sz="1200" kern="1200" dirty="0" smtClean="0">
                <a:solidFill>
                  <a:schemeClr val="tx1"/>
                </a:solidFill>
                <a:latin typeface="+mn-lt"/>
                <a:ea typeface="+mn-ea"/>
                <a:cs typeface="+mn-cs"/>
              </a:rPr>
              <a:t> line (lower cost) in </a:t>
            </a:r>
            <a:r>
              <a:rPr lang="en-US" sz="1200" kern="1200" dirty="0" err="1" smtClean="0">
                <a:solidFill>
                  <a:schemeClr val="tx1"/>
                </a:solidFill>
                <a:latin typeface="+mn-lt"/>
                <a:ea typeface="+mn-ea"/>
                <a:cs typeface="+mn-cs"/>
              </a:rPr>
              <a:t>thsi</a:t>
            </a:r>
            <a:r>
              <a:rPr lang="en-US" sz="1200" kern="1200" dirty="0" smtClean="0">
                <a:solidFill>
                  <a:schemeClr val="tx1"/>
                </a:solidFill>
                <a:latin typeface="+mn-lt"/>
                <a:ea typeface="+mn-ea"/>
                <a:cs typeface="+mn-cs"/>
              </a:rPr>
              <a:t> plot still shows that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have a lower price.</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12</a:t>
            </a:fld>
            <a:endParaRPr lang="en-US"/>
          </a:p>
        </p:txBody>
      </p:sp>
    </p:spTree>
    <p:extLst>
      <p:ext uri="{BB962C8B-B14F-4D97-AF65-F5344CB8AC3E}">
        <p14:creationId xmlns:p14="http://schemas.microsoft.com/office/powerpoint/2010/main" val="440969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is the one that describe the cost </a:t>
            </a:r>
            <a:r>
              <a:rPr lang="en-US" sz="1200" kern="1200" dirty="0" err="1" smtClean="0">
                <a:solidFill>
                  <a:schemeClr val="tx1"/>
                </a:solidFill>
                <a:latin typeface="+mn-lt"/>
                <a:ea typeface="+mn-ea"/>
                <a:cs typeface="+mn-cs"/>
              </a:rPr>
              <a:t>vs</a:t>
            </a:r>
            <a:r>
              <a:rPr lang="en-US" sz="1200" kern="1200" dirty="0" smtClean="0">
                <a:solidFill>
                  <a:schemeClr val="tx1"/>
                </a:solidFill>
                <a:latin typeface="+mn-lt"/>
                <a:ea typeface="+mn-ea"/>
                <a:cs typeface="+mn-cs"/>
              </a:rPr>
              <a:t> total duration by two service. We can see from the plot that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has several highest cost outliers compared with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Overall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has a lower price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13</a:t>
            </a:fld>
            <a:endParaRPr lang="en-US"/>
          </a:p>
        </p:txBody>
      </p:sp>
    </p:spTree>
    <p:extLst>
      <p:ext uri="{BB962C8B-B14F-4D97-AF65-F5344CB8AC3E}">
        <p14:creationId xmlns:p14="http://schemas.microsoft.com/office/powerpoint/2010/main" val="34912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describe the cost </a:t>
            </a:r>
            <a:r>
              <a:rPr lang="en-US" sz="1200" kern="1200" dirty="0" err="1" smtClean="0">
                <a:solidFill>
                  <a:schemeClr val="tx1"/>
                </a:solidFill>
                <a:latin typeface="+mn-lt"/>
                <a:ea typeface="+mn-ea"/>
                <a:cs typeface="+mn-cs"/>
              </a:rPr>
              <a:t>vs</a:t>
            </a:r>
            <a:r>
              <a:rPr lang="en-US" sz="1200" kern="1200" dirty="0" smtClean="0">
                <a:solidFill>
                  <a:schemeClr val="tx1"/>
                </a:solidFill>
                <a:latin typeface="+mn-lt"/>
                <a:ea typeface="+mn-ea"/>
                <a:cs typeface="+mn-cs"/>
              </a:rPr>
              <a:t> total duration by two service. We use morning and evening rush hour to better interpret the </a:t>
            </a:r>
            <a:r>
              <a:rPr lang="en-US" sz="1200" kern="1200" dirty="0" err="1" smtClean="0">
                <a:solidFill>
                  <a:schemeClr val="tx1"/>
                </a:solidFill>
                <a:latin typeface="+mn-lt"/>
                <a:ea typeface="+mn-ea"/>
                <a:cs typeface="+mn-cs"/>
              </a:rPr>
              <a:t>trand</a:t>
            </a:r>
            <a:r>
              <a:rPr lang="en-US" sz="1200" kern="1200" dirty="0" smtClean="0">
                <a:solidFill>
                  <a:schemeClr val="tx1"/>
                </a:solidFill>
                <a:latin typeface="+mn-lt"/>
                <a:ea typeface="+mn-ea"/>
                <a:cs typeface="+mn-cs"/>
              </a:rPr>
              <a:t> of cost for two service. This plot also shows that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has several highest cost outliers compared with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especially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the evening rush hours. Overall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has a lower price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14</a:t>
            </a:fld>
            <a:endParaRPr lang="en-US"/>
          </a:p>
        </p:txBody>
      </p:sp>
    </p:spTree>
    <p:extLst>
      <p:ext uri="{BB962C8B-B14F-4D97-AF65-F5344CB8AC3E}">
        <p14:creationId xmlns:p14="http://schemas.microsoft.com/office/powerpoint/2010/main" val="89417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plot below we have is the one that </a:t>
            </a:r>
            <a:r>
              <a:rPr lang="en-US" sz="1200" kern="1200" dirty="0" err="1" smtClean="0">
                <a:solidFill>
                  <a:schemeClr val="tx1"/>
                </a:solidFill>
                <a:latin typeface="+mn-lt"/>
                <a:ea typeface="+mn-ea"/>
                <a:cs typeface="+mn-cs"/>
              </a:rPr>
              <a:t>descirbe</a:t>
            </a:r>
            <a:r>
              <a:rPr lang="en-US" sz="1200" kern="1200" dirty="0" smtClean="0">
                <a:solidFill>
                  <a:schemeClr val="tx1"/>
                </a:solidFill>
                <a:latin typeface="+mn-lt"/>
                <a:ea typeface="+mn-ea"/>
                <a:cs typeface="+mn-cs"/>
              </a:rPr>
              <a:t> that the distribution of cost per minute by two service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morning and evening rush hour by using boxplot. We can find that during the </a:t>
            </a:r>
            <a:r>
              <a:rPr lang="en-US" sz="1200" kern="1200" dirty="0" err="1" smtClean="0">
                <a:solidFill>
                  <a:schemeClr val="tx1"/>
                </a:solidFill>
                <a:latin typeface="+mn-lt"/>
                <a:ea typeface="+mn-ea"/>
                <a:cs typeface="+mn-cs"/>
              </a:rPr>
              <a:t>moring</a:t>
            </a:r>
            <a:r>
              <a:rPr lang="en-US" sz="1200" kern="1200" dirty="0" smtClean="0">
                <a:solidFill>
                  <a:schemeClr val="tx1"/>
                </a:solidFill>
                <a:latin typeface="+mn-lt"/>
                <a:ea typeface="+mn-ea"/>
                <a:cs typeface="+mn-cs"/>
              </a:rPr>
              <a:t> rush hour, the cost per minute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But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the evening rush hour, the cost per minute of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cheaper than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This could happens </a:t>
            </a:r>
            <a:r>
              <a:rPr lang="en-US" sz="1200" kern="1200" dirty="0" err="1" smtClean="0">
                <a:solidFill>
                  <a:schemeClr val="tx1"/>
                </a:solidFill>
                <a:latin typeface="+mn-lt"/>
                <a:ea typeface="+mn-ea"/>
                <a:cs typeface="+mn-cs"/>
              </a:rPr>
              <a:t>becasue</a:t>
            </a:r>
            <a:r>
              <a:rPr lang="en-US" sz="1200" kern="1200" dirty="0" smtClean="0">
                <a:solidFill>
                  <a:schemeClr val="tx1"/>
                </a:solidFill>
                <a:latin typeface="+mn-lt"/>
                <a:ea typeface="+mn-ea"/>
                <a:cs typeface="+mn-cs"/>
              </a:rPr>
              <a:t> the total duration of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longer than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15</a:t>
            </a:fld>
            <a:endParaRPr lang="en-US"/>
          </a:p>
        </p:txBody>
      </p:sp>
    </p:spTree>
    <p:extLst>
      <p:ext uri="{BB962C8B-B14F-4D97-AF65-F5344CB8AC3E}">
        <p14:creationId xmlns:p14="http://schemas.microsoft.com/office/powerpoint/2010/main" val="88159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describe the average price in 15 minutes increments during the morning and evening rush hour. We can see clearly that the </a:t>
            </a:r>
            <a:r>
              <a:rPr lang="en-US" sz="1200" kern="1200" dirty="0" err="1" smtClean="0">
                <a:solidFill>
                  <a:schemeClr val="tx1"/>
                </a:solidFill>
                <a:latin typeface="+mn-lt"/>
                <a:ea typeface="+mn-ea"/>
                <a:cs typeface="+mn-cs"/>
              </a:rPr>
              <a:t>higest</a:t>
            </a:r>
            <a:r>
              <a:rPr lang="en-US" sz="1200" kern="1200" dirty="0" smtClean="0">
                <a:solidFill>
                  <a:schemeClr val="tx1"/>
                </a:solidFill>
                <a:latin typeface="+mn-lt"/>
                <a:ea typeface="+mn-ea"/>
                <a:cs typeface="+mn-cs"/>
              </a:rPr>
              <a:t> price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the day is concentrated between 17:30pm to 18:00pm. That could means the worst traffic time period of Boston city is between 17:30pm to 18:00pm.</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16</a:t>
            </a:fld>
            <a:endParaRPr lang="en-US"/>
          </a:p>
        </p:txBody>
      </p:sp>
    </p:spTree>
    <p:extLst>
      <p:ext uri="{BB962C8B-B14F-4D97-AF65-F5344CB8AC3E}">
        <p14:creationId xmlns:p14="http://schemas.microsoft.com/office/powerpoint/2010/main" val="746476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plot below, we can clearly see that we should choose </a:t>
            </a:r>
            <a:r>
              <a:rPr lang="en-US" dirty="0" err="1" smtClean="0"/>
              <a:t>Lyft</a:t>
            </a:r>
            <a:r>
              <a:rPr lang="en-US" dirty="0" smtClean="0"/>
              <a:t> other than </a:t>
            </a:r>
            <a:r>
              <a:rPr lang="en-US" dirty="0" err="1" smtClean="0"/>
              <a:t>Uber</a:t>
            </a:r>
            <a:r>
              <a:rPr lang="en-US" dirty="0" smtClean="0"/>
              <a:t> for the most of time during the day. However during the 17:45pm to 18pm, we can choose </a:t>
            </a:r>
            <a:r>
              <a:rPr lang="en-US" dirty="0" err="1" smtClean="0"/>
              <a:t>Uber</a:t>
            </a:r>
            <a:r>
              <a:rPr lang="en-US" dirty="0" smtClean="0"/>
              <a:t>. As for the time period between 18:15pm to 18:30pm, the cost of </a:t>
            </a:r>
            <a:r>
              <a:rPr lang="en-US" dirty="0" err="1" smtClean="0"/>
              <a:t>Uber</a:t>
            </a:r>
            <a:r>
              <a:rPr lang="en-US" dirty="0" smtClean="0"/>
              <a:t> and </a:t>
            </a:r>
            <a:r>
              <a:rPr lang="en-US" dirty="0" err="1" smtClean="0"/>
              <a:t>lyft</a:t>
            </a:r>
            <a:r>
              <a:rPr lang="en-US" dirty="0" smtClean="0"/>
              <a:t> is similar. </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17</a:t>
            </a:fld>
            <a:endParaRPr lang="en-US"/>
          </a:p>
        </p:txBody>
      </p:sp>
    </p:spTree>
    <p:extLst>
      <p:ext uri="{BB962C8B-B14F-4D97-AF65-F5344CB8AC3E}">
        <p14:creationId xmlns:p14="http://schemas.microsoft.com/office/powerpoint/2010/main" val="40923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Harvard T.H. Chan School of Public Health is located in the Longwood Medical area in Boston, while the main Harvard University campus is located in Cambridge. Many Harvard Chan students, staff, and faculty choose to live in Cambridge, and others cross-register for classes or attend events that are offered on the main campus. Thus, there is a need to determine the most cost-effective and efficient commute option between the two campuses, especially during rush-hour periods.</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2</a:t>
            </a:fld>
            <a:endParaRPr lang="en-US"/>
          </a:p>
        </p:txBody>
      </p:sp>
    </p:spTree>
    <p:extLst>
      <p:ext uri="{BB962C8B-B14F-4D97-AF65-F5344CB8AC3E}">
        <p14:creationId xmlns:p14="http://schemas.microsoft.com/office/powerpoint/2010/main" val="268111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M2 shuttle provides a free option but can be unreliable, crowded, inflexible due to its set schedule, and takes an inefficient route in order to stop at popular locations along Massachusetts Avenue.</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3</a:t>
            </a:fld>
            <a:endParaRPr lang="en-US"/>
          </a:p>
        </p:txBody>
      </p:sp>
    </p:spTree>
    <p:extLst>
      <p:ext uri="{BB962C8B-B14F-4D97-AF65-F5344CB8AC3E}">
        <p14:creationId xmlns:p14="http://schemas.microsoft.com/office/powerpoint/2010/main" val="13479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MBTA offers several routes that are also inefficient and can experience heavy traffic.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4</a:t>
            </a:fld>
            <a:endParaRPr lang="en-US"/>
          </a:p>
        </p:txBody>
      </p:sp>
    </p:spTree>
    <p:extLst>
      <p:ext uri="{BB962C8B-B14F-4D97-AF65-F5344CB8AC3E}">
        <p14:creationId xmlns:p14="http://schemas.microsoft.com/office/powerpoint/2010/main" val="63626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a:t>
            </a:r>
            <a:r>
              <a:rPr lang="en-US" dirty="0" err="1" smtClean="0"/>
              <a:t>Uber</a:t>
            </a:r>
            <a:r>
              <a:rPr lang="en-US" dirty="0" smtClean="0"/>
              <a:t> or </a:t>
            </a:r>
            <a:r>
              <a:rPr lang="en-US" dirty="0" err="1" smtClean="0"/>
              <a:t>Lyft</a:t>
            </a:r>
            <a:r>
              <a:rPr lang="en-US" dirty="0" smtClean="0"/>
              <a:t> may save time that could better be spent studying or working, especially if we can determine the best time to travel and the best service to use in order to get a good price. </a:t>
            </a:r>
          </a:p>
          <a:p>
            <a:r>
              <a:rPr lang="en-US" sz="1200" dirty="0" smtClean="0"/>
              <a:t>Which service is cheaper overall for our chosen route?</a:t>
            </a:r>
          </a:p>
          <a:p>
            <a:r>
              <a:rPr lang="en-US" sz="1200" dirty="0" smtClean="0"/>
              <a:t>What do the time of day/day of week trends in fares look like for each service?</a:t>
            </a:r>
          </a:p>
          <a:p>
            <a:r>
              <a:rPr lang="en-US" sz="1200" dirty="0" smtClean="0"/>
              <a:t>Which service is preferable based on cost and wait time during morning and evening rush hour?</a:t>
            </a:r>
          </a:p>
          <a:p>
            <a:r>
              <a:rPr lang="en-US" sz="1200" dirty="0" smtClean="0"/>
              <a:t>Which service has a shorter wait time and/or </a:t>
            </a:r>
            <a:r>
              <a:rPr lang="en-US" sz="1200" dirty="0" err="1" smtClean="0"/>
              <a:t>expectated</a:t>
            </a:r>
            <a:r>
              <a:rPr lang="en-US" sz="1200" dirty="0" smtClean="0"/>
              <a:t> time to destination?</a:t>
            </a:r>
          </a:p>
          <a:p>
            <a:r>
              <a:rPr lang="en-US" sz="1200" dirty="0" smtClean="0"/>
              <a:t>How does the cost per expected minute of travel compare for each service?</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5</a:t>
            </a:fld>
            <a:endParaRPr lang="en-US"/>
          </a:p>
        </p:txBody>
      </p:sp>
    </p:spTree>
    <p:extLst>
      <p:ext uri="{BB962C8B-B14F-4D97-AF65-F5344CB8AC3E}">
        <p14:creationId xmlns:p14="http://schemas.microsoft.com/office/powerpoint/2010/main" val="391225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4-week collection period ran Monday-Friday from November 6 - December 1. </a:t>
            </a:r>
          </a:p>
          <a:p>
            <a:r>
              <a:rPr lang="en-US" sz="1200" dirty="0" smtClean="0"/>
              <a:t>Collect 16 data points each day (8 </a:t>
            </a:r>
            <a:r>
              <a:rPr lang="en-US" sz="1200" dirty="0" err="1" smtClean="0"/>
              <a:t>Uber</a:t>
            </a:r>
            <a:r>
              <a:rPr lang="en-US" sz="1200" dirty="0" smtClean="0"/>
              <a:t>/</a:t>
            </a:r>
            <a:r>
              <a:rPr lang="en-US" sz="1200" dirty="0" err="1" smtClean="0"/>
              <a:t>Lyft</a:t>
            </a:r>
            <a:r>
              <a:rPr lang="en-US" sz="1200" dirty="0" smtClean="0"/>
              <a:t> pairs) for a total goal of 320 data points. </a:t>
            </a:r>
          </a:p>
          <a:p>
            <a:r>
              <a:rPr lang="en-US" sz="1200" dirty="0" smtClean="0"/>
              <a:t>Each team member used screenshots on phone to collect the data each day: 1 </a:t>
            </a:r>
            <a:r>
              <a:rPr lang="en-US" sz="1200" dirty="0" err="1" smtClean="0"/>
              <a:t>Uber</a:t>
            </a:r>
            <a:r>
              <a:rPr lang="en-US" sz="1200" dirty="0" smtClean="0"/>
              <a:t> and 1 </a:t>
            </a:r>
            <a:r>
              <a:rPr lang="en-US" sz="1200" dirty="0" err="1" smtClean="0"/>
              <a:t>Lyft</a:t>
            </a:r>
            <a:r>
              <a:rPr lang="en-US" sz="1200" dirty="0" smtClean="0"/>
              <a:t> observation at random times between 8-9am, 9-10am, 5-6pm, and 6-7pm.</a:t>
            </a:r>
          </a:p>
          <a:p>
            <a:r>
              <a:rPr lang="en-US" sz="1200" dirty="0" smtClean="0"/>
              <a:t>Use the </a:t>
            </a:r>
            <a:r>
              <a:rPr lang="en-US" sz="1200" dirty="0" err="1" smtClean="0"/>
              <a:t>Uber</a:t>
            </a:r>
            <a:r>
              <a:rPr lang="en-US" sz="1200" dirty="0" smtClean="0"/>
              <a:t> and </a:t>
            </a:r>
            <a:r>
              <a:rPr lang="en-US" sz="1200" dirty="0" err="1" smtClean="0"/>
              <a:t>Lyft</a:t>
            </a:r>
            <a:r>
              <a:rPr lang="en-US" sz="1200" dirty="0" smtClean="0"/>
              <a:t> App to set the position from Vanderbilt Hall to Widener Gate. Screenshot of the estimated price, wait time, and duration time.</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6</a:t>
            </a:fld>
            <a:endParaRPr lang="en-US"/>
          </a:p>
        </p:txBody>
      </p:sp>
    </p:spTree>
    <p:extLst>
      <p:ext uri="{BB962C8B-B14F-4D97-AF65-F5344CB8AC3E}">
        <p14:creationId xmlns:p14="http://schemas.microsoft.com/office/powerpoint/2010/main" val="278275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histogram below shows the distribution of the ride request times, with dotted lines representing the rush hour windows that we defined. As you can see, all rides were requested within the window. We hoped to request at random times within each window, which would result in a flat distribution across each window. The distribution is not perfectly flat, but it also doesn’t look to have an obvious or concerning shape. The differences are likely due to a tendency to request within the first half of each hour so we did not forget. </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7</a:t>
            </a:fld>
            <a:endParaRPr lang="en-US"/>
          </a:p>
        </p:txBody>
      </p:sp>
    </p:spTree>
    <p:extLst>
      <p:ext uri="{BB962C8B-B14F-4D97-AF65-F5344CB8AC3E}">
        <p14:creationId xmlns:p14="http://schemas.microsoft.com/office/powerpoint/2010/main" val="401896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boxplot compares the distribution of cost by service during the morning and evening rush hour. In the morning rush hour,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looks clearly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In the evening rush hour, the two service look kind of similar, with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still a little bit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8</a:t>
            </a:fld>
            <a:endParaRPr lang="en-US"/>
          </a:p>
        </p:txBody>
      </p:sp>
    </p:spTree>
    <p:extLst>
      <p:ext uri="{BB962C8B-B14F-4D97-AF65-F5344CB8AC3E}">
        <p14:creationId xmlns:p14="http://schemas.microsoft.com/office/powerpoint/2010/main" val="174943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boxplot we have is the one that </a:t>
            </a:r>
            <a:r>
              <a:rPr lang="en-US" sz="1200" kern="1200" dirty="0" err="1" smtClean="0">
                <a:solidFill>
                  <a:schemeClr val="tx1"/>
                </a:solidFill>
                <a:latin typeface="+mn-lt"/>
                <a:ea typeface="+mn-ea"/>
                <a:cs typeface="+mn-cs"/>
              </a:rPr>
              <a:t>descirbe</a:t>
            </a:r>
            <a:r>
              <a:rPr lang="en-US" sz="1200" kern="1200" dirty="0" smtClean="0">
                <a:solidFill>
                  <a:schemeClr val="tx1"/>
                </a:solidFill>
                <a:latin typeface="+mn-lt"/>
                <a:ea typeface="+mn-ea"/>
                <a:cs typeface="+mn-cs"/>
              </a:rPr>
              <a:t> the distribution of total duration by two service during the morning and evening rush hour by using boxplot. We </a:t>
            </a:r>
            <a:r>
              <a:rPr lang="en-US" sz="1200" kern="1200" dirty="0" err="1" smtClean="0">
                <a:solidFill>
                  <a:schemeClr val="tx1"/>
                </a:solidFill>
                <a:latin typeface="+mn-lt"/>
                <a:ea typeface="+mn-ea"/>
                <a:cs typeface="+mn-cs"/>
              </a:rPr>
              <a:t>cna</a:t>
            </a:r>
            <a:r>
              <a:rPr lang="en-US" sz="1200" kern="1200" dirty="0" smtClean="0">
                <a:solidFill>
                  <a:schemeClr val="tx1"/>
                </a:solidFill>
                <a:latin typeface="+mn-lt"/>
                <a:ea typeface="+mn-ea"/>
                <a:cs typeface="+mn-cs"/>
              </a:rPr>
              <a:t> find that the during the morning rush hour, the mean of the total duration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same with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but overall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takes less total duration time than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During the evening rush hour, the mean of the total duration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shorter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overall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takes less total duration time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this is </a:t>
            </a:r>
            <a:r>
              <a:rPr lang="en-US" sz="1200" kern="1200" dirty="0" err="1" smtClean="0">
                <a:solidFill>
                  <a:schemeClr val="tx1"/>
                </a:solidFill>
                <a:latin typeface="+mn-lt"/>
                <a:ea typeface="+mn-ea"/>
                <a:cs typeface="+mn-cs"/>
              </a:rPr>
              <a:t>oppsite</a:t>
            </a:r>
            <a:r>
              <a:rPr lang="en-US" sz="1200" kern="1200" dirty="0" smtClean="0">
                <a:solidFill>
                  <a:schemeClr val="tx1"/>
                </a:solidFill>
                <a:latin typeface="+mn-lt"/>
                <a:ea typeface="+mn-ea"/>
                <a:cs typeface="+mn-cs"/>
              </a:rPr>
              <a:t> with the morning rush hour result.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9</a:t>
            </a:fld>
            <a:endParaRPr lang="en-US"/>
          </a:p>
        </p:txBody>
      </p:sp>
    </p:spTree>
    <p:extLst>
      <p:ext uri="{BB962C8B-B14F-4D97-AF65-F5344CB8AC3E}">
        <p14:creationId xmlns:p14="http://schemas.microsoft.com/office/powerpoint/2010/main" val="278550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62579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336164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249405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34840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7346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5E5B82-97C9-4A4D-A61C-5FBC2C7B1475}"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86870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5E5B82-97C9-4A4D-A61C-5FBC2C7B1475}"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414558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5E5B82-97C9-4A4D-A61C-5FBC2C7B1475}"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86575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5B82-97C9-4A4D-A61C-5FBC2C7B1475}"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344082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E5B82-97C9-4A4D-A61C-5FBC2C7B1475}"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324192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E5B82-97C9-4A4D-A61C-5FBC2C7B1475}"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2691029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E5B82-97C9-4A4D-A61C-5FBC2C7B1475}" type="datetimeFigureOut">
              <a:rPr lang="en-US" smtClean="0"/>
              <a:t>12/8/17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2B151-C9B3-A342-A115-2F8E8F07AFE9}" type="slidenum">
              <a:rPr lang="en-US" smtClean="0"/>
              <a:t>‹#›</a:t>
            </a:fld>
            <a:endParaRPr lang="en-US"/>
          </a:p>
        </p:txBody>
      </p:sp>
    </p:spTree>
    <p:extLst>
      <p:ext uri="{BB962C8B-B14F-4D97-AF65-F5344CB8AC3E}">
        <p14:creationId xmlns:p14="http://schemas.microsoft.com/office/powerpoint/2010/main" val="189297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BST260 Final Project</a:t>
            </a:r>
            <a:br>
              <a:rPr lang="en-US" dirty="0" smtClean="0"/>
            </a:br>
            <a:r>
              <a:rPr lang="en-US" dirty="0" smtClean="0"/>
              <a:t>Kara Higgins &amp; Ray An</a:t>
            </a:r>
            <a:endParaRPr lang="en-US" dirty="0"/>
          </a:p>
        </p:txBody>
      </p:sp>
      <p:pic>
        <p:nvPicPr>
          <p:cNvPr id="4" name="Content Placeholder 3" descr="UberLyftLogos.png"/>
          <p:cNvPicPr>
            <a:picLocks noGrp="1" noChangeAspect="1"/>
          </p:cNvPicPr>
          <p:nvPr>
            <p:ph idx="1"/>
          </p:nvPr>
        </p:nvPicPr>
        <p:blipFill>
          <a:blip r:embed="rId3">
            <a:extLst>
              <a:ext uri="{28A0092B-C50C-407E-A947-70E740481C1C}">
                <a14:useLocalDpi xmlns:a14="http://schemas.microsoft.com/office/drawing/2010/main" val="0"/>
              </a:ext>
            </a:extLst>
          </a:blip>
          <a:srcRect l="4665" r="4665"/>
          <a:stretch>
            <a:fillRect/>
          </a:stretch>
        </p:blipFill>
        <p:spPr/>
      </p:pic>
    </p:spTree>
    <p:extLst>
      <p:ext uri="{BB962C8B-B14F-4D97-AF65-F5344CB8AC3E}">
        <p14:creationId xmlns:p14="http://schemas.microsoft.com/office/powerpoint/2010/main" val="29967494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7-12-09 at 8.37.59 PM.png"/>
          <p:cNvPicPr>
            <a:picLocks noGrp="1" noChangeAspect="1"/>
          </p:cNvPicPr>
          <p:nvPr>
            <p:ph idx="1"/>
          </p:nvPr>
        </p:nvPicPr>
        <p:blipFill>
          <a:blip r:embed="rId3">
            <a:extLst>
              <a:ext uri="{28A0092B-C50C-407E-A947-70E740481C1C}">
                <a14:useLocalDpi xmlns:a14="http://schemas.microsoft.com/office/drawing/2010/main" val="0"/>
              </a:ext>
            </a:extLst>
          </a:blip>
          <a:srcRect l="1028" r="1028"/>
          <a:stretch>
            <a:fillRect/>
          </a:stretch>
        </p:blipFill>
        <p:spPr>
          <a:xfrm>
            <a:off x="457200" y="231775"/>
            <a:ext cx="8229600" cy="6305550"/>
          </a:xfrm>
        </p:spPr>
      </p:pic>
    </p:spTree>
    <p:extLst>
      <p:ext uri="{BB962C8B-B14F-4D97-AF65-F5344CB8AC3E}">
        <p14:creationId xmlns:p14="http://schemas.microsoft.com/office/powerpoint/2010/main" val="176762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39.28 PM.png"/>
          <p:cNvPicPr>
            <a:picLocks noGrp="1" noChangeAspect="1"/>
          </p:cNvPicPr>
          <p:nvPr>
            <p:ph idx="1"/>
          </p:nvPr>
        </p:nvPicPr>
        <p:blipFill>
          <a:blip r:embed="rId3">
            <a:extLst>
              <a:ext uri="{28A0092B-C50C-407E-A947-70E740481C1C}">
                <a14:useLocalDpi xmlns:a14="http://schemas.microsoft.com/office/drawing/2010/main" val="0"/>
              </a:ext>
            </a:extLst>
          </a:blip>
          <a:srcRect l="475" r="475"/>
          <a:stretch>
            <a:fillRect/>
          </a:stretch>
        </p:blipFill>
        <p:spPr>
          <a:xfrm>
            <a:off x="457200" y="309563"/>
            <a:ext cx="8229600" cy="6273800"/>
          </a:xfrm>
        </p:spPr>
      </p:pic>
    </p:spTree>
    <p:extLst>
      <p:ext uri="{BB962C8B-B14F-4D97-AF65-F5344CB8AC3E}">
        <p14:creationId xmlns:p14="http://schemas.microsoft.com/office/powerpoint/2010/main" val="320048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price_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9697" t="-501" r="-34482"/>
          <a:stretch/>
        </p:blipFill>
        <p:spPr>
          <a:xfrm>
            <a:off x="-2664015" y="176825"/>
            <a:ext cx="13805627" cy="6452575"/>
          </a:xfrm>
        </p:spPr>
      </p:pic>
    </p:spTree>
    <p:extLst>
      <p:ext uri="{BB962C8B-B14F-4D97-AF65-F5344CB8AC3E}">
        <p14:creationId xmlns:p14="http://schemas.microsoft.com/office/powerpoint/2010/main" val="332057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44.48 PM.png"/>
          <p:cNvPicPr>
            <a:picLocks noGrp="1" noChangeAspect="1"/>
          </p:cNvPicPr>
          <p:nvPr>
            <p:ph idx="1"/>
          </p:nvPr>
        </p:nvPicPr>
        <p:blipFill>
          <a:blip r:embed="rId3">
            <a:extLst>
              <a:ext uri="{28A0092B-C50C-407E-A947-70E740481C1C}">
                <a14:useLocalDpi xmlns:a14="http://schemas.microsoft.com/office/drawing/2010/main" val="0"/>
              </a:ext>
            </a:extLst>
          </a:blip>
          <a:srcRect l="1855" r="1855"/>
          <a:stretch>
            <a:fillRect/>
          </a:stretch>
        </p:blipFill>
        <p:spPr>
          <a:xfrm>
            <a:off x="457200" y="293688"/>
            <a:ext cx="8229600" cy="6211887"/>
          </a:xfrm>
        </p:spPr>
      </p:pic>
    </p:spTree>
    <p:extLst>
      <p:ext uri="{BB962C8B-B14F-4D97-AF65-F5344CB8AC3E}">
        <p14:creationId xmlns:p14="http://schemas.microsoft.com/office/powerpoint/2010/main" val="334173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46.01 PM.png"/>
          <p:cNvPicPr>
            <a:picLocks noGrp="1" noChangeAspect="1"/>
          </p:cNvPicPr>
          <p:nvPr>
            <p:ph idx="1"/>
          </p:nvPr>
        </p:nvPicPr>
        <p:blipFill>
          <a:blip r:embed="rId3">
            <a:extLst>
              <a:ext uri="{28A0092B-C50C-407E-A947-70E740481C1C}">
                <a14:useLocalDpi xmlns:a14="http://schemas.microsoft.com/office/drawing/2010/main" val="0"/>
              </a:ext>
            </a:extLst>
          </a:blip>
          <a:srcRect t="611" b="611"/>
          <a:stretch>
            <a:fillRect/>
          </a:stretch>
        </p:blipFill>
        <p:spPr>
          <a:xfrm>
            <a:off x="457200" y="217488"/>
            <a:ext cx="8229600" cy="6365875"/>
          </a:xfrm>
        </p:spPr>
      </p:pic>
    </p:spTree>
    <p:extLst>
      <p:ext uri="{BB962C8B-B14F-4D97-AF65-F5344CB8AC3E}">
        <p14:creationId xmlns:p14="http://schemas.microsoft.com/office/powerpoint/2010/main" val="152723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47.36 PM.png"/>
          <p:cNvPicPr>
            <a:picLocks noGrp="1" noChangeAspect="1"/>
          </p:cNvPicPr>
          <p:nvPr>
            <p:ph idx="1"/>
          </p:nvPr>
        </p:nvPicPr>
        <p:blipFill>
          <a:blip r:embed="rId3">
            <a:extLst>
              <a:ext uri="{28A0092B-C50C-407E-A947-70E740481C1C}">
                <a14:useLocalDpi xmlns:a14="http://schemas.microsoft.com/office/drawing/2010/main" val="0"/>
              </a:ext>
            </a:extLst>
          </a:blip>
          <a:srcRect l="2273" r="2273"/>
          <a:stretch>
            <a:fillRect/>
          </a:stretch>
        </p:blipFill>
        <p:spPr>
          <a:xfrm>
            <a:off x="457200" y="309563"/>
            <a:ext cx="8229600" cy="6211887"/>
          </a:xfrm>
        </p:spPr>
      </p:pic>
    </p:spTree>
    <p:extLst>
      <p:ext uri="{BB962C8B-B14F-4D97-AF65-F5344CB8AC3E}">
        <p14:creationId xmlns:p14="http://schemas.microsoft.com/office/powerpoint/2010/main" val="21263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49.29 PM.png"/>
          <p:cNvPicPr>
            <a:picLocks noGrp="1" noChangeAspect="1"/>
          </p:cNvPicPr>
          <p:nvPr>
            <p:ph idx="1"/>
          </p:nvPr>
        </p:nvPicPr>
        <p:blipFill>
          <a:blip r:embed="rId3">
            <a:extLst>
              <a:ext uri="{28A0092B-C50C-407E-A947-70E740481C1C}">
                <a14:useLocalDpi xmlns:a14="http://schemas.microsoft.com/office/drawing/2010/main" val="0"/>
              </a:ext>
            </a:extLst>
          </a:blip>
          <a:srcRect l="3395" r="3395"/>
          <a:stretch>
            <a:fillRect/>
          </a:stretch>
        </p:blipFill>
        <p:spPr>
          <a:xfrm>
            <a:off x="457200" y="309563"/>
            <a:ext cx="8229600" cy="6227762"/>
          </a:xfrm>
        </p:spPr>
      </p:pic>
    </p:spTree>
    <p:extLst>
      <p:ext uri="{BB962C8B-B14F-4D97-AF65-F5344CB8AC3E}">
        <p14:creationId xmlns:p14="http://schemas.microsoft.com/office/powerpoint/2010/main" val="90128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47.52 PM.png"/>
          <p:cNvPicPr>
            <a:picLocks noGrp="1" noChangeAspect="1"/>
          </p:cNvPicPr>
          <p:nvPr>
            <p:ph idx="1"/>
          </p:nvPr>
        </p:nvPicPr>
        <p:blipFill>
          <a:blip r:embed="rId3">
            <a:extLst>
              <a:ext uri="{28A0092B-C50C-407E-A947-70E740481C1C}">
                <a14:useLocalDpi xmlns:a14="http://schemas.microsoft.com/office/drawing/2010/main" val="0"/>
              </a:ext>
            </a:extLst>
          </a:blip>
          <a:srcRect l="1487" r="1487"/>
          <a:stretch>
            <a:fillRect/>
          </a:stretch>
        </p:blipFill>
        <p:spPr>
          <a:xfrm>
            <a:off x="457200" y="341313"/>
            <a:ext cx="8229600" cy="6102350"/>
          </a:xfrm>
        </p:spPr>
      </p:pic>
    </p:spTree>
    <p:extLst>
      <p:ext uri="{BB962C8B-B14F-4D97-AF65-F5344CB8AC3E}">
        <p14:creationId xmlns:p14="http://schemas.microsoft.com/office/powerpoint/2010/main" val="265661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6.00.38 PM.png"/>
          <p:cNvPicPr>
            <a:picLocks noGrp="1" noChangeAspect="1"/>
          </p:cNvPicPr>
          <p:nvPr>
            <p:ph idx="1"/>
          </p:nvPr>
        </p:nvPicPr>
        <p:blipFill>
          <a:blip r:embed="rId3">
            <a:extLst>
              <a:ext uri="{28A0092B-C50C-407E-A947-70E740481C1C}">
                <a14:useLocalDpi xmlns:a14="http://schemas.microsoft.com/office/drawing/2010/main" val="0"/>
              </a:ext>
            </a:extLst>
          </a:blip>
          <a:srcRect t="2141" b="2141"/>
          <a:stretch>
            <a:fillRect/>
          </a:stretch>
        </p:blipFill>
        <p:spPr>
          <a:xfrm>
            <a:off x="543019" y="171450"/>
            <a:ext cx="8229600" cy="6532563"/>
          </a:xfrm>
        </p:spPr>
      </p:pic>
    </p:spTree>
    <p:extLst>
      <p:ext uri="{BB962C8B-B14F-4D97-AF65-F5344CB8AC3E}">
        <p14:creationId xmlns:p14="http://schemas.microsoft.com/office/powerpoint/2010/main" val="11899565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MA M2 Bus.JPG"/>
          <p:cNvPicPr>
            <a:picLocks noGrp="1" noChangeAspect="1"/>
          </p:cNvPicPr>
          <p:nvPr>
            <p:ph idx="1"/>
          </p:nvPr>
        </p:nvPicPr>
        <p:blipFill>
          <a:blip r:embed="rId3">
            <a:extLst>
              <a:ext uri="{28A0092B-C50C-407E-A947-70E740481C1C}">
                <a14:useLocalDpi xmlns:a14="http://schemas.microsoft.com/office/drawing/2010/main" val="0"/>
              </a:ext>
            </a:extLst>
          </a:blip>
          <a:srcRect l="2269" r="2269"/>
          <a:stretch>
            <a:fillRect/>
          </a:stretch>
        </p:blipFill>
        <p:spPr>
          <a:xfrm>
            <a:off x="457200" y="686444"/>
            <a:ext cx="8229600" cy="5560192"/>
          </a:xfrm>
        </p:spPr>
      </p:pic>
    </p:spTree>
    <p:extLst>
      <p:ext uri="{BB962C8B-B14F-4D97-AF65-F5344CB8AC3E}">
        <p14:creationId xmlns:p14="http://schemas.microsoft.com/office/powerpoint/2010/main" val="33055483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7-12-09 at 6.08.38 PM.png"/>
          <p:cNvPicPr>
            <a:picLocks noGrp="1" noChangeAspect="1"/>
          </p:cNvPicPr>
          <p:nvPr>
            <p:ph idx="1"/>
          </p:nvPr>
        </p:nvPicPr>
        <p:blipFill>
          <a:blip r:embed="rId3">
            <a:extLst>
              <a:ext uri="{28A0092B-C50C-407E-A947-70E740481C1C}">
                <a14:useLocalDpi xmlns:a14="http://schemas.microsoft.com/office/drawing/2010/main" val="0"/>
              </a:ext>
            </a:extLst>
          </a:blip>
          <a:srcRect l="-14565" r="-14565"/>
          <a:stretch>
            <a:fillRect/>
          </a:stretch>
        </p:blipFill>
        <p:spPr>
          <a:xfrm>
            <a:off x="446259" y="617075"/>
            <a:ext cx="8229600" cy="5354638"/>
          </a:xfrm>
        </p:spPr>
      </p:pic>
    </p:spTree>
    <p:extLst>
      <p:ext uri="{BB962C8B-B14F-4D97-AF65-F5344CB8AC3E}">
        <p14:creationId xmlns:p14="http://schemas.microsoft.com/office/powerpoint/2010/main" val="35797109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nor.gif"/>
          <p:cNvPicPr>
            <a:picLocks noGrp="1" noChangeAspect="1"/>
          </p:cNvPicPr>
          <p:nvPr>
            <p:ph idx="1"/>
          </p:nvPr>
        </p:nvPicPr>
        <p:blipFill>
          <a:blip r:embed="rId3">
            <a:extLst>
              <a:ext uri="{28A0092B-C50C-407E-A947-70E740481C1C}">
                <a14:useLocalDpi xmlns:a14="http://schemas.microsoft.com/office/drawing/2010/main" val="0"/>
              </a:ext>
            </a:extLst>
          </a:blip>
          <a:srcRect l="4360" r="4360"/>
          <a:stretch>
            <a:fillRect/>
          </a:stretch>
        </p:blipFill>
        <p:spPr>
          <a:xfrm>
            <a:off x="457200" y="909538"/>
            <a:ext cx="8229600" cy="5216625"/>
          </a:xfrm>
        </p:spPr>
      </p:pic>
    </p:spTree>
    <p:extLst>
      <p:ext uri="{BB962C8B-B14F-4D97-AF65-F5344CB8AC3E}">
        <p14:creationId xmlns:p14="http://schemas.microsoft.com/office/powerpoint/2010/main" val="16436878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ber_Screenshot_Resized.png"/>
          <p:cNvPicPr>
            <a:picLocks noGrp="1" noChangeAspect="1"/>
          </p:cNvPicPr>
          <p:nvPr>
            <p:ph idx="1"/>
          </p:nvPr>
        </p:nvPicPr>
        <p:blipFill>
          <a:blip r:embed="rId3">
            <a:extLst>
              <a:ext uri="{28A0092B-C50C-407E-A947-70E740481C1C}">
                <a14:useLocalDpi xmlns:a14="http://schemas.microsoft.com/office/drawing/2010/main" val="0"/>
              </a:ext>
            </a:extLst>
          </a:blip>
          <a:srcRect l="-111537" r="-111537"/>
          <a:stretch>
            <a:fillRect/>
          </a:stretch>
        </p:blipFill>
        <p:spPr>
          <a:xfrm>
            <a:off x="-1316518" y="1737489"/>
            <a:ext cx="9308564" cy="4461452"/>
          </a:xfrm>
        </p:spPr>
      </p:pic>
      <p:pic>
        <p:nvPicPr>
          <p:cNvPr id="5" name="Picture 4" descr="Lyft_Screenshot_Resiz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935" y="1737489"/>
            <a:ext cx="2834388" cy="4337536"/>
          </a:xfrm>
          <a:prstGeom prst="rect">
            <a:avLst/>
          </a:prstGeom>
        </p:spPr>
      </p:pic>
    </p:spTree>
    <p:extLst>
      <p:ext uri="{BB962C8B-B14F-4D97-AF65-F5344CB8AC3E}">
        <p14:creationId xmlns:p14="http://schemas.microsoft.com/office/powerpoint/2010/main" val="271539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31.22 PM.png"/>
          <p:cNvPicPr>
            <a:picLocks noGrp="1" noChangeAspect="1"/>
          </p:cNvPicPr>
          <p:nvPr>
            <p:ph idx="1"/>
          </p:nvPr>
        </p:nvPicPr>
        <p:blipFill>
          <a:blip r:embed="rId3">
            <a:extLst>
              <a:ext uri="{28A0092B-C50C-407E-A947-70E740481C1C}">
                <a14:useLocalDpi xmlns:a14="http://schemas.microsoft.com/office/drawing/2010/main" val="0"/>
              </a:ext>
            </a:extLst>
          </a:blip>
          <a:srcRect t="6376" b="6376"/>
          <a:stretch>
            <a:fillRect/>
          </a:stretch>
        </p:blipFill>
        <p:spPr>
          <a:xfrm>
            <a:off x="457200" y="557213"/>
            <a:ext cx="8229600" cy="5918200"/>
          </a:xfrm>
        </p:spPr>
      </p:pic>
    </p:spTree>
    <p:extLst>
      <p:ext uri="{BB962C8B-B14F-4D97-AF65-F5344CB8AC3E}">
        <p14:creationId xmlns:p14="http://schemas.microsoft.com/office/powerpoint/2010/main" val="8674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7-12-09 at 8.33.30 PM.png"/>
          <p:cNvPicPr>
            <a:picLocks noGrp="1" noChangeAspect="1"/>
          </p:cNvPicPr>
          <p:nvPr>
            <p:ph idx="1"/>
          </p:nvPr>
        </p:nvPicPr>
        <p:blipFill>
          <a:blip r:embed="rId3">
            <a:extLst>
              <a:ext uri="{28A0092B-C50C-407E-A947-70E740481C1C}">
                <a14:useLocalDpi xmlns:a14="http://schemas.microsoft.com/office/drawing/2010/main" val="0"/>
              </a:ext>
            </a:extLst>
          </a:blip>
          <a:srcRect l="3201" r="3201"/>
          <a:stretch>
            <a:fillRect/>
          </a:stretch>
        </p:blipFill>
        <p:spPr>
          <a:xfrm>
            <a:off x="457200" y="263525"/>
            <a:ext cx="8229600" cy="6365875"/>
          </a:xfrm>
        </p:spPr>
      </p:pic>
    </p:spTree>
    <p:extLst>
      <p:ext uri="{BB962C8B-B14F-4D97-AF65-F5344CB8AC3E}">
        <p14:creationId xmlns:p14="http://schemas.microsoft.com/office/powerpoint/2010/main" val="151348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8.36.03 PM.png"/>
          <p:cNvPicPr>
            <a:picLocks noGrp="1" noChangeAspect="1"/>
          </p:cNvPicPr>
          <p:nvPr>
            <p:ph idx="1"/>
          </p:nvPr>
        </p:nvPicPr>
        <p:blipFill>
          <a:blip r:embed="rId3">
            <a:extLst>
              <a:ext uri="{28A0092B-C50C-407E-A947-70E740481C1C}">
                <a14:useLocalDpi xmlns:a14="http://schemas.microsoft.com/office/drawing/2010/main" val="0"/>
              </a:ext>
            </a:extLst>
          </a:blip>
          <a:srcRect l="2891" r="2891"/>
          <a:stretch>
            <a:fillRect/>
          </a:stretch>
        </p:blipFill>
        <p:spPr>
          <a:xfrm>
            <a:off x="457200" y="387350"/>
            <a:ext cx="8229600" cy="6335713"/>
          </a:xfrm>
        </p:spPr>
      </p:pic>
    </p:spTree>
    <p:extLst>
      <p:ext uri="{BB962C8B-B14F-4D97-AF65-F5344CB8AC3E}">
        <p14:creationId xmlns:p14="http://schemas.microsoft.com/office/powerpoint/2010/main" val="3536885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1880</TotalTime>
  <Words>1197</Words>
  <Application>Microsoft Macintosh PowerPoint</Application>
  <PresentationFormat>On-screen Show (4:3)</PresentationFormat>
  <Paragraphs>43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BST260 Final Project Kara Higgins &amp; Ray 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or Lyft: Which is the Better Option from Longwood to Harvard Square?</dc:title>
  <dc:creator>东正阳 安</dc:creator>
  <cp:lastModifiedBy>东正阳 安</cp:lastModifiedBy>
  <cp:revision>24</cp:revision>
  <dcterms:created xsi:type="dcterms:W3CDTF">2017-12-08T18:31:38Z</dcterms:created>
  <dcterms:modified xsi:type="dcterms:W3CDTF">2017-12-10T01:52:21Z</dcterms:modified>
</cp:coreProperties>
</file>