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98ae4c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98ae4c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d98ae4c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d98ae4c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d98ae4c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d98ae4c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d98ae4c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d98ae4c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d98ae4c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d98ae4c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98ae4c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98ae4c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d98ae4c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d98ae4c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98ae4c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d98ae4c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d98ae4c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d98ae4c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2000"/>
          </a:blip>
          <a:srcRect b="23855" l="0" r="68444" t="0"/>
          <a:stretch/>
        </p:blipFill>
        <p:spPr>
          <a:xfrm>
            <a:off x="4781400" y="2172625"/>
            <a:ext cx="4362601" cy="2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404183" y="13401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Data analysis on Vanguard AB testing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597600" y="3296350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Week 5-6 ~ Andor,   António, Valter</a:t>
            </a:r>
            <a:endParaRPr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910" l="0" r="0" t="-3909"/>
          <a:stretch/>
        </p:blipFill>
        <p:spPr>
          <a:xfrm>
            <a:off x="84050" y="-5"/>
            <a:ext cx="4748500" cy="1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-278275" y="1129900"/>
            <a:ext cx="8520600" cy="111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Thanks for your attention!</a:t>
            </a:r>
            <a:endParaRPr b="1" sz="40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 amt="63000"/>
          </a:blip>
          <a:srcRect b="0" l="39558" r="0" t="50000"/>
          <a:stretch/>
        </p:blipFill>
        <p:spPr>
          <a:xfrm>
            <a:off x="3305625" y="3785950"/>
            <a:ext cx="5526674" cy="12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Vanguard - Democratizing wealth management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Vanguard is an investment management company known for its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low-cost index funds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exchange-traded funds (ETFs)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helping individuals and institutions build wealth through diversified portfolios.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We believed that a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more intuitive and modern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User Interface (UI), could make the online process smoother for clients.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To test the performance or our new UI, we have conducted an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AB test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on a heterogeneous population divided in 2 groups (Test and Control group) and check the 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efficacy of the new interface.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37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Data manipulation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research has been driven on a corpus of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three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datasets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(Anagraphics, digital footprints and experiment roster)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datasets have been merged together to calculate and display relevant datas, such as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time of completion per group, completion rate and error rate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(defining as “error” all attempts of a number of steps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different than 5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Probability tests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have been performed to measure the reliability of the 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used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sample - as some incomplete entries have been detected and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discarded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from the population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Performance metrics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KPI we considered for the testing were: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COMPLETION RATE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- rate of attempts with a positive outcome per group</a:t>
            </a:r>
            <a:b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DURATION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- time from the first to the last step attempted by a client</a:t>
            </a:r>
            <a:b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ERROR RATE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- rate of attempts whose number of steps differs from 5</a:t>
            </a:r>
            <a:b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Moreover, some anagraphics have been collected to analyze the groups and verify their 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heterogeneity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and avoid possible bias.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Anagraphics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Gender-wise</a:t>
            </a:r>
            <a: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the two groups present an equal distribution:</a:t>
            </a:r>
            <a:b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 GROUP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8977 Men, 8716 Women, 9266 Unspecified gender</a:t>
            </a:r>
            <a:b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CONTROL GROUP</a:t>
            </a:r>
            <a: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: 7970 Men, 7542 Women, 8014 Unspecified gender</a:t>
            </a:r>
            <a:endParaRPr sz="15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Age-wise</a:t>
            </a:r>
            <a: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the two group both comprehend a range of people from </a:t>
            </a: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17</a:t>
            </a:r>
            <a: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to </a:t>
            </a: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96</a:t>
            </a:r>
            <a:endParaRPr b="1" sz="17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Balance-wise</a:t>
            </a:r>
            <a: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the average of both groups does not significantly differ:</a:t>
            </a:r>
            <a:b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TEST GROUP:</a:t>
            </a:r>
            <a: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148962.6</a:t>
            </a:r>
            <a:b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CONTROL GROUP:</a:t>
            </a:r>
            <a: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150151.9</a:t>
            </a:r>
            <a:endParaRPr sz="15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b="1"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Tenure-wise</a:t>
            </a:r>
            <a: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the average years of tenure of both groups are also similar:</a:t>
            </a:r>
            <a:br>
              <a:rPr lang="en" sz="17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TEST GROUP</a:t>
            </a:r>
            <a: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: 11,98 years</a:t>
            </a:r>
            <a:b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CONTROL GROUP</a:t>
            </a:r>
            <a:r>
              <a:rPr lang="en" sz="15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: 12.08 years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KPI-based results - Completion rate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results of the investigation show a slight increase of completed attempts for the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test group.</a:t>
            </a:r>
            <a:endParaRPr b="1"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Proportionality has to be considered, as the test group has a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significantly higher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number of attempts.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χ² test indicates a p-value of 0.0927, so the hypothesis of no relation between group and completion cannot be rejected, suggesting no significant association between the two variables.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00" y="3370750"/>
            <a:ext cx="3349375" cy="1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KPI-based results - Error rate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results of the investigation show a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proportional similarity of errors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between the two groups.</a:t>
            </a:r>
            <a:endParaRPr b="1"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Cramér’s V test shows a very weak (0.011) association between group and error variables, labeling the variables as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nearly independent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χ² test indicates a p-value of 0.0119, so the hypothesis of no relation between group and error is rejected, implying an association between the variables.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175" y="3342950"/>
            <a:ext cx="2401100" cy="14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KPI-based results - Duration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results of the investigation show no significative variation between both group durations.</a:t>
            </a:r>
            <a:endParaRPr b="1"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T-test indicates a very high p-value of 0.99994, portraying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no statistical difference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between groups at the 5% level of significance.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03" y="2715175"/>
            <a:ext cx="3514450" cy="1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66">
                <a:solidFill>
                  <a:srgbClr val="A20A35"/>
                </a:solidFill>
                <a:latin typeface="Comfortaa"/>
                <a:ea typeface="Comfortaa"/>
                <a:cs typeface="Comfortaa"/>
                <a:sym typeface="Comfortaa"/>
              </a:rPr>
              <a:t>Teamwork and project management</a:t>
            </a:r>
            <a:endParaRPr b="1" sz="2466">
              <a:solidFill>
                <a:srgbClr val="A20A3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 amt="25000"/>
          </a:blip>
          <a:srcRect b="23053" l="0" r="67131" t="0"/>
          <a:stretch/>
        </p:blipFill>
        <p:spPr>
          <a:xfrm>
            <a:off x="4500950" y="2075900"/>
            <a:ext cx="4643049" cy="30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172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All members of the team have preferred a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more autonomous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yet coordinated approach to the project, as each one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has picked a task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and merged it with the others’.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data manipulation has been performed on each notebook, and then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compared and summarized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 for 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data visualization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The main challenges lodge in the nature of this organization, as more autonomy increases t</a:t>
            </a:r>
            <a:r>
              <a:rPr b="1"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he range of initiative</a:t>
            </a:r>
            <a:r>
              <a:rPr lang="en" sz="16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, with a wider risk of inconsistency as a possible consequence.</a:t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