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Sor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r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r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5b2e0b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5b2e0b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5b2e0b5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55b2e0b5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5b2e0b5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55b2e0b5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55b2e0b5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55b2e0b5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55b2e0b5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55b2e0b5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55b2e0b5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55b2e0b5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55b2e0b5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55b2e0b5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55b2e0b5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55b2e0b5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55b2e0b5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55b2e0b5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5b2e0b56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55b2e0b56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55b2e0b5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55b2e0b5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55b2e0b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55b2e0b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55b2e0b5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55b2e0b5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55b2e0b5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55b2e0b5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55b2e0b56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55b2e0b56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55b2e0b56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55b2e0b56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55b2e0b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55b2e0b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5b2e0b5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55b2e0b5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55b2e0b5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55b2e0b5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55b2e0b5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55b2e0b5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55b2e0b5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55b2e0b5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5b2e0b5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5b2e0b5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5b2e0b5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55b2e0b5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-238925" y="-252625"/>
            <a:ext cx="9621851" cy="5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16525" y="541225"/>
            <a:ext cx="8428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Classificação de Dígitos com </a:t>
            </a: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MLP</a:t>
            </a: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: Impacto do Número de Camadas Ocultas e Ruído Gaussiano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16525" y="4063850"/>
            <a:ext cx="699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André Wanderley de Melo</a:t>
            </a:r>
            <a:endParaRPr sz="18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 title="comparaca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926" y="183675"/>
            <a:ext cx="8006150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1302600" y="56430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98,07%</a:t>
            </a:r>
            <a:endParaRPr b="1">
              <a:solidFill>
                <a:schemeClr val="lt1"/>
              </a:solidFill>
              <a:highlight>
                <a:srgbClr val="000000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2201550" y="65235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96,32</a:t>
            </a: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%</a:t>
            </a:r>
            <a:endParaRPr b="1">
              <a:solidFill>
                <a:schemeClr val="lt1"/>
              </a:solidFill>
              <a:highlight>
                <a:srgbClr val="000000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833825" y="56430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97,90</a:t>
            </a: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%</a:t>
            </a:r>
            <a:endParaRPr b="1">
              <a:solidFill>
                <a:schemeClr val="lt1"/>
              </a:solidFill>
              <a:highlight>
                <a:srgbClr val="000000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732775" y="652350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96,94</a:t>
            </a: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%</a:t>
            </a:r>
            <a:endParaRPr b="1">
              <a:solidFill>
                <a:schemeClr val="lt1"/>
              </a:solidFill>
              <a:highlight>
                <a:srgbClr val="000000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300675" y="771425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97,75</a:t>
            </a: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%</a:t>
            </a:r>
            <a:endParaRPr b="1">
              <a:solidFill>
                <a:schemeClr val="lt1"/>
              </a:solidFill>
              <a:highlight>
                <a:srgbClr val="000000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7199625" y="859475"/>
            <a:ext cx="9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95,95</a:t>
            </a:r>
            <a:r>
              <a:rPr b="1" lang="pt-BR">
                <a:solidFill>
                  <a:schemeClr val="lt1"/>
                </a:solidFill>
                <a:highlight>
                  <a:srgbClr val="000000"/>
                </a:highlight>
                <a:latin typeface="Sora"/>
                <a:ea typeface="Sora"/>
                <a:cs typeface="Sora"/>
                <a:sym typeface="Sora"/>
              </a:rPr>
              <a:t>%</a:t>
            </a:r>
            <a:endParaRPr b="1">
              <a:solidFill>
                <a:schemeClr val="lt1"/>
              </a:solidFill>
              <a:highlight>
                <a:srgbClr val="000000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-238925" y="-252625"/>
            <a:ext cx="9621851" cy="5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416525" y="1925250"/>
            <a:ext cx="322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Matrizes de Confusão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26" name="Google Shape;126;p23" title="comp_mc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6801" y="-186325"/>
            <a:ext cx="3346475" cy="16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 title="comp_mc_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6800" y="1700625"/>
            <a:ext cx="3346475" cy="1814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 title="comp_mc_1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6782" y="3515225"/>
            <a:ext cx="3346492" cy="181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 title="comp_mc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75" y="491300"/>
            <a:ext cx="7786449" cy="41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 title="comp_mc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00" y="436950"/>
            <a:ext cx="7874001" cy="426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 title="comp_mc_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96" y="446000"/>
            <a:ext cx="7840600" cy="425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-238925" y="-252625"/>
            <a:ext cx="9621851" cy="5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416525" y="1925250"/>
            <a:ext cx="3430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Curvas de Aprendizado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50" name="Google Shape;150;p27" title="ca_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212" y="0"/>
            <a:ext cx="4231100" cy="1654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 title="ca_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5212" y="1716800"/>
            <a:ext cx="4231100" cy="16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 title="ca_10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5215" y="3488757"/>
            <a:ext cx="4231095" cy="165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8" title="ca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901318"/>
            <a:ext cx="8542375" cy="33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9" title="ca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25" y="914375"/>
            <a:ext cx="8475574" cy="33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0" title="ca_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25" y="920950"/>
            <a:ext cx="8442151" cy="33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Erros de Classificação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73" name="Google Shape;173;p31" title="erros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400"/>
            <a:ext cx="8839202" cy="12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1" title="erros_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05232"/>
            <a:ext cx="8839202" cy="1257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 title="erros_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734075"/>
            <a:ext cx="8839237" cy="125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-238925" y="-252625"/>
            <a:ext cx="9621851" cy="564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Contexto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0663" y="1076388"/>
            <a:ext cx="5422676" cy="3244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Discussão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416525" y="967125"/>
            <a:ext cx="8428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Pontos Fortes:</a:t>
            </a:r>
            <a:endParaRPr b="1" sz="2400"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Flexibilidade Arquitetural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Capacidade de Aprendizado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Bom Desempenho em Dados Limpos</a:t>
            </a:r>
            <a:endParaRPr b="1" sz="24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Discussão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416525" y="967125"/>
            <a:ext cx="8428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Pontos Fortes:</a:t>
            </a:r>
            <a:endParaRPr b="1" sz="2400"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Flexibilidade Arquitetural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Capacidade de Aprendizado Não Linear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Bom Desempenho em Dados Limpos</a:t>
            </a:r>
            <a:endParaRPr b="1" sz="24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416525" y="2949525"/>
            <a:ext cx="8428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Pontos Fracos:</a:t>
            </a:r>
            <a:endParaRPr b="1" sz="2400"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Baixa Robustez a Ruído</a:t>
            </a:r>
            <a:endParaRPr b="1"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Overfitting em Modelos Profundos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Maior Complexidade Computacional</a:t>
            </a:r>
            <a:endParaRPr b="1"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416525" y="983225"/>
            <a:ext cx="8428800" cy="19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400" u="sng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Possíveis melhorias:</a:t>
            </a:r>
            <a:endParaRPr b="1" sz="2400" u="sng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Ajustar parâmetros</a:t>
            </a:r>
            <a:endParaRPr b="1"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Introduzir Dropout</a:t>
            </a:r>
            <a:endParaRPr b="1"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●"/>
            </a:pP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Testar outras arquiteturas</a:t>
            </a:r>
            <a:endParaRPr b="1"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Conclusão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-238925" y="-252625"/>
            <a:ext cx="9621851" cy="564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ll e from the movie wall e is standing on a rocky surface (Fornecido por Tenor)"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0875" y="285125"/>
            <a:ext cx="6522225" cy="45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16525" y="146515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Dataset MNIST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4689"/>
          <a:stretch/>
        </p:blipFill>
        <p:spPr>
          <a:xfrm>
            <a:off x="7098350" y="455650"/>
            <a:ext cx="1257300" cy="1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5401"/>
          <a:stretch/>
        </p:blipFill>
        <p:spPr>
          <a:xfrm>
            <a:off x="7098338" y="1972575"/>
            <a:ext cx="1257300" cy="1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0" l="0" r="0" t="6112"/>
          <a:stretch/>
        </p:blipFill>
        <p:spPr>
          <a:xfrm>
            <a:off x="7103088" y="3545075"/>
            <a:ext cx="1247775" cy="11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6525" y="2385350"/>
            <a:ext cx="6238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Sora"/>
              <a:buChar char="●"/>
            </a:pPr>
            <a:r>
              <a:rPr b="1" lang="pt-BR" sz="18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Carregamento do MNIST</a:t>
            </a:r>
            <a:endParaRPr b="1" sz="18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Sora"/>
              <a:buChar char="●"/>
            </a:pPr>
            <a:r>
              <a:rPr b="1" lang="pt-BR" sz="18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Normalização dos pixels</a:t>
            </a:r>
            <a:endParaRPr b="1" sz="18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Sora"/>
              <a:buChar char="●"/>
            </a:pPr>
            <a:r>
              <a:rPr b="1" lang="pt-BR" sz="18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Reformatação das imagens</a:t>
            </a:r>
            <a:endParaRPr b="1" sz="18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Font typeface="Sora"/>
              <a:buChar char="●"/>
            </a:pPr>
            <a:r>
              <a:rPr b="1" lang="pt-BR" sz="18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Codificação one-hot</a:t>
            </a:r>
            <a:endParaRPr b="1" sz="18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966788"/>
            <a:ext cx="809625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0" y="4835700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https://www.researchgate.net/publication/361444345/figure/fig1/AS:11431281091155908@1666326170916/Representation-of-value-three-in-the-MNIST-dataset-and-its-equivalent-matrix.ppm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0" y="2451750"/>
            <a:ext cx="6927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Char char="○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Avaliar </a:t>
            </a:r>
            <a:r>
              <a:rPr b="1"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impacto do número de camadas ocultas</a:t>
            </a: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na robustez</a:t>
            </a:r>
            <a:endParaRPr b="1"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16525" y="171285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Objetivo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416525" y="1874875"/>
            <a:ext cx="86220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AutoNum type="arabicPeriod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Carregamento e pré-processamento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AutoNum type="arabicPeriod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Treino com 1, 5 e 10 camadas ocultas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Geração de ruído 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AutoNum type="arabicPeriod"/>
            </a:pPr>
            <a:r>
              <a:rPr lang="pt-BR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Validação/teste com dados ruidosos</a:t>
            </a:r>
            <a:endParaRPr sz="24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16525" y="1015325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Metodologia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Resultados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416525" y="2063850"/>
            <a:ext cx="817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Modelo com 1 camada(s): Loss = 0.1786, Acurácia = 0.9632</a:t>
            </a:r>
            <a:endParaRPr b="1" sz="18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Modelo com 5 camada(s): Loss = 0.1632, Acurácia = 0.9694</a:t>
            </a:r>
            <a:endParaRPr b="1" sz="18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Modelo com 10 camada(s): Loss = 0.2874, Acurácia = 0.9595</a:t>
            </a:r>
            <a:endParaRPr b="1" sz="1800">
              <a:solidFill>
                <a:schemeClr val="dk1"/>
              </a:solidFill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Resultados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16525" y="2063850"/>
            <a:ext cx="8171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Modelo com 1 camada(s): Loss = 0.1786, Acurácia = 0.9632</a:t>
            </a:r>
            <a:endParaRPr b="1" sz="18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Modelo com 5 camada(s): Loss = 0.1632, Acurácia = 0.9694</a:t>
            </a:r>
            <a:endParaRPr b="1" sz="1800">
              <a:solidFill>
                <a:schemeClr val="dk1"/>
              </a:solidFill>
              <a:highlight>
                <a:schemeClr val="l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Modelo com 10 camada(s): </a:t>
            </a:r>
            <a:r>
              <a:rPr b="1" lang="pt-BR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Loss = 0.2874</a:t>
            </a:r>
            <a:r>
              <a:rPr b="1" lang="pt-BR" sz="1800">
                <a:solidFill>
                  <a:schemeClr val="dk1"/>
                </a:solidFill>
                <a:highlight>
                  <a:schemeClr val="lt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pt-BR" sz="18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Acurácia = 0.9595</a:t>
            </a:r>
            <a:endParaRPr b="1" sz="18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416525" y="337500"/>
            <a:ext cx="842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600">
                <a:solidFill>
                  <a:srgbClr val="1F2328"/>
                </a:solidFill>
                <a:highlight>
                  <a:srgbClr val="FFFFFF"/>
                </a:highlight>
                <a:latin typeface="Sora"/>
                <a:ea typeface="Sora"/>
                <a:cs typeface="Sora"/>
                <a:sym typeface="Sora"/>
              </a:rPr>
              <a:t>Resultados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08" name="Google Shape;108;p21" title="comparaca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25" y="1228800"/>
            <a:ext cx="5470344" cy="326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